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notesSlides/notesSlide5.xml" ContentType="application/vnd.openxmlformats-officedocument.presentationml.notesSlide+xml"/>
  <Override PartName="/ppt/comments/comment1.xml" ContentType="application/vnd.openxmlformats-officedocument.presentationml.comment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comments/comment2.xml" ContentType="application/vnd.openxmlformats-officedocument.presentationml.comments+xml"/>
  <Override PartName="/ppt/tags/tag25.xml" ContentType="application/vnd.openxmlformats-officedocument.presentationml.tags+xml"/>
  <Override PartName="/ppt/notesSlides/notesSlide11.xml" ContentType="application/vnd.openxmlformats-officedocument.presentationml.notesSlide+xml"/>
  <Override PartName="/ppt/comments/comment3.xml" ContentType="application/vnd.openxmlformats-officedocument.presentationml.comments+xml"/>
  <Override PartName="/ppt/tags/tag26.xml" ContentType="application/vnd.openxmlformats-officedocument.presentationml.tags+xml"/>
  <Override PartName="/ppt/notesSlides/notesSlide12.xml" ContentType="application/vnd.openxmlformats-officedocument.presentationml.notesSlide+xml"/>
  <Override PartName="/ppt/comments/comment4.xml" ContentType="application/vnd.openxmlformats-officedocument.presentationml.comments+xml"/>
  <Override PartName="/ppt/tags/tag27.xml" ContentType="application/vnd.openxmlformats-officedocument.presentationml.tags+xml"/>
  <Override PartName="/ppt/notesSlides/notesSlide13.xml" ContentType="application/vnd.openxmlformats-officedocument.presentationml.notesSlide+xml"/>
  <Override PartName="/ppt/comments/comment5.xml" ContentType="application/vnd.openxmlformats-officedocument.presentationml.comments+xml"/>
  <Override PartName="/ppt/tags/tag28.xml" ContentType="application/vnd.openxmlformats-officedocument.presentationml.tags+xml"/>
  <Override PartName="/ppt/notesSlides/notesSlide14.xml" ContentType="application/vnd.openxmlformats-officedocument.presentationml.notesSlide+xml"/>
  <Override PartName="/ppt/comments/comment6.xml" ContentType="application/vnd.openxmlformats-officedocument.presentationml.comments+xml"/>
  <Override PartName="/ppt/tags/tag29.xml" ContentType="application/vnd.openxmlformats-officedocument.presentationml.tags+xml"/>
  <Override PartName="/ppt/notesSlides/notesSlide15.xml" ContentType="application/vnd.openxmlformats-officedocument.presentationml.notesSlide+xml"/>
  <Override PartName="/ppt/comments/comment7.xml" ContentType="application/vnd.openxmlformats-officedocument.presentationml.comments+xml"/>
  <Override PartName="/ppt/tags/tag30.xml" ContentType="application/vnd.openxmlformats-officedocument.presentationml.tags+xml"/>
  <Override PartName="/ppt/notesSlides/notesSlide16.xml" ContentType="application/vnd.openxmlformats-officedocument.presentationml.notesSlide+xml"/>
  <Override PartName="/ppt/comments/comment8.xml" ContentType="application/vnd.openxmlformats-officedocument.presentationml.comments+xml"/>
  <Override PartName="/ppt/tags/tag31.xml" ContentType="application/vnd.openxmlformats-officedocument.presentationml.tags+xml"/>
  <Override PartName="/ppt/notesSlides/notesSlide17.xml" ContentType="application/vnd.openxmlformats-officedocument.presentationml.notesSlide+xml"/>
  <Override PartName="/ppt/comments/comment9.xml" ContentType="application/vnd.openxmlformats-officedocument.presentationml.comments+xml"/>
  <Override PartName="/ppt/tags/tag32.xml" ContentType="application/vnd.openxmlformats-officedocument.presentationml.tags+xml"/>
  <Override PartName="/ppt/notesSlides/notesSlide18.xml" ContentType="application/vnd.openxmlformats-officedocument.presentationml.notesSlide+xml"/>
  <Override PartName="/ppt/comments/comment10.xml" ContentType="application/vnd.openxmlformats-officedocument.presentationml.comments+xml"/>
  <Override PartName="/ppt/tags/tag33.xml" ContentType="application/vnd.openxmlformats-officedocument.presentationml.tags+xml"/>
  <Override PartName="/ppt/notesSlides/notesSlide19.xml" ContentType="application/vnd.openxmlformats-officedocument.presentationml.notesSlide+xml"/>
  <Override PartName="/ppt/tags/tag34.xml" ContentType="application/vnd.openxmlformats-officedocument.presentationml.tags+xml"/>
  <Override PartName="/ppt/notesSlides/notesSlide20.xml" ContentType="application/vnd.openxmlformats-officedocument.presentationml.notesSlide+xml"/>
  <Override PartName="/ppt/tags/tag35.xml" ContentType="application/vnd.openxmlformats-officedocument.presentationml.tags+xml"/>
  <Override PartName="/ppt/notesSlides/notesSlide21.xml" ContentType="application/vnd.openxmlformats-officedocument.presentationml.notesSlide+xml"/>
  <Override PartName="/ppt/comments/comment11.xml" ContentType="application/vnd.openxmlformats-officedocument.presentationml.comments+xml"/>
  <Override PartName="/ppt/tags/tag36.xml" ContentType="application/vnd.openxmlformats-officedocument.presentationml.tags+xml"/>
  <Override PartName="/ppt/notesSlides/notesSlide22.xml" ContentType="application/vnd.openxmlformats-officedocument.presentationml.notesSlide+xml"/>
  <Override PartName="/ppt/comments/comment12.xml" ContentType="application/vnd.openxmlformats-officedocument.presentationml.comment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tags/tag41.xml" ContentType="application/vnd.openxmlformats-officedocument.presentationml.tags+xml"/>
  <Override PartName="/ppt/notesSlides/notesSlide27.xml" ContentType="application/vnd.openxmlformats-officedocument.presentationml.notesSlide+xml"/>
  <Override PartName="/ppt/comments/comment13.xml" ContentType="application/vnd.openxmlformats-officedocument.presentationml.comments+xml"/>
  <Override PartName="/ppt/tags/tag42.xml" ContentType="application/vnd.openxmlformats-officedocument.presentationml.tags+xml"/>
  <Override PartName="/ppt/notesSlides/notesSlide28.xml" ContentType="application/vnd.openxmlformats-officedocument.presentationml.notesSlide+xml"/>
  <Override PartName="/ppt/comments/comment14.xml" ContentType="application/vnd.openxmlformats-officedocument.presentationml.comments+xml"/>
  <Override PartName="/ppt/tags/tag43.xml" ContentType="application/vnd.openxmlformats-officedocument.presentationml.tags+xml"/>
  <Override PartName="/ppt/notesSlides/notesSlide29.xml" ContentType="application/vnd.openxmlformats-officedocument.presentationml.notesSlide+xml"/>
  <Override PartName="/ppt/comments/comment15.xml" ContentType="application/vnd.openxmlformats-officedocument.presentationml.comments+xml"/>
  <Override PartName="/ppt/tags/tag44.xml" ContentType="application/vnd.openxmlformats-officedocument.presentationml.tags+xml"/>
  <Override PartName="/ppt/tags/tag45.xml" ContentType="application/vnd.openxmlformats-officedocument.presentationml.tags+xml"/>
  <Override PartName="/ppt/notesSlides/notesSlide30.xml" ContentType="application/vnd.openxmlformats-officedocument.presentationml.notesSlide+xml"/>
  <Override PartName="/ppt/comments/comment16.xml" ContentType="application/vnd.openxmlformats-officedocument.presentationml.comments+xml"/>
  <Override PartName="/ppt/tags/tag46.xml" ContentType="application/vnd.openxmlformats-officedocument.presentationml.tags+xml"/>
  <Override PartName="/ppt/notesSlides/notesSlide31.xml" ContentType="application/vnd.openxmlformats-officedocument.presentationml.notesSlide+xml"/>
  <Override PartName="/ppt/comments/comment17.xml" ContentType="application/vnd.openxmlformats-officedocument.presentationml.comments+xml"/>
  <Override PartName="/ppt/tags/tag47.xml" ContentType="application/vnd.openxmlformats-officedocument.presentationml.tags+xml"/>
  <Override PartName="/ppt/comments/comment18.xml" ContentType="application/vnd.openxmlformats-officedocument.presentationml.comments+xml"/>
  <Override PartName="/ppt/tags/tag48.xml" ContentType="application/vnd.openxmlformats-officedocument.presentationml.tags+xml"/>
  <Override PartName="/ppt/notesSlides/notesSlide32.xml" ContentType="application/vnd.openxmlformats-officedocument.presentationml.notesSlide+xml"/>
  <Override PartName="/ppt/comments/comment19.xml" ContentType="application/vnd.openxmlformats-officedocument.presentationml.comments+xml"/>
  <Override PartName="/ppt/tags/tag49.xml" ContentType="application/vnd.openxmlformats-officedocument.presentationml.tags+xml"/>
  <Override PartName="/ppt/notesSlides/notesSlide33.xml" ContentType="application/vnd.openxmlformats-officedocument.presentationml.notesSlide+xml"/>
  <Override PartName="/ppt/comments/comment20.xml" ContentType="application/vnd.openxmlformats-officedocument.presentationml.comments+xml"/>
  <Override PartName="/ppt/tags/tag50.xml" ContentType="application/vnd.openxmlformats-officedocument.presentationml.tags+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tags/tag53.xml" ContentType="application/vnd.openxmlformats-officedocument.presentationml.tags+xml"/>
  <Override PartName="/ppt/notesSlides/notesSlide36.xml" ContentType="application/vnd.openxmlformats-officedocument.presentationml.notesSlide+xml"/>
  <Override PartName="/ppt/tags/tag54.xml" ContentType="application/vnd.openxmlformats-officedocument.presentationml.tags+xml"/>
  <Override PartName="/ppt/notesSlides/notesSlide37.xml" ContentType="application/vnd.openxmlformats-officedocument.presentationml.notesSlide+xml"/>
  <Override PartName="/ppt/tags/tag55.xml" ContentType="application/vnd.openxmlformats-officedocument.presentationml.tags+xml"/>
  <Override PartName="/ppt/notesSlides/notesSlide38.xml" ContentType="application/vnd.openxmlformats-officedocument.presentationml.notesSlide+xml"/>
  <Override PartName="/ppt/comments/comment21.xml" ContentType="application/vnd.openxmlformats-officedocument.presentationml.comments+xml"/>
  <Override PartName="/ppt/tags/tag56.xml" ContentType="application/vnd.openxmlformats-officedocument.presentationml.tags+xml"/>
  <Override PartName="/ppt/notesSlides/notesSlide39.xml" ContentType="application/vnd.openxmlformats-officedocument.presentationml.notesSlide+xml"/>
  <Override PartName="/ppt/comments/comment22.xml" ContentType="application/vnd.openxmlformats-officedocument.presentationml.comments+xml"/>
  <Override PartName="/ppt/tags/tag57.xml" ContentType="application/vnd.openxmlformats-officedocument.presentationml.tags+xml"/>
  <Override PartName="/ppt/notesSlides/notesSlide40.xml" ContentType="application/vnd.openxmlformats-officedocument.presentationml.notesSlide+xml"/>
  <Override PartName="/ppt/tags/tag58.xml" ContentType="application/vnd.openxmlformats-officedocument.presentationml.tags+xml"/>
  <Override PartName="/ppt/notesSlides/notesSlide41.xml" ContentType="application/vnd.openxmlformats-officedocument.presentationml.notesSlide+xml"/>
  <Override PartName="/ppt/tags/tag59.xml" ContentType="application/vnd.openxmlformats-officedocument.presentationml.tags+xml"/>
  <Override PartName="/ppt/notesSlides/notesSlide42.xml" ContentType="application/vnd.openxmlformats-officedocument.presentationml.notesSlide+xml"/>
  <Override PartName="/ppt/comments/comment23.xml" ContentType="application/vnd.openxmlformats-officedocument.presentationml.comments+xml"/>
  <Override PartName="/ppt/tags/tag60.xml" ContentType="application/vnd.openxmlformats-officedocument.presentationml.tags+xml"/>
  <Override PartName="/ppt/notesSlides/notesSlide43.xml" ContentType="application/vnd.openxmlformats-officedocument.presentationml.notesSlide+xml"/>
  <Override PartName="/ppt/comments/comment24.xml" ContentType="application/vnd.openxmlformats-officedocument.presentationml.comments+xml"/>
  <Override PartName="/ppt/tags/tag61.xml" ContentType="application/vnd.openxmlformats-officedocument.presentationml.tags+xml"/>
  <Override PartName="/ppt/comments/comment25.xml" ContentType="application/vnd.openxmlformats-officedocument.presentationml.comments+xml"/>
  <Override PartName="/ppt/tags/tag62.xml" ContentType="application/vnd.openxmlformats-officedocument.presentationml.tags+xml"/>
  <Override PartName="/ppt/notesSlides/notesSlide44.xml" ContentType="application/vnd.openxmlformats-officedocument.presentationml.notesSlide+xml"/>
  <Override PartName="/ppt/tags/tag63.xml" ContentType="application/vnd.openxmlformats-officedocument.presentationml.tags+xml"/>
  <Override PartName="/ppt/notesSlides/notesSlide45.xml" ContentType="application/vnd.openxmlformats-officedocument.presentationml.notesSlide+xml"/>
  <Override PartName="/ppt/tags/tag64.xml" ContentType="application/vnd.openxmlformats-officedocument.presentationml.tags+xml"/>
  <Override PartName="/ppt/notesSlides/notesSlide46.xml" ContentType="application/vnd.openxmlformats-officedocument.presentationml.notesSlide+xml"/>
  <Override PartName="/ppt/comments/comment26.xml" ContentType="application/vnd.openxmlformats-officedocument.presentationml.comments+xml"/>
  <Override PartName="/ppt/tags/tag65.xml" ContentType="application/vnd.openxmlformats-officedocument.presentationml.tags+xml"/>
  <Override PartName="/ppt/notesSlides/notesSlide47.xml" ContentType="application/vnd.openxmlformats-officedocument.presentationml.notesSlide+xml"/>
  <Override PartName="/ppt/comments/comment27.xml" ContentType="application/vnd.openxmlformats-officedocument.presentationml.comments+xml"/>
  <Override PartName="/ppt/tags/tag66.xml" ContentType="application/vnd.openxmlformats-officedocument.presentationml.tags+xml"/>
  <Override PartName="/ppt/notesSlides/notesSlide48.xml" ContentType="application/vnd.openxmlformats-officedocument.presentationml.notesSlide+xml"/>
  <Override PartName="/ppt/comments/comment28.xml" ContentType="application/vnd.openxmlformats-officedocument.presentationml.comments+xml"/>
  <Override PartName="/ppt/tags/tag67.xml" ContentType="application/vnd.openxmlformats-officedocument.presentationml.tags+xml"/>
  <Override PartName="/ppt/notesSlides/notesSlide49.xml" ContentType="application/vnd.openxmlformats-officedocument.presentationml.notesSlide+xml"/>
  <Override PartName="/ppt/comments/comment29.xml" ContentType="application/vnd.openxmlformats-officedocument.presentationml.comments+xml"/>
  <Override PartName="/ppt/tags/tag68.xml" ContentType="application/vnd.openxmlformats-officedocument.presentationml.tags+xml"/>
  <Override PartName="/ppt/notesSlides/notesSlide50.xml" ContentType="application/vnd.openxmlformats-officedocument.presentationml.notesSlide+xml"/>
  <Override PartName="/ppt/comments/comment30.xml" ContentType="application/vnd.openxmlformats-officedocument.presentationml.comments+xml"/>
  <Override PartName="/ppt/tags/tag69.xml" ContentType="application/vnd.openxmlformats-officedocument.presentationml.tags+xml"/>
  <Override PartName="/ppt/notesSlides/notesSlide51.xml" ContentType="application/vnd.openxmlformats-officedocument.presentationml.notesSlide+xml"/>
  <Override PartName="/ppt/comments/comment31.xml" ContentType="application/vnd.openxmlformats-officedocument.presentationml.comments+xml"/>
  <Override PartName="/ppt/tags/tag70.xml" ContentType="application/vnd.openxmlformats-officedocument.presentationml.tags+xml"/>
  <Override PartName="/ppt/tags/tag71.xml" ContentType="application/vnd.openxmlformats-officedocument.presentationml.tags+xml"/>
  <Override PartName="/ppt/notesSlides/notesSlide52.xml" ContentType="application/vnd.openxmlformats-officedocument.presentationml.notesSlide+xml"/>
  <Override PartName="/ppt/comments/comment32.xml" ContentType="application/vnd.openxmlformats-officedocument.presentationml.comment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53.xml" ContentType="application/vnd.openxmlformats-officedocument.presentationml.notesSlide+xml"/>
  <Override PartName="/ppt/comments/comment33.xml" ContentType="application/vnd.openxmlformats-officedocument.presentationml.comments+xml"/>
  <Override PartName="/ppt/tags/tag75.xml" ContentType="application/vnd.openxmlformats-officedocument.presentationml.tags+xml"/>
  <Override PartName="/ppt/notesSlides/notesSlide54.xml" ContentType="application/vnd.openxmlformats-officedocument.presentationml.notesSlide+xml"/>
  <Override PartName="/ppt/comments/comment34.xml" ContentType="application/vnd.openxmlformats-officedocument.presentationml.comment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5.xml" ContentType="application/vnd.openxmlformats-officedocument.presentationml.notesSlide+xml"/>
  <Override PartName="/ppt/comments/comment35.xml" ContentType="application/vnd.openxmlformats-officedocument.presentationml.comments+xml"/>
  <Override PartName="/ppt/tags/tag79.xml" ContentType="application/vnd.openxmlformats-officedocument.presentationml.tags+xml"/>
  <Override PartName="/ppt/notesSlides/notesSlide56.xml" ContentType="application/vnd.openxmlformats-officedocument.presentationml.notesSlide+xml"/>
  <Override PartName="/ppt/tags/tag80.xml" ContentType="application/vnd.openxmlformats-officedocument.presentationml.tags+xml"/>
  <Override PartName="/ppt/notesSlides/notesSlide57.xml" ContentType="application/vnd.openxmlformats-officedocument.presentationml.notesSlide+xml"/>
  <Override PartName="/ppt/tags/tag81.xml" ContentType="application/vnd.openxmlformats-officedocument.presentationml.tags+xml"/>
  <Override PartName="/ppt/notesSlides/notesSlide58.xml" ContentType="application/vnd.openxmlformats-officedocument.presentationml.notesSlide+xml"/>
  <Override PartName="/ppt/tags/tag82.xml" ContentType="application/vnd.openxmlformats-officedocument.presentationml.tags+xml"/>
  <Override PartName="/ppt/notesSlides/notesSlide59.xml" ContentType="application/vnd.openxmlformats-officedocument.presentationml.notesSlide+xml"/>
  <Override PartName="/ppt/tags/tag83.xml" ContentType="application/vnd.openxmlformats-officedocument.presentationml.tags+xml"/>
  <Override PartName="/ppt/notesSlides/notesSlide60.xml" ContentType="application/vnd.openxmlformats-officedocument.presentationml.notesSlide+xml"/>
  <Override PartName="/ppt/tags/tag84.xml" ContentType="application/vnd.openxmlformats-officedocument.presentationml.tags+xml"/>
  <Override PartName="/ppt/notesSlides/notesSlide61.xml" ContentType="application/vnd.openxmlformats-officedocument.presentationml.notesSlide+xml"/>
  <Override PartName="/ppt/tags/tag85.xml" ContentType="application/vnd.openxmlformats-officedocument.presentationml.tags+xml"/>
  <Override PartName="/ppt/notesSlides/notesSlide62.xml" ContentType="application/vnd.openxmlformats-officedocument.presentationml.notesSlide+xml"/>
  <Override PartName="/ppt/tags/tag86.xml" ContentType="application/vnd.openxmlformats-officedocument.presentationml.tags+xml"/>
  <Override PartName="/ppt/notesSlides/notesSlide63.xml" ContentType="application/vnd.openxmlformats-officedocument.presentationml.notesSlide+xml"/>
  <Override PartName="/ppt/comments/comment36.xml" ContentType="application/vnd.openxmlformats-officedocument.presentationml.comments+xml"/>
  <Override PartName="/ppt/tags/tag87.xml" ContentType="application/vnd.openxmlformats-officedocument.presentationml.tags+xml"/>
  <Override PartName="/ppt/notesSlides/notesSlide64.xml" ContentType="application/vnd.openxmlformats-officedocument.presentationml.notesSlide+xml"/>
  <Override PartName="/ppt/comments/comment37.xml" ContentType="application/vnd.openxmlformats-officedocument.presentationml.comments+xml"/>
  <Override PartName="/ppt/tags/tag88.xml" ContentType="application/vnd.openxmlformats-officedocument.presentationml.tags+xml"/>
  <Override PartName="/ppt/notesSlides/notesSlide65.xml" ContentType="application/vnd.openxmlformats-officedocument.presentationml.notesSlide+xml"/>
  <Override PartName="/ppt/comments/comment38.xml" ContentType="application/vnd.openxmlformats-officedocument.presentationml.comments+xml"/>
  <Override PartName="/ppt/tags/tag89.xml" ContentType="application/vnd.openxmlformats-officedocument.presentationml.tags+xml"/>
  <Override PartName="/ppt/notesSlides/notesSlide66.xml" ContentType="application/vnd.openxmlformats-officedocument.presentationml.notesSlide+xml"/>
  <Override PartName="/ppt/tags/tag90.xml" ContentType="application/vnd.openxmlformats-officedocument.presentationml.tags+xml"/>
  <Override PartName="/ppt/notesSlides/notesSlide67.xml" ContentType="application/vnd.openxmlformats-officedocument.presentationml.notesSlide+xml"/>
  <Override PartName="/ppt/comments/comment39.xml" ContentType="application/vnd.openxmlformats-officedocument.presentationml.comments+xml"/>
  <Override PartName="/ppt/tags/tag91.xml" ContentType="application/vnd.openxmlformats-officedocument.presentationml.tags+xml"/>
  <Override PartName="/ppt/notesSlides/notesSlide68.xml" ContentType="application/vnd.openxmlformats-officedocument.presentationml.notesSlide+xml"/>
  <Override PartName="/ppt/tags/tag92.xml" ContentType="application/vnd.openxmlformats-officedocument.presentationml.tags+xml"/>
  <Override PartName="/ppt/notesSlides/notesSlide69.xml" ContentType="application/vnd.openxmlformats-officedocument.presentationml.notesSlide+xml"/>
  <Override PartName="/ppt/tags/tag93.xml" ContentType="application/vnd.openxmlformats-officedocument.presentationml.tags+xml"/>
  <Override PartName="/ppt/notesSlides/notesSlide70.xml" ContentType="application/vnd.openxmlformats-officedocument.presentationml.notesSlide+xml"/>
  <Override PartName="/ppt/comments/comment40.xml" ContentType="application/vnd.openxmlformats-officedocument.presentationml.comments+xml"/>
  <Override PartName="/ppt/tags/tag94.xml" ContentType="application/vnd.openxmlformats-officedocument.presentationml.tags+xml"/>
  <Override PartName="/ppt/notesSlides/notesSlide71.xml" ContentType="application/vnd.openxmlformats-officedocument.presentationml.notesSlide+xml"/>
  <Override PartName="/ppt/comments/comment41.xml" ContentType="application/vnd.openxmlformats-officedocument.presentationml.comments+xml"/>
  <Override PartName="/ppt/tags/tag95.xml" ContentType="application/vnd.openxmlformats-officedocument.presentationml.tags+xml"/>
  <Override PartName="/ppt/notesSlides/notesSlide72.xml" ContentType="application/vnd.openxmlformats-officedocument.presentationml.notesSlide+xml"/>
  <Override PartName="/ppt/tags/tag96.xml" ContentType="application/vnd.openxmlformats-officedocument.presentationml.tags+xml"/>
  <Override PartName="/ppt/notesSlides/notesSlide73.xml" ContentType="application/vnd.openxmlformats-officedocument.presentationml.notesSlide+xml"/>
  <Override PartName="/ppt/comments/comment42.xml" ContentType="application/vnd.openxmlformats-officedocument.presentationml.comments+xml"/>
  <Override PartName="/ppt/tags/tag97.xml" ContentType="application/vnd.openxmlformats-officedocument.presentationml.tags+xml"/>
  <Override PartName="/ppt/notesSlides/notesSlide74.xml" ContentType="application/vnd.openxmlformats-officedocument.presentationml.notesSlide+xml"/>
  <Override PartName="/ppt/tags/tag98.xml" ContentType="application/vnd.openxmlformats-officedocument.presentationml.tags+xml"/>
  <Override PartName="/ppt/notesSlides/notesSlide75.xml" ContentType="application/vnd.openxmlformats-officedocument.presentationml.notesSlide+xml"/>
  <Override PartName="/ppt/tags/tag99.xml" ContentType="application/vnd.openxmlformats-officedocument.presentationml.tags+xml"/>
  <Override PartName="/ppt/notesSlides/notesSlide76.xml" ContentType="application/vnd.openxmlformats-officedocument.presentationml.notesSlide+xml"/>
  <Override PartName="/ppt/comments/comment43.xml" ContentType="application/vnd.openxmlformats-officedocument.presentationml.comments+xml"/>
  <Override PartName="/ppt/tags/tag100.xml" ContentType="application/vnd.openxmlformats-officedocument.presentationml.tags+xml"/>
  <Override PartName="/ppt/notesSlides/notesSlide77.xml" ContentType="application/vnd.openxmlformats-officedocument.presentationml.notesSlide+xml"/>
  <Override PartName="/ppt/comments/comment44.xml" ContentType="application/vnd.openxmlformats-officedocument.presentationml.comments+xml"/>
  <Override PartName="/ppt/tags/tag101.xml" ContentType="application/vnd.openxmlformats-officedocument.presentationml.tags+xml"/>
  <Override PartName="/ppt/notesSlides/notesSlide78.xml" ContentType="application/vnd.openxmlformats-officedocument.presentationml.notesSlide+xml"/>
  <Override PartName="/ppt/tags/tag102.xml" ContentType="application/vnd.openxmlformats-officedocument.presentationml.tags+xml"/>
  <Override PartName="/ppt/notesSlides/notesSlide79.xml" ContentType="application/vnd.openxmlformats-officedocument.presentationml.notesSlide+xml"/>
  <Override PartName="/ppt/ink/ink1.xml" ContentType="application/inkml+xml"/>
  <Override PartName="/ppt/tags/tag103.xml" ContentType="application/vnd.openxmlformats-officedocument.presentationml.tags+xml"/>
  <Override PartName="/ppt/notesSlides/notesSlide80.xml" ContentType="application/vnd.openxmlformats-officedocument.presentationml.notesSlide+xml"/>
  <Override PartName="/ppt/ink/ink2.xml" ContentType="application/inkml+xml"/>
  <Override PartName="/ppt/tags/tag104.xml" ContentType="application/vnd.openxmlformats-officedocument.presentationml.tags+xml"/>
  <Override PartName="/ppt/notesSlides/notesSlide81.xml" ContentType="application/vnd.openxmlformats-officedocument.presentationml.notesSlide+xml"/>
  <Override PartName="/ppt/ink/ink3.xml" ContentType="application/inkml+xml"/>
  <Override PartName="/ppt/tags/tag105.xml" ContentType="application/vnd.openxmlformats-officedocument.presentationml.tags+xml"/>
  <Override PartName="/ppt/notesSlides/notesSlide82.xml" ContentType="application/vnd.openxmlformats-officedocument.presentationml.notesSlide+xml"/>
  <Override PartName="/ppt/ink/ink4.xml" ContentType="application/inkml+xml"/>
  <Override PartName="/ppt/comments/comment45.xml" ContentType="application/vnd.openxmlformats-officedocument.presentationml.comments+xml"/>
  <Override PartName="/ppt/tags/tag106.xml" ContentType="application/vnd.openxmlformats-officedocument.presentationml.tags+xml"/>
  <Override PartName="/ppt/notesSlides/notesSlide83.xml" ContentType="application/vnd.openxmlformats-officedocument.presentationml.notesSlide+xml"/>
  <Override PartName="/ppt/ink/ink5.xml" ContentType="application/inkml+xml"/>
  <Override PartName="/ppt/comments/comment46.xml" ContentType="application/vnd.openxmlformats-officedocument.presentationml.comments+xml"/>
  <Override PartName="/ppt/tags/tag107.xml" ContentType="application/vnd.openxmlformats-officedocument.presentationml.tags+xml"/>
  <Override PartName="/ppt/notesSlides/notesSlide84.xml" ContentType="application/vnd.openxmlformats-officedocument.presentationml.notesSlide+xml"/>
  <Override PartName="/ppt/ink/ink6.xml" ContentType="application/inkml+xml"/>
  <Override PartName="/ppt/comments/comment47.xml" ContentType="application/vnd.openxmlformats-officedocument.presentationml.comments+xml"/>
  <Override PartName="/ppt/tags/tag108.xml" ContentType="application/vnd.openxmlformats-officedocument.presentationml.tags+xml"/>
  <Override PartName="/ppt/notesSlides/notesSlide85.xml" ContentType="application/vnd.openxmlformats-officedocument.presentationml.notesSlide+xml"/>
  <Override PartName="/ppt/ink/ink7.xml" ContentType="application/inkml+xml"/>
  <Override PartName="/ppt/comments/comment48.xml" ContentType="application/vnd.openxmlformats-officedocument.presentationml.comments+xml"/>
  <Override PartName="/ppt/tags/tag109.xml" ContentType="application/vnd.openxmlformats-officedocument.presentationml.tags+xml"/>
  <Override PartName="/ppt/notesSlides/notesSlide86.xml" ContentType="application/vnd.openxmlformats-officedocument.presentationml.notesSlide+xml"/>
  <Override PartName="/ppt/ink/ink8.xml" ContentType="application/inkml+xml"/>
  <Override PartName="/ppt/tags/tag110.xml" ContentType="application/vnd.openxmlformats-officedocument.presentationml.tags+xml"/>
  <Override PartName="/ppt/notesSlides/notesSlide87.xml" ContentType="application/vnd.openxmlformats-officedocument.presentationml.notesSlide+xml"/>
  <Override PartName="/ppt/ink/ink9.xml" ContentType="application/inkml+xml"/>
  <Override PartName="/ppt/tags/tag111.xml" ContentType="application/vnd.openxmlformats-officedocument.presentationml.tags+xml"/>
  <Override PartName="/ppt/notesSlides/notesSlide88.xml" ContentType="application/vnd.openxmlformats-officedocument.presentationml.notesSlide+xml"/>
  <Override PartName="/ppt/ink/ink10.xml" ContentType="application/inkml+xml"/>
  <Override PartName="/ppt/tags/tag112.xml" ContentType="application/vnd.openxmlformats-officedocument.presentationml.tags+xml"/>
  <Override PartName="/ppt/notesSlides/notesSlide89.xml" ContentType="application/vnd.openxmlformats-officedocument.presentationml.notesSlide+xml"/>
  <Override PartName="/ppt/ink/ink11.xml" ContentType="application/inkml+xml"/>
  <Override PartName="/ppt/tags/tag113.xml" ContentType="application/vnd.openxmlformats-officedocument.presentationml.tags+xml"/>
  <Override PartName="/ppt/notesSlides/notesSlide90.xml" ContentType="application/vnd.openxmlformats-officedocument.presentationml.notesSlide+xml"/>
  <Override PartName="/ppt/ink/ink12.xml" ContentType="application/inkml+xml"/>
  <Override PartName="/ppt/tags/tag114.xml" ContentType="application/vnd.openxmlformats-officedocument.presentationml.tags+xml"/>
  <Override PartName="/ppt/notesSlides/notesSlide91.xml" ContentType="application/vnd.openxmlformats-officedocument.presentationml.notesSlide+xml"/>
  <Override PartName="/ppt/tags/tag115.xml" ContentType="application/vnd.openxmlformats-officedocument.presentationml.tags+xml"/>
  <Override PartName="/ppt/notesSlides/notesSlide92.xml" ContentType="application/vnd.openxmlformats-officedocument.presentationml.notesSlide+xml"/>
  <Override PartName="/ppt/tags/tag116.xml" ContentType="application/vnd.openxmlformats-officedocument.presentationml.tags+xml"/>
  <Override PartName="/ppt/notesSlides/notesSlide93.xml" ContentType="application/vnd.openxmlformats-officedocument.presentationml.notesSlide+xml"/>
  <Override PartName="/ppt/ink/ink13.xml" ContentType="application/inkml+xml"/>
  <Override PartName="/ppt/comments/comment49.xml" ContentType="application/vnd.openxmlformats-officedocument.presentationml.comments+xml"/>
  <Override PartName="/ppt/tags/tag117.xml" ContentType="application/vnd.openxmlformats-officedocument.presentationml.tags+xml"/>
  <Override PartName="/ppt/notesSlides/notesSlide94.xml" ContentType="application/vnd.openxmlformats-officedocument.presentationml.notesSlide+xml"/>
  <Override PartName="/ppt/ink/ink14.xml" ContentType="application/inkml+xml"/>
  <Override PartName="/ppt/tags/tag118.xml" ContentType="application/vnd.openxmlformats-officedocument.presentationml.tags+xml"/>
  <Override PartName="/ppt/notesSlides/notesSlide95.xml" ContentType="application/vnd.openxmlformats-officedocument.presentationml.notesSlide+xml"/>
  <Override PartName="/ppt/ink/ink15.xml" ContentType="application/inkml+xml"/>
  <Override PartName="/ppt/comments/comment50.xml" ContentType="application/vnd.openxmlformats-officedocument.presentationml.comments+xml"/>
  <Override PartName="/ppt/tags/tag119.xml" ContentType="application/vnd.openxmlformats-officedocument.presentationml.tags+xml"/>
  <Override PartName="/ppt/notesSlides/notesSlide96.xml" ContentType="application/vnd.openxmlformats-officedocument.presentationml.notesSlide+xml"/>
  <Override PartName="/ppt/ink/ink16.xml" ContentType="application/inkml+xml"/>
  <Override PartName="/ppt/comments/comment51.xml" ContentType="application/vnd.openxmlformats-officedocument.presentationml.comments+xml"/>
  <Override PartName="/ppt/tags/tag120.xml" ContentType="application/vnd.openxmlformats-officedocument.presentationml.tags+xml"/>
  <Override PartName="/ppt/notesSlides/notesSlide97.xml" ContentType="application/vnd.openxmlformats-officedocument.presentationml.notesSlide+xml"/>
  <Override PartName="/ppt/ink/ink17.xml" ContentType="application/inkml+xml"/>
  <Override PartName="/ppt/tags/tag121.xml" ContentType="application/vnd.openxmlformats-officedocument.presentationml.tags+xml"/>
  <Override PartName="/ppt/notesSlides/notesSlide98.xml" ContentType="application/vnd.openxmlformats-officedocument.presentationml.notesSlide+xml"/>
  <Override PartName="/ppt/ink/ink18.xml" ContentType="application/inkml+xml"/>
  <Override PartName="/ppt/tags/tag122.xml" ContentType="application/vnd.openxmlformats-officedocument.presentationml.tags+xml"/>
  <Override PartName="/ppt/notesSlides/notesSlide99.xml" ContentType="application/vnd.openxmlformats-officedocument.presentationml.notesSlide+xml"/>
  <Override PartName="/ppt/ink/ink19.xml" ContentType="application/inkml+xml"/>
  <Override PartName="/ppt/comments/comment52.xml" ContentType="application/vnd.openxmlformats-officedocument.presentationml.comments+xml"/>
  <Override PartName="/ppt/tags/tag123.xml" ContentType="application/vnd.openxmlformats-officedocument.presentationml.tags+xml"/>
  <Override PartName="/ppt/notesSlides/notesSlide100.xml" ContentType="application/vnd.openxmlformats-officedocument.presentationml.notesSlide+xml"/>
  <Override PartName="/ppt/ink/ink20.xml" ContentType="application/inkml+xml"/>
  <Override PartName="/ppt/tags/tag124.xml" ContentType="application/vnd.openxmlformats-officedocument.presentationml.tags+xml"/>
  <Override PartName="/ppt/notesSlides/notesSlide101.xml" ContentType="application/vnd.openxmlformats-officedocument.presentationml.notesSlide+xml"/>
  <Override PartName="/ppt/ink/ink21.xml" ContentType="application/inkml+xml"/>
  <Override PartName="/ppt/tags/tag125.xml" ContentType="application/vnd.openxmlformats-officedocument.presentationml.tags+xml"/>
  <Override PartName="/ppt/notesSlides/notesSlide102.xml" ContentType="application/vnd.openxmlformats-officedocument.presentationml.notesSlide+xml"/>
  <Override PartName="/ppt/tags/tag126.xml" ContentType="application/vnd.openxmlformats-officedocument.presentationml.tags+xml"/>
  <Override PartName="/ppt/notesSlides/notesSlide103.xml" ContentType="application/vnd.openxmlformats-officedocument.presentationml.notesSlide+xml"/>
  <Override PartName="/ppt/tags/tag127.xml" ContentType="application/vnd.openxmlformats-officedocument.presentationml.tags+xml"/>
  <Override PartName="/ppt/notesSlides/notesSlide104.xml" ContentType="application/vnd.openxmlformats-officedocument.presentationml.notesSlide+xml"/>
  <Override PartName="/ppt/tags/tag128.xml" ContentType="application/vnd.openxmlformats-officedocument.presentationml.tags+xml"/>
  <Override PartName="/ppt/notesSlides/notesSlide105.xml" ContentType="application/vnd.openxmlformats-officedocument.presentationml.notesSlide+xml"/>
  <Override PartName="/ppt/tags/tag129.xml" ContentType="application/vnd.openxmlformats-officedocument.presentationml.tags+xml"/>
  <Override PartName="/ppt/notesSlides/notesSlide106.xml" ContentType="application/vnd.openxmlformats-officedocument.presentationml.notesSlide+xml"/>
  <Override PartName="/ppt/comments/comment53.xml" ContentType="application/vnd.openxmlformats-officedocument.presentationml.comments+xml"/>
  <Override PartName="/ppt/tags/tag130.xml" ContentType="application/vnd.openxmlformats-officedocument.presentationml.tags+xml"/>
  <Override PartName="/ppt/notesSlides/notesSlide107.xml" ContentType="application/vnd.openxmlformats-officedocument.presentationml.notesSlide+xml"/>
  <Override PartName="/ppt/tags/tag131.xml" ContentType="application/vnd.openxmlformats-officedocument.presentationml.tags+xml"/>
  <Override PartName="/ppt/notesSlides/notesSlide108.xml" ContentType="application/vnd.openxmlformats-officedocument.presentationml.notesSlide+xml"/>
  <Override PartName="/ppt/tags/tag132.xml" ContentType="application/vnd.openxmlformats-officedocument.presentationml.tags+xml"/>
  <Override PartName="/ppt/notesSlides/notesSlide109.xml" ContentType="application/vnd.openxmlformats-officedocument.presentationml.notesSlide+xml"/>
  <Override PartName="/ppt/tags/tag133.xml" ContentType="application/vnd.openxmlformats-officedocument.presentationml.tags+xml"/>
  <Override PartName="/ppt/notesSlides/notesSlide110.xml" ContentType="application/vnd.openxmlformats-officedocument.presentationml.notesSlide+xml"/>
  <Override PartName="/ppt/tags/tag134.xml" ContentType="application/vnd.openxmlformats-officedocument.presentationml.tags+xml"/>
  <Override PartName="/ppt/notesSlides/notesSlide111.xml" ContentType="application/vnd.openxmlformats-officedocument.presentationml.notesSlide+xml"/>
  <Override PartName="/ppt/tags/tag135.xml" ContentType="application/vnd.openxmlformats-officedocument.presentationml.tags+xml"/>
  <Override PartName="/ppt/notesSlides/notesSlide112.xml" ContentType="application/vnd.openxmlformats-officedocument.presentationml.notesSlide+xml"/>
  <Override PartName="/ppt/tags/tag136.xml" ContentType="application/vnd.openxmlformats-officedocument.presentationml.tags+xml"/>
  <Override PartName="/ppt/notesSlides/notesSlide113.xml" ContentType="application/vnd.openxmlformats-officedocument.presentationml.notesSlide+xml"/>
  <Override PartName="/ppt/tags/tag137.xml" ContentType="application/vnd.openxmlformats-officedocument.presentationml.tags+xml"/>
  <Override PartName="/ppt/notesSlides/notesSlide114.xml" ContentType="application/vnd.openxmlformats-officedocument.presentationml.notesSlide+xml"/>
  <Override PartName="/ppt/comments/comment54.xml" ContentType="application/vnd.openxmlformats-officedocument.presentationml.comments+xml"/>
  <Override PartName="/ppt/tags/tag138.xml" ContentType="application/vnd.openxmlformats-officedocument.presentationml.tags+xml"/>
  <Override PartName="/ppt/notesSlides/notesSlide115.xml" ContentType="application/vnd.openxmlformats-officedocument.presentationml.notesSlide+xml"/>
  <Override PartName="/ppt/tags/tag139.xml" ContentType="application/vnd.openxmlformats-officedocument.presentationml.tags+xml"/>
  <Override PartName="/ppt/notesSlides/notesSlide116.xml" ContentType="application/vnd.openxmlformats-officedocument.presentationml.notesSlide+xml"/>
  <Override PartName="/ppt/tags/tag140.xml" ContentType="application/vnd.openxmlformats-officedocument.presentationml.tags+xml"/>
  <Override PartName="/ppt/notesSlides/notesSlide117.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18.xml" ContentType="application/vnd.openxmlformats-officedocument.presentationml.notesSlide+xml"/>
  <Override PartName="/ppt/tags/tag147.xml" ContentType="application/vnd.openxmlformats-officedocument.presentationml.tags+xml"/>
  <Override PartName="/ppt/notesSlides/notesSlide119.xml" ContentType="application/vnd.openxmlformats-officedocument.presentationml.notesSlide+xml"/>
  <Override PartName="/ppt/comments/comment55.xml" ContentType="application/vnd.openxmlformats-officedocument.presentationml.comments+xml"/>
  <Override PartName="/ppt/tags/tag148.xml" ContentType="application/vnd.openxmlformats-officedocument.presentationml.tags+xml"/>
  <Override PartName="/ppt/notesSlides/notesSlide120.xml" ContentType="application/vnd.openxmlformats-officedocument.presentationml.notesSlide+xml"/>
  <Override PartName="/ppt/comments/comment56.xml" ContentType="application/vnd.openxmlformats-officedocument.presentationml.comments+xml"/>
  <Override PartName="/ppt/tags/tag149.xml" ContentType="application/vnd.openxmlformats-officedocument.presentationml.tags+xml"/>
  <Override PartName="/ppt/notesSlides/notesSlide121.xml" ContentType="application/vnd.openxmlformats-officedocument.presentationml.notesSlide+xml"/>
  <Override PartName="/ppt/tags/tag150.xml" ContentType="application/vnd.openxmlformats-officedocument.presentationml.tags+xml"/>
  <Override PartName="/ppt/notesSlides/notesSlide122.xml" ContentType="application/vnd.openxmlformats-officedocument.presentationml.notesSlide+xml"/>
  <Override PartName="/ppt/tags/tag151.xml" ContentType="application/vnd.openxmlformats-officedocument.presentationml.tags+xml"/>
  <Override PartName="/ppt/notesSlides/notesSlide123.xml" ContentType="application/vnd.openxmlformats-officedocument.presentationml.notesSlide+xml"/>
  <Override PartName="/ppt/tags/tag152.xml" ContentType="application/vnd.openxmlformats-officedocument.presentationml.tags+xml"/>
  <Override PartName="/ppt/notesSlides/notesSlide124.xml" ContentType="application/vnd.openxmlformats-officedocument.presentationml.notesSlide+xml"/>
  <Override PartName="/ppt/comments/comment57.xml" ContentType="application/vnd.openxmlformats-officedocument.presentationml.comments+xml"/>
  <Override PartName="/ppt/tags/tag153.xml" ContentType="application/vnd.openxmlformats-officedocument.presentationml.tags+xml"/>
  <Override PartName="/ppt/notesSlides/notesSlide125.xml" ContentType="application/vnd.openxmlformats-officedocument.presentationml.notesSlide+xml"/>
  <Override PartName="/ppt/tags/tag154.xml" ContentType="application/vnd.openxmlformats-officedocument.presentationml.tags+xml"/>
  <Override PartName="/ppt/notesSlides/notesSlide126.xml" ContentType="application/vnd.openxmlformats-officedocument.presentationml.notesSlide+xml"/>
  <Override PartName="/ppt/tags/tag155.xml" ContentType="application/vnd.openxmlformats-officedocument.presentationml.tags+xml"/>
  <Override PartName="/ppt/notesSlides/notesSlide127.xml" ContentType="application/vnd.openxmlformats-officedocument.presentationml.notesSlide+xml"/>
  <Override PartName="/ppt/tags/tag156.xml" ContentType="application/vnd.openxmlformats-officedocument.presentationml.tags+xml"/>
  <Override PartName="/ppt/notesSlides/notesSlide128.xml" ContentType="application/vnd.openxmlformats-officedocument.presentationml.notesSlide+xml"/>
  <Override PartName="/ppt/tags/tag157.xml" ContentType="application/vnd.openxmlformats-officedocument.presentationml.tags+xml"/>
  <Override PartName="/ppt/notesSlides/notesSlide129.xml" ContentType="application/vnd.openxmlformats-officedocument.presentationml.notesSlide+xml"/>
  <Override PartName="/ppt/tags/tag158.xml" ContentType="application/vnd.openxmlformats-officedocument.presentationml.tags+xml"/>
  <Override PartName="/ppt/notesSlides/notesSlide130.xml" ContentType="application/vnd.openxmlformats-officedocument.presentationml.notesSlide+xml"/>
  <Override PartName="/ppt/tags/tag159.xml" ContentType="application/vnd.openxmlformats-officedocument.presentationml.tags+xml"/>
  <Override PartName="/ppt/notesSlides/notesSlide131.xml" ContentType="application/vnd.openxmlformats-officedocument.presentationml.notesSlide+xml"/>
  <Override PartName="/ppt/tags/tag160.xml" ContentType="application/vnd.openxmlformats-officedocument.presentationml.tags+xml"/>
  <Override PartName="/ppt/notesSlides/notesSlide132.xml" ContentType="application/vnd.openxmlformats-officedocument.presentationml.notesSlide+xml"/>
  <Override PartName="/ppt/tags/tag161.xml" ContentType="application/vnd.openxmlformats-officedocument.presentationml.tags+xml"/>
  <Override PartName="/ppt/notesSlides/notesSlide133.xml" ContentType="application/vnd.openxmlformats-officedocument.presentationml.notesSlide+xml"/>
  <Override PartName="/ppt/tags/tag162.xml" ContentType="application/vnd.openxmlformats-officedocument.presentationml.tags+xml"/>
  <Override PartName="/ppt/notesSlides/notesSlide134.xml" ContentType="application/vnd.openxmlformats-officedocument.presentationml.notesSlide+xml"/>
  <Override PartName="/ppt/tags/tag163.xml" ContentType="application/vnd.openxmlformats-officedocument.presentationml.tags+xml"/>
  <Override PartName="/ppt/notesSlides/notesSlide135.xml" ContentType="application/vnd.openxmlformats-officedocument.presentationml.notesSlide+xml"/>
  <Override PartName="/ppt/tags/tag164.xml" ContentType="application/vnd.openxmlformats-officedocument.presentationml.tags+xml"/>
  <Override PartName="/ppt/notesSlides/notesSlide136.xml" ContentType="application/vnd.openxmlformats-officedocument.presentationml.notesSlide+xml"/>
  <Override PartName="/ppt/tags/tag165.xml" ContentType="application/vnd.openxmlformats-officedocument.presentationml.tags+xml"/>
  <Override PartName="/ppt/notesSlides/notesSlide137.xml" ContentType="application/vnd.openxmlformats-officedocument.presentationml.notesSlide+xml"/>
  <Override PartName="/ppt/tags/tag166.xml" ContentType="application/vnd.openxmlformats-officedocument.presentationml.tags+xml"/>
  <Override PartName="/ppt/notesSlides/notesSlide138.xml" ContentType="application/vnd.openxmlformats-officedocument.presentationml.notesSlide+xml"/>
  <Override PartName="/ppt/tags/tag167.xml" ContentType="application/vnd.openxmlformats-officedocument.presentationml.tags+xml"/>
  <Override PartName="/ppt/notesSlides/notesSlide139.xml" ContentType="application/vnd.openxmlformats-officedocument.presentationml.notesSlide+xml"/>
  <Override PartName="/ppt/tags/tag168.xml" ContentType="application/vnd.openxmlformats-officedocument.presentationml.tags+xml"/>
  <Override PartName="/ppt/notesSlides/notesSlide140.xml" ContentType="application/vnd.openxmlformats-officedocument.presentationml.notesSlide+xml"/>
  <Override PartName="/ppt/tags/tag169.xml" ContentType="application/vnd.openxmlformats-officedocument.presentationml.tags+xml"/>
  <Override PartName="/ppt/notesSlides/notesSlide141.xml" ContentType="application/vnd.openxmlformats-officedocument.presentationml.notesSlide+xml"/>
  <Override PartName="/ppt/tags/tag170.xml" ContentType="application/vnd.openxmlformats-officedocument.presentationml.tags+xml"/>
  <Override PartName="/ppt/notesSlides/notesSlide142.xml" ContentType="application/vnd.openxmlformats-officedocument.presentationml.notesSlide+xml"/>
  <Override PartName="/ppt/tags/tag171.xml" ContentType="application/vnd.openxmlformats-officedocument.presentationml.tags+xml"/>
  <Override PartName="/ppt/notesSlides/notesSlide143.xml" ContentType="application/vnd.openxmlformats-officedocument.presentationml.notesSlide+xml"/>
  <Override PartName="/ppt/tags/tag172.xml" ContentType="application/vnd.openxmlformats-officedocument.presentationml.tags+xml"/>
  <Override PartName="/ppt/notesSlides/notesSlide144.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145.xml" ContentType="application/vnd.openxmlformats-officedocument.presentationml.notesSlide+xml"/>
  <Override PartName="/ppt/tags/tag181.xml" ContentType="application/vnd.openxmlformats-officedocument.presentationml.tags+xml"/>
  <Override PartName="/ppt/notesSlides/notesSlide146.xml" ContentType="application/vnd.openxmlformats-officedocument.presentationml.notesSlide+xml"/>
  <Override PartName="/ppt/tags/tag182.xml" ContentType="application/vnd.openxmlformats-officedocument.presentationml.tags+xml"/>
  <Override PartName="/ppt/notesSlides/notesSlide147.xml" ContentType="application/vnd.openxmlformats-officedocument.presentationml.notesSlide+xml"/>
  <Override PartName="/ppt/tags/tag183.xml" ContentType="application/vnd.openxmlformats-officedocument.presentationml.tags+xml"/>
  <Override PartName="/ppt/notesSlides/notesSlide148.xml" ContentType="application/vnd.openxmlformats-officedocument.presentationml.notesSlide+xml"/>
  <Override PartName="/ppt/tags/tag184.xml" ContentType="application/vnd.openxmlformats-officedocument.presentationml.tags+xml"/>
  <Override PartName="/ppt/notesSlides/notesSlide149.xml" ContentType="application/vnd.openxmlformats-officedocument.presentationml.notesSlide+xml"/>
  <Override PartName="/ppt/tags/tag185.xml" ContentType="application/vnd.openxmlformats-officedocument.presentationml.tags+xml"/>
  <Override PartName="/ppt/notesSlides/notesSlide150.xml" ContentType="application/vnd.openxmlformats-officedocument.presentationml.notesSlide+xml"/>
  <Override PartName="/ppt/tags/tag186.xml" ContentType="application/vnd.openxmlformats-officedocument.presentationml.tags+xml"/>
  <Override PartName="/ppt/notesSlides/notesSlide151.xml" ContentType="application/vnd.openxmlformats-officedocument.presentationml.notesSlide+xml"/>
  <Override PartName="/ppt/tags/tag187.xml" ContentType="application/vnd.openxmlformats-officedocument.presentationml.tags+xml"/>
  <Override PartName="/ppt/notesSlides/notesSlide152.xml" ContentType="application/vnd.openxmlformats-officedocument.presentationml.notesSlide+xml"/>
  <Override PartName="/ppt/tags/tag188.xml" ContentType="application/vnd.openxmlformats-officedocument.presentationml.tags+xml"/>
  <Override PartName="/ppt/notesSlides/notesSlide153.xml" ContentType="application/vnd.openxmlformats-officedocument.presentationml.notesSlide+xml"/>
  <Override PartName="/ppt/tags/tag189.xml" ContentType="application/vnd.openxmlformats-officedocument.presentationml.tags+xml"/>
  <Override PartName="/ppt/notesSlides/notesSlide154.xml" ContentType="application/vnd.openxmlformats-officedocument.presentationml.notesSlide+xml"/>
  <Override PartName="/ppt/tags/tag190.xml" ContentType="application/vnd.openxmlformats-officedocument.presentationml.tags+xml"/>
  <Override PartName="/ppt/notesSlides/notesSlide155.xml" ContentType="application/vnd.openxmlformats-officedocument.presentationml.notesSlide+xml"/>
  <Override PartName="/ppt/tags/tag191.xml" ContentType="application/vnd.openxmlformats-officedocument.presentationml.tags+xml"/>
  <Override PartName="/ppt/notesSlides/notesSlide156.xml" ContentType="application/vnd.openxmlformats-officedocument.presentationml.notesSlide+xml"/>
  <Override PartName="/ppt/tags/tag192.xml" ContentType="application/vnd.openxmlformats-officedocument.presentationml.tags+xml"/>
  <Override PartName="/ppt/notesSlides/notesSlide157.xml" ContentType="application/vnd.openxmlformats-officedocument.presentationml.notesSlide+xml"/>
  <Override PartName="/ppt/tags/tag193.xml" ContentType="application/vnd.openxmlformats-officedocument.presentationml.tags+xml"/>
  <Override PartName="/ppt/notesSlides/notesSlide158.xml" ContentType="application/vnd.openxmlformats-officedocument.presentationml.notesSlide+xml"/>
  <Override PartName="/ppt/tags/tag194.xml" ContentType="application/vnd.openxmlformats-officedocument.presentationml.tags+xml"/>
  <Override PartName="/ppt/notesSlides/notesSlide159.xml" ContentType="application/vnd.openxmlformats-officedocument.presentationml.notesSlide+xml"/>
  <Override PartName="/ppt/tags/tag195.xml" ContentType="application/vnd.openxmlformats-officedocument.presentationml.tags+xml"/>
  <Override PartName="/ppt/notesSlides/notesSlide160.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notesSlides/notesSlide161.xml" ContentType="application/vnd.openxmlformats-officedocument.presentationml.notesSlide+xml"/>
  <Override PartName="/ppt/tags/tag198.xml" ContentType="application/vnd.openxmlformats-officedocument.presentationml.tags+xml"/>
  <Override PartName="/ppt/notesSlides/notesSlide162.xml" ContentType="application/vnd.openxmlformats-officedocument.presentationml.notesSlide+xml"/>
  <Override PartName="/ppt/tags/tag199.xml" ContentType="application/vnd.openxmlformats-officedocument.presentationml.tags+xml"/>
  <Override PartName="/ppt/notesSlides/notesSlide163.xml" ContentType="application/vnd.openxmlformats-officedocument.presentationml.notesSlide+xml"/>
  <Override PartName="/ppt/tags/tag200.xml" ContentType="application/vnd.openxmlformats-officedocument.presentationml.tags+xml"/>
  <Override PartName="/ppt/notesSlides/notesSlide164.xml" ContentType="application/vnd.openxmlformats-officedocument.presentationml.notesSlide+xml"/>
  <Override PartName="/ppt/comments/comment58.xml" ContentType="application/vnd.openxmlformats-officedocument.presentationml.comments+xml"/>
  <Override PartName="/ppt/tags/tag201.xml" ContentType="application/vnd.openxmlformats-officedocument.presentationml.tags+xml"/>
  <Override PartName="/ppt/notesSlides/notesSlide165.xml" ContentType="application/vnd.openxmlformats-officedocument.presentationml.notesSlide+xml"/>
  <Override PartName="/ppt/comments/comment59.xml" ContentType="application/vnd.openxmlformats-officedocument.presentationml.comments+xml"/>
  <Override PartName="/ppt/tags/tag202.xml" ContentType="application/vnd.openxmlformats-officedocument.presentationml.tags+xml"/>
  <Override PartName="/ppt/notesSlides/notesSlide166.xml" ContentType="application/vnd.openxmlformats-officedocument.presentationml.notesSlide+xml"/>
  <Override PartName="/ppt/tags/tag203.xml" ContentType="application/vnd.openxmlformats-officedocument.presentationml.tags+xml"/>
  <Override PartName="/ppt/notesSlides/notesSlide167.xml" ContentType="application/vnd.openxmlformats-officedocument.presentationml.notesSlide+xml"/>
  <Override PartName="/ppt/tags/tag204.xml" ContentType="application/vnd.openxmlformats-officedocument.presentationml.tags+xml"/>
  <Override PartName="/ppt/notesSlides/notesSlide168.xml" ContentType="application/vnd.openxmlformats-officedocument.presentationml.notesSlide+xml"/>
  <Override PartName="/ppt/tags/tag205.xml" ContentType="application/vnd.openxmlformats-officedocument.presentationml.tags+xml"/>
  <Override PartName="/ppt/notesSlides/notesSlide169.xml" ContentType="application/vnd.openxmlformats-officedocument.presentationml.notesSlide+xml"/>
  <Override PartName="/ppt/comments/comment60.xml" ContentType="application/vnd.openxmlformats-officedocument.presentationml.comments+xml"/>
  <Override PartName="/ppt/tags/tag206.xml" ContentType="application/vnd.openxmlformats-officedocument.presentationml.tags+xml"/>
  <Override PartName="/ppt/notesSlides/notesSlide170.xml" ContentType="application/vnd.openxmlformats-officedocument.presentationml.notesSlide+xml"/>
  <Override PartName="/ppt/tags/tag207.xml" ContentType="application/vnd.openxmlformats-officedocument.presentationml.tags+xml"/>
  <Override PartName="/ppt/notesSlides/notesSlide171.xml" ContentType="application/vnd.openxmlformats-officedocument.presentationml.notesSlide+xml"/>
  <Override PartName="/ppt/tags/tag208.xml" ContentType="application/vnd.openxmlformats-officedocument.presentationml.tags+xml"/>
  <Override PartName="/ppt/notesSlides/notesSlide172.xml" ContentType="application/vnd.openxmlformats-officedocument.presentationml.notesSlide+xml"/>
  <Override PartName="/ppt/tags/tag209.xml" ContentType="application/vnd.openxmlformats-officedocument.presentationml.tags+xml"/>
  <Override PartName="/ppt/notesSlides/notesSlide173.xml" ContentType="application/vnd.openxmlformats-officedocument.presentationml.notesSlide+xml"/>
  <Override PartName="/ppt/comments/comment61.xml" ContentType="application/vnd.openxmlformats-officedocument.presentationml.comments+xml"/>
  <Override PartName="/ppt/tags/tag210.xml" ContentType="application/vnd.openxmlformats-officedocument.presentationml.tags+xml"/>
  <Override PartName="/ppt/notesSlides/notesSlide174.xml" ContentType="application/vnd.openxmlformats-officedocument.presentationml.notesSlide+xml"/>
  <Override PartName="/ppt/tags/tag211.xml" ContentType="application/vnd.openxmlformats-officedocument.presentationml.tags+xml"/>
  <Override PartName="/ppt/notesSlides/notesSlide175.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notesSlides/notesSlide176.xml" ContentType="application/vnd.openxmlformats-officedocument.presentationml.notesSlide+xml"/>
  <Override PartName="/ppt/tags/tag214.xml" ContentType="application/vnd.openxmlformats-officedocument.presentationml.tags+xml"/>
  <Override PartName="/ppt/notesSlides/notesSlide177.xml" ContentType="application/vnd.openxmlformats-officedocument.presentationml.notesSlide+xml"/>
  <Override PartName="/ppt/tags/tag215.xml" ContentType="application/vnd.openxmlformats-officedocument.presentationml.tags+xml"/>
  <Override PartName="/ppt/notesSlides/notesSlide178.xml" ContentType="application/vnd.openxmlformats-officedocument.presentationml.notesSlide+xml"/>
  <Override PartName="/ppt/comments/comment62.xml" ContentType="application/vnd.openxmlformats-officedocument.presentationml.comments+xml"/>
  <Override PartName="/ppt/tags/tag216.xml" ContentType="application/vnd.openxmlformats-officedocument.presentationml.tags+xml"/>
  <Override PartName="/ppt/notesSlides/notesSlide179.xml" ContentType="application/vnd.openxmlformats-officedocument.presentationml.notesSlide+xml"/>
  <Override PartName="/ppt/tags/tag217.xml" ContentType="application/vnd.openxmlformats-officedocument.presentationml.tags+xml"/>
  <Override PartName="/ppt/notesSlides/notesSlide180.xml" ContentType="application/vnd.openxmlformats-officedocument.presentationml.notesSlide+xml"/>
  <Override PartName="/ppt/tags/tag218.xml" ContentType="application/vnd.openxmlformats-officedocument.presentationml.tags+xml"/>
  <Override PartName="/ppt/notesSlides/notesSlide181.xml" ContentType="application/vnd.openxmlformats-officedocument.presentationml.notesSlide+xml"/>
  <Override PartName="/ppt/tags/tag219.xml" ContentType="application/vnd.openxmlformats-officedocument.presentationml.tags+xml"/>
  <Override PartName="/ppt/notesSlides/notesSlide182.xml" ContentType="application/vnd.openxmlformats-officedocument.presentationml.notesSlide+xml"/>
  <Override PartName="/ppt/tags/tag220.xml" ContentType="application/vnd.openxmlformats-officedocument.presentationml.tags+xml"/>
  <Override PartName="/ppt/notesSlides/notesSlide183.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notesSlides/notesSlide184.xml" ContentType="application/vnd.openxmlformats-officedocument.presentationml.notesSlide+xml"/>
  <Override PartName="/ppt/tags/tag223.xml" ContentType="application/vnd.openxmlformats-officedocument.presentationml.tags+xml"/>
  <Override PartName="/ppt/notesSlides/notesSlide185.xml" ContentType="application/vnd.openxmlformats-officedocument.presentationml.notesSlide+xml"/>
  <Override PartName="/ppt/tags/tag224.xml" ContentType="application/vnd.openxmlformats-officedocument.presentationml.tags+xml"/>
  <Override PartName="/ppt/notesSlides/notesSlide186.xml" ContentType="application/vnd.openxmlformats-officedocument.presentationml.notesSlide+xml"/>
  <Override PartName="/ppt/comments/comment63.xml" ContentType="application/vnd.openxmlformats-officedocument.presentationml.comments+xml"/>
  <Override PartName="/ppt/tags/tag225.xml" ContentType="application/vnd.openxmlformats-officedocument.presentationml.tags+xml"/>
  <Override PartName="/ppt/notesSlides/notesSlide187.xml" ContentType="application/vnd.openxmlformats-officedocument.presentationml.notesSlide+xml"/>
  <Override PartName="/ppt/tags/tag226.xml" ContentType="application/vnd.openxmlformats-officedocument.presentationml.tags+xml"/>
  <Override PartName="/ppt/notesSlides/notesSlide188.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notesSlides/notesSlide189.xml" ContentType="application/vnd.openxmlformats-officedocument.presentationml.notesSlide+xml"/>
  <Override PartName="/ppt/comments/comment64.xml" ContentType="application/vnd.openxmlformats-officedocument.presentationml.comments+xml"/>
  <Override PartName="/ppt/tags/tag229.xml" ContentType="application/vnd.openxmlformats-officedocument.presentationml.tags+xml"/>
  <Override PartName="/ppt/notesSlides/notesSlide190.xml" ContentType="application/vnd.openxmlformats-officedocument.presentationml.notesSlide+xml"/>
  <Override PartName="/ppt/tags/tag230.xml" ContentType="application/vnd.openxmlformats-officedocument.presentationml.tags+xml"/>
  <Override PartName="/ppt/notesSlides/notesSlide191.xml" ContentType="application/vnd.openxmlformats-officedocument.presentationml.notesSlide+xml"/>
  <Override PartName="/ppt/tags/tag231.xml" ContentType="application/vnd.openxmlformats-officedocument.presentationml.tags+xml"/>
  <Override PartName="/ppt/notesSlides/notesSlide192.xml" ContentType="application/vnd.openxmlformats-officedocument.presentationml.notesSlide+xml"/>
  <Override PartName="/ppt/tags/tag232.xml" ContentType="application/vnd.openxmlformats-officedocument.presentationml.tags+xml"/>
  <Override PartName="/ppt/notesSlides/notesSlide193.xml" ContentType="application/vnd.openxmlformats-officedocument.presentationml.notesSlide+xml"/>
  <Override PartName="/ppt/comments/comment65.xml" ContentType="application/vnd.openxmlformats-officedocument.presentationml.comments+xml"/>
  <Override PartName="/ppt/tags/tag233.xml" ContentType="application/vnd.openxmlformats-officedocument.presentationml.tags+xml"/>
  <Override PartName="/ppt/notesSlides/notesSlide194.xml" ContentType="application/vnd.openxmlformats-officedocument.presentationml.notesSlide+xml"/>
  <Override PartName="/ppt/tags/tag234.xml" ContentType="application/vnd.openxmlformats-officedocument.presentationml.tags+xml"/>
  <Override PartName="/ppt/notesSlides/notesSlide195.xml" ContentType="application/vnd.openxmlformats-officedocument.presentationml.notesSlide+xml"/>
  <Override PartName="/ppt/tags/tag235.xml" ContentType="application/vnd.openxmlformats-officedocument.presentationml.tags+xml"/>
  <Override PartName="/ppt/notesSlides/notesSlide196.xml" ContentType="application/vnd.openxmlformats-officedocument.presentationml.notesSlide+xml"/>
  <Override PartName="/ppt/tags/tag236.xml" ContentType="application/vnd.openxmlformats-officedocument.presentationml.tags+xml"/>
  <Override PartName="/ppt/notesSlides/notesSlide197.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notesSlides/notesSlide198.xml" ContentType="application/vnd.openxmlformats-officedocument.presentationml.notesSlide+xml"/>
  <Override PartName="/ppt/tags/tag239.xml" ContentType="application/vnd.openxmlformats-officedocument.presentationml.tags+xml"/>
  <Override PartName="/ppt/notesSlides/notesSlide199.xml" ContentType="application/vnd.openxmlformats-officedocument.presentationml.notesSlide+xml"/>
  <Override PartName="/ppt/tags/tag240.xml" ContentType="application/vnd.openxmlformats-officedocument.presentationml.tags+xml"/>
  <Override PartName="/ppt/notesSlides/notesSlide200.xml" ContentType="application/vnd.openxmlformats-officedocument.presentationml.notesSlide+xml"/>
  <Override PartName="/ppt/tags/tag241.xml" ContentType="application/vnd.openxmlformats-officedocument.presentationml.tags+xml"/>
  <Override PartName="/ppt/notesSlides/notesSlide201.xml" ContentType="application/vnd.openxmlformats-officedocument.presentationml.notesSlide+xml"/>
  <Override PartName="/ppt/tags/tag242.xml" ContentType="application/vnd.openxmlformats-officedocument.presentationml.tags+xml"/>
  <Override PartName="/ppt/notesSlides/notesSlide202.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notesSlides/notesSlide203.xml" ContentType="application/vnd.openxmlformats-officedocument.presentationml.notesSlide+xml"/>
  <Override PartName="/ppt/tags/tag245.xml" ContentType="application/vnd.openxmlformats-officedocument.presentationml.tags+xml"/>
  <Override PartName="/ppt/notesSlides/notesSlide204.xml" ContentType="application/vnd.openxmlformats-officedocument.presentationml.notesSlide+xml"/>
  <Override PartName="/ppt/ink/ink22.xml" ContentType="application/inkml+xml"/>
  <Override PartName="/ppt/tags/tag246.xml" ContentType="application/vnd.openxmlformats-officedocument.presentationml.tags+xml"/>
  <Override PartName="/ppt/notesSlides/notesSlide205.xml" ContentType="application/vnd.openxmlformats-officedocument.presentationml.notesSlide+xml"/>
  <Override PartName="/ppt/ink/ink23.xml" ContentType="application/inkml+xml"/>
  <Override PartName="/ppt/tags/tag247.xml" ContentType="application/vnd.openxmlformats-officedocument.presentationml.tags+xml"/>
  <Override PartName="/ppt/notesSlides/notesSlide206.xml" ContentType="application/vnd.openxmlformats-officedocument.presentationml.notesSlide+xml"/>
  <Override PartName="/ppt/ink/ink24.xml" ContentType="application/inkml+xml"/>
  <Override PartName="/ppt/tags/tag248.xml" ContentType="application/vnd.openxmlformats-officedocument.presentationml.tags+xml"/>
  <Override PartName="/ppt/notesSlides/notesSlide207.xml" ContentType="application/vnd.openxmlformats-officedocument.presentationml.notesSlide+xml"/>
  <Override PartName="/ppt/ink/ink25.xml" ContentType="application/inkml+xml"/>
  <Override PartName="/ppt/tags/tag249.xml" ContentType="application/vnd.openxmlformats-officedocument.presentationml.tags+xml"/>
  <Override PartName="/ppt/notesSlides/notesSlide208.xml" ContentType="application/vnd.openxmlformats-officedocument.presentationml.notesSlide+xml"/>
  <Override PartName="/ppt/ink/ink26.xml" ContentType="application/inkml+xml"/>
  <Override PartName="/ppt/tags/tag250.xml" ContentType="application/vnd.openxmlformats-officedocument.presentationml.tags+xml"/>
  <Override PartName="/ppt/notesSlides/notesSlide209.xml" ContentType="application/vnd.openxmlformats-officedocument.presentationml.notesSlide+xml"/>
  <Override PartName="/ppt/ink/ink27.xml" ContentType="application/inkml+xml"/>
  <Override PartName="/ppt/tags/tag251.xml" ContentType="application/vnd.openxmlformats-officedocument.presentationml.tags+xml"/>
  <Override PartName="/ppt/notesSlides/notesSlide210.xml" ContentType="application/vnd.openxmlformats-officedocument.presentationml.notesSlide+xml"/>
  <Override PartName="/ppt/ink/ink28.xml" ContentType="application/inkml+xml"/>
  <Override PartName="/ppt/tags/tag252.xml" ContentType="application/vnd.openxmlformats-officedocument.presentationml.tags+xml"/>
  <Override PartName="/ppt/notesSlides/notesSlide211.xml" ContentType="application/vnd.openxmlformats-officedocument.presentationml.notesSlide+xml"/>
  <Override PartName="/ppt/ink/ink29.xml" ContentType="application/inkml+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212.xml" ContentType="application/vnd.openxmlformats-officedocument.presentationml.notesSlide+xml"/>
  <Override PartName="/ppt/tags/tag258.xml" ContentType="application/vnd.openxmlformats-officedocument.presentationml.tags+xml"/>
  <Override PartName="/ppt/notesSlides/notesSlide213.xml" ContentType="application/vnd.openxmlformats-officedocument.presentationml.notesSlide+xml"/>
  <Override PartName="/ppt/tags/tag259.xml" ContentType="application/vnd.openxmlformats-officedocument.presentationml.tags+xml"/>
  <Override PartName="/ppt/notesSlides/notesSlide214.xml" ContentType="application/vnd.openxmlformats-officedocument.presentationml.notesSlide+xml"/>
  <Override PartName="/ppt/tags/tag260.xml" ContentType="application/vnd.openxmlformats-officedocument.presentationml.tags+xml"/>
  <Override PartName="/ppt/notesSlides/notesSlide215.xml" ContentType="application/vnd.openxmlformats-officedocument.presentationml.notesSlide+xml"/>
  <Override PartName="/ppt/tags/tag261.xml" ContentType="application/vnd.openxmlformats-officedocument.presentationml.tags+xml"/>
  <Override PartName="/ppt/notesSlides/notesSlide216.xml" ContentType="application/vnd.openxmlformats-officedocument.presentationml.notesSlide+xml"/>
  <Override PartName="/ppt/tags/tag262.xml" ContentType="application/vnd.openxmlformats-officedocument.presentationml.tags+xml"/>
  <Override PartName="/ppt/notesSlides/notesSlide217.xml" ContentType="application/vnd.openxmlformats-officedocument.presentationml.notesSlide+xml"/>
  <Override PartName="/ppt/tags/tag263.xml" ContentType="application/vnd.openxmlformats-officedocument.presentationml.tags+xml"/>
  <Override PartName="/ppt/notesSlides/notesSlide218.xml" ContentType="application/vnd.openxmlformats-officedocument.presentationml.notesSlide+xml"/>
  <Override PartName="/ppt/tags/tag264.xml" ContentType="application/vnd.openxmlformats-officedocument.presentationml.tags+xml"/>
  <Override PartName="/ppt/notesSlides/notesSlide219.xml" ContentType="application/vnd.openxmlformats-officedocument.presentationml.notesSlide+xml"/>
  <Override PartName="/ppt/tags/tag265.xml" ContentType="application/vnd.openxmlformats-officedocument.presentationml.tags+xml"/>
  <Override PartName="/ppt/notesSlides/notesSlide220.xml" ContentType="application/vnd.openxmlformats-officedocument.presentationml.notesSlide+xml"/>
  <Override PartName="/ppt/tags/tag266.xml" ContentType="application/vnd.openxmlformats-officedocument.presentationml.tags+xml"/>
  <Override PartName="/ppt/notesSlides/notesSlide221.xml" ContentType="application/vnd.openxmlformats-officedocument.presentationml.notesSlide+xml"/>
  <Override PartName="/ppt/tags/tag267.xml" ContentType="application/vnd.openxmlformats-officedocument.presentationml.tags+xml"/>
  <Override PartName="/ppt/notesSlides/notesSlide222.xml" ContentType="application/vnd.openxmlformats-officedocument.presentationml.notesSlide+xml"/>
  <Override PartName="/ppt/tags/tag268.xml" ContentType="application/vnd.openxmlformats-officedocument.presentationml.tags+xml"/>
  <Override PartName="/ppt/notesSlides/notesSlide223.xml" ContentType="application/vnd.openxmlformats-officedocument.presentationml.notesSlide+xml"/>
  <Override PartName="/ppt/tags/tag269.xml" ContentType="application/vnd.openxmlformats-officedocument.presentationml.tags+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tags/tag270.xml" ContentType="application/vnd.openxmlformats-officedocument.presentationml.tags+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tags/tag271.xml" ContentType="application/vnd.openxmlformats-officedocument.presentationml.tags+xml"/>
  <Override PartName="/ppt/tags/tag272.xml" ContentType="application/vnd.openxmlformats-officedocument.presentationml.tags+xml"/>
  <Override PartName="/ppt/notesSlides/notesSlide238.xml" ContentType="application/vnd.openxmlformats-officedocument.presentationml.notesSlide+xml"/>
  <Override PartName="/ppt/tags/tag273.xml" ContentType="application/vnd.openxmlformats-officedocument.presentationml.tags+xml"/>
  <Override PartName="/ppt/notesSlides/notesSlide239.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notesSlides/notesSlide240.xml" ContentType="application/vnd.openxmlformats-officedocument.presentationml.notesSlide+xml"/>
  <Override PartName="/ppt/comments/comment66.xml" ContentType="application/vnd.openxmlformats-officedocument.presentationml.comments+xml"/>
  <Override PartName="/ppt/tags/tag276.xml" ContentType="application/vnd.openxmlformats-officedocument.presentationml.tags+xml"/>
  <Override PartName="/ppt/notesSlides/notesSlide241.xml" ContentType="application/vnd.openxmlformats-officedocument.presentationml.notesSlide+xml"/>
  <Override PartName="/ppt/tags/tag277.xml" ContentType="application/vnd.openxmlformats-officedocument.presentationml.tags+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tags/tag278.xml" ContentType="application/vnd.openxmlformats-officedocument.presentationml.tags+xml"/>
  <Override PartName="/ppt/notesSlides/notesSlide248.xml" ContentType="application/vnd.openxmlformats-officedocument.presentationml.notesSlide+xml"/>
  <Override PartName="/ppt/comments/comment67.xml" ContentType="application/vnd.openxmlformats-officedocument.presentationml.comments+xml"/>
  <Override PartName="/ppt/tags/tag279.xml" ContentType="application/vnd.openxmlformats-officedocument.presentationml.tags+xml"/>
  <Override PartName="/ppt/notesSlides/notesSlide249.xml" ContentType="application/vnd.openxmlformats-officedocument.presentationml.notesSlide+xml"/>
  <Override PartName="/ppt/tags/tag280.xml" ContentType="application/vnd.openxmlformats-officedocument.presentationml.tags+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tags/tag281.xml" ContentType="application/vnd.openxmlformats-officedocument.presentationml.tags+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265.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notesSlides/notesSlide266.xml" ContentType="application/vnd.openxmlformats-officedocument.presentationml.notesSlide+xml"/>
  <Override PartName="/ppt/tags/tag287.xml" ContentType="application/vnd.openxmlformats-officedocument.presentationml.tags+xml"/>
  <Override PartName="/ppt/notesSlides/notesSlide267.xml" ContentType="application/vnd.openxmlformats-officedocument.presentationml.notesSlide+xml"/>
  <Override PartName="/ppt/tags/tag288.xml" ContentType="application/vnd.openxmlformats-officedocument.presentationml.tags+xml"/>
  <Override PartName="/ppt/notesSlides/notesSlide268.xml" ContentType="application/vnd.openxmlformats-officedocument.presentationml.notesSlide+xml"/>
  <Override PartName="/ppt/tags/tag289.xml" ContentType="application/vnd.openxmlformats-officedocument.presentationml.tags+xml"/>
  <Override PartName="/ppt/notesSlides/notesSlide269.xml" ContentType="application/vnd.openxmlformats-officedocument.presentationml.notesSlide+xml"/>
  <Override PartName="/ppt/tags/tag290.xml" ContentType="application/vnd.openxmlformats-officedocument.presentationml.tags+xml"/>
  <Override PartName="/ppt/notesSlides/notesSlide270.xml" ContentType="application/vnd.openxmlformats-officedocument.presentationml.notesSlide+xml"/>
  <Override PartName="/ppt/tags/tag291.xml" ContentType="application/vnd.openxmlformats-officedocument.presentationml.tags+xml"/>
  <Override PartName="/ppt/notesSlides/notesSlide271.xml" ContentType="application/vnd.openxmlformats-officedocument.presentationml.notesSlide+xml"/>
  <Override PartName="/ppt/tags/tag292.xml" ContentType="application/vnd.openxmlformats-officedocument.presentationml.tags+xml"/>
  <Override PartName="/ppt/notesSlides/notesSlide272.xml" ContentType="application/vnd.openxmlformats-officedocument.presentationml.notesSlide+xml"/>
  <Override PartName="/ppt/tags/tag293.xml" ContentType="application/vnd.openxmlformats-officedocument.presentationml.tags+xml"/>
  <Override PartName="/ppt/notesSlides/notesSlide273.xml" ContentType="application/vnd.openxmlformats-officedocument.presentationml.notesSlide+xml"/>
  <Override PartName="/ppt/tags/tag294.xml" ContentType="application/vnd.openxmlformats-officedocument.presentationml.tags+xml"/>
  <Override PartName="/ppt/notesSlides/notesSlide274.xml" ContentType="application/vnd.openxmlformats-officedocument.presentationml.notesSlide+xml"/>
  <Override PartName="/ppt/tags/tag295.xml" ContentType="application/vnd.openxmlformats-officedocument.presentationml.tags+xml"/>
  <Override PartName="/ppt/notesSlides/notesSlide275.xml" ContentType="application/vnd.openxmlformats-officedocument.presentationml.notesSlide+xml"/>
  <Override PartName="/ppt/tags/tag296.xml" ContentType="application/vnd.openxmlformats-officedocument.presentationml.tags+xml"/>
  <Override PartName="/ppt/notesSlides/notesSlide276.xml" ContentType="application/vnd.openxmlformats-officedocument.presentationml.notesSlide+xml"/>
  <Override PartName="/ppt/tags/tag297.xml" ContentType="application/vnd.openxmlformats-officedocument.presentationml.tags+xml"/>
  <Override PartName="/ppt/notesSlides/notesSlide277.xml" ContentType="application/vnd.openxmlformats-officedocument.presentationml.notesSlide+xml"/>
  <Override PartName="/ppt/tags/tag298.xml" ContentType="application/vnd.openxmlformats-officedocument.presentationml.tags+xml"/>
  <Override PartName="/ppt/notesSlides/notesSlide278.xml" ContentType="application/vnd.openxmlformats-officedocument.presentationml.notesSlide+xml"/>
  <Override PartName="/ppt/tags/tag299.xml" ContentType="application/vnd.openxmlformats-officedocument.presentationml.tags+xml"/>
  <Override PartName="/ppt/notesSlides/notesSlide279.xml" ContentType="application/vnd.openxmlformats-officedocument.presentationml.notesSlide+xml"/>
  <Override PartName="/ppt/tags/tag300.xml" ContentType="application/vnd.openxmlformats-officedocument.presentationml.tags+xml"/>
  <Override PartName="/ppt/notesSlides/notesSlide280.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281.xml" ContentType="application/vnd.openxmlformats-officedocument.presentationml.notesSlide+xml"/>
  <Override PartName="/ppt/tags/tag304.xml" ContentType="application/vnd.openxmlformats-officedocument.presentationml.tags+xml"/>
  <Override PartName="/ppt/notesSlides/notesSlide282.xml" ContentType="application/vnd.openxmlformats-officedocument.presentationml.notesSlide+xml"/>
  <Override PartName="/ppt/tags/tag305.xml" ContentType="application/vnd.openxmlformats-officedocument.presentationml.tags+xml"/>
  <Override PartName="/ppt/notesSlides/notesSlide283.xml" ContentType="application/vnd.openxmlformats-officedocument.presentationml.notesSlide+xml"/>
  <Override PartName="/ppt/tags/tag306.xml" ContentType="application/vnd.openxmlformats-officedocument.presentationml.tags+xml"/>
  <Override PartName="/ppt/notesSlides/notesSlide284.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285.xml" ContentType="application/vnd.openxmlformats-officedocument.presentationml.notesSlide+xml"/>
  <Override PartName="/ppt/tags/tag311.xml" ContentType="application/vnd.openxmlformats-officedocument.presentationml.tags+xml"/>
  <Override PartName="/ppt/notesSlides/notesSlide286.xml" ContentType="application/vnd.openxmlformats-officedocument.presentationml.notesSlide+xml"/>
  <Override PartName="/ppt/tags/tag312.xml" ContentType="application/vnd.openxmlformats-officedocument.presentationml.tags+xml"/>
  <Override PartName="/ppt/notesSlides/notesSlide287.xml" ContentType="application/vnd.openxmlformats-officedocument.presentationml.notesSlide+xml"/>
  <Override PartName="/ppt/tags/tag313.xml" ContentType="application/vnd.openxmlformats-officedocument.presentationml.tags+xml"/>
  <Override PartName="/ppt/notesSlides/notesSlide288.xml" ContentType="application/vnd.openxmlformats-officedocument.presentationml.notesSlide+xml"/>
  <Override PartName="/ppt/tags/tag314.xml" ContentType="application/vnd.openxmlformats-officedocument.presentationml.tags+xml"/>
  <Override PartName="/ppt/notesSlides/notesSlide289.xml" ContentType="application/vnd.openxmlformats-officedocument.presentationml.notesSlide+xml"/>
  <Override PartName="/ppt/tags/tag315.xml" ContentType="application/vnd.openxmlformats-officedocument.presentationml.tags+xml"/>
  <Override PartName="/ppt/notesSlides/notesSlide290.xml" ContentType="application/vnd.openxmlformats-officedocument.presentationml.notesSlide+xml"/>
  <Override PartName="/ppt/tags/tag316.xml" ContentType="application/vnd.openxmlformats-officedocument.presentationml.tags+xml"/>
  <Override PartName="/ppt/notesSlides/notesSlide291.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notesSlides/notesSlide292.xml" ContentType="application/vnd.openxmlformats-officedocument.presentationml.notesSlide+xml"/>
  <Override PartName="/ppt/tags/tag319.xml" ContentType="application/vnd.openxmlformats-officedocument.presentationml.tags+xml"/>
  <Override PartName="/ppt/notesSlides/notesSlide293.xml" ContentType="application/vnd.openxmlformats-officedocument.presentationml.notesSlide+xml"/>
  <Override PartName="/ppt/tags/tag320.xml" ContentType="application/vnd.openxmlformats-officedocument.presentationml.tags+xml"/>
  <Override PartName="/ppt/notesSlides/notesSlide294.xml" ContentType="application/vnd.openxmlformats-officedocument.presentationml.notesSlide+xml"/>
  <Override PartName="/ppt/tags/tag321.xml" ContentType="application/vnd.openxmlformats-officedocument.presentationml.tags+xml"/>
  <Override PartName="/ppt/notesSlides/notesSlide295.xml" ContentType="application/vnd.openxmlformats-officedocument.presentationml.notesSlide+xml"/>
  <Override PartName="/ppt/tags/tag322.xml" ContentType="application/vnd.openxmlformats-officedocument.presentationml.tags+xml"/>
  <Override PartName="/ppt/notesSlides/notesSlide296.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ppt/notesSlides/notesSlide297.xml" ContentType="application/vnd.openxmlformats-officedocument.presentationml.notesSlide+xml"/>
  <Override PartName="/ppt/tags/tag325.xml" ContentType="application/vnd.openxmlformats-officedocument.presentationml.tags+xml"/>
  <Override PartName="/ppt/notesSlides/notesSlide298.xml" ContentType="application/vnd.openxmlformats-officedocument.presentationml.notesSlide+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notesSlides/notesSlide299.xml" ContentType="application/vnd.openxmlformats-officedocument.presentationml.notesSlide+xml"/>
  <Override PartName="/ppt/tags/tag331.xml" ContentType="application/vnd.openxmlformats-officedocument.presentationml.tags+xml"/>
  <Override PartName="/ppt/notesSlides/notesSlide300.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notesSlides/notesSlide301.xml" ContentType="application/vnd.openxmlformats-officedocument.presentationml.notesSlide+xml"/>
  <Override PartName="/ppt/tags/tag334.xml" ContentType="application/vnd.openxmlformats-officedocument.presentationml.tags+xml"/>
  <Override PartName="/ppt/notesSlides/notesSlide302.xml" ContentType="application/vnd.openxmlformats-officedocument.presentationml.notesSlide+xml"/>
  <Override PartName="/ppt/tags/tag335.xml" ContentType="application/vnd.openxmlformats-officedocument.presentationml.tags+xml"/>
  <Override PartName="/ppt/notesSlides/notesSlide303.xml" ContentType="application/vnd.openxmlformats-officedocument.presentationml.notesSlide+xml"/>
  <Override PartName="/ppt/tags/tag336.xml" ContentType="application/vnd.openxmlformats-officedocument.presentationml.tags+xml"/>
  <Override PartName="/ppt/notesSlides/notesSlide304.xml" ContentType="application/vnd.openxmlformats-officedocument.presentationml.notesSlide+xml"/>
  <Override PartName="/ppt/tags/tag337.xml" ContentType="application/vnd.openxmlformats-officedocument.presentationml.tags+xml"/>
  <Override PartName="/ppt/notesSlides/notesSlide305.xml" ContentType="application/vnd.openxmlformats-officedocument.presentationml.notesSlide+xml"/>
  <Override PartName="/ppt/tags/tag338.xml" ContentType="application/vnd.openxmlformats-officedocument.presentationml.tags+xml"/>
  <Override PartName="/ppt/notesSlides/notesSlide306.xml" ContentType="application/vnd.openxmlformats-officedocument.presentationml.notesSlide+xml"/>
  <Override PartName="/ppt/tags/tag339.xml" ContentType="application/vnd.openxmlformats-officedocument.presentationml.tags+xml"/>
  <Override PartName="/ppt/notesSlides/notesSlide307.xml" ContentType="application/vnd.openxmlformats-officedocument.presentationml.notesSlide+xml"/>
  <Override PartName="/ppt/tags/tag340.xml" ContentType="application/vnd.openxmlformats-officedocument.presentationml.tags+xml"/>
  <Override PartName="/ppt/notesSlides/notesSlide308.xml" ContentType="application/vnd.openxmlformats-officedocument.presentationml.notesSlide+xml"/>
  <Override PartName="/ppt/tags/tag341.xml" ContentType="application/vnd.openxmlformats-officedocument.presentationml.tags+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tags/tag342.xml" ContentType="application/vnd.openxmlformats-officedocument.presentationml.tags+xml"/>
  <Override PartName="/ppt/comments/comment68.xml" ContentType="application/vnd.openxmlformats-officedocument.presentationml.comments+xml"/>
  <Override PartName="/ppt/tags/tag343.xml" ContentType="application/vnd.openxmlformats-officedocument.presentationml.tags+xml"/>
  <Override PartName="/ppt/notesSlides/notesSlide311.xml" ContentType="application/vnd.openxmlformats-officedocument.presentationml.notesSlide+xml"/>
  <Override PartName="/ppt/tags/tag344.xml" ContentType="application/vnd.openxmlformats-officedocument.presentationml.tags+xml"/>
  <Override PartName="/ppt/notesSlides/notesSlide312.xml" ContentType="application/vnd.openxmlformats-officedocument.presentationml.notesSlide+xml"/>
  <Override PartName="/ppt/tags/tag345.xml" ContentType="application/vnd.openxmlformats-officedocument.presentationml.tags+xml"/>
  <Override PartName="/ppt/notesSlides/notesSlide313.xml" ContentType="application/vnd.openxmlformats-officedocument.presentationml.notesSlide+xml"/>
  <Override PartName="/ppt/tags/tag346.xml" ContentType="application/vnd.openxmlformats-officedocument.presentationml.tags+xml"/>
  <Override PartName="/ppt/notesSlides/notesSlide314.xml" ContentType="application/vnd.openxmlformats-officedocument.presentationml.notesSlide+xml"/>
  <Override PartName="/ppt/tags/tag347.xml" ContentType="application/vnd.openxmlformats-officedocument.presentationml.tags+xml"/>
  <Override PartName="/ppt/notesSlides/notesSlide315.xml" ContentType="application/vnd.openxmlformats-officedocument.presentationml.notesSlide+xml"/>
  <Override PartName="/ppt/tags/tag348.xml" ContentType="application/vnd.openxmlformats-officedocument.presentationml.tags+xml"/>
  <Override PartName="/ppt/notesSlides/notesSlide316.xml" ContentType="application/vnd.openxmlformats-officedocument.presentationml.notesSlide+xml"/>
  <Override PartName="/ppt/tags/tag349.xml" ContentType="application/vnd.openxmlformats-officedocument.presentationml.tags+xml"/>
  <Override PartName="/ppt/notesSlides/notesSlide317.xml" ContentType="application/vnd.openxmlformats-officedocument.presentationml.notesSlide+xml"/>
  <Override PartName="/ppt/comments/comment69.xml" ContentType="application/vnd.openxmlformats-officedocument.presentationml.comments+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tags/tag350.xml" ContentType="application/vnd.openxmlformats-officedocument.presentationml.tags+xml"/>
  <Override PartName="/ppt/notesSlides/notesSlide321.xml" ContentType="application/vnd.openxmlformats-officedocument.presentationml.notesSlide+xml"/>
  <Override PartName="/ppt/comments/comment70.xml" ContentType="application/vnd.openxmlformats-officedocument.presentationml.comments+xml"/>
  <Override PartName="/ppt/tags/tag351.xml" ContentType="application/vnd.openxmlformats-officedocument.presentationml.tags+xml"/>
  <Override PartName="/ppt/tags/tag352.xml" ContentType="application/vnd.openxmlformats-officedocument.presentationml.tags+xml"/>
  <Override PartName="/ppt/notesSlides/notesSlide322.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notesSlides/notesSlide323.xml" ContentType="application/vnd.openxmlformats-officedocument.presentationml.notesSlide+xml"/>
  <Override PartName="/ppt/tags/tag355.xml" ContentType="application/vnd.openxmlformats-officedocument.presentationml.tags+xml"/>
  <Override PartName="/ppt/notesSlides/notesSlide324.xml" ContentType="application/vnd.openxmlformats-officedocument.presentationml.notesSlide+xml"/>
  <Override PartName="/ppt/tags/tag356.xml" ContentType="application/vnd.openxmlformats-officedocument.presentationml.tags+xml"/>
  <Override PartName="/ppt/notesSlides/notesSlide325.xml" ContentType="application/vnd.openxmlformats-officedocument.presentationml.notesSlide+xml"/>
  <Override PartName="/ppt/tags/tag357.xml" ContentType="application/vnd.openxmlformats-officedocument.presentationml.tags+xml"/>
  <Override PartName="/ppt/notesSlides/notesSlide326.xml" ContentType="application/vnd.openxmlformats-officedocument.presentationml.notesSlide+xml"/>
  <Override PartName="/ppt/tags/tag358.xml" ContentType="application/vnd.openxmlformats-officedocument.presentationml.tags+xml"/>
  <Override PartName="/ppt/notesSlides/notesSlide327.xml" ContentType="application/vnd.openxmlformats-officedocument.presentationml.notesSlide+xml"/>
  <Override PartName="/ppt/tags/tag359.xml" ContentType="application/vnd.openxmlformats-officedocument.presentationml.tags+xml"/>
  <Override PartName="/ppt/notesSlides/notesSlide328.xml" ContentType="application/vnd.openxmlformats-officedocument.presentationml.notesSlide+xml"/>
  <Override PartName="/ppt/tags/tag360.xml" ContentType="application/vnd.openxmlformats-officedocument.presentationml.tags+xml"/>
  <Override PartName="/ppt/notesSlides/notesSlide329.xml" ContentType="application/vnd.openxmlformats-officedocument.presentationml.notesSlide+xml"/>
  <Override PartName="/ppt/tags/tag361.xml" ContentType="application/vnd.openxmlformats-officedocument.presentationml.tags+xml"/>
  <Override PartName="/ppt/notesSlides/notesSlide330.xml" ContentType="application/vnd.openxmlformats-officedocument.presentationml.notesSlide+xml"/>
  <Override PartName="/ppt/tags/tag362.xml" ContentType="application/vnd.openxmlformats-officedocument.presentationml.tags+xml"/>
  <Override PartName="/ppt/notesSlides/notesSlide331.xml" ContentType="application/vnd.openxmlformats-officedocument.presentationml.notesSlide+xml"/>
  <Override PartName="/ppt/tags/tag363.xml" ContentType="application/vnd.openxmlformats-officedocument.presentationml.tags+xml"/>
  <Override PartName="/ppt/notesSlides/notesSlide332.xml" ContentType="application/vnd.openxmlformats-officedocument.presentationml.notesSlide+xml"/>
  <Override PartName="/ppt/comments/comment71.xml" ContentType="application/vnd.openxmlformats-officedocument.presentationml.comments+xml"/>
  <Override PartName="/ppt/tags/tag364.xml" ContentType="application/vnd.openxmlformats-officedocument.presentationml.tags+xml"/>
  <Override PartName="/ppt/notesSlides/notesSlide333.xml" ContentType="application/vnd.openxmlformats-officedocument.presentationml.notesSlide+xml"/>
  <Override PartName="/ppt/tags/tag365.xml" ContentType="application/vnd.openxmlformats-officedocument.presentationml.tags+xml"/>
  <Override PartName="/ppt/notesSlides/notesSlide334.xml" ContentType="application/vnd.openxmlformats-officedocument.presentationml.notesSlide+xml"/>
  <Override PartName="/ppt/tags/tag366.xml" ContentType="application/vnd.openxmlformats-officedocument.presentationml.tags+xml"/>
  <Override PartName="/ppt/notesSlides/notesSlide335.xml" ContentType="application/vnd.openxmlformats-officedocument.presentationml.notesSlide+xml"/>
  <Override PartName="/ppt/tags/tag367.xml" ContentType="application/vnd.openxmlformats-officedocument.presentationml.tags+xml"/>
  <Override PartName="/ppt/notesSlides/notesSlide336.xml" ContentType="application/vnd.openxmlformats-officedocument.presentationml.notesSlide+xml"/>
  <Override PartName="/ppt/tags/tag368.xml" ContentType="application/vnd.openxmlformats-officedocument.presentationml.tags+xml"/>
  <Override PartName="/ppt/notesSlides/notesSlide337.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notesSlides/notesSlide338.xml" ContentType="application/vnd.openxmlformats-officedocument.presentationml.notesSlide+xml"/>
  <Override PartName="/ppt/tags/tag372.xml" ContentType="application/vnd.openxmlformats-officedocument.presentationml.tags+xml"/>
  <Override PartName="/ppt/notesSlides/notesSlide339.xml" ContentType="application/vnd.openxmlformats-officedocument.presentationml.notesSlide+xml"/>
  <Override PartName="/ppt/tags/tag373.xml" ContentType="application/vnd.openxmlformats-officedocument.presentationml.tags+xml"/>
  <Override PartName="/ppt/notesSlides/notesSlide340.xml" ContentType="application/vnd.openxmlformats-officedocument.presentationml.notesSlide+xml"/>
  <Override PartName="/ppt/tags/tag374.xml" ContentType="application/vnd.openxmlformats-officedocument.presentationml.tags+xml"/>
  <Override PartName="/ppt/comments/comment72.xml" ContentType="application/vnd.openxmlformats-officedocument.presentationml.comments+xml"/>
  <Override PartName="/ppt/tags/tag375.xml" ContentType="application/vnd.openxmlformats-officedocument.presentationml.tags+xml"/>
  <Override PartName="/ppt/notesSlides/notesSlide341.xml" ContentType="application/vnd.openxmlformats-officedocument.presentationml.notesSlide+xml"/>
  <Override PartName="/ppt/comments/comment73.xml" ContentType="application/vnd.openxmlformats-officedocument.presentationml.comments+xml"/>
  <Override PartName="/ppt/tags/tag376.xml" ContentType="application/vnd.openxmlformats-officedocument.presentationml.tags+xml"/>
  <Override PartName="/ppt/notesSlides/notesSlide342.xml" ContentType="application/vnd.openxmlformats-officedocument.presentationml.notesSlide+xml"/>
  <Override PartName="/ppt/tags/tag377.xml" ContentType="application/vnd.openxmlformats-officedocument.presentationml.tags+xml"/>
  <Override PartName="/ppt/notesSlides/notesSlide343.xml" ContentType="application/vnd.openxmlformats-officedocument.presentationml.notesSlide+xml"/>
  <Override PartName="/ppt/tags/tag378.xml" ContentType="application/vnd.openxmlformats-officedocument.presentationml.tags+xml"/>
  <Override PartName="/ppt/notesSlides/notesSlide344.xml" ContentType="application/vnd.openxmlformats-officedocument.presentationml.notesSlide+xml"/>
  <Override PartName="/ppt/tags/tag379.xml" ContentType="application/vnd.openxmlformats-officedocument.presentationml.tags+xml"/>
  <Override PartName="/ppt/notesSlides/notesSlide345.xml" ContentType="application/vnd.openxmlformats-officedocument.presentationml.notesSlide+xml"/>
  <Override PartName="/ppt/tags/tag380.xml" ContentType="application/vnd.openxmlformats-officedocument.presentationml.tags+xml"/>
  <Override PartName="/ppt/notesSlides/notesSlide346.xml" ContentType="application/vnd.openxmlformats-officedocument.presentationml.notesSlide+xml"/>
  <Override PartName="/ppt/tags/tag381.xml" ContentType="application/vnd.openxmlformats-officedocument.presentationml.tags+xml"/>
  <Override PartName="/ppt/notesSlides/notesSlide347.xml" ContentType="application/vnd.openxmlformats-officedocument.presentationml.notesSlide+xml"/>
  <Override PartName="/ppt/tags/tag382.xml" ContentType="application/vnd.openxmlformats-officedocument.presentationml.tags+xml"/>
  <Override PartName="/ppt/notesSlides/notesSlide348.xml" ContentType="application/vnd.openxmlformats-officedocument.presentationml.notesSlide+xml"/>
  <Override PartName="/ppt/tags/tag383.xml" ContentType="application/vnd.openxmlformats-officedocument.presentationml.tags+xml"/>
  <Override PartName="/ppt/notesSlides/notesSlide349.xml" ContentType="application/vnd.openxmlformats-officedocument.presentationml.notesSlide+xml"/>
  <Override PartName="/ppt/tags/tag384.xml" ContentType="application/vnd.openxmlformats-officedocument.presentationml.tags+xml"/>
  <Override PartName="/ppt/notesSlides/notesSlide350.xml" ContentType="application/vnd.openxmlformats-officedocument.presentationml.notesSlide+xml"/>
  <Override PartName="/ppt/tags/tag385.xml" ContentType="application/vnd.openxmlformats-officedocument.presentationml.tags+xml"/>
  <Override PartName="/ppt/tags/tag386.xml" ContentType="application/vnd.openxmlformats-officedocument.presentationml.tags+xml"/>
  <Override PartName="/ppt/notesSlides/notesSlide351.xml" ContentType="application/vnd.openxmlformats-officedocument.presentationml.notesSlide+xml"/>
  <Override PartName="/ppt/tags/tag387.xml" ContentType="application/vnd.openxmlformats-officedocument.presentationml.tags+xml"/>
  <Override PartName="/ppt/notesSlides/notesSlide352.xml" ContentType="application/vnd.openxmlformats-officedocument.presentationml.notesSlide+xml"/>
  <Override PartName="/ppt/tags/tag388.xml" ContentType="application/vnd.openxmlformats-officedocument.presentationml.tags+xml"/>
  <Override PartName="/ppt/notesSlides/notesSlide353.xml" ContentType="application/vnd.openxmlformats-officedocument.presentationml.notesSlide+xml"/>
  <Override PartName="/ppt/tags/tag389.xml" ContentType="application/vnd.openxmlformats-officedocument.presentationml.tags+xml"/>
  <Override PartName="/ppt/notesSlides/notesSlide354.xml" ContentType="application/vnd.openxmlformats-officedocument.presentationml.notesSlide+xml"/>
  <Override PartName="/ppt/tags/tag390.xml" ContentType="application/vnd.openxmlformats-officedocument.presentationml.tags+xml"/>
  <Override PartName="/ppt/notesSlides/notesSlide355.xml" ContentType="application/vnd.openxmlformats-officedocument.presentationml.notesSlide+xml"/>
  <Override PartName="/ppt/tags/tag391.xml" ContentType="application/vnd.openxmlformats-officedocument.presentationml.tags+xml"/>
  <Override PartName="/ppt/notesSlides/notesSlide356.xml" ContentType="application/vnd.openxmlformats-officedocument.presentationml.notesSlide+xml"/>
  <Override PartName="/ppt/tags/tag392.xml" ContentType="application/vnd.openxmlformats-officedocument.presentationml.tags+xml"/>
  <Override PartName="/ppt/notesSlides/notesSlide357.xml" ContentType="application/vnd.openxmlformats-officedocument.presentationml.notesSlide+xml"/>
  <Override PartName="/ppt/tags/tag393.xml" ContentType="application/vnd.openxmlformats-officedocument.presentationml.tags+xml"/>
  <Override PartName="/ppt/notesSlides/notesSlide358.xml" ContentType="application/vnd.openxmlformats-officedocument.presentationml.notesSlide+xml"/>
  <Override PartName="/ppt/tags/tag394.xml" ContentType="application/vnd.openxmlformats-officedocument.presentationml.tags+xml"/>
  <Override PartName="/ppt/notesSlides/notesSlide359.xml" ContentType="application/vnd.openxmlformats-officedocument.presentationml.notesSlide+xml"/>
  <Override PartName="/ppt/tags/tag395.xml" ContentType="application/vnd.openxmlformats-officedocument.presentationml.tags+xml"/>
  <Override PartName="/ppt/notesSlides/notesSlide360.xml" ContentType="application/vnd.openxmlformats-officedocument.presentationml.notesSlide+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361.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4"/>
    <p:sldMasterId id="2147483770" r:id="rId5"/>
  </p:sldMasterIdLst>
  <p:notesMasterIdLst>
    <p:notesMasterId r:id="rId550"/>
  </p:notesMasterIdLst>
  <p:handoutMasterIdLst>
    <p:handoutMasterId r:id="rId551"/>
  </p:handoutMasterIdLst>
  <p:sldIdLst>
    <p:sldId id="1209" r:id="rId6"/>
    <p:sldId id="271" r:id="rId7"/>
    <p:sldId id="596" r:id="rId8"/>
    <p:sldId id="597" r:id="rId9"/>
    <p:sldId id="635" r:id="rId10"/>
    <p:sldId id="636" r:id="rId11"/>
    <p:sldId id="637" r:id="rId12"/>
    <p:sldId id="638" r:id="rId13"/>
    <p:sldId id="639" r:id="rId14"/>
    <p:sldId id="2308" r:id="rId15"/>
    <p:sldId id="1212" r:id="rId16"/>
    <p:sldId id="1211" r:id="rId17"/>
    <p:sldId id="1210" r:id="rId18"/>
    <p:sldId id="1213" r:id="rId19"/>
    <p:sldId id="2309" r:id="rId20"/>
    <p:sldId id="1214" r:id="rId21"/>
    <p:sldId id="1215" r:id="rId22"/>
    <p:sldId id="1216" r:id="rId23"/>
    <p:sldId id="1217" r:id="rId24"/>
    <p:sldId id="1218" r:id="rId25"/>
    <p:sldId id="1221" r:id="rId26"/>
    <p:sldId id="327" r:id="rId27"/>
    <p:sldId id="328" r:id="rId28"/>
    <p:sldId id="331" r:id="rId29"/>
    <p:sldId id="1222" r:id="rId30"/>
    <p:sldId id="329" r:id="rId31"/>
    <p:sldId id="330" r:id="rId32"/>
    <p:sldId id="336" r:id="rId33"/>
    <p:sldId id="337" r:id="rId34"/>
    <p:sldId id="338" r:id="rId35"/>
    <p:sldId id="345" r:id="rId36"/>
    <p:sldId id="598" r:id="rId37"/>
    <p:sldId id="347" r:id="rId38"/>
    <p:sldId id="339" r:id="rId39"/>
    <p:sldId id="1223" r:id="rId40"/>
    <p:sldId id="341" r:id="rId41"/>
    <p:sldId id="1224" r:id="rId42"/>
    <p:sldId id="1225" r:id="rId43"/>
    <p:sldId id="1226" r:id="rId44"/>
    <p:sldId id="620" r:id="rId45"/>
    <p:sldId id="1228" r:id="rId46"/>
    <p:sldId id="655" r:id="rId47"/>
    <p:sldId id="644" r:id="rId48"/>
    <p:sldId id="645" r:id="rId49"/>
    <p:sldId id="343" r:id="rId50"/>
    <p:sldId id="1206" r:id="rId51"/>
    <p:sldId id="348" r:id="rId52"/>
    <p:sldId id="349" r:id="rId53"/>
    <p:sldId id="2449" r:id="rId54"/>
    <p:sldId id="350" r:id="rId55"/>
    <p:sldId id="351" r:id="rId56"/>
    <p:sldId id="352" r:id="rId57"/>
    <p:sldId id="353" r:id="rId58"/>
    <p:sldId id="354" r:id="rId59"/>
    <p:sldId id="640" r:id="rId60"/>
    <p:sldId id="357" r:id="rId61"/>
    <p:sldId id="358" r:id="rId62"/>
    <p:sldId id="359" r:id="rId63"/>
    <p:sldId id="641" r:id="rId64"/>
    <p:sldId id="1207" r:id="rId65"/>
    <p:sldId id="363" r:id="rId66"/>
    <p:sldId id="642" r:id="rId67"/>
    <p:sldId id="361" r:id="rId68"/>
    <p:sldId id="362" r:id="rId69"/>
    <p:sldId id="1281" r:id="rId70"/>
    <p:sldId id="1282" r:id="rId71"/>
    <p:sldId id="368" r:id="rId72"/>
    <p:sldId id="370" r:id="rId73"/>
    <p:sldId id="1261" r:id="rId74"/>
    <p:sldId id="1262" r:id="rId75"/>
    <p:sldId id="1274" r:id="rId76"/>
    <p:sldId id="1278" r:id="rId77"/>
    <p:sldId id="1230" r:id="rId78"/>
    <p:sldId id="654" r:id="rId79"/>
    <p:sldId id="1283" r:id="rId80"/>
    <p:sldId id="2151" r:id="rId81"/>
    <p:sldId id="1330" r:id="rId82"/>
    <p:sldId id="1331" r:id="rId83"/>
    <p:sldId id="1332" r:id="rId84"/>
    <p:sldId id="1333" r:id="rId85"/>
    <p:sldId id="1334" r:id="rId86"/>
    <p:sldId id="1335" r:id="rId87"/>
    <p:sldId id="1336" r:id="rId88"/>
    <p:sldId id="1337" r:id="rId89"/>
    <p:sldId id="1338" r:id="rId90"/>
    <p:sldId id="1339" r:id="rId91"/>
    <p:sldId id="1340" r:id="rId92"/>
    <p:sldId id="1341" r:id="rId93"/>
    <p:sldId id="1342" r:id="rId94"/>
    <p:sldId id="1343" r:id="rId95"/>
    <p:sldId id="1344" r:id="rId96"/>
    <p:sldId id="1345" r:id="rId97"/>
    <p:sldId id="1346" r:id="rId98"/>
    <p:sldId id="1347" r:id="rId99"/>
    <p:sldId id="1348" r:id="rId100"/>
    <p:sldId id="2718" r:id="rId101"/>
    <p:sldId id="2719" r:id="rId102"/>
    <p:sldId id="1349" r:id="rId103"/>
    <p:sldId id="1350" r:id="rId104"/>
    <p:sldId id="1351" r:id="rId105"/>
    <p:sldId id="1352" r:id="rId106"/>
    <p:sldId id="1353" r:id="rId107"/>
    <p:sldId id="1354" r:id="rId108"/>
    <p:sldId id="1355" r:id="rId109"/>
    <p:sldId id="1356" r:id="rId110"/>
    <p:sldId id="1357" r:id="rId111"/>
    <p:sldId id="1367" r:id="rId112"/>
    <p:sldId id="1368" r:id="rId113"/>
    <p:sldId id="1370" r:id="rId114"/>
    <p:sldId id="1371" r:id="rId115"/>
    <p:sldId id="1369" r:id="rId116"/>
    <p:sldId id="2714" r:id="rId117"/>
    <p:sldId id="2715" r:id="rId118"/>
    <p:sldId id="2716" r:id="rId119"/>
    <p:sldId id="1372" r:id="rId120"/>
    <p:sldId id="1373" r:id="rId121"/>
    <p:sldId id="1374" r:id="rId122"/>
    <p:sldId id="1375" r:id="rId123"/>
    <p:sldId id="1376" r:id="rId124"/>
    <p:sldId id="1377" r:id="rId125"/>
    <p:sldId id="1378" r:id="rId126"/>
    <p:sldId id="1379" r:id="rId127"/>
    <p:sldId id="1380" r:id="rId128"/>
    <p:sldId id="1381" r:id="rId129"/>
    <p:sldId id="1382" r:id="rId130"/>
    <p:sldId id="1384" r:id="rId131"/>
    <p:sldId id="1385" r:id="rId132"/>
    <p:sldId id="1386" r:id="rId133"/>
    <p:sldId id="2432" r:id="rId134"/>
    <p:sldId id="1387" r:id="rId135"/>
    <p:sldId id="1388" r:id="rId136"/>
    <p:sldId id="2414" r:id="rId137"/>
    <p:sldId id="1401" r:id="rId138"/>
    <p:sldId id="1403" r:id="rId139"/>
    <p:sldId id="1405" r:id="rId140"/>
    <p:sldId id="2320" r:id="rId141"/>
    <p:sldId id="2319" r:id="rId142"/>
    <p:sldId id="2318" r:id="rId143"/>
    <p:sldId id="2317" r:id="rId144"/>
    <p:sldId id="1396" r:id="rId145"/>
    <p:sldId id="1397" r:id="rId146"/>
    <p:sldId id="1417" r:id="rId147"/>
    <p:sldId id="2155" r:id="rId148"/>
    <p:sldId id="1239" r:id="rId149"/>
    <p:sldId id="432" r:id="rId150"/>
    <p:sldId id="402" r:id="rId151"/>
    <p:sldId id="1240" r:id="rId152"/>
    <p:sldId id="657" r:id="rId153"/>
    <p:sldId id="2303" r:id="rId154"/>
    <p:sldId id="441" r:id="rId155"/>
    <p:sldId id="683" r:id="rId156"/>
    <p:sldId id="2168" r:id="rId157"/>
    <p:sldId id="2169" r:id="rId158"/>
    <p:sldId id="2170" r:id="rId159"/>
    <p:sldId id="2172" r:id="rId160"/>
    <p:sldId id="2173" r:id="rId161"/>
    <p:sldId id="2174" r:id="rId162"/>
    <p:sldId id="2175" r:id="rId163"/>
    <p:sldId id="2179" r:id="rId164"/>
    <p:sldId id="2180" r:id="rId165"/>
    <p:sldId id="2181" r:id="rId166"/>
    <p:sldId id="2184" r:id="rId167"/>
    <p:sldId id="2226" r:id="rId168"/>
    <p:sldId id="2219" r:id="rId169"/>
    <p:sldId id="2630" r:id="rId170"/>
    <p:sldId id="2220" r:id="rId171"/>
    <p:sldId id="2221" r:id="rId172"/>
    <p:sldId id="2222" r:id="rId173"/>
    <p:sldId id="2223" r:id="rId174"/>
    <p:sldId id="2224" r:id="rId175"/>
    <p:sldId id="2225" r:id="rId176"/>
    <p:sldId id="2227" r:id="rId177"/>
    <p:sldId id="2203" r:id="rId178"/>
    <p:sldId id="2228" r:id="rId179"/>
    <p:sldId id="2236" r:id="rId180"/>
    <p:sldId id="2237" r:id="rId181"/>
    <p:sldId id="2238" r:id="rId182"/>
    <p:sldId id="2239" r:id="rId183"/>
    <p:sldId id="2631" r:id="rId184"/>
    <p:sldId id="2204" r:id="rId185"/>
    <p:sldId id="2205" r:id="rId186"/>
    <p:sldId id="2240" r:id="rId187"/>
    <p:sldId id="2207" r:id="rId188"/>
    <p:sldId id="2208" r:id="rId189"/>
    <p:sldId id="2241" r:id="rId190"/>
    <p:sldId id="2210" r:id="rId191"/>
    <p:sldId id="2211" r:id="rId192"/>
    <p:sldId id="2212" r:id="rId193"/>
    <p:sldId id="2215" r:id="rId194"/>
    <p:sldId id="2213" r:id="rId195"/>
    <p:sldId id="2214" r:id="rId196"/>
    <p:sldId id="2216" r:id="rId197"/>
    <p:sldId id="2217" r:id="rId198"/>
    <p:sldId id="2218" r:id="rId199"/>
    <p:sldId id="601" r:id="rId200"/>
    <p:sldId id="494" r:id="rId201"/>
    <p:sldId id="457" r:id="rId202"/>
    <p:sldId id="631" r:id="rId203"/>
    <p:sldId id="458" r:id="rId204"/>
    <p:sldId id="495" r:id="rId205"/>
    <p:sldId id="632" r:id="rId206"/>
    <p:sldId id="461" r:id="rId207"/>
    <p:sldId id="462" r:id="rId208"/>
    <p:sldId id="463" r:id="rId209"/>
    <p:sldId id="497" r:id="rId210"/>
    <p:sldId id="498" r:id="rId211"/>
    <p:sldId id="499" r:id="rId212"/>
    <p:sldId id="500" r:id="rId213"/>
    <p:sldId id="501" r:id="rId214"/>
    <p:sldId id="514" r:id="rId215"/>
    <p:sldId id="602" r:id="rId216"/>
    <p:sldId id="605" r:id="rId217"/>
    <p:sldId id="630" r:id="rId218"/>
    <p:sldId id="607" r:id="rId219"/>
    <p:sldId id="606" r:id="rId220"/>
    <p:sldId id="608" r:id="rId221"/>
    <p:sldId id="609" r:id="rId222"/>
    <p:sldId id="610" r:id="rId223"/>
    <p:sldId id="611" r:id="rId224"/>
    <p:sldId id="612" r:id="rId225"/>
    <p:sldId id="516" r:id="rId226"/>
    <p:sldId id="503" r:id="rId227"/>
    <p:sldId id="504" r:id="rId228"/>
    <p:sldId id="505" r:id="rId229"/>
    <p:sldId id="518" r:id="rId230"/>
    <p:sldId id="613" r:id="rId231"/>
    <p:sldId id="520" r:id="rId232"/>
    <p:sldId id="506" r:id="rId233"/>
    <p:sldId id="900" r:id="rId234"/>
    <p:sldId id="508" r:id="rId235"/>
    <p:sldId id="521" r:id="rId236"/>
    <p:sldId id="522" r:id="rId237"/>
    <p:sldId id="525" r:id="rId238"/>
    <p:sldId id="523" r:id="rId239"/>
    <p:sldId id="688" r:id="rId240"/>
    <p:sldId id="614" r:id="rId241"/>
    <p:sldId id="541" r:id="rId242"/>
    <p:sldId id="542" r:id="rId243"/>
    <p:sldId id="543" r:id="rId244"/>
    <p:sldId id="686" r:id="rId245"/>
    <p:sldId id="681" r:id="rId246"/>
    <p:sldId id="2413" r:id="rId247"/>
    <p:sldId id="2450" r:id="rId248"/>
    <p:sldId id="2451" r:id="rId249"/>
    <p:sldId id="2460" r:id="rId250"/>
    <p:sldId id="2459" r:id="rId251"/>
    <p:sldId id="2458" r:id="rId252"/>
    <p:sldId id="2457" r:id="rId253"/>
    <p:sldId id="2456" r:id="rId254"/>
    <p:sldId id="2455" r:id="rId255"/>
    <p:sldId id="2453" r:id="rId256"/>
    <p:sldId id="2452" r:id="rId257"/>
    <p:sldId id="2400" r:id="rId258"/>
    <p:sldId id="2399" r:id="rId259"/>
    <p:sldId id="2398" r:id="rId260"/>
    <p:sldId id="615" r:id="rId261"/>
    <p:sldId id="549" r:id="rId262"/>
    <p:sldId id="544" r:id="rId263"/>
    <p:sldId id="1259" r:id="rId264"/>
    <p:sldId id="550" r:id="rId265"/>
    <p:sldId id="552" r:id="rId266"/>
    <p:sldId id="1260" r:id="rId267"/>
    <p:sldId id="553" r:id="rId268"/>
    <p:sldId id="555" r:id="rId269"/>
    <p:sldId id="557" r:id="rId270"/>
    <p:sldId id="558" r:id="rId271"/>
    <p:sldId id="560" r:id="rId272"/>
    <p:sldId id="562" r:id="rId273"/>
    <p:sldId id="559" r:id="rId274"/>
    <p:sldId id="1263" r:id="rId275"/>
    <p:sldId id="1264" r:id="rId276"/>
    <p:sldId id="1271" r:id="rId277"/>
    <p:sldId id="1272" r:id="rId278"/>
    <p:sldId id="1273" r:id="rId279"/>
    <p:sldId id="1266" r:id="rId280"/>
    <p:sldId id="1265" r:id="rId281"/>
    <p:sldId id="1267" r:id="rId282"/>
    <p:sldId id="1268" r:id="rId283"/>
    <p:sldId id="556" r:id="rId284"/>
    <p:sldId id="1269" r:id="rId285"/>
    <p:sldId id="1270" r:id="rId286"/>
    <p:sldId id="1280" r:id="rId287"/>
    <p:sldId id="1279" r:id="rId288"/>
    <p:sldId id="1295" r:id="rId289"/>
    <p:sldId id="1303" r:id="rId290"/>
    <p:sldId id="1304" r:id="rId291"/>
    <p:sldId id="1296" r:id="rId292"/>
    <p:sldId id="1307" r:id="rId293"/>
    <p:sldId id="1297" r:id="rId294"/>
    <p:sldId id="1309" r:id="rId295"/>
    <p:sldId id="1308" r:id="rId296"/>
    <p:sldId id="1298" r:id="rId297"/>
    <p:sldId id="1299" r:id="rId298"/>
    <p:sldId id="1300" r:id="rId299"/>
    <p:sldId id="1301" r:id="rId300"/>
    <p:sldId id="1310" r:id="rId301"/>
    <p:sldId id="1312" r:id="rId302"/>
    <p:sldId id="1311" r:id="rId303"/>
    <p:sldId id="1314" r:id="rId304"/>
    <p:sldId id="1313" r:id="rId305"/>
    <p:sldId id="1316" r:id="rId306"/>
    <p:sldId id="1319" r:id="rId307"/>
    <p:sldId id="1320" r:id="rId308"/>
    <p:sldId id="1318" r:id="rId309"/>
    <p:sldId id="1315" r:id="rId310"/>
    <p:sldId id="1302" r:id="rId311"/>
    <p:sldId id="1321" r:id="rId312"/>
    <p:sldId id="1323" r:id="rId313"/>
    <p:sldId id="1322" r:id="rId314"/>
    <p:sldId id="690" r:id="rId315"/>
    <p:sldId id="1243" r:id="rId316"/>
    <p:sldId id="616" r:id="rId317"/>
    <p:sldId id="570" r:id="rId318"/>
    <p:sldId id="2244" r:id="rId319"/>
    <p:sldId id="2245" r:id="rId320"/>
    <p:sldId id="2247" r:id="rId321"/>
    <p:sldId id="2248" r:id="rId322"/>
    <p:sldId id="2250" r:id="rId323"/>
    <p:sldId id="2253" r:id="rId324"/>
    <p:sldId id="2254" r:id="rId325"/>
    <p:sldId id="2249" r:id="rId326"/>
    <p:sldId id="903" r:id="rId327"/>
    <p:sldId id="2255" r:id="rId328"/>
    <p:sldId id="2251" r:id="rId329"/>
    <p:sldId id="2261" r:id="rId330"/>
    <p:sldId id="2256" r:id="rId331"/>
    <p:sldId id="2263" r:id="rId332"/>
    <p:sldId id="2268" r:id="rId333"/>
    <p:sldId id="2267" r:id="rId334"/>
    <p:sldId id="2266" r:id="rId335"/>
    <p:sldId id="2265" r:id="rId336"/>
    <p:sldId id="2264" r:id="rId337"/>
    <p:sldId id="2269" r:id="rId338"/>
    <p:sldId id="2299" r:id="rId339"/>
    <p:sldId id="2298" r:id="rId340"/>
    <p:sldId id="2297" r:id="rId341"/>
    <p:sldId id="2296" r:id="rId342"/>
    <p:sldId id="2295" r:id="rId343"/>
    <p:sldId id="2300" r:id="rId344"/>
    <p:sldId id="2301" r:id="rId345"/>
    <p:sldId id="2302" r:id="rId346"/>
    <p:sldId id="2294" r:id="rId347"/>
    <p:sldId id="2292" r:id="rId348"/>
    <p:sldId id="2291" r:id="rId349"/>
    <p:sldId id="2290" r:id="rId350"/>
    <p:sldId id="2289" r:id="rId351"/>
    <p:sldId id="2304" r:id="rId352"/>
    <p:sldId id="2288" r:id="rId353"/>
    <p:sldId id="2287" r:id="rId354"/>
    <p:sldId id="2286" r:id="rId355"/>
    <p:sldId id="2285" r:id="rId356"/>
    <p:sldId id="2284" r:id="rId357"/>
    <p:sldId id="2283" r:id="rId358"/>
    <p:sldId id="2282" r:id="rId359"/>
    <p:sldId id="2281" r:id="rId360"/>
    <p:sldId id="2280" r:id="rId361"/>
    <p:sldId id="2279" r:id="rId362"/>
    <p:sldId id="2278" r:id="rId363"/>
    <p:sldId id="2277" r:id="rId364"/>
    <p:sldId id="2276" r:id="rId365"/>
    <p:sldId id="2275" r:id="rId366"/>
    <p:sldId id="2274" r:id="rId367"/>
    <p:sldId id="691" r:id="rId368"/>
    <p:sldId id="2370" r:id="rId369"/>
    <p:sldId id="2369" r:id="rId370"/>
    <p:sldId id="2368" r:id="rId371"/>
    <p:sldId id="2367" r:id="rId372"/>
    <p:sldId id="2366" r:id="rId373"/>
    <p:sldId id="2365" r:id="rId374"/>
    <p:sldId id="2364" r:id="rId375"/>
    <p:sldId id="2723" r:id="rId376"/>
    <p:sldId id="2724" r:id="rId377"/>
    <p:sldId id="2725" r:id="rId378"/>
    <p:sldId id="2726" r:id="rId379"/>
    <p:sldId id="2727" r:id="rId380"/>
    <p:sldId id="2728" r:id="rId381"/>
    <p:sldId id="2729" r:id="rId382"/>
    <p:sldId id="2730" r:id="rId383"/>
    <p:sldId id="2731" r:id="rId384"/>
    <p:sldId id="2732" r:id="rId385"/>
    <p:sldId id="2733" r:id="rId386"/>
    <p:sldId id="2397" r:id="rId387"/>
    <p:sldId id="2396" r:id="rId388"/>
    <p:sldId id="2395" r:id="rId389"/>
    <p:sldId id="2394" r:id="rId390"/>
    <p:sldId id="2393" r:id="rId391"/>
    <p:sldId id="2392" r:id="rId392"/>
    <p:sldId id="2391" r:id="rId393"/>
    <p:sldId id="2390" r:id="rId394"/>
    <p:sldId id="617" r:id="rId395"/>
    <p:sldId id="587" r:id="rId396"/>
    <p:sldId id="578" r:id="rId397"/>
    <p:sldId id="579" r:id="rId398"/>
    <p:sldId id="1244" r:id="rId399"/>
    <p:sldId id="582" r:id="rId400"/>
    <p:sldId id="2371" r:id="rId401"/>
    <p:sldId id="566" r:id="rId402"/>
    <p:sldId id="2376" r:id="rId403"/>
    <p:sldId id="2379" r:id="rId404"/>
    <p:sldId id="2380" r:id="rId405"/>
    <p:sldId id="2382" r:id="rId406"/>
    <p:sldId id="2377" r:id="rId407"/>
    <p:sldId id="2383" r:id="rId408"/>
    <p:sldId id="2373" r:id="rId409"/>
    <p:sldId id="2252" r:id="rId410"/>
    <p:sldId id="2372" r:id="rId411"/>
    <p:sldId id="2384" r:id="rId412"/>
    <p:sldId id="2387" r:id="rId413"/>
    <p:sldId id="2385" r:id="rId414"/>
    <p:sldId id="2386" r:id="rId415"/>
    <p:sldId id="689" r:id="rId416"/>
    <p:sldId id="1245" r:id="rId417"/>
    <p:sldId id="1187" r:id="rId418"/>
    <p:sldId id="2341" r:id="rId419"/>
    <p:sldId id="2342" r:id="rId420"/>
    <p:sldId id="2343" r:id="rId421"/>
    <p:sldId id="2344" r:id="rId422"/>
    <p:sldId id="2347" r:id="rId423"/>
    <p:sldId id="2350" r:id="rId424"/>
    <p:sldId id="2351" r:id="rId425"/>
    <p:sldId id="2352" r:id="rId426"/>
    <p:sldId id="2356" r:id="rId427"/>
    <p:sldId id="2433" r:id="rId428"/>
    <p:sldId id="2434" r:id="rId429"/>
    <p:sldId id="2435" r:id="rId430"/>
    <p:sldId id="2436" r:id="rId431"/>
    <p:sldId id="2437" r:id="rId432"/>
    <p:sldId id="2438" r:id="rId433"/>
    <p:sldId id="2439" r:id="rId434"/>
    <p:sldId id="2440" r:id="rId435"/>
    <p:sldId id="2374" r:id="rId436"/>
    <p:sldId id="2442" r:id="rId437"/>
    <p:sldId id="2445" r:id="rId438"/>
    <p:sldId id="2443" r:id="rId439"/>
    <p:sldId id="2444" r:id="rId440"/>
    <p:sldId id="2446" r:id="rId441"/>
    <p:sldId id="2447" r:id="rId442"/>
    <p:sldId id="2448" r:id="rId443"/>
    <p:sldId id="2357" r:id="rId444"/>
    <p:sldId id="2375" r:id="rId445"/>
    <p:sldId id="1247" r:id="rId446"/>
    <p:sldId id="1248" r:id="rId447"/>
    <p:sldId id="1250" r:id="rId448"/>
    <p:sldId id="1251" r:id="rId449"/>
    <p:sldId id="1252" r:id="rId450"/>
    <p:sldId id="1253" r:id="rId451"/>
    <p:sldId id="1254" r:id="rId452"/>
    <p:sldId id="2156" r:id="rId453"/>
    <p:sldId id="2157" r:id="rId454"/>
    <p:sldId id="2160" r:id="rId455"/>
    <p:sldId id="1256" r:id="rId456"/>
    <p:sldId id="2415" r:id="rId457"/>
    <p:sldId id="2416" r:id="rId458"/>
    <p:sldId id="2417" r:id="rId459"/>
    <p:sldId id="2418" r:id="rId460"/>
    <p:sldId id="2419" r:id="rId461"/>
    <p:sldId id="2420" r:id="rId462"/>
    <p:sldId id="2421" r:id="rId463"/>
    <p:sldId id="2422" r:id="rId464"/>
    <p:sldId id="2423" r:id="rId465"/>
    <p:sldId id="2424" r:id="rId466"/>
    <p:sldId id="2425" r:id="rId467"/>
    <p:sldId id="2426" r:id="rId468"/>
    <p:sldId id="2427" r:id="rId469"/>
    <p:sldId id="2428" r:id="rId470"/>
    <p:sldId id="2429" r:id="rId471"/>
    <p:sldId id="2430" r:id="rId472"/>
    <p:sldId id="2431" r:id="rId473"/>
    <p:sldId id="2358" r:id="rId474"/>
    <p:sldId id="2359" r:id="rId475"/>
    <p:sldId id="593" r:id="rId476"/>
    <p:sldId id="2607" r:id="rId477"/>
    <p:sldId id="2608" r:id="rId478"/>
    <p:sldId id="2609" r:id="rId479"/>
    <p:sldId id="2611" r:id="rId480"/>
    <p:sldId id="2612" r:id="rId481"/>
    <p:sldId id="2610" r:id="rId482"/>
    <p:sldId id="2613" r:id="rId483"/>
    <p:sldId id="2615" r:id="rId484"/>
    <p:sldId id="2617" r:id="rId485"/>
    <p:sldId id="2619" r:id="rId486"/>
    <p:sldId id="2614" r:id="rId487"/>
    <p:sldId id="2621" r:id="rId488"/>
    <p:sldId id="2625" r:id="rId489"/>
    <p:sldId id="2626" r:id="rId490"/>
    <p:sldId id="2627" r:id="rId491"/>
    <p:sldId id="2628" r:id="rId492"/>
    <p:sldId id="2629" r:id="rId493"/>
    <p:sldId id="2632" r:id="rId494"/>
    <p:sldId id="2633" r:id="rId495"/>
    <p:sldId id="2634" r:id="rId496"/>
    <p:sldId id="2652" r:id="rId497"/>
    <p:sldId id="2717" r:id="rId498"/>
    <p:sldId id="2653" r:id="rId499"/>
    <p:sldId id="2654" r:id="rId500"/>
    <p:sldId id="2635" r:id="rId501"/>
    <p:sldId id="2655" r:id="rId502"/>
    <p:sldId id="2637" r:id="rId503"/>
    <p:sldId id="2656" r:id="rId504"/>
    <p:sldId id="2657" r:id="rId505"/>
    <p:sldId id="2658" r:id="rId506"/>
    <p:sldId id="2638" r:id="rId507"/>
    <p:sldId id="2662" r:id="rId508"/>
    <p:sldId id="2663" r:id="rId509"/>
    <p:sldId id="2681" r:id="rId510"/>
    <p:sldId id="2685" r:id="rId511"/>
    <p:sldId id="2686" r:id="rId512"/>
    <p:sldId id="2713" r:id="rId513"/>
    <p:sldId id="2687" r:id="rId514"/>
    <p:sldId id="2710" r:id="rId515"/>
    <p:sldId id="2711" r:id="rId516"/>
    <p:sldId id="2688" r:id="rId517"/>
    <p:sldId id="2712" r:id="rId518"/>
    <p:sldId id="2689" r:id="rId519"/>
    <p:sldId id="2690" r:id="rId520"/>
    <p:sldId id="2691" r:id="rId521"/>
    <p:sldId id="2692" r:id="rId522"/>
    <p:sldId id="2693" r:id="rId523"/>
    <p:sldId id="2694" r:id="rId524"/>
    <p:sldId id="2695" r:id="rId525"/>
    <p:sldId id="2696" r:id="rId526"/>
    <p:sldId id="2697" r:id="rId527"/>
    <p:sldId id="2699" r:id="rId528"/>
    <p:sldId id="2701" r:id="rId529"/>
    <p:sldId id="2702" r:id="rId530"/>
    <p:sldId id="2703" r:id="rId531"/>
    <p:sldId id="2704" r:id="rId532"/>
    <p:sldId id="2705" r:id="rId533"/>
    <p:sldId id="2706" r:id="rId534"/>
    <p:sldId id="2707" r:id="rId535"/>
    <p:sldId id="317" r:id="rId536"/>
    <p:sldId id="316" r:id="rId537"/>
    <p:sldId id="279" r:id="rId538"/>
    <p:sldId id="304" r:id="rId539"/>
    <p:sldId id="280" r:id="rId540"/>
    <p:sldId id="2149" r:id="rId541"/>
    <p:sldId id="313" r:id="rId542"/>
    <p:sldId id="321" r:id="rId543"/>
    <p:sldId id="292" r:id="rId544"/>
    <p:sldId id="293" r:id="rId545"/>
    <p:sldId id="294" r:id="rId546"/>
    <p:sldId id="295" r:id="rId547"/>
    <p:sldId id="275" r:id="rId548"/>
    <p:sldId id="309" r:id="rId549"/>
  </p:sldIdLst>
  <p:sldSz cx="9144000" cy="5143500" type="screen16x9"/>
  <p:notesSz cx="6858000" cy="1276350"/>
  <p:custDataLst>
    <p:tags r:id="rId55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72B8B5-FB85-CE46-9F3E-BE6B8339BEE8}">
          <p14:sldIdLst>
            <p14:sldId id="1209"/>
            <p14:sldId id="271"/>
            <p14:sldId id="596"/>
            <p14:sldId id="597"/>
          </p14:sldIdLst>
        </p14:section>
        <p14:section name="Chapter 1: Course Introduction" id="{3CB4BBC4-88DE-448C-9633-8BAE6BC3AA9D}">
          <p14:sldIdLst>
            <p14:sldId id="635"/>
            <p14:sldId id="636"/>
            <p14:sldId id="637"/>
            <p14:sldId id="638"/>
            <p14:sldId id="639"/>
            <p14:sldId id="2308"/>
          </p14:sldIdLst>
        </p14:section>
        <p14:section name="Chapter 2: Intro to Data Science" id="{EE94ED42-F33B-4294-890E-9463DB630431}">
          <p14:sldIdLst>
            <p14:sldId id="1212"/>
            <p14:sldId id="1211"/>
            <p14:sldId id="1210"/>
            <p14:sldId id="1213"/>
            <p14:sldId id="2309"/>
            <p14:sldId id="1214"/>
          </p14:sldIdLst>
        </p14:section>
        <p14:section name="Chapter 3: Intro to Knowledge Studio" id="{F37AFDAF-5D7E-4F20-B583-24FC94E599DF}">
          <p14:sldIdLst>
            <p14:sldId id="1215"/>
            <p14:sldId id="1216"/>
            <p14:sldId id="1217"/>
            <p14:sldId id="1218"/>
            <p14:sldId id="1221"/>
            <p14:sldId id="327"/>
            <p14:sldId id="328"/>
            <p14:sldId id="331"/>
            <p14:sldId id="1222"/>
            <p14:sldId id="329"/>
            <p14:sldId id="330"/>
            <p14:sldId id="336"/>
            <p14:sldId id="337"/>
            <p14:sldId id="338"/>
            <p14:sldId id="345"/>
          </p14:sldIdLst>
        </p14:section>
        <p14:section name="Chapter 4: Connecting to Data and Variable Types" id="{B5903DDA-F4D6-4D6C-8B38-5BEF76AB67CF}">
          <p14:sldIdLst>
            <p14:sldId id="598"/>
            <p14:sldId id="347"/>
            <p14:sldId id="339"/>
            <p14:sldId id="1223"/>
            <p14:sldId id="341"/>
            <p14:sldId id="1224"/>
            <p14:sldId id="1225"/>
            <p14:sldId id="1226"/>
            <p14:sldId id="620"/>
            <p14:sldId id="1228"/>
            <p14:sldId id="655"/>
          </p14:sldIdLst>
        </p14:section>
        <p14:section name="Chapter 5: Data Exploration and Profiling" id="{C2F5A733-F750-4B6B-B2BF-8663AFDEEC8C}">
          <p14:sldIdLst>
            <p14:sldId id="644"/>
            <p14:sldId id="645"/>
            <p14:sldId id="343"/>
            <p14:sldId id="1206"/>
            <p14:sldId id="348"/>
            <p14:sldId id="349"/>
            <p14:sldId id="2449"/>
            <p14:sldId id="350"/>
            <p14:sldId id="351"/>
            <p14:sldId id="352"/>
            <p14:sldId id="353"/>
            <p14:sldId id="354"/>
            <p14:sldId id="640"/>
            <p14:sldId id="357"/>
            <p14:sldId id="358"/>
            <p14:sldId id="359"/>
            <p14:sldId id="641"/>
            <p14:sldId id="1207"/>
            <p14:sldId id="363"/>
            <p14:sldId id="642"/>
            <p14:sldId id="361"/>
            <p14:sldId id="362"/>
            <p14:sldId id="1281"/>
            <p14:sldId id="1282"/>
            <p14:sldId id="368"/>
            <p14:sldId id="370"/>
            <p14:sldId id="1261"/>
            <p14:sldId id="1262"/>
            <p14:sldId id="1274"/>
            <p14:sldId id="1278"/>
            <p14:sldId id="1230"/>
            <p14:sldId id="654"/>
            <p14:sldId id="1283"/>
          </p14:sldIdLst>
        </p14:section>
        <p14:section name="Chapter 6: Data Prep and Variable Trans" id="{97FEA7CE-0959-4584-8C9C-50FC9A2160E0}">
          <p14:sldIdLst>
            <p14:sldId id="2151"/>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2718"/>
            <p14:sldId id="2719"/>
            <p14:sldId id="1349"/>
            <p14:sldId id="1350"/>
            <p14:sldId id="1351"/>
            <p14:sldId id="1352"/>
            <p14:sldId id="1353"/>
            <p14:sldId id="1354"/>
            <p14:sldId id="1355"/>
            <p14:sldId id="1356"/>
            <p14:sldId id="1357"/>
            <p14:sldId id="1367"/>
            <p14:sldId id="1368"/>
            <p14:sldId id="1370"/>
            <p14:sldId id="1371"/>
            <p14:sldId id="1369"/>
            <p14:sldId id="2714"/>
            <p14:sldId id="2715"/>
            <p14:sldId id="2716"/>
            <p14:sldId id="1372"/>
            <p14:sldId id="1373"/>
            <p14:sldId id="1374"/>
            <p14:sldId id="1375"/>
            <p14:sldId id="1376"/>
            <p14:sldId id="1377"/>
            <p14:sldId id="1378"/>
            <p14:sldId id="1379"/>
            <p14:sldId id="1380"/>
            <p14:sldId id="1381"/>
            <p14:sldId id="1382"/>
            <p14:sldId id="1384"/>
            <p14:sldId id="1385"/>
            <p14:sldId id="1386"/>
            <p14:sldId id="2432"/>
            <p14:sldId id="1387"/>
            <p14:sldId id="1388"/>
            <p14:sldId id="2414"/>
            <p14:sldId id="1401"/>
            <p14:sldId id="1403"/>
            <p14:sldId id="1405"/>
            <p14:sldId id="2320"/>
            <p14:sldId id="2319"/>
            <p14:sldId id="2318"/>
            <p14:sldId id="2317"/>
            <p14:sldId id="1396"/>
            <p14:sldId id="1397"/>
            <p14:sldId id="1417"/>
            <p14:sldId id="2155"/>
          </p14:sldIdLst>
        </p14:section>
        <p14:section name="Chapter 6: Appendix - WOE" id="{0A553B24-FCE0-4CDE-B1DD-B7864193505C}">
          <p14:sldIdLst/>
        </p14:section>
        <p14:section name="Chapter 7: Sampling &amp; Partitioning" id="{620021B5-F211-4A1D-B136-74507236862E}">
          <p14:sldIdLst>
            <p14:sldId id="1239"/>
            <p14:sldId id="432"/>
            <p14:sldId id="402"/>
            <p14:sldId id="1240"/>
            <p14:sldId id="657"/>
            <p14:sldId id="2303"/>
            <p14:sldId id="441"/>
          </p14:sldIdLst>
        </p14:section>
        <p14:section name="Day 2 Agenda" id="{0C85CD5C-36EE-48BB-849B-F3FF89F9E259}">
          <p14:sldIdLst>
            <p14:sldId id="683"/>
          </p14:sldIdLst>
        </p14:section>
        <p14:section name="Chapter 8: Decision Trees (NEW)" id="{E4368601-0022-4F85-9CC1-C9CF6895BEC8}">
          <p14:sldIdLst>
            <p14:sldId id="2168"/>
            <p14:sldId id="2169"/>
            <p14:sldId id="2170"/>
            <p14:sldId id="2172"/>
            <p14:sldId id="2173"/>
            <p14:sldId id="2174"/>
            <p14:sldId id="2175"/>
            <p14:sldId id="2179"/>
            <p14:sldId id="2180"/>
            <p14:sldId id="2181"/>
            <p14:sldId id="2184"/>
            <p14:sldId id="2226"/>
            <p14:sldId id="2219"/>
            <p14:sldId id="2630"/>
            <p14:sldId id="2220"/>
            <p14:sldId id="2221"/>
            <p14:sldId id="2222"/>
            <p14:sldId id="2223"/>
            <p14:sldId id="2224"/>
            <p14:sldId id="2225"/>
            <p14:sldId id="2227"/>
            <p14:sldId id="2203"/>
            <p14:sldId id="2228"/>
            <p14:sldId id="2236"/>
            <p14:sldId id="2237"/>
            <p14:sldId id="2238"/>
            <p14:sldId id="2239"/>
            <p14:sldId id="2631"/>
            <p14:sldId id="2204"/>
            <p14:sldId id="2205"/>
            <p14:sldId id="2240"/>
            <p14:sldId id="2207"/>
            <p14:sldId id="2208"/>
            <p14:sldId id="2241"/>
            <p14:sldId id="2210"/>
            <p14:sldId id="2211"/>
            <p14:sldId id="2212"/>
            <p14:sldId id="2215"/>
            <p14:sldId id="2213"/>
            <p14:sldId id="2214"/>
            <p14:sldId id="2216"/>
            <p14:sldId id="2217"/>
            <p14:sldId id="2218"/>
          </p14:sldIdLst>
        </p14:section>
        <p14:section name="Chapter 9: Model Evaluation &amp; Validation" id="{02548FEC-5833-4ED8-8F35-80C4BFCBA213}">
          <p14:sldIdLst>
            <p14:sldId id="601"/>
            <p14:sldId id="494"/>
            <p14:sldId id="457"/>
            <p14:sldId id="631"/>
            <p14:sldId id="458"/>
            <p14:sldId id="495"/>
            <p14:sldId id="632"/>
            <p14:sldId id="461"/>
            <p14:sldId id="462"/>
            <p14:sldId id="463"/>
            <p14:sldId id="497"/>
            <p14:sldId id="498"/>
            <p14:sldId id="499"/>
            <p14:sldId id="500"/>
            <p14:sldId id="501"/>
            <p14:sldId id="514"/>
          </p14:sldIdLst>
        </p14:section>
        <p14:section name="Chapter 10: Ensemble Models" id="{B4363A70-DC9B-4889-BD74-2E5E577F0537}">
          <p14:sldIdLst>
            <p14:sldId id="602"/>
            <p14:sldId id="605"/>
            <p14:sldId id="630"/>
            <p14:sldId id="607"/>
            <p14:sldId id="606"/>
            <p14:sldId id="608"/>
            <p14:sldId id="609"/>
            <p14:sldId id="610"/>
            <p14:sldId id="611"/>
          </p14:sldIdLst>
        </p14:section>
        <p14:section name="Chapter 11: Model Deployment" id="{16D6B1F8-82A9-455B-95A0-ADA948ACFDA2}">
          <p14:sldIdLst>
            <p14:sldId id="612"/>
            <p14:sldId id="516"/>
            <p14:sldId id="503"/>
            <p14:sldId id="504"/>
            <p14:sldId id="505"/>
            <p14:sldId id="518"/>
          </p14:sldIdLst>
        </p14:section>
        <p14:section name="Chapter 12: Introduction to Strategy Trees" id="{A2C82116-C5E7-49B7-806D-35AA2B0AA792}">
          <p14:sldIdLst>
            <p14:sldId id="613"/>
            <p14:sldId id="520"/>
            <p14:sldId id="506"/>
            <p14:sldId id="900"/>
            <p14:sldId id="508"/>
            <p14:sldId id="521"/>
            <p14:sldId id="522"/>
            <p14:sldId id="525"/>
            <p14:sldId id="523"/>
            <p14:sldId id="688"/>
          </p14:sldIdLst>
        </p14:section>
        <p14:section name="Chapter 13: Strategy Validation &amp; Deployment" id="{0B16181A-6B75-4585-8D65-A16149E48785}">
          <p14:sldIdLst>
            <p14:sldId id="614"/>
            <p14:sldId id="541"/>
            <p14:sldId id="542"/>
            <p14:sldId id="543"/>
            <p14:sldId id="686"/>
          </p14:sldIdLst>
        </p14:section>
        <p14:section name="Day 3 Agenda" id="{22789B96-E766-406C-BC49-288EC1A25275}">
          <p14:sldIdLst>
            <p14:sldId id="681"/>
            <p14:sldId id="2413"/>
            <p14:sldId id="2450"/>
            <p14:sldId id="2451"/>
            <p14:sldId id="2460"/>
            <p14:sldId id="2459"/>
            <p14:sldId id="2458"/>
            <p14:sldId id="2457"/>
            <p14:sldId id="2456"/>
            <p14:sldId id="2455"/>
            <p14:sldId id="2453"/>
            <p14:sldId id="2452"/>
            <p14:sldId id="2400"/>
            <p14:sldId id="2399"/>
            <p14:sldId id="2398"/>
          </p14:sldIdLst>
        </p14:section>
        <p14:section name="Chapter 14: Linear Regression" id="{B12D20D0-4209-4275-82E6-3B074F12FFE8}">
          <p14:sldIdLst>
            <p14:sldId id="615"/>
            <p14:sldId id="549"/>
            <p14:sldId id="544"/>
            <p14:sldId id="1259"/>
            <p14:sldId id="550"/>
            <p14:sldId id="552"/>
            <p14:sldId id="1260"/>
            <p14:sldId id="553"/>
            <p14:sldId id="555"/>
            <p14:sldId id="557"/>
            <p14:sldId id="558"/>
            <p14:sldId id="560"/>
            <p14:sldId id="562"/>
            <p14:sldId id="559"/>
            <p14:sldId id="1263"/>
            <p14:sldId id="1264"/>
            <p14:sldId id="1271"/>
            <p14:sldId id="1272"/>
            <p14:sldId id="1273"/>
            <p14:sldId id="1266"/>
            <p14:sldId id="1265"/>
            <p14:sldId id="1267"/>
            <p14:sldId id="1268"/>
            <p14:sldId id="556"/>
            <p14:sldId id="1269"/>
            <p14:sldId id="1270"/>
            <p14:sldId id="1280"/>
            <p14:sldId id="1279"/>
            <p14:sldId id="1295"/>
            <p14:sldId id="1303"/>
            <p14:sldId id="1304"/>
            <p14:sldId id="1296"/>
            <p14:sldId id="1307"/>
            <p14:sldId id="1297"/>
            <p14:sldId id="1309"/>
            <p14:sldId id="1308"/>
            <p14:sldId id="1298"/>
            <p14:sldId id="1299"/>
            <p14:sldId id="1300"/>
            <p14:sldId id="1301"/>
            <p14:sldId id="1310"/>
            <p14:sldId id="1312"/>
            <p14:sldId id="1311"/>
            <p14:sldId id="1314"/>
            <p14:sldId id="1313"/>
            <p14:sldId id="1316"/>
            <p14:sldId id="1319"/>
            <p14:sldId id="1320"/>
            <p14:sldId id="1318"/>
            <p14:sldId id="1315"/>
            <p14:sldId id="1302"/>
            <p14:sldId id="1321"/>
            <p14:sldId id="1323"/>
            <p14:sldId id="1322"/>
            <p14:sldId id="690"/>
            <p14:sldId id="1243"/>
          </p14:sldIdLst>
        </p14:section>
        <p14:section name="Chapter 15: Logistic Regression" id="{13789DA2-0D78-41CE-9335-AC1E715B63C3}">
          <p14:sldIdLst>
            <p14:sldId id="616"/>
            <p14:sldId id="570"/>
            <p14:sldId id="2244"/>
            <p14:sldId id="2245"/>
            <p14:sldId id="2247"/>
            <p14:sldId id="2248"/>
            <p14:sldId id="2250"/>
            <p14:sldId id="2253"/>
            <p14:sldId id="2254"/>
            <p14:sldId id="2249"/>
            <p14:sldId id="903"/>
            <p14:sldId id="2255"/>
            <p14:sldId id="2251"/>
            <p14:sldId id="2261"/>
            <p14:sldId id="2256"/>
            <p14:sldId id="2263"/>
            <p14:sldId id="2268"/>
            <p14:sldId id="2267"/>
            <p14:sldId id="2266"/>
            <p14:sldId id="2265"/>
            <p14:sldId id="2264"/>
            <p14:sldId id="2269"/>
            <p14:sldId id="2299"/>
            <p14:sldId id="2298"/>
            <p14:sldId id="2297"/>
            <p14:sldId id="2296"/>
            <p14:sldId id="2295"/>
            <p14:sldId id="2300"/>
            <p14:sldId id="2301"/>
            <p14:sldId id="2302"/>
            <p14:sldId id="2294"/>
            <p14:sldId id="2292"/>
            <p14:sldId id="2291"/>
            <p14:sldId id="2290"/>
            <p14:sldId id="2289"/>
            <p14:sldId id="2304"/>
            <p14:sldId id="2288"/>
            <p14:sldId id="2287"/>
            <p14:sldId id="2286"/>
            <p14:sldId id="2285"/>
            <p14:sldId id="2284"/>
            <p14:sldId id="2283"/>
            <p14:sldId id="2282"/>
            <p14:sldId id="2281"/>
            <p14:sldId id="2280"/>
            <p14:sldId id="2279"/>
            <p14:sldId id="2278"/>
            <p14:sldId id="2277"/>
            <p14:sldId id="2276"/>
            <p14:sldId id="2275"/>
            <p14:sldId id="2274"/>
            <p14:sldId id="691"/>
          </p14:sldIdLst>
        </p14:section>
        <p14:section name="Chapter 16: Deep Learning" id="{E0083F04-669A-4089-B6C9-3FBDC3E84B97}">
          <p14:sldIdLst>
            <p14:sldId id="2370"/>
            <p14:sldId id="2369"/>
            <p14:sldId id="2368"/>
            <p14:sldId id="2367"/>
            <p14:sldId id="2366"/>
            <p14:sldId id="2365"/>
            <p14:sldId id="2364"/>
            <p14:sldId id="2723"/>
            <p14:sldId id="2724"/>
            <p14:sldId id="2725"/>
            <p14:sldId id="2726"/>
            <p14:sldId id="2727"/>
            <p14:sldId id="2728"/>
            <p14:sldId id="2729"/>
            <p14:sldId id="2730"/>
            <p14:sldId id="2731"/>
            <p14:sldId id="2732"/>
            <p14:sldId id="2733"/>
            <p14:sldId id="2397"/>
            <p14:sldId id="2396"/>
            <p14:sldId id="2395"/>
            <p14:sldId id="2394"/>
            <p14:sldId id="2393"/>
            <p14:sldId id="2392"/>
            <p14:sldId id="2391"/>
            <p14:sldId id="2390"/>
          </p14:sldIdLst>
        </p14:section>
        <p14:section name="Chapter 17: Cluster Analysis" id="{4ADB6212-A663-47F1-9550-3E07BF44869A}">
          <p14:sldIdLst>
            <p14:sldId id="617"/>
            <p14:sldId id="587"/>
            <p14:sldId id="578"/>
            <p14:sldId id="579"/>
            <p14:sldId id="1244"/>
            <p14:sldId id="582"/>
            <p14:sldId id="2371"/>
            <p14:sldId id="566"/>
            <p14:sldId id="2376"/>
            <p14:sldId id="2379"/>
            <p14:sldId id="2380"/>
            <p14:sldId id="2382"/>
            <p14:sldId id="2377"/>
            <p14:sldId id="2383"/>
            <p14:sldId id="2373"/>
            <p14:sldId id="2252"/>
            <p14:sldId id="2372"/>
            <p14:sldId id="2384"/>
            <p14:sldId id="2387"/>
            <p14:sldId id="2385"/>
            <p14:sldId id="2386"/>
            <p14:sldId id="689"/>
            <p14:sldId id="1245"/>
          </p14:sldIdLst>
        </p14:section>
        <p14:section name="Chapter 18: PCA" id="{C088C481-F57E-45D8-8A8B-68BDF8632CED}">
          <p14:sldIdLst>
            <p14:sldId id="1187"/>
            <p14:sldId id="2341"/>
            <p14:sldId id="2342"/>
            <p14:sldId id="2343"/>
            <p14:sldId id="2344"/>
            <p14:sldId id="2347"/>
            <p14:sldId id="2350"/>
            <p14:sldId id="2351"/>
            <p14:sldId id="2352"/>
            <p14:sldId id="2356"/>
            <p14:sldId id="2433"/>
            <p14:sldId id="2434"/>
            <p14:sldId id="2435"/>
            <p14:sldId id="2436"/>
            <p14:sldId id="2437"/>
            <p14:sldId id="2438"/>
            <p14:sldId id="2439"/>
            <p14:sldId id="2440"/>
            <p14:sldId id="2374"/>
            <p14:sldId id="2442"/>
            <p14:sldId id="2445"/>
            <p14:sldId id="2443"/>
            <p14:sldId id="2444"/>
            <p14:sldId id="2446"/>
            <p14:sldId id="2447"/>
            <p14:sldId id="2448"/>
            <p14:sldId id="2357"/>
            <p14:sldId id="2375"/>
          </p14:sldIdLst>
        </p14:section>
        <p14:section name="Chapter 19: MBA" id="{FF404FDE-FB5F-4A64-84D5-F0E593947A06}">
          <p14:sldIdLst>
            <p14:sldId id="1247"/>
            <p14:sldId id="1248"/>
            <p14:sldId id="1250"/>
            <p14:sldId id="1251"/>
            <p14:sldId id="1252"/>
            <p14:sldId id="1253"/>
            <p14:sldId id="1254"/>
            <p14:sldId id="2156"/>
            <p14:sldId id="2157"/>
            <p14:sldId id="2160"/>
            <p14:sldId id="1256"/>
            <p14:sldId id="2415"/>
            <p14:sldId id="2416"/>
            <p14:sldId id="2417"/>
            <p14:sldId id="2418"/>
            <p14:sldId id="2419"/>
            <p14:sldId id="2420"/>
            <p14:sldId id="2421"/>
            <p14:sldId id="2422"/>
            <p14:sldId id="2423"/>
            <p14:sldId id="2424"/>
            <p14:sldId id="2425"/>
            <p14:sldId id="2426"/>
            <p14:sldId id="2427"/>
            <p14:sldId id="2428"/>
            <p14:sldId id="2429"/>
            <p14:sldId id="2430"/>
            <p14:sldId id="2431"/>
            <p14:sldId id="2358"/>
            <p14:sldId id="2359"/>
            <p14:sldId id="593"/>
          </p14:sldIdLst>
        </p14:section>
        <p14:section name="APPENDIX CHAPTERS" id="{F887FC58-6BCA-4D3A-A6EC-24976FC069F8}">
          <p14:sldIdLst>
            <p14:sldId id="2607"/>
            <p14:sldId id="2608"/>
            <p14:sldId id="2609"/>
            <p14:sldId id="2611"/>
            <p14:sldId id="2612"/>
            <p14:sldId id="2610"/>
            <p14:sldId id="2613"/>
            <p14:sldId id="2615"/>
            <p14:sldId id="2617"/>
            <p14:sldId id="2619"/>
            <p14:sldId id="2614"/>
            <p14:sldId id="2621"/>
            <p14:sldId id="2625"/>
            <p14:sldId id="2626"/>
            <p14:sldId id="2627"/>
            <p14:sldId id="2628"/>
            <p14:sldId id="2629"/>
            <p14:sldId id="2632"/>
            <p14:sldId id="2633"/>
            <p14:sldId id="2634"/>
            <p14:sldId id="2652"/>
            <p14:sldId id="2717"/>
            <p14:sldId id="2653"/>
            <p14:sldId id="2654"/>
            <p14:sldId id="2635"/>
            <p14:sldId id="2655"/>
            <p14:sldId id="2637"/>
            <p14:sldId id="2656"/>
            <p14:sldId id="2657"/>
            <p14:sldId id="2658"/>
            <p14:sldId id="2638"/>
            <p14:sldId id="2662"/>
          </p14:sldIdLst>
        </p14:section>
        <p14:section name="Chapter 20: FA" id="{DA385ACD-2DD3-4FFE-97A1-1C7B80059774}">
          <p14:sldIdLst>
            <p14:sldId id="2663"/>
            <p14:sldId id="2681"/>
            <p14:sldId id="2685"/>
            <p14:sldId id="2686"/>
            <p14:sldId id="2713"/>
            <p14:sldId id="2687"/>
            <p14:sldId id="2710"/>
            <p14:sldId id="2711"/>
            <p14:sldId id="2688"/>
            <p14:sldId id="2712"/>
            <p14:sldId id="2689"/>
            <p14:sldId id="2690"/>
            <p14:sldId id="2691"/>
            <p14:sldId id="2692"/>
            <p14:sldId id="2693"/>
            <p14:sldId id="2694"/>
            <p14:sldId id="2695"/>
            <p14:sldId id="2696"/>
            <p14:sldId id="2697"/>
            <p14:sldId id="2699"/>
            <p14:sldId id="2701"/>
            <p14:sldId id="2702"/>
            <p14:sldId id="2703"/>
            <p14:sldId id="2704"/>
            <p14:sldId id="2705"/>
            <p14:sldId id="2706"/>
            <p14:sldId id="2707"/>
          </p14:sldIdLst>
        </p14:section>
        <p14:section name="Untitled Section" id="{BD06F7BE-D933-104A-B9DA-BDD39CBC9D93}">
          <p14:sldIdLst>
            <p14:sldId id="317"/>
            <p14:sldId id="316"/>
            <p14:sldId id="279"/>
            <p14:sldId id="304"/>
            <p14:sldId id="280"/>
            <p14:sldId id="2149"/>
            <p14:sldId id="313"/>
            <p14:sldId id="321"/>
            <p14:sldId id="292"/>
            <p14:sldId id="293"/>
            <p14:sldId id="294"/>
            <p14:sldId id="295"/>
            <p14:sldId id="275"/>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aber Fallahpour" initials="SF" lastIdx="6" clrIdx="6">
    <p:extLst>
      <p:ext uri="{19B8F6BF-5375-455C-9EA6-DF929625EA0E}">
        <p15:presenceInfo xmlns:p15="http://schemas.microsoft.com/office/powerpoint/2012/main" userId="S::sfallahpour@altair.com::664f5416-6b20-4563-95ae-861a86cc04dd" providerId="AD"/>
      </p:ext>
    </p:extLst>
  </p:cmAuthor>
  <p:cmAuthor id="1" name="Sommer Abdel-Fattah" initials="SA" lastIdx="102" clrIdx="0">
    <p:extLst>
      <p:ext uri="{19B8F6BF-5375-455C-9EA6-DF929625EA0E}">
        <p15:presenceInfo xmlns:p15="http://schemas.microsoft.com/office/powerpoint/2012/main" userId="S::sabdelfattah@altair.com::613115a0-4c9a-4543-8ba4-2103dbd183e2" providerId="AD"/>
      </p:ext>
    </p:extLst>
  </p:cmAuthor>
  <p:cmAuthor id="2" name="Eric Hart" initials="EH" lastIdx="286" clrIdx="1">
    <p:extLst>
      <p:ext uri="{19B8F6BF-5375-455C-9EA6-DF929625EA0E}">
        <p15:presenceInfo xmlns:p15="http://schemas.microsoft.com/office/powerpoint/2012/main" userId="S::ehart@altair.com::b3168676-f00d-419f-bf9d-76a461804b8d" providerId="AD"/>
      </p:ext>
    </p:extLst>
  </p:cmAuthor>
  <p:cmAuthor id="3" name="Mahshid Shirani" initials="MS" lastIdx="59" clrIdx="2">
    <p:extLst>
      <p:ext uri="{19B8F6BF-5375-455C-9EA6-DF929625EA0E}">
        <p15:presenceInfo xmlns:p15="http://schemas.microsoft.com/office/powerpoint/2012/main" userId="S::mshirani@altair.com::4f7f9605-e2d1-4708-8611-dbccfb4fc944" providerId="AD"/>
      </p:ext>
    </p:extLst>
  </p:cmAuthor>
  <p:cmAuthor id="4" name="Rola El Sebai" initials="RS" lastIdx="61" clrIdx="3">
    <p:extLst>
      <p:ext uri="{19B8F6BF-5375-455C-9EA6-DF929625EA0E}">
        <p15:presenceInfo xmlns:p15="http://schemas.microsoft.com/office/powerpoint/2012/main" userId="S::relsebai@altair.com::9a6f8533-3f79-442f-85af-975a4683067f" providerId="AD"/>
      </p:ext>
    </p:extLst>
  </p:cmAuthor>
  <p:cmAuthor id="5" name="Sabina Stanescu" initials="SS" lastIdx="20" clrIdx="4">
    <p:extLst>
      <p:ext uri="{19B8F6BF-5375-455C-9EA6-DF929625EA0E}">
        <p15:presenceInfo xmlns:p15="http://schemas.microsoft.com/office/powerpoint/2012/main" userId="S::sstanescu@altair.com::5ab432cc-535f-4d3a-a0a4-7efc7bfbce0b" providerId="AD"/>
      </p:ext>
    </p:extLst>
  </p:cmAuthor>
  <p:cmAuthor id="6" name="Huiping Fang" initials="HF" lastIdx="21" clrIdx="5">
    <p:extLst>
      <p:ext uri="{19B8F6BF-5375-455C-9EA6-DF929625EA0E}">
        <p15:presenceInfo xmlns:p15="http://schemas.microsoft.com/office/powerpoint/2012/main" userId="S::hfang@altair.com::7a47338b-7eb3-42be-af0b-75bc0a81a9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A4616"/>
    <a:srgbClr val="2CCCD3"/>
    <a:srgbClr val="FFEDCC"/>
    <a:srgbClr val="FFA300"/>
    <a:srgbClr val="2DCCD3"/>
    <a:srgbClr val="000000"/>
    <a:srgbClr val="A2C76B"/>
    <a:srgbClr val="A2AAAD"/>
    <a:srgbClr val="005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DA9FFC-49B8-40B2-AC33-8D8148A553FE}" v="1" dt="2023-06-16T20:56:20.990"/>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324" Type="http://schemas.openxmlformats.org/officeDocument/2006/relationships/slide" Target="slides/slide319.xml"/><Relationship Id="rId531" Type="http://schemas.openxmlformats.org/officeDocument/2006/relationships/slide" Target="slides/slide526.xml"/><Relationship Id="rId170" Type="http://schemas.openxmlformats.org/officeDocument/2006/relationships/slide" Target="slides/slide165.xml"/><Relationship Id="rId268" Type="http://schemas.openxmlformats.org/officeDocument/2006/relationships/slide" Target="slides/slide263.xml"/><Relationship Id="rId475" Type="http://schemas.openxmlformats.org/officeDocument/2006/relationships/slide" Target="slides/slide470.xml"/><Relationship Id="rId32" Type="http://schemas.openxmlformats.org/officeDocument/2006/relationships/slide" Target="slides/slide27.xml"/><Relationship Id="rId128" Type="http://schemas.openxmlformats.org/officeDocument/2006/relationships/slide" Target="slides/slide123.xml"/><Relationship Id="rId335" Type="http://schemas.openxmlformats.org/officeDocument/2006/relationships/slide" Target="slides/slide330.xml"/><Relationship Id="rId542" Type="http://schemas.openxmlformats.org/officeDocument/2006/relationships/slide" Target="slides/slide537.xml"/><Relationship Id="rId181" Type="http://schemas.openxmlformats.org/officeDocument/2006/relationships/slide" Target="slides/slide176.xml"/><Relationship Id="rId402" Type="http://schemas.openxmlformats.org/officeDocument/2006/relationships/slide" Target="slides/slide397.xml"/><Relationship Id="rId279" Type="http://schemas.openxmlformats.org/officeDocument/2006/relationships/slide" Target="slides/slide274.xml"/><Relationship Id="rId486" Type="http://schemas.openxmlformats.org/officeDocument/2006/relationships/slide" Target="slides/slide481.xml"/><Relationship Id="rId43" Type="http://schemas.openxmlformats.org/officeDocument/2006/relationships/slide" Target="slides/slide38.xml"/><Relationship Id="rId139" Type="http://schemas.openxmlformats.org/officeDocument/2006/relationships/slide" Target="slides/slide134.xml"/><Relationship Id="rId346" Type="http://schemas.openxmlformats.org/officeDocument/2006/relationships/slide" Target="slides/slide341.xml"/><Relationship Id="rId553" Type="http://schemas.openxmlformats.org/officeDocument/2006/relationships/commentAuthors" Target="commentAuthors.xml"/><Relationship Id="rId192" Type="http://schemas.openxmlformats.org/officeDocument/2006/relationships/slide" Target="slides/slide187.xml"/><Relationship Id="rId206" Type="http://schemas.openxmlformats.org/officeDocument/2006/relationships/slide" Target="slides/slide201.xml"/><Relationship Id="rId413" Type="http://schemas.openxmlformats.org/officeDocument/2006/relationships/slide" Target="slides/slide408.xml"/><Relationship Id="rId497" Type="http://schemas.openxmlformats.org/officeDocument/2006/relationships/slide" Target="slides/slide492.xml"/><Relationship Id="rId357" Type="http://schemas.openxmlformats.org/officeDocument/2006/relationships/slide" Target="slides/slide352.xml"/><Relationship Id="rId54" Type="http://schemas.openxmlformats.org/officeDocument/2006/relationships/slide" Target="slides/slide49.xml"/><Relationship Id="rId217" Type="http://schemas.openxmlformats.org/officeDocument/2006/relationships/slide" Target="slides/slide212.xml"/><Relationship Id="rId259" Type="http://schemas.openxmlformats.org/officeDocument/2006/relationships/slide" Target="slides/slide254.xml"/><Relationship Id="rId424" Type="http://schemas.openxmlformats.org/officeDocument/2006/relationships/slide" Target="slides/slide419.xml"/><Relationship Id="rId466" Type="http://schemas.openxmlformats.org/officeDocument/2006/relationships/slide" Target="slides/slide461.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533" Type="http://schemas.openxmlformats.org/officeDocument/2006/relationships/slide" Target="slides/slide528.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435" Type="http://schemas.openxmlformats.org/officeDocument/2006/relationships/slide" Target="slides/slide430.xml"/><Relationship Id="rId477" Type="http://schemas.openxmlformats.org/officeDocument/2006/relationships/slide" Target="slides/slide472.xml"/><Relationship Id="rId281" Type="http://schemas.openxmlformats.org/officeDocument/2006/relationships/slide" Target="slides/slide276.xml"/><Relationship Id="rId337" Type="http://schemas.openxmlformats.org/officeDocument/2006/relationships/slide" Target="slides/slide332.xml"/><Relationship Id="rId502" Type="http://schemas.openxmlformats.org/officeDocument/2006/relationships/slide" Target="slides/slide497.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slide" Target="slides/slide374.xml"/><Relationship Id="rId544" Type="http://schemas.openxmlformats.org/officeDocument/2006/relationships/slide" Target="slides/slide539.xml"/><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slide" Target="slides/slide385.xml"/><Relationship Id="rId404" Type="http://schemas.openxmlformats.org/officeDocument/2006/relationships/slide" Target="slides/slide399.xml"/><Relationship Id="rId446" Type="http://schemas.openxmlformats.org/officeDocument/2006/relationships/slide" Target="slides/slide44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88" Type="http://schemas.openxmlformats.org/officeDocument/2006/relationships/slide" Target="slides/slide483.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513" Type="http://schemas.openxmlformats.org/officeDocument/2006/relationships/slide" Target="slides/slide508.xml"/><Relationship Id="rId555" Type="http://schemas.openxmlformats.org/officeDocument/2006/relationships/viewProps" Target="viewProps.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415" Type="http://schemas.openxmlformats.org/officeDocument/2006/relationships/slide" Target="slides/slide410.xml"/><Relationship Id="rId457" Type="http://schemas.openxmlformats.org/officeDocument/2006/relationships/slide" Target="slides/slide452.xml"/><Relationship Id="rId261" Type="http://schemas.openxmlformats.org/officeDocument/2006/relationships/slide" Target="slides/slide256.xml"/><Relationship Id="rId499" Type="http://schemas.openxmlformats.org/officeDocument/2006/relationships/slide" Target="slides/slide494.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524" Type="http://schemas.openxmlformats.org/officeDocument/2006/relationships/slide" Target="slides/slide519.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426" Type="http://schemas.openxmlformats.org/officeDocument/2006/relationships/slide" Target="slides/slide421.xml"/><Relationship Id="rId230" Type="http://schemas.openxmlformats.org/officeDocument/2006/relationships/slide" Target="slides/slide225.xml"/><Relationship Id="rId468" Type="http://schemas.openxmlformats.org/officeDocument/2006/relationships/slide" Target="slides/slide463.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535" Type="http://schemas.openxmlformats.org/officeDocument/2006/relationships/slide" Target="slides/slide530.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slide" Target="slides/slide376.xml"/><Relationship Id="rId241" Type="http://schemas.openxmlformats.org/officeDocument/2006/relationships/slide" Target="slides/slide236.xml"/><Relationship Id="rId437" Type="http://schemas.openxmlformats.org/officeDocument/2006/relationships/slide" Target="slides/slide432.xml"/><Relationship Id="rId479" Type="http://schemas.openxmlformats.org/officeDocument/2006/relationships/slide" Target="slides/slide474.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490" Type="http://schemas.openxmlformats.org/officeDocument/2006/relationships/slide" Target="slides/slide485.xml"/><Relationship Id="rId504" Type="http://schemas.openxmlformats.org/officeDocument/2006/relationships/slide" Target="slides/slide499.xml"/><Relationship Id="rId546" Type="http://schemas.openxmlformats.org/officeDocument/2006/relationships/slide" Target="slides/slide541.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406" Type="http://schemas.openxmlformats.org/officeDocument/2006/relationships/slide" Target="slides/slide401.xml"/><Relationship Id="rId9" Type="http://schemas.openxmlformats.org/officeDocument/2006/relationships/slide" Target="slides/slide4.xml"/><Relationship Id="rId210" Type="http://schemas.openxmlformats.org/officeDocument/2006/relationships/slide" Target="slides/slide205.xml"/><Relationship Id="rId392" Type="http://schemas.openxmlformats.org/officeDocument/2006/relationships/slide" Target="slides/slide387.xml"/><Relationship Id="rId448" Type="http://schemas.openxmlformats.org/officeDocument/2006/relationships/slide" Target="slides/slide443.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515" Type="http://schemas.openxmlformats.org/officeDocument/2006/relationships/slide" Target="slides/slide510.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557" Type="http://schemas.openxmlformats.org/officeDocument/2006/relationships/tableStyles" Target="tableStyles.xml"/><Relationship Id="rId196" Type="http://schemas.openxmlformats.org/officeDocument/2006/relationships/slide" Target="slides/slide191.xml"/><Relationship Id="rId417" Type="http://schemas.openxmlformats.org/officeDocument/2006/relationships/slide" Target="slides/slide412.xml"/><Relationship Id="rId459" Type="http://schemas.openxmlformats.org/officeDocument/2006/relationships/slide" Target="slides/slide454.xml"/><Relationship Id="rId16" Type="http://schemas.openxmlformats.org/officeDocument/2006/relationships/slide" Target="slides/slide11.xml"/><Relationship Id="rId221" Type="http://schemas.openxmlformats.org/officeDocument/2006/relationships/slide" Target="slides/slide216.xml"/><Relationship Id="rId263" Type="http://schemas.openxmlformats.org/officeDocument/2006/relationships/slide" Target="slides/slide258.xml"/><Relationship Id="rId319" Type="http://schemas.openxmlformats.org/officeDocument/2006/relationships/slide" Target="slides/slide314.xml"/><Relationship Id="rId470" Type="http://schemas.openxmlformats.org/officeDocument/2006/relationships/slide" Target="slides/slide465.xml"/><Relationship Id="rId526" Type="http://schemas.openxmlformats.org/officeDocument/2006/relationships/slide" Target="slides/slide521.xml"/><Relationship Id="rId58" Type="http://schemas.openxmlformats.org/officeDocument/2006/relationships/slide" Target="slides/slide53.xml"/><Relationship Id="rId123" Type="http://schemas.openxmlformats.org/officeDocument/2006/relationships/slide" Target="slides/slide118.xml"/><Relationship Id="rId330" Type="http://schemas.openxmlformats.org/officeDocument/2006/relationships/slide" Target="slides/slide325.xml"/><Relationship Id="rId165" Type="http://schemas.openxmlformats.org/officeDocument/2006/relationships/slide" Target="slides/slide160.xml"/><Relationship Id="rId372" Type="http://schemas.openxmlformats.org/officeDocument/2006/relationships/slide" Target="slides/slide367.xml"/><Relationship Id="rId428" Type="http://schemas.openxmlformats.org/officeDocument/2006/relationships/slide" Target="slides/slide423.xml"/><Relationship Id="rId232" Type="http://schemas.openxmlformats.org/officeDocument/2006/relationships/slide" Target="slides/slide227.xml"/><Relationship Id="rId274" Type="http://schemas.openxmlformats.org/officeDocument/2006/relationships/slide" Target="slides/slide269.xml"/><Relationship Id="rId481" Type="http://schemas.openxmlformats.org/officeDocument/2006/relationships/slide" Target="slides/slide476.xml"/><Relationship Id="rId27" Type="http://schemas.openxmlformats.org/officeDocument/2006/relationships/slide" Target="slides/slide22.xml"/><Relationship Id="rId69" Type="http://schemas.openxmlformats.org/officeDocument/2006/relationships/slide" Target="slides/slide64.xml"/><Relationship Id="rId134" Type="http://schemas.openxmlformats.org/officeDocument/2006/relationships/slide" Target="slides/slide129.xml"/><Relationship Id="rId537" Type="http://schemas.openxmlformats.org/officeDocument/2006/relationships/slide" Target="slides/slide532.xml"/><Relationship Id="rId80" Type="http://schemas.openxmlformats.org/officeDocument/2006/relationships/slide" Target="slides/slide75.xml"/><Relationship Id="rId176" Type="http://schemas.openxmlformats.org/officeDocument/2006/relationships/slide" Target="slides/slide171.xml"/><Relationship Id="rId341" Type="http://schemas.openxmlformats.org/officeDocument/2006/relationships/slide" Target="slides/slide336.xml"/><Relationship Id="rId383" Type="http://schemas.openxmlformats.org/officeDocument/2006/relationships/slide" Target="slides/slide378.xml"/><Relationship Id="rId439" Type="http://schemas.openxmlformats.org/officeDocument/2006/relationships/slide" Target="slides/slide434.xml"/><Relationship Id="rId201" Type="http://schemas.openxmlformats.org/officeDocument/2006/relationships/slide" Target="slides/slide196.xml"/><Relationship Id="rId243" Type="http://schemas.openxmlformats.org/officeDocument/2006/relationships/slide" Target="slides/slide238.xml"/><Relationship Id="rId285" Type="http://schemas.openxmlformats.org/officeDocument/2006/relationships/slide" Target="slides/slide280.xml"/><Relationship Id="rId450" Type="http://schemas.openxmlformats.org/officeDocument/2006/relationships/slide" Target="slides/slide445.xml"/><Relationship Id="rId506" Type="http://schemas.openxmlformats.org/officeDocument/2006/relationships/slide" Target="slides/slide501.xml"/><Relationship Id="rId38" Type="http://schemas.openxmlformats.org/officeDocument/2006/relationships/slide" Target="slides/slide33.xml"/><Relationship Id="rId103" Type="http://schemas.openxmlformats.org/officeDocument/2006/relationships/slide" Target="slides/slide98.xml"/><Relationship Id="rId310" Type="http://schemas.openxmlformats.org/officeDocument/2006/relationships/slide" Target="slides/slide305.xml"/><Relationship Id="rId492" Type="http://schemas.openxmlformats.org/officeDocument/2006/relationships/slide" Target="slides/slide487.xml"/><Relationship Id="rId548" Type="http://schemas.openxmlformats.org/officeDocument/2006/relationships/slide" Target="slides/slide543.xml"/><Relationship Id="rId91" Type="http://schemas.openxmlformats.org/officeDocument/2006/relationships/slide" Target="slides/slide86.xml"/><Relationship Id="rId145" Type="http://schemas.openxmlformats.org/officeDocument/2006/relationships/slide" Target="slides/slide140.xml"/><Relationship Id="rId187" Type="http://schemas.openxmlformats.org/officeDocument/2006/relationships/slide" Target="slides/slide182.xml"/><Relationship Id="rId352" Type="http://schemas.openxmlformats.org/officeDocument/2006/relationships/slide" Target="slides/slide347.xml"/><Relationship Id="rId394" Type="http://schemas.openxmlformats.org/officeDocument/2006/relationships/slide" Target="slides/slide389.xml"/><Relationship Id="rId408" Type="http://schemas.openxmlformats.org/officeDocument/2006/relationships/slide" Target="slides/slide403.xml"/><Relationship Id="rId212" Type="http://schemas.openxmlformats.org/officeDocument/2006/relationships/slide" Target="slides/slide207.xml"/><Relationship Id="rId254" Type="http://schemas.openxmlformats.org/officeDocument/2006/relationships/slide" Target="slides/slide249.xml"/><Relationship Id="rId49" Type="http://schemas.openxmlformats.org/officeDocument/2006/relationships/slide" Target="slides/slide44.xml"/><Relationship Id="rId114" Type="http://schemas.openxmlformats.org/officeDocument/2006/relationships/slide" Target="slides/slide109.xml"/><Relationship Id="rId296" Type="http://schemas.openxmlformats.org/officeDocument/2006/relationships/slide" Target="slides/slide291.xml"/><Relationship Id="rId461" Type="http://schemas.openxmlformats.org/officeDocument/2006/relationships/slide" Target="slides/slide456.xml"/><Relationship Id="rId517" Type="http://schemas.openxmlformats.org/officeDocument/2006/relationships/slide" Target="slides/slide512.xml"/><Relationship Id="rId559" Type="http://schemas.microsoft.com/office/2015/10/relationships/revisionInfo" Target="revisionInfo.xml"/><Relationship Id="rId60" Type="http://schemas.openxmlformats.org/officeDocument/2006/relationships/slide" Target="slides/slide55.xml"/><Relationship Id="rId156" Type="http://schemas.openxmlformats.org/officeDocument/2006/relationships/slide" Target="slides/slide151.xml"/><Relationship Id="rId198" Type="http://schemas.openxmlformats.org/officeDocument/2006/relationships/slide" Target="slides/slide193.xml"/><Relationship Id="rId321" Type="http://schemas.openxmlformats.org/officeDocument/2006/relationships/slide" Target="slides/slide316.xml"/><Relationship Id="rId363" Type="http://schemas.openxmlformats.org/officeDocument/2006/relationships/slide" Target="slides/slide358.xml"/><Relationship Id="rId419" Type="http://schemas.openxmlformats.org/officeDocument/2006/relationships/slide" Target="slides/slide414.xml"/><Relationship Id="rId223" Type="http://schemas.openxmlformats.org/officeDocument/2006/relationships/slide" Target="slides/slide218.xml"/><Relationship Id="rId430" Type="http://schemas.openxmlformats.org/officeDocument/2006/relationships/slide" Target="slides/slide425.xml"/><Relationship Id="rId18" Type="http://schemas.openxmlformats.org/officeDocument/2006/relationships/slide" Target="slides/slide13.xml"/><Relationship Id="rId265" Type="http://schemas.openxmlformats.org/officeDocument/2006/relationships/slide" Target="slides/slide260.xml"/><Relationship Id="rId472" Type="http://schemas.openxmlformats.org/officeDocument/2006/relationships/slide" Target="slides/slide467.xml"/><Relationship Id="rId528" Type="http://schemas.openxmlformats.org/officeDocument/2006/relationships/slide" Target="slides/slide523.xml"/><Relationship Id="rId125" Type="http://schemas.openxmlformats.org/officeDocument/2006/relationships/slide" Target="slides/slide120.xml"/><Relationship Id="rId167" Type="http://schemas.openxmlformats.org/officeDocument/2006/relationships/slide" Target="slides/slide162.xml"/><Relationship Id="rId332" Type="http://schemas.openxmlformats.org/officeDocument/2006/relationships/slide" Target="slides/slide327.xml"/><Relationship Id="rId374" Type="http://schemas.openxmlformats.org/officeDocument/2006/relationships/slide" Target="slides/slide369.xml"/><Relationship Id="rId71" Type="http://schemas.openxmlformats.org/officeDocument/2006/relationships/slide" Target="slides/slide66.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76" Type="http://schemas.openxmlformats.org/officeDocument/2006/relationships/slide" Target="slides/slide271.xml"/><Relationship Id="rId441" Type="http://schemas.openxmlformats.org/officeDocument/2006/relationships/slide" Target="slides/slide436.xml"/><Relationship Id="rId483" Type="http://schemas.openxmlformats.org/officeDocument/2006/relationships/slide" Target="slides/slide478.xml"/><Relationship Id="rId539" Type="http://schemas.openxmlformats.org/officeDocument/2006/relationships/slide" Target="slides/slide534.xml"/><Relationship Id="rId40" Type="http://schemas.openxmlformats.org/officeDocument/2006/relationships/slide" Target="slides/slide35.xml"/><Relationship Id="rId136" Type="http://schemas.openxmlformats.org/officeDocument/2006/relationships/slide" Target="slides/slide131.xml"/><Relationship Id="rId178" Type="http://schemas.openxmlformats.org/officeDocument/2006/relationships/slide" Target="slides/slide173.xml"/><Relationship Id="rId301" Type="http://schemas.openxmlformats.org/officeDocument/2006/relationships/slide" Target="slides/slide296.xml"/><Relationship Id="rId343" Type="http://schemas.openxmlformats.org/officeDocument/2006/relationships/slide" Target="slides/slide338.xml"/><Relationship Id="rId550" Type="http://schemas.openxmlformats.org/officeDocument/2006/relationships/notesMaster" Target="notesMasters/notesMaster1.xml"/><Relationship Id="rId82" Type="http://schemas.openxmlformats.org/officeDocument/2006/relationships/slide" Target="slides/slide77.xml"/><Relationship Id="rId203" Type="http://schemas.openxmlformats.org/officeDocument/2006/relationships/slide" Target="slides/slide198.xml"/><Relationship Id="rId385" Type="http://schemas.openxmlformats.org/officeDocument/2006/relationships/slide" Target="slides/slide380.xml"/><Relationship Id="rId245" Type="http://schemas.openxmlformats.org/officeDocument/2006/relationships/slide" Target="slides/slide240.xml"/><Relationship Id="rId287" Type="http://schemas.openxmlformats.org/officeDocument/2006/relationships/slide" Target="slides/slide282.xml"/><Relationship Id="rId410" Type="http://schemas.openxmlformats.org/officeDocument/2006/relationships/slide" Target="slides/slide405.xml"/><Relationship Id="rId452" Type="http://schemas.openxmlformats.org/officeDocument/2006/relationships/slide" Target="slides/slide447.xml"/><Relationship Id="rId494" Type="http://schemas.openxmlformats.org/officeDocument/2006/relationships/slide" Target="slides/slide489.xml"/><Relationship Id="rId508" Type="http://schemas.openxmlformats.org/officeDocument/2006/relationships/slide" Target="slides/slide503.xml"/><Relationship Id="rId105" Type="http://schemas.openxmlformats.org/officeDocument/2006/relationships/slide" Target="slides/slide100.xml"/><Relationship Id="rId147" Type="http://schemas.openxmlformats.org/officeDocument/2006/relationships/slide" Target="slides/slide142.xml"/><Relationship Id="rId312" Type="http://schemas.openxmlformats.org/officeDocument/2006/relationships/slide" Target="slides/slide307.xml"/><Relationship Id="rId354" Type="http://schemas.openxmlformats.org/officeDocument/2006/relationships/slide" Target="slides/slide349.xml"/><Relationship Id="rId51" Type="http://schemas.openxmlformats.org/officeDocument/2006/relationships/slide" Target="slides/slide46.xml"/><Relationship Id="rId93" Type="http://schemas.openxmlformats.org/officeDocument/2006/relationships/slide" Target="slides/slide88.xml"/><Relationship Id="rId189" Type="http://schemas.openxmlformats.org/officeDocument/2006/relationships/slide" Target="slides/slide184.xml"/><Relationship Id="rId396" Type="http://schemas.openxmlformats.org/officeDocument/2006/relationships/slide" Target="slides/slide391.xml"/><Relationship Id="rId214" Type="http://schemas.openxmlformats.org/officeDocument/2006/relationships/slide" Target="slides/slide209.xml"/><Relationship Id="rId256" Type="http://schemas.openxmlformats.org/officeDocument/2006/relationships/slide" Target="slides/slide251.xml"/><Relationship Id="rId298" Type="http://schemas.openxmlformats.org/officeDocument/2006/relationships/slide" Target="slides/slide293.xml"/><Relationship Id="rId421" Type="http://schemas.openxmlformats.org/officeDocument/2006/relationships/slide" Target="slides/slide416.xml"/><Relationship Id="rId463" Type="http://schemas.openxmlformats.org/officeDocument/2006/relationships/slide" Target="slides/slide458.xml"/><Relationship Id="rId519" Type="http://schemas.openxmlformats.org/officeDocument/2006/relationships/slide" Target="slides/slide514.xml"/><Relationship Id="rId116" Type="http://schemas.openxmlformats.org/officeDocument/2006/relationships/slide" Target="slides/slide111.xml"/><Relationship Id="rId158" Type="http://schemas.openxmlformats.org/officeDocument/2006/relationships/slide" Target="slides/slide153.xml"/><Relationship Id="rId323" Type="http://schemas.openxmlformats.org/officeDocument/2006/relationships/slide" Target="slides/slide318.xml"/><Relationship Id="rId530" Type="http://schemas.openxmlformats.org/officeDocument/2006/relationships/slide" Target="slides/slide525.xml"/><Relationship Id="rId20" Type="http://schemas.openxmlformats.org/officeDocument/2006/relationships/slide" Target="slides/slide15.xml"/><Relationship Id="rId62" Type="http://schemas.openxmlformats.org/officeDocument/2006/relationships/slide" Target="slides/slide57.xml"/><Relationship Id="rId365" Type="http://schemas.openxmlformats.org/officeDocument/2006/relationships/slide" Target="slides/slide360.xml"/><Relationship Id="rId225" Type="http://schemas.openxmlformats.org/officeDocument/2006/relationships/slide" Target="slides/slide220.xml"/><Relationship Id="rId267" Type="http://schemas.openxmlformats.org/officeDocument/2006/relationships/slide" Target="slides/slide262.xml"/><Relationship Id="rId432" Type="http://schemas.openxmlformats.org/officeDocument/2006/relationships/slide" Target="slides/slide427.xml"/><Relationship Id="rId474" Type="http://schemas.openxmlformats.org/officeDocument/2006/relationships/slide" Target="slides/slide469.xml"/><Relationship Id="rId127" Type="http://schemas.openxmlformats.org/officeDocument/2006/relationships/slide" Target="slides/slide122.xml"/><Relationship Id="rId31" Type="http://schemas.openxmlformats.org/officeDocument/2006/relationships/slide" Target="slides/slide26.xml"/><Relationship Id="rId73" Type="http://schemas.openxmlformats.org/officeDocument/2006/relationships/slide" Target="slides/slide68.xml"/><Relationship Id="rId169" Type="http://schemas.openxmlformats.org/officeDocument/2006/relationships/slide" Target="slides/slide164.xml"/><Relationship Id="rId334" Type="http://schemas.openxmlformats.org/officeDocument/2006/relationships/slide" Target="slides/slide329.xml"/><Relationship Id="rId376" Type="http://schemas.openxmlformats.org/officeDocument/2006/relationships/slide" Target="slides/slide371.xml"/><Relationship Id="rId541" Type="http://schemas.openxmlformats.org/officeDocument/2006/relationships/slide" Target="slides/slide536.xml"/><Relationship Id="rId4" Type="http://schemas.openxmlformats.org/officeDocument/2006/relationships/slideMaster" Target="slideMasters/slideMaster1.xml"/><Relationship Id="rId180" Type="http://schemas.openxmlformats.org/officeDocument/2006/relationships/slide" Target="slides/slide175.xml"/><Relationship Id="rId236" Type="http://schemas.openxmlformats.org/officeDocument/2006/relationships/slide" Target="slides/slide231.xml"/><Relationship Id="rId278" Type="http://schemas.openxmlformats.org/officeDocument/2006/relationships/slide" Target="slides/slide273.xml"/><Relationship Id="rId401" Type="http://schemas.openxmlformats.org/officeDocument/2006/relationships/slide" Target="slides/slide396.xml"/><Relationship Id="rId443" Type="http://schemas.openxmlformats.org/officeDocument/2006/relationships/slide" Target="slides/slide438.xml"/><Relationship Id="rId303" Type="http://schemas.openxmlformats.org/officeDocument/2006/relationships/slide" Target="slides/slide298.xml"/><Relationship Id="rId485" Type="http://schemas.openxmlformats.org/officeDocument/2006/relationships/slide" Target="slides/slide480.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schemas.openxmlformats.org/officeDocument/2006/relationships/slide" Target="slides/slide382.xml"/><Relationship Id="rId510" Type="http://schemas.openxmlformats.org/officeDocument/2006/relationships/slide" Target="slides/slide505.xml"/><Relationship Id="rId552" Type="http://schemas.openxmlformats.org/officeDocument/2006/relationships/tags" Target="tags/tag1.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412" Type="http://schemas.openxmlformats.org/officeDocument/2006/relationships/slide" Target="slides/slide407.xml"/><Relationship Id="rId107" Type="http://schemas.openxmlformats.org/officeDocument/2006/relationships/slide" Target="slides/slide102.xml"/><Relationship Id="rId289" Type="http://schemas.openxmlformats.org/officeDocument/2006/relationships/slide" Target="slides/slide284.xml"/><Relationship Id="rId454" Type="http://schemas.openxmlformats.org/officeDocument/2006/relationships/slide" Target="slides/slide449.xml"/><Relationship Id="rId496" Type="http://schemas.openxmlformats.org/officeDocument/2006/relationships/slide" Target="slides/slide491.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398" Type="http://schemas.openxmlformats.org/officeDocument/2006/relationships/slide" Target="slides/slide393.xml"/><Relationship Id="rId521" Type="http://schemas.openxmlformats.org/officeDocument/2006/relationships/slide" Target="slides/slide516.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423" Type="http://schemas.openxmlformats.org/officeDocument/2006/relationships/slide" Target="slides/slide418.xml"/><Relationship Id="rId258" Type="http://schemas.openxmlformats.org/officeDocument/2006/relationships/slide" Target="slides/slide253.xml"/><Relationship Id="rId465" Type="http://schemas.openxmlformats.org/officeDocument/2006/relationships/slide" Target="slides/slide460.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532" Type="http://schemas.openxmlformats.org/officeDocument/2006/relationships/slide" Target="slides/slide527.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434" Type="http://schemas.openxmlformats.org/officeDocument/2006/relationships/slide" Target="slides/slide429.xml"/><Relationship Id="rId476" Type="http://schemas.openxmlformats.org/officeDocument/2006/relationships/slide" Target="slides/slide471.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501" Type="http://schemas.openxmlformats.org/officeDocument/2006/relationships/slide" Target="slides/slide496.xml"/><Relationship Id="rId543" Type="http://schemas.openxmlformats.org/officeDocument/2006/relationships/slide" Target="slides/slide538.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slide" Target="slides/slide373.xml"/><Relationship Id="rId403" Type="http://schemas.openxmlformats.org/officeDocument/2006/relationships/slide" Target="slides/slide398.xml"/><Relationship Id="rId6" Type="http://schemas.openxmlformats.org/officeDocument/2006/relationships/slide" Target="slides/slide1.xml"/><Relationship Id="rId238" Type="http://schemas.openxmlformats.org/officeDocument/2006/relationships/slide" Target="slides/slide233.xml"/><Relationship Id="rId445" Type="http://schemas.openxmlformats.org/officeDocument/2006/relationships/slide" Target="slides/slide440.xml"/><Relationship Id="rId487" Type="http://schemas.openxmlformats.org/officeDocument/2006/relationships/slide" Target="slides/slide482.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512" Type="http://schemas.openxmlformats.org/officeDocument/2006/relationships/slide" Target="slides/slide507.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slide" Target="slides/slide384.xml"/><Relationship Id="rId554" Type="http://schemas.openxmlformats.org/officeDocument/2006/relationships/presProps" Target="pres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414" Type="http://schemas.openxmlformats.org/officeDocument/2006/relationships/slide" Target="slides/slide409.xml"/><Relationship Id="rId456" Type="http://schemas.openxmlformats.org/officeDocument/2006/relationships/slide" Target="slides/slide451.xml"/><Relationship Id="rId498" Type="http://schemas.openxmlformats.org/officeDocument/2006/relationships/slide" Target="slides/slide493.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23" Type="http://schemas.openxmlformats.org/officeDocument/2006/relationships/slide" Target="slides/slide518.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425" Type="http://schemas.openxmlformats.org/officeDocument/2006/relationships/slide" Target="slides/slide420.xml"/><Relationship Id="rId467" Type="http://schemas.openxmlformats.org/officeDocument/2006/relationships/slide" Target="slides/slide462.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534" Type="http://schemas.openxmlformats.org/officeDocument/2006/relationships/slide" Target="slides/slide529.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slide" Target="slides/slide375.xml"/><Relationship Id="rId436" Type="http://schemas.openxmlformats.org/officeDocument/2006/relationships/slide" Target="slides/slide431.xml"/><Relationship Id="rId240" Type="http://schemas.openxmlformats.org/officeDocument/2006/relationships/slide" Target="slides/slide235.xml"/><Relationship Id="rId478" Type="http://schemas.openxmlformats.org/officeDocument/2006/relationships/slide" Target="slides/slide473.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503" Type="http://schemas.openxmlformats.org/officeDocument/2006/relationships/slide" Target="slides/slide498.xml"/><Relationship Id="rId545" Type="http://schemas.openxmlformats.org/officeDocument/2006/relationships/slide" Target="slides/slide540.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slide" Target="slides/slide386.xml"/><Relationship Id="rId405" Type="http://schemas.openxmlformats.org/officeDocument/2006/relationships/slide" Target="slides/slide400.xml"/><Relationship Id="rId447" Type="http://schemas.openxmlformats.org/officeDocument/2006/relationships/slide" Target="slides/slide442.xml"/><Relationship Id="rId251" Type="http://schemas.openxmlformats.org/officeDocument/2006/relationships/slide" Target="slides/slide246.xml"/><Relationship Id="rId489" Type="http://schemas.openxmlformats.org/officeDocument/2006/relationships/slide" Target="slides/slide484.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514" Type="http://schemas.openxmlformats.org/officeDocument/2006/relationships/slide" Target="slides/slide509.xml"/><Relationship Id="rId556" Type="http://schemas.openxmlformats.org/officeDocument/2006/relationships/theme" Target="theme/theme1.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416" Type="http://schemas.openxmlformats.org/officeDocument/2006/relationships/slide" Target="slides/slide411.xml"/><Relationship Id="rId220" Type="http://schemas.openxmlformats.org/officeDocument/2006/relationships/slide" Target="slides/slide215.xml"/><Relationship Id="rId458" Type="http://schemas.openxmlformats.org/officeDocument/2006/relationships/slide" Target="slides/slide453.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525" Type="http://schemas.openxmlformats.org/officeDocument/2006/relationships/slide" Target="slides/slide520.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427" Type="http://schemas.openxmlformats.org/officeDocument/2006/relationships/slide" Target="slides/slide422.xml"/><Relationship Id="rId469" Type="http://schemas.openxmlformats.org/officeDocument/2006/relationships/slide" Target="slides/slide464.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480" Type="http://schemas.openxmlformats.org/officeDocument/2006/relationships/slide" Target="slides/slide475.xml"/><Relationship Id="rId536" Type="http://schemas.openxmlformats.org/officeDocument/2006/relationships/slide" Target="slides/slide531.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slide" Target="slides/slide377.xml"/><Relationship Id="rId438" Type="http://schemas.openxmlformats.org/officeDocument/2006/relationships/slide" Target="slides/slide433.xml"/><Relationship Id="rId242" Type="http://schemas.openxmlformats.org/officeDocument/2006/relationships/slide" Target="slides/slide237.xml"/><Relationship Id="rId284" Type="http://schemas.openxmlformats.org/officeDocument/2006/relationships/slide" Target="slides/slide279.xml"/><Relationship Id="rId491" Type="http://schemas.openxmlformats.org/officeDocument/2006/relationships/slide" Target="slides/slide486.xml"/><Relationship Id="rId505" Type="http://schemas.openxmlformats.org/officeDocument/2006/relationships/slide" Target="slides/slide500.xml"/><Relationship Id="rId37" Type="http://schemas.openxmlformats.org/officeDocument/2006/relationships/slide" Target="slides/slide32.xml"/><Relationship Id="rId79" Type="http://schemas.openxmlformats.org/officeDocument/2006/relationships/slide" Target="slides/slide74.xml"/><Relationship Id="rId102" Type="http://schemas.openxmlformats.org/officeDocument/2006/relationships/slide" Target="slides/slide97.xml"/><Relationship Id="rId144" Type="http://schemas.openxmlformats.org/officeDocument/2006/relationships/slide" Target="slides/slide139.xml"/><Relationship Id="rId547" Type="http://schemas.openxmlformats.org/officeDocument/2006/relationships/slide" Target="slides/slide542.xml"/><Relationship Id="rId90" Type="http://schemas.openxmlformats.org/officeDocument/2006/relationships/slide" Target="slides/slide85.xml"/><Relationship Id="rId186" Type="http://schemas.openxmlformats.org/officeDocument/2006/relationships/slide" Target="slides/slide181.xml"/><Relationship Id="rId351" Type="http://schemas.openxmlformats.org/officeDocument/2006/relationships/slide" Target="slides/slide346.xml"/><Relationship Id="rId393" Type="http://schemas.openxmlformats.org/officeDocument/2006/relationships/slide" Target="slides/slide388.xml"/><Relationship Id="rId407" Type="http://schemas.openxmlformats.org/officeDocument/2006/relationships/slide" Target="slides/slide402.xml"/><Relationship Id="rId449" Type="http://schemas.openxmlformats.org/officeDocument/2006/relationships/slide" Target="slides/slide444.xml"/><Relationship Id="rId211" Type="http://schemas.openxmlformats.org/officeDocument/2006/relationships/slide" Target="slides/slide206.xml"/><Relationship Id="rId253" Type="http://schemas.openxmlformats.org/officeDocument/2006/relationships/slide" Target="slides/slide248.xml"/><Relationship Id="rId295" Type="http://schemas.openxmlformats.org/officeDocument/2006/relationships/slide" Target="slides/slide290.xml"/><Relationship Id="rId309" Type="http://schemas.openxmlformats.org/officeDocument/2006/relationships/slide" Target="slides/slide304.xml"/><Relationship Id="rId460" Type="http://schemas.openxmlformats.org/officeDocument/2006/relationships/slide" Target="slides/slide455.xml"/><Relationship Id="rId516" Type="http://schemas.openxmlformats.org/officeDocument/2006/relationships/slide" Target="slides/slide511.xml"/><Relationship Id="rId48" Type="http://schemas.openxmlformats.org/officeDocument/2006/relationships/slide" Target="slides/slide43.xml"/><Relationship Id="rId113" Type="http://schemas.openxmlformats.org/officeDocument/2006/relationships/slide" Target="slides/slide108.xml"/><Relationship Id="rId320" Type="http://schemas.openxmlformats.org/officeDocument/2006/relationships/slide" Target="slides/slide315.xml"/><Relationship Id="rId558" Type="http://schemas.microsoft.com/office/2016/11/relationships/changesInfo" Target="changesInfos/changesInfo1.xml"/><Relationship Id="rId155" Type="http://schemas.openxmlformats.org/officeDocument/2006/relationships/slide" Target="slides/slide150.xml"/><Relationship Id="rId197" Type="http://schemas.openxmlformats.org/officeDocument/2006/relationships/slide" Target="slides/slide192.xml"/><Relationship Id="rId362" Type="http://schemas.openxmlformats.org/officeDocument/2006/relationships/slide" Target="slides/slide357.xml"/><Relationship Id="rId418" Type="http://schemas.openxmlformats.org/officeDocument/2006/relationships/slide" Target="slides/slide413.xml"/><Relationship Id="rId222" Type="http://schemas.openxmlformats.org/officeDocument/2006/relationships/slide" Target="slides/slide217.xml"/><Relationship Id="rId264" Type="http://schemas.openxmlformats.org/officeDocument/2006/relationships/slide" Target="slides/slide259.xml"/><Relationship Id="rId471" Type="http://schemas.openxmlformats.org/officeDocument/2006/relationships/slide" Target="slides/slide466.xml"/><Relationship Id="rId17" Type="http://schemas.openxmlformats.org/officeDocument/2006/relationships/slide" Target="slides/slide12.xml"/><Relationship Id="rId59" Type="http://schemas.openxmlformats.org/officeDocument/2006/relationships/slide" Target="slides/slide54.xml"/><Relationship Id="rId124" Type="http://schemas.openxmlformats.org/officeDocument/2006/relationships/slide" Target="slides/slide119.xml"/><Relationship Id="rId527" Type="http://schemas.openxmlformats.org/officeDocument/2006/relationships/slide" Target="slides/slide522.xml"/><Relationship Id="rId70" Type="http://schemas.openxmlformats.org/officeDocument/2006/relationships/slide" Target="slides/slide65.xml"/><Relationship Id="rId166" Type="http://schemas.openxmlformats.org/officeDocument/2006/relationships/slide" Target="slides/slide161.xml"/><Relationship Id="rId331" Type="http://schemas.openxmlformats.org/officeDocument/2006/relationships/slide" Target="slides/slide326.xml"/><Relationship Id="rId373" Type="http://schemas.openxmlformats.org/officeDocument/2006/relationships/slide" Target="slides/slide368.xml"/><Relationship Id="rId429" Type="http://schemas.openxmlformats.org/officeDocument/2006/relationships/slide" Target="slides/slide424.xml"/><Relationship Id="rId1" Type="http://schemas.openxmlformats.org/officeDocument/2006/relationships/customXml" Target="../customXml/item1.xml"/><Relationship Id="rId233" Type="http://schemas.openxmlformats.org/officeDocument/2006/relationships/slide" Target="slides/slide228.xml"/><Relationship Id="rId440" Type="http://schemas.openxmlformats.org/officeDocument/2006/relationships/slide" Target="slides/slide435.xml"/><Relationship Id="rId28" Type="http://schemas.openxmlformats.org/officeDocument/2006/relationships/slide" Target="slides/slide23.xml"/><Relationship Id="rId275" Type="http://schemas.openxmlformats.org/officeDocument/2006/relationships/slide" Target="slides/slide270.xml"/><Relationship Id="rId300" Type="http://schemas.openxmlformats.org/officeDocument/2006/relationships/slide" Target="slides/slide295.xml"/><Relationship Id="rId482" Type="http://schemas.openxmlformats.org/officeDocument/2006/relationships/slide" Target="slides/slide477.xml"/><Relationship Id="rId538" Type="http://schemas.openxmlformats.org/officeDocument/2006/relationships/slide" Target="slides/slide533.xml"/><Relationship Id="rId81" Type="http://schemas.openxmlformats.org/officeDocument/2006/relationships/slide" Target="slides/slide76.xml"/><Relationship Id="rId135" Type="http://schemas.openxmlformats.org/officeDocument/2006/relationships/slide" Target="slides/slide130.xml"/><Relationship Id="rId177" Type="http://schemas.openxmlformats.org/officeDocument/2006/relationships/slide" Target="slides/slide172.xml"/><Relationship Id="rId342" Type="http://schemas.openxmlformats.org/officeDocument/2006/relationships/slide" Target="slides/slide337.xml"/><Relationship Id="rId384" Type="http://schemas.openxmlformats.org/officeDocument/2006/relationships/slide" Target="slides/slide379.xml"/><Relationship Id="rId202" Type="http://schemas.openxmlformats.org/officeDocument/2006/relationships/slide" Target="slides/slide197.xml"/><Relationship Id="rId244" Type="http://schemas.openxmlformats.org/officeDocument/2006/relationships/slide" Target="slides/slide239.xml"/><Relationship Id="rId39" Type="http://schemas.openxmlformats.org/officeDocument/2006/relationships/slide" Target="slides/slide34.xml"/><Relationship Id="rId286" Type="http://schemas.openxmlformats.org/officeDocument/2006/relationships/slide" Target="slides/slide281.xml"/><Relationship Id="rId451" Type="http://schemas.openxmlformats.org/officeDocument/2006/relationships/slide" Target="slides/slide446.xml"/><Relationship Id="rId493" Type="http://schemas.openxmlformats.org/officeDocument/2006/relationships/slide" Target="slides/slide488.xml"/><Relationship Id="rId507" Type="http://schemas.openxmlformats.org/officeDocument/2006/relationships/slide" Target="slides/slide502.xml"/><Relationship Id="rId549" Type="http://schemas.openxmlformats.org/officeDocument/2006/relationships/slide" Target="slides/slide544.xml"/><Relationship Id="rId50" Type="http://schemas.openxmlformats.org/officeDocument/2006/relationships/slide" Target="slides/slide45.xml"/><Relationship Id="rId104" Type="http://schemas.openxmlformats.org/officeDocument/2006/relationships/slide" Target="slides/slide99.xml"/><Relationship Id="rId146" Type="http://schemas.openxmlformats.org/officeDocument/2006/relationships/slide" Target="slides/slide141.xml"/><Relationship Id="rId188" Type="http://schemas.openxmlformats.org/officeDocument/2006/relationships/slide" Target="slides/slide183.xml"/><Relationship Id="rId311" Type="http://schemas.openxmlformats.org/officeDocument/2006/relationships/slide" Target="slides/slide306.xml"/><Relationship Id="rId353" Type="http://schemas.openxmlformats.org/officeDocument/2006/relationships/slide" Target="slides/slide348.xml"/><Relationship Id="rId395" Type="http://schemas.openxmlformats.org/officeDocument/2006/relationships/slide" Target="slides/slide390.xml"/><Relationship Id="rId409" Type="http://schemas.openxmlformats.org/officeDocument/2006/relationships/slide" Target="slides/slide404.xml"/><Relationship Id="rId92" Type="http://schemas.openxmlformats.org/officeDocument/2006/relationships/slide" Target="slides/slide87.xml"/><Relationship Id="rId213" Type="http://schemas.openxmlformats.org/officeDocument/2006/relationships/slide" Target="slides/slide208.xml"/><Relationship Id="rId420" Type="http://schemas.openxmlformats.org/officeDocument/2006/relationships/slide" Target="slides/slide415.xml"/><Relationship Id="rId255" Type="http://schemas.openxmlformats.org/officeDocument/2006/relationships/slide" Target="slides/slide250.xml"/><Relationship Id="rId297" Type="http://schemas.openxmlformats.org/officeDocument/2006/relationships/slide" Target="slides/slide292.xml"/><Relationship Id="rId462" Type="http://schemas.openxmlformats.org/officeDocument/2006/relationships/slide" Target="slides/slide457.xml"/><Relationship Id="rId518" Type="http://schemas.openxmlformats.org/officeDocument/2006/relationships/slide" Target="slides/slide513.xml"/><Relationship Id="rId115" Type="http://schemas.openxmlformats.org/officeDocument/2006/relationships/slide" Target="slides/slide110.xml"/><Relationship Id="rId157" Type="http://schemas.openxmlformats.org/officeDocument/2006/relationships/slide" Target="slides/slide152.xml"/><Relationship Id="rId322" Type="http://schemas.openxmlformats.org/officeDocument/2006/relationships/slide" Target="slides/slide317.xml"/><Relationship Id="rId364" Type="http://schemas.openxmlformats.org/officeDocument/2006/relationships/slide" Target="slides/slide359.xml"/><Relationship Id="rId61" Type="http://schemas.openxmlformats.org/officeDocument/2006/relationships/slide" Target="slides/slide56.xml"/><Relationship Id="rId199" Type="http://schemas.openxmlformats.org/officeDocument/2006/relationships/slide" Target="slides/slide194.xml"/><Relationship Id="rId19" Type="http://schemas.openxmlformats.org/officeDocument/2006/relationships/slide" Target="slides/slide14.xml"/><Relationship Id="rId224" Type="http://schemas.openxmlformats.org/officeDocument/2006/relationships/slide" Target="slides/slide219.xml"/><Relationship Id="rId266" Type="http://schemas.openxmlformats.org/officeDocument/2006/relationships/slide" Target="slides/slide261.xml"/><Relationship Id="rId431" Type="http://schemas.openxmlformats.org/officeDocument/2006/relationships/slide" Target="slides/slide426.xml"/><Relationship Id="rId473" Type="http://schemas.openxmlformats.org/officeDocument/2006/relationships/slide" Target="slides/slide468.xml"/><Relationship Id="rId529" Type="http://schemas.openxmlformats.org/officeDocument/2006/relationships/slide" Target="slides/slide524.xml"/><Relationship Id="rId30" Type="http://schemas.openxmlformats.org/officeDocument/2006/relationships/slide" Target="slides/slide25.xml"/><Relationship Id="rId126" Type="http://schemas.openxmlformats.org/officeDocument/2006/relationships/slide" Target="slides/slide121.xml"/><Relationship Id="rId168" Type="http://schemas.openxmlformats.org/officeDocument/2006/relationships/slide" Target="slides/slide163.xml"/><Relationship Id="rId333" Type="http://schemas.openxmlformats.org/officeDocument/2006/relationships/slide" Target="slides/slide328.xml"/><Relationship Id="rId540" Type="http://schemas.openxmlformats.org/officeDocument/2006/relationships/slide" Target="slides/slide535.xml"/><Relationship Id="rId72" Type="http://schemas.openxmlformats.org/officeDocument/2006/relationships/slide" Target="slides/slide67.xml"/><Relationship Id="rId375" Type="http://schemas.openxmlformats.org/officeDocument/2006/relationships/slide" Target="slides/slide370.xml"/><Relationship Id="rId3" Type="http://schemas.openxmlformats.org/officeDocument/2006/relationships/customXml" Target="../customXml/item3.xml"/><Relationship Id="rId235" Type="http://schemas.openxmlformats.org/officeDocument/2006/relationships/slide" Target="slides/slide230.xml"/><Relationship Id="rId277" Type="http://schemas.openxmlformats.org/officeDocument/2006/relationships/slide" Target="slides/slide272.xml"/><Relationship Id="rId400" Type="http://schemas.openxmlformats.org/officeDocument/2006/relationships/slide" Target="slides/slide395.xml"/><Relationship Id="rId442" Type="http://schemas.openxmlformats.org/officeDocument/2006/relationships/slide" Target="slides/slide437.xml"/><Relationship Id="rId484" Type="http://schemas.openxmlformats.org/officeDocument/2006/relationships/slide" Target="slides/slide479.xml"/><Relationship Id="rId137" Type="http://schemas.openxmlformats.org/officeDocument/2006/relationships/slide" Target="slides/slide132.xml"/><Relationship Id="rId302" Type="http://schemas.openxmlformats.org/officeDocument/2006/relationships/slide" Target="slides/slide297.xml"/><Relationship Id="rId344" Type="http://schemas.openxmlformats.org/officeDocument/2006/relationships/slide" Target="slides/slide339.xml"/><Relationship Id="rId41" Type="http://schemas.openxmlformats.org/officeDocument/2006/relationships/slide" Target="slides/slide36.xml"/><Relationship Id="rId83" Type="http://schemas.openxmlformats.org/officeDocument/2006/relationships/slide" Target="slides/slide78.xml"/><Relationship Id="rId179" Type="http://schemas.openxmlformats.org/officeDocument/2006/relationships/slide" Target="slides/slide174.xml"/><Relationship Id="rId386" Type="http://schemas.openxmlformats.org/officeDocument/2006/relationships/slide" Target="slides/slide381.xml"/><Relationship Id="rId551" Type="http://schemas.openxmlformats.org/officeDocument/2006/relationships/handoutMaster" Target="handoutMasters/handoutMaster1.xml"/><Relationship Id="rId190" Type="http://schemas.openxmlformats.org/officeDocument/2006/relationships/slide" Target="slides/slide185.xml"/><Relationship Id="rId204" Type="http://schemas.openxmlformats.org/officeDocument/2006/relationships/slide" Target="slides/slide199.xml"/><Relationship Id="rId246" Type="http://schemas.openxmlformats.org/officeDocument/2006/relationships/slide" Target="slides/slide241.xml"/><Relationship Id="rId288" Type="http://schemas.openxmlformats.org/officeDocument/2006/relationships/slide" Target="slides/slide283.xml"/><Relationship Id="rId411" Type="http://schemas.openxmlformats.org/officeDocument/2006/relationships/slide" Target="slides/slide406.xml"/><Relationship Id="rId453" Type="http://schemas.openxmlformats.org/officeDocument/2006/relationships/slide" Target="slides/slide448.xml"/><Relationship Id="rId509" Type="http://schemas.openxmlformats.org/officeDocument/2006/relationships/slide" Target="slides/slide504.xml"/><Relationship Id="rId106" Type="http://schemas.openxmlformats.org/officeDocument/2006/relationships/slide" Target="slides/slide101.xml"/><Relationship Id="rId313" Type="http://schemas.openxmlformats.org/officeDocument/2006/relationships/slide" Target="slides/slide308.xml"/><Relationship Id="rId495" Type="http://schemas.openxmlformats.org/officeDocument/2006/relationships/slide" Target="slides/slide490.xml"/><Relationship Id="rId10" Type="http://schemas.openxmlformats.org/officeDocument/2006/relationships/slide" Target="slides/slide5.xml"/><Relationship Id="rId52" Type="http://schemas.openxmlformats.org/officeDocument/2006/relationships/slide" Target="slides/slide47.xml"/><Relationship Id="rId94" Type="http://schemas.openxmlformats.org/officeDocument/2006/relationships/slide" Target="slides/slide89.xml"/><Relationship Id="rId148" Type="http://schemas.openxmlformats.org/officeDocument/2006/relationships/slide" Target="slides/slide143.xml"/><Relationship Id="rId355" Type="http://schemas.openxmlformats.org/officeDocument/2006/relationships/slide" Target="slides/slide350.xml"/><Relationship Id="rId397" Type="http://schemas.openxmlformats.org/officeDocument/2006/relationships/slide" Target="slides/slide392.xml"/><Relationship Id="rId520" Type="http://schemas.openxmlformats.org/officeDocument/2006/relationships/slide" Target="slides/slide515.xml"/><Relationship Id="rId215" Type="http://schemas.openxmlformats.org/officeDocument/2006/relationships/slide" Target="slides/slide210.xml"/><Relationship Id="rId257" Type="http://schemas.openxmlformats.org/officeDocument/2006/relationships/slide" Target="slides/slide252.xml"/><Relationship Id="rId422" Type="http://schemas.openxmlformats.org/officeDocument/2006/relationships/slide" Target="slides/slide417.xml"/><Relationship Id="rId464" Type="http://schemas.openxmlformats.org/officeDocument/2006/relationships/slide" Target="slides/slide459.xml"/><Relationship Id="rId299" Type="http://schemas.openxmlformats.org/officeDocument/2006/relationships/slide" Target="slides/slide294.xml"/><Relationship Id="rId63" Type="http://schemas.openxmlformats.org/officeDocument/2006/relationships/slide" Target="slides/slide58.xml"/><Relationship Id="rId159" Type="http://schemas.openxmlformats.org/officeDocument/2006/relationships/slide" Target="slides/slide154.xml"/><Relationship Id="rId366" Type="http://schemas.openxmlformats.org/officeDocument/2006/relationships/slide" Target="slides/slide361.xml"/><Relationship Id="rId226" Type="http://schemas.openxmlformats.org/officeDocument/2006/relationships/slide" Target="slides/slide221.xml"/><Relationship Id="rId433" Type="http://schemas.openxmlformats.org/officeDocument/2006/relationships/slide" Target="slides/slide428.xml"/><Relationship Id="rId74" Type="http://schemas.openxmlformats.org/officeDocument/2006/relationships/slide" Target="slides/slide69.xml"/><Relationship Id="rId377" Type="http://schemas.openxmlformats.org/officeDocument/2006/relationships/slide" Target="slides/slide372.xml"/><Relationship Id="rId500" Type="http://schemas.openxmlformats.org/officeDocument/2006/relationships/slide" Target="slides/slide495.xml"/><Relationship Id="rId5" Type="http://schemas.openxmlformats.org/officeDocument/2006/relationships/slideMaster" Target="slideMasters/slideMaster2.xml"/><Relationship Id="rId237" Type="http://schemas.openxmlformats.org/officeDocument/2006/relationships/slide" Target="slides/slide232.xml"/><Relationship Id="rId444" Type="http://schemas.openxmlformats.org/officeDocument/2006/relationships/slide" Target="slides/slide439.xml"/><Relationship Id="rId290" Type="http://schemas.openxmlformats.org/officeDocument/2006/relationships/slide" Target="slides/slide285.xml"/><Relationship Id="rId304" Type="http://schemas.openxmlformats.org/officeDocument/2006/relationships/slide" Target="slides/slide299.xml"/><Relationship Id="rId388" Type="http://schemas.openxmlformats.org/officeDocument/2006/relationships/slide" Target="slides/slide383.xml"/><Relationship Id="rId511" Type="http://schemas.openxmlformats.org/officeDocument/2006/relationships/slide" Target="slides/slide506.xml"/><Relationship Id="rId85" Type="http://schemas.openxmlformats.org/officeDocument/2006/relationships/slide" Target="slides/slide80.xml"/><Relationship Id="rId150" Type="http://schemas.openxmlformats.org/officeDocument/2006/relationships/slide" Target="slides/slide145.xml"/><Relationship Id="rId248" Type="http://schemas.openxmlformats.org/officeDocument/2006/relationships/slide" Target="slides/slide243.xml"/><Relationship Id="rId455" Type="http://schemas.openxmlformats.org/officeDocument/2006/relationships/slide" Target="slides/slide450.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522" Type="http://schemas.openxmlformats.org/officeDocument/2006/relationships/slide" Target="slides/slide517.xml"/><Relationship Id="rId96" Type="http://schemas.openxmlformats.org/officeDocument/2006/relationships/slide" Target="slides/slide91.xml"/><Relationship Id="rId161" Type="http://schemas.openxmlformats.org/officeDocument/2006/relationships/slide" Target="slides/slide156.xml"/><Relationship Id="rId399" Type="http://schemas.openxmlformats.org/officeDocument/2006/relationships/slide" Target="slides/slide39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mer Abdel-Fattah" userId="613115a0-4c9a-4543-8ba4-2103dbd183e2" providerId="ADAL" clId="{89065075-CCE1-4BAE-9B54-1BB264A0E10B}"/>
    <pc:docChg chg="undo custSel modSld">
      <pc:chgData name="Sommer Abdel-Fattah" userId="613115a0-4c9a-4543-8ba4-2103dbd183e2" providerId="ADAL" clId="{89065075-CCE1-4BAE-9B54-1BB264A0E10B}" dt="2022-02-07T20:12:28.353" v="98" actId="20577"/>
      <pc:docMkLst>
        <pc:docMk/>
      </pc:docMkLst>
      <pc:sldChg chg="modSp mod">
        <pc:chgData name="Sommer Abdel-Fattah" userId="613115a0-4c9a-4543-8ba4-2103dbd183e2" providerId="ADAL" clId="{89065075-CCE1-4BAE-9B54-1BB264A0E10B}" dt="2022-02-07T20:09:18.072" v="39" actId="20577"/>
        <pc:sldMkLst>
          <pc:docMk/>
          <pc:sldMk cId="1903574264" sldId="1216"/>
        </pc:sldMkLst>
        <pc:spChg chg="mod">
          <ac:chgData name="Sommer Abdel-Fattah" userId="613115a0-4c9a-4543-8ba4-2103dbd183e2" providerId="ADAL" clId="{89065075-CCE1-4BAE-9B54-1BB264A0E10B}" dt="2022-02-07T20:09:18.072" v="39" actId="20577"/>
          <ac:spMkLst>
            <pc:docMk/>
            <pc:sldMk cId="1903574264" sldId="1216"/>
            <ac:spMk id="4" creationId="{C82BE180-7232-4366-A1FA-43E3009EF33F}"/>
          </ac:spMkLst>
        </pc:spChg>
      </pc:sldChg>
      <pc:sldChg chg="modSp mod">
        <pc:chgData name="Sommer Abdel-Fattah" userId="613115a0-4c9a-4543-8ba4-2103dbd183e2" providerId="ADAL" clId="{89065075-CCE1-4BAE-9B54-1BB264A0E10B}" dt="2022-02-07T20:12:28.353" v="98" actId="20577"/>
        <pc:sldMkLst>
          <pc:docMk/>
          <pc:sldMk cId="4168180315" sldId="1217"/>
        </pc:sldMkLst>
        <pc:spChg chg="mod">
          <ac:chgData name="Sommer Abdel-Fattah" userId="613115a0-4c9a-4543-8ba4-2103dbd183e2" providerId="ADAL" clId="{89065075-CCE1-4BAE-9B54-1BB264A0E10B}" dt="2022-02-07T20:12:28.353" v="98" actId="20577"/>
          <ac:spMkLst>
            <pc:docMk/>
            <pc:sldMk cId="4168180315" sldId="1217"/>
            <ac:spMk id="2" creationId="{4CFFCF8E-9DC6-4A2C-AC8C-AF7ED577ABBF}"/>
          </ac:spMkLst>
        </pc:spChg>
        <pc:spChg chg="mod">
          <ac:chgData name="Sommer Abdel-Fattah" userId="613115a0-4c9a-4543-8ba4-2103dbd183e2" providerId="ADAL" clId="{89065075-CCE1-4BAE-9B54-1BB264A0E10B}" dt="2022-02-07T20:11:05.670" v="77" actId="20577"/>
          <ac:spMkLst>
            <pc:docMk/>
            <pc:sldMk cId="4168180315" sldId="1217"/>
            <ac:spMk id="4" creationId="{DFEF6D10-AF51-47A1-A796-AA14A3B6BE4C}"/>
          </ac:spMkLst>
        </pc:spChg>
      </pc:sldChg>
    </pc:docChg>
  </pc:docChgLst>
  <pc:docChgLst>
    <pc:chgData name="Sommer Abdel-Fattah" userId="613115a0-4c9a-4543-8ba4-2103dbd183e2" providerId="ADAL" clId="{1DDA9FFC-49B8-40B2-AC33-8D8148A553FE}"/>
    <pc:docChg chg="custSel modSld replTag delTag">
      <pc:chgData name="Sommer Abdel-Fattah" userId="613115a0-4c9a-4543-8ba4-2103dbd183e2" providerId="ADAL" clId="{1DDA9FFC-49B8-40B2-AC33-8D8148A553FE}" dt="2023-06-20T13:38:20.176" v="628"/>
      <pc:docMkLst>
        <pc:docMk/>
      </pc:docMkLst>
      <pc:sldChg chg="replTag delTag">
        <pc:chgData name="Sommer Abdel-Fattah" userId="613115a0-4c9a-4543-8ba4-2103dbd183e2" providerId="ADAL" clId="{1DDA9FFC-49B8-40B2-AC33-8D8148A553FE}" dt="2023-05-19T23:59:57.241" v="23"/>
        <pc:sldMkLst>
          <pc:docMk/>
          <pc:sldMk cId="1409702786" sldId="457"/>
        </pc:sldMkLst>
      </pc:sldChg>
      <pc:sldChg chg="replTag delTag">
        <pc:chgData name="Sommer Abdel-Fattah" userId="613115a0-4c9a-4543-8ba4-2103dbd183e2" providerId="ADAL" clId="{1DDA9FFC-49B8-40B2-AC33-8D8148A553FE}" dt="2023-05-19T23:59:59.051" v="25"/>
        <pc:sldMkLst>
          <pc:docMk/>
          <pc:sldMk cId="4108331087" sldId="494"/>
        </pc:sldMkLst>
      </pc:sldChg>
      <pc:sldChg chg="replTag delTag">
        <pc:chgData name="Sommer Abdel-Fattah" userId="613115a0-4c9a-4543-8ba4-2103dbd183e2" providerId="ADAL" clId="{1DDA9FFC-49B8-40B2-AC33-8D8148A553FE}" dt="2023-05-24T13:44:56.083" v="27"/>
        <pc:sldMkLst>
          <pc:docMk/>
          <pc:sldMk cId="1299650635" sldId="601"/>
        </pc:sldMkLst>
      </pc:sldChg>
      <pc:sldChg chg="replTag delTag">
        <pc:chgData name="Sommer Abdel-Fattah" userId="613115a0-4c9a-4543-8ba4-2103dbd183e2" providerId="ADAL" clId="{1DDA9FFC-49B8-40B2-AC33-8D8148A553FE}" dt="2023-05-24T20:49:11.719" v="31"/>
        <pc:sldMkLst>
          <pc:docMk/>
          <pc:sldMk cId="3936158653" sldId="602"/>
        </pc:sldMkLst>
      </pc:sldChg>
      <pc:sldChg chg="replTag delTag">
        <pc:chgData name="Sommer Abdel-Fattah" userId="613115a0-4c9a-4543-8ba4-2103dbd183e2" providerId="ADAL" clId="{1DDA9FFC-49B8-40B2-AC33-8D8148A553FE}" dt="2023-05-19T23:59:06.397" v="15"/>
        <pc:sldMkLst>
          <pc:docMk/>
          <pc:sldMk cId="2978652461" sldId="612"/>
        </pc:sldMkLst>
      </pc:sldChg>
      <pc:sldChg chg="replTag delTag">
        <pc:chgData name="Sommer Abdel-Fattah" userId="613115a0-4c9a-4543-8ba4-2103dbd183e2" providerId="ADAL" clId="{1DDA9FFC-49B8-40B2-AC33-8D8148A553FE}" dt="2023-05-19T23:59:01.005" v="13"/>
        <pc:sldMkLst>
          <pc:docMk/>
          <pc:sldMk cId="2610878553" sldId="613"/>
        </pc:sldMkLst>
      </pc:sldChg>
      <pc:sldChg chg="replTag delTag">
        <pc:chgData name="Sommer Abdel-Fattah" userId="613115a0-4c9a-4543-8ba4-2103dbd183e2" providerId="ADAL" clId="{1DDA9FFC-49B8-40B2-AC33-8D8148A553FE}" dt="2023-05-19T23:58:56.364" v="11"/>
        <pc:sldMkLst>
          <pc:docMk/>
          <pc:sldMk cId="933273344" sldId="614"/>
        </pc:sldMkLst>
      </pc:sldChg>
      <pc:sldChg chg="replTag delTag">
        <pc:chgData name="Sommer Abdel-Fattah" userId="613115a0-4c9a-4543-8ba4-2103dbd183e2" providerId="ADAL" clId="{1DDA9FFC-49B8-40B2-AC33-8D8148A553FE}" dt="2023-06-16T18:51:41.713" v="171"/>
        <pc:sldMkLst>
          <pc:docMk/>
          <pc:sldMk cId="1864833528" sldId="1209"/>
        </pc:sldMkLst>
      </pc:sldChg>
      <pc:sldChg chg="replTag delTag">
        <pc:chgData name="Sommer Abdel-Fattah" userId="613115a0-4c9a-4543-8ba4-2103dbd183e2" providerId="ADAL" clId="{1DDA9FFC-49B8-40B2-AC33-8D8148A553FE}" dt="2023-05-24T20:49:46.791" v="39"/>
        <pc:sldMkLst>
          <pc:docMk/>
          <pc:sldMk cId="4223607168" sldId="1330"/>
        </pc:sldMkLst>
      </pc:sldChg>
      <pc:sldChg chg="replTag delTag">
        <pc:chgData name="Sommer Abdel-Fattah" userId="613115a0-4c9a-4543-8ba4-2103dbd183e2" providerId="ADAL" clId="{1DDA9FFC-49B8-40B2-AC33-8D8148A553FE}" dt="2023-05-24T20:50:00.200" v="49"/>
        <pc:sldMkLst>
          <pc:docMk/>
          <pc:sldMk cId="4021150914" sldId="1331"/>
        </pc:sldMkLst>
      </pc:sldChg>
      <pc:sldChg chg="replTag delTag">
        <pc:chgData name="Sommer Abdel-Fattah" userId="613115a0-4c9a-4543-8ba4-2103dbd183e2" providerId="ADAL" clId="{1DDA9FFC-49B8-40B2-AC33-8D8148A553FE}" dt="2023-05-24T20:59:04.156" v="59"/>
        <pc:sldMkLst>
          <pc:docMk/>
          <pc:sldMk cId="2387030076" sldId="1332"/>
        </pc:sldMkLst>
      </pc:sldChg>
      <pc:sldChg chg="replTag delTag">
        <pc:chgData name="Sommer Abdel-Fattah" userId="613115a0-4c9a-4543-8ba4-2103dbd183e2" providerId="ADAL" clId="{1DDA9FFC-49B8-40B2-AC33-8D8148A553FE}" dt="2023-05-24T20:59:06.721" v="61"/>
        <pc:sldMkLst>
          <pc:docMk/>
          <pc:sldMk cId="877653111" sldId="1333"/>
        </pc:sldMkLst>
      </pc:sldChg>
      <pc:sldChg chg="replTag delTag">
        <pc:chgData name="Sommer Abdel-Fattah" userId="613115a0-4c9a-4543-8ba4-2103dbd183e2" providerId="ADAL" clId="{1DDA9FFC-49B8-40B2-AC33-8D8148A553FE}" dt="2023-06-16T18:52:03.768" v="175"/>
        <pc:sldMkLst>
          <pc:docMk/>
          <pc:sldMk cId="3930467180" sldId="1334"/>
        </pc:sldMkLst>
      </pc:sldChg>
      <pc:sldChg chg="replTag delTag">
        <pc:chgData name="Sommer Abdel-Fattah" userId="613115a0-4c9a-4543-8ba4-2103dbd183e2" providerId="ADAL" clId="{1DDA9FFC-49B8-40B2-AC33-8D8148A553FE}" dt="2023-06-16T18:52:04.624" v="177"/>
        <pc:sldMkLst>
          <pc:docMk/>
          <pc:sldMk cId="1316815778" sldId="1335"/>
        </pc:sldMkLst>
      </pc:sldChg>
      <pc:sldChg chg="replTag delTag">
        <pc:chgData name="Sommer Abdel-Fattah" userId="613115a0-4c9a-4543-8ba4-2103dbd183e2" providerId="ADAL" clId="{1DDA9FFC-49B8-40B2-AC33-8D8148A553FE}" dt="2023-06-16T18:52:05.307" v="179"/>
        <pc:sldMkLst>
          <pc:docMk/>
          <pc:sldMk cId="3545748149" sldId="1336"/>
        </pc:sldMkLst>
      </pc:sldChg>
      <pc:sldChg chg="replTag delTag">
        <pc:chgData name="Sommer Abdel-Fattah" userId="613115a0-4c9a-4543-8ba4-2103dbd183e2" providerId="ADAL" clId="{1DDA9FFC-49B8-40B2-AC33-8D8148A553FE}" dt="2023-06-16T18:52:06.163" v="181"/>
        <pc:sldMkLst>
          <pc:docMk/>
          <pc:sldMk cId="992981421" sldId="1337"/>
        </pc:sldMkLst>
      </pc:sldChg>
      <pc:sldChg chg="replTag delTag">
        <pc:chgData name="Sommer Abdel-Fattah" userId="613115a0-4c9a-4543-8ba4-2103dbd183e2" providerId="ADAL" clId="{1DDA9FFC-49B8-40B2-AC33-8D8148A553FE}" dt="2023-06-16T18:52:06.810" v="183"/>
        <pc:sldMkLst>
          <pc:docMk/>
          <pc:sldMk cId="1182175223" sldId="1338"/>
        </pc:sldMkLst>
      </pc:sldChg>
      <pc:sldChg chg="replTag delTag">
        <pc:chgData name="Sommer Abdel-Fattah" userId="613115a0-4c9a-4543-8ba4-2103dbd183e2" providerId="ADAL" clId="{1DDA9FFC-49B8-40B2-AC33-8D8148A553FE}" dt="2023-06-16T18:52:07.486" v="185"/>
        <pc:sldMkLst>
          <pc:docMk/>
          <pc:sldMk cId="239931936" sldId="1339"/>
        </pc:sldMkLst>
      </pc:sldChg>
      <pc:sldChg chg="replTag delTag">
        <pc:chgData name="Sommer Abdel-Fattah" userId="613115a0-4c9a-4543-8ba4-2103dbd183e2" providerId="ADAL" clId="{1DDA9FFC-49B8-40B2-AC33-8D8148A553FE}" dt="2023-06-16T18:52:07.592" v="187"/>
        <pc:sldMkLst>
          <pc:docMk/>
          <pc:sldMk cId="4272350148" sldId="1340"/>
        </pc:sldMkLst>
      </pc:sldChg>
      <pc:sldChg chg="replTag delTag">
        <pc:chgData name="Sommer Abdel-Fattah" userId="613115a0-4c9a-4543-8ba4-2103dbd183e2" providerId="ADAL" clId="{1DDA9FFC-49B8-40B2-AC33-8D8148A553FE}" dt="2023-06-16T18:52:08.052" v="189"/>
        <pc:sldMkLst>
          <pc:docMk/>
          <pc:sldMk cId="1362540937" sldId="1341"/>
        </pc:sldMkLst>
      </pc:sldChg>
      <pc:sldChg chg="replTag delTag">
        <pc:chgData name="Sommer Abdel-Fattah" userId="613115a0-4c9a-4543-8ba4-2103dbd183e2" providerId="ADAL" clId="{1DDA9FFC-49B8-40B2-AC33-8D8148A553FE}" dt="2023-06-16T18:52:08.433" v="191"/>
        <pc:sldMkLst>
          <pc:docMk/>
          <pc:sldMk cId="85944292" sldId="1342"/>
        </pc:sldMkLst>
      </pc:sldChg>
      <pc:sldChg chg="replTag delTag">
        <pc:chgData name="Sommer Abdel-Fattah" userId="613115a0-4c9a-4543-8ba4-2103dbd183e2" providerId="ADAL" clId="{1DDA9FFC-49B8-40B2-AC33-8D8148A553FE}" dt="2023-06-16T18:52:08.983" v="193"/>
        <pc:sldMkLst>
          <pc:docMk/>
          <pc:sldMk cId="3336523706" sldId="1343"/>
        </pc:sldMkLst>
      </pc:sldChg>
      <pc:sldChg chg="replTag delTag">
        <pc:chgData name="Sommer Abdel-Fattah" userId="613115a0-4c9a-4543-8ba4-2103dbd183e2" providerId="ADAL" clId="{1DDA9FFC-49B8-40B2-AC33-8D8148A553FE}" dt="2023-06-16T18:52:09.633" v="195"/>
        <pc:sldMkLst>
          <pc:docMk/>
          <pc:sldMk cId="2033087676" sldId="1344"/>
        </pc:sldMkLst>
      </pc:sldChg>
      <pc:sldChg chg="replTag delTag">
        <pc:chgData name="Sommer Abdel-Fattah" userId="613115a0-4c9a-4543-8ba4-2103dbd183e2" providerId="ADAL" clId="{1DDA9FFC-49B8-40B2-AC33-8D8148A553FE}" dt="2023-06-16T18:52:10.024" v="197"/>
        <pc:sldMkLst>
          <pc:docMk/>
          <pc:sldMk cId="2181572791" sldId="1345"/>
        </pc:sldMkLst>
      </pc:sldChg>
      <pc:sldChg chg="replTag delTag">
        <pc:chgData name="Sommer Abdel-Fattah" userId="613115a0-4c9a-4543-8ba4-2103dbd183e2" providerId="ADAL" clId="{1DDA9FFC-49B8-40B2-AC33-8D8148A553FE}" dt="2023-06-16T18:52:10.463" v="199"/>
        <pc:sldMkLst>
          <pc:docMk/>
          <pc:sldMk cId="3982357586" sldId="1346"/>
        </pc:sldMkLst>
      </pc:sldChg>
      <pc:sldChg chg="replTag delTag">
        <pc:chgData name="Sommer Abdel-Fattah" userId="613115a0-4c9a-4543-8ba4-2103dbd183e2" providerId="ADAL" clId="{1DDA9FFC-49B8-40B2-AC33-8D8148A553FE}" dt="2023-06-16T18:52:10.949" v="201"/>
        <pc:sldMkLst>
          <pc:docMk/>
          <pc:sldMk cId="1969804084" sldId="1347"/>
        </pc:sldMkLst>
      </pc:sldChg>
      <pc:sldChg chg="replTag delTag">
        <pc:chgData name="Sommer Abdel-Fattah" userId="613115a0-4c9a-4543-8ba4-2103dbd183e2" providerId="ADAL" clId="{1DDA9FFC-49B8-40B2-AC33-8D8148A553FE}" dt="2023-06-16T18:52:11.363" v="203"/>
        <pc:sldMkLst>
          <pc:docMk/>
          <pc:sldMk cId="3632581519" sldId="1348"/>
        </pc:sldMkLst>
      </pc:sldChg>
      <pc:sldChg chg="replTag delTag">
        <pc:chgData name="Sommer Abdel-Fattah" userId="613115a0-4c9a-4543-8ba4-2103dbd183e2" providerId="ADAL" clId="{1DDA9FFC-49B8-40B2-AC33-8D8148A553FE}" dt="2023-06-16T18:52:12.669" v="209"/>
        <pc:sldMkLst>
          <pc:docMk/>
          <pc:sldMk cId="3438638340" sldId="1349"/>
        </pc:sldMkLst>
      </pc:sldChg>
      <pc:sldChg chg="replTag delTag">
        <pc:chgData name="Sommer Abdel-Fattah" userId="613115a0-4c9a-4543-8ba4-2103dbd183e2" providerId="ADAL" clId="{1DDA9FFC-49B8-40B2-AC33-8D8148A553FE}" dt="2023-06-16T18:52:13.075" v="211"/>
        <pc:sldMkLst>
          <pc:docMk/>
          <pc:sldMk cId="1273984372" sldId="1350"/>
        </pc:sldMkLst>
      </pc:sldChg>
      <pc:sldChg chg="replTag delTag">
        <pc:chgData name="Sommer Abdel-Fattah" userId="613115a0-4c9a-4543-8ba4-2103dbd183e2" providerId="ADAL" clId="{1DDA9FFC-49B8-40B2-AC33-8D8148A553FE}" dt="2023-06-16T18:52:13.473" v="213"/>
        <pc:sldMkLst>
          <pc:docMk/>
          <pc:sldMk cId="54732372" sldId="1351"/>
        </pc:sldMkLst>
      </pc:sldChg>
      <pc:sldChg chg="replTag delTag">
        <pc:chgData name="Sommer Abdel-Fattah" userId="613115a0-4c9a-4543-8ba4-2103dbd183e2" providerId="ADAL" clId="{1DDA9FFC-49B8-40B2-AC33-8D8148A553FE}" dt="2023-06-16T18:52:13.831" v="215"/>
        <pc:sldMkLst>
          <pc:docMk/>
          <pc:sldMk cId="253847697" sldId="1352"/>
        </pc:sldMkLst>
      </pc:sldChg>
      <pc:sldChg chg="replTag delTag">
        <pc:chgData name="Sommer Abdel-Fattah" userId="613115a0-4c9a-4543-8ba4-2103dbd183e2" providerId="ADAL" clId="{1DDA9FFC-49B8-40B2-AC33-8D8148A553FE}" dt="2023-06-16T18:52:14.183" v="217"/>
        <pc:sldMkLst>
          <pc:docMk/>
          <pc:sldMk cId="777892482" sldId="1353"/>
        </pc:sldMkLst>
      </pc:sldChg>
      <pc:sldChg chg="replTag delTag">
        <pc:chgData name="Sommer Abdel-Fattah" userId="613115a0-4c9a-4543-8ba4-2103dbd183e2" providerId="ADAL" clId="{1DDA9FFC-49B8-40B2-AC33-8D8148A553FE}" dt="2023-06-16T18:52:14.543" v="219"/>
        <pc:sldMkLst>
          <pc:docMk/>
          <pc:sldMk cId="1077061647" sldId="1354"/>
        </pc:sldMkLst>
      </pc:sldChg>
      <pc:sldChg chg="replTag delTag">
        <pc:chgData name="Sommer Abdel-Fattah" userId="613115a0-4c9a-4543-8ba4-2103dbd183e2" providerId="ADAL" clId="{1DDA9FFC-49B8-40B2-AC33-8D8148A553FE}" dt="2023-06-16T18:52:14.810" v="221"/>
        <pc:sldMkLst>
          <pc:docMk/>
          <pc:sldMk cId="83034109" sldId="1355"/>
        </pc:sldMkLst>
      </pc:sldChg>
      <pc:sldChg chg="replTag delTag">
        <pc:chgData name="Sommer Abdel-Fattah" userId="613115a0-4c9a-4543-8ba4-2103dbd183e2" providerId="ADAL" clId="{1DDA9FFC-49B8-40B2-AC33-8D8148A553FE}" dt="2023-06-16T18:52:15.178" v="223"/>
        <pc:sldMkLst>
          <pc:docMk/>
          <pc:sldMk cId="1949676347" sldId="1356"/>
        </pc:sldMkLst>
      </pc:sldChg>
      <pc:sldChg chg="replTag delTag">
        <pc:chgData name="Sommer Abdel-Fattah" userId="613115a0-4c9a-4543-8ba4-2103dbd183e2" providerId="ADAL" clId="{1DDA9FFC-49B8-40B2-AC33-8D8148A553FE}" dt="2023-06-16T18:52:15.549" v="225"/>
        <pc:sldMkLst>
          <pc:docMk/>
          <pc:sldMk cId="1246019742" sldId="1357"/>
        </pc:sldMkLst>
      </pc:sldChg>
      <pc:sldChg chg="replTag delTag">
        <pc:chgData name="Sommer Abdel-Fattah" userId="613115a0-4c9a-4543-8ba4-2103dbd183e2" providerId="ADAL" clId="{1DDA9FFC-49B8-40B2-AC33-8D8148A553FE}" dt="2023-06-16T18:52:16.173" v="227"/>
        <pc:sldMkLst>
          <pc:docMk/>
          <pc:sldMk cId="3310155789" sldId="1367"/>
        </pc:sldMkLst>
      </pc:sldChg>
      <pc:sldChg chg="replTag delTag">
        <pc:chgData name="Sommer Abdel-Fattah" userId="613115a0-4c9a-4543-8ba4-2103dbd183e2" providerId="ADAL" clId="{1DDA9FFC-49B8-40B2-AC33-8D8148A553FE}" dt="2023-06-16T18:52:16.620" v="229"/>
        <pc:sldMkLst>
          <pc:docMk/>
          <pc:sldMk cId="3158096222" sldId="1368"/>
        </pc:sldMkLst>
      </pc:sldChg>
      <pc:sldChg chg="replTag delTag">
        <pc:chgData name="Sommer Abdel-Fattah" userId="613115a0-4c9a-4543-8ba4-2103dbd183e2" providerId="ADAL" clId="{1DDA9FFC-49B8-40B2-AC33-8D8148A553FE}" dt="2023-06-16T18:52:17.684" v="235"/>
        <pc:sldMkLst>
          <pc:docMk/>
          <pc:sldMk cId="2319300187" sldId="1369"/>
        </pc:sldMkLst>
      </pc:sldChg>
      <pc:sldChg chg="replTag delTag">
        <pc:chgData name="Sommer Abdel-Fattah" userId="613115a0-4c9a-4543-8ba4-2103dbd183e2" providerId="ADAL" clId="{1DDA9FFC-49B8-40B2-AC33-8D8148A553FE}" dt="2023-06-16T18:52:16.915" v="231"/>
        <pc:sldMkLst>
          <pc:docMk/>
          <pc:sldMk cId="2264531332" sldId="1370"/>
        </pc:sldMkLst>
      </pc:sldChg>
      <pc:sldChg chg="replTag delTag">
        <pc:chgData name="Sommer Abdel-Fattah" userId="613115a0-4c9a-4543-8ba4-2103dbd183e2" providerId="ADAL" clId="{1DDA9FFC-49B8-40B2-AC33-8D8148A553FE}" dt="2023-06-16T18:52:17.270" v="233"/>
        <pc:sldMkLst>
          <pc:docMk/>
          <pc:sldMk cId="2896952240" sldId="1371"/>
        </pc:sldMkLst>
      </pc:sldChg>
      <pc:sldChg chg="replTag delTag">
        <pc:chgData name="Sommer Abdel-Fattah" userId="613115a0-4c9a-4543-8ba4-2103dbd183e2" providerId="ADAL" clId="{1DDA9FFC-49B8-40B2-AC33-8D8148A553FE}" dt="2023-06-16T18:52:19.225" v="243"/>
        <pc:sldMkLst>
          <pc:docMk/>
          <pc:sldMk cId="1378062143" sldId="1372"/>
        </pc:sldMkLst>
      </pc:sldChg>
      <pc:sldChg chg="replTag delTag">
        <pc:chgData name="Sommer Abdel-Fattah" userId="613115a0-4c9a-4543-8ba4-2103dbd183e2" providerId="ADAL" clId="{1DDA9FFC-49B8-40B2-AC33-8D8148A553FE}" dt="2023-06-16T18:52:19.855" v="245"/>
        <pc:sldMkLst>
          <pc:docMk/>
          <pc:sldMk cId="428782402" sldId="1373"/>
        </pc:sldMkLst>
      </pc:sldChg>
      <pc:sldChg chg="replTag delTag">
        <pc:chgData name="Sommer Abdel-Fattah" userId="613115a0-4c9a-4543-8ba4-2103dbd183e2" providerId="ADAL" clId="{1DDA9FFC-49B8-40B2-AC33-8D8148A553FE}" dt="2023-06-16T18:52:20.294" v="247"/>
        <pc:sldMkLst>
          <pc:docMk/>
          <pc:sldMk cId="2944129844" sldId="1374"/>
        </pc:sldMkLst>
      </pc:sldChg>
      <pc:sldChg chg="replTag delTag">
        <pc:chgData name="Sommer Abdel-Fattah" userId="613115a0-4c9a-4543-8ba4-2103dbd183e2" providerId="ADAL" clId="{1DDA9FFC-49B8-40B2-AC33-8D8148A553FE}" dt="2023-06-16T18:52:20.700" v="249"/>
        <pc:sldMkLst>
          <pc:docMk/>
          <pc:sldMk cId="3890111660" sldId="1375"/>
        </pc:sldMkLst>
      </pc:sldChg>
      <pc:sldChg chg="replTag delTag">
        <pc:chgData name="Sommer Abdel-Fattah" userId="613115a0-4c9a-4543-8ba4-2103dbd183e2" providerId="ADAL" clId="{1DDA9FFC-49B8-40B2-AC33-8D8148A553FE}" dt="2023-06-16T18:52:21.050" v="251"/>
        <pc:sldMkLst>
          <pc:docMk/>
          <pc:sldMk cId="94331093" sldId="1376"/>
        </pc:sldMkLst>
      </pc:sldChg>
      <pc:sldChg chg="replTag delTag">
        <pc:chgData name="Sommer Abdel-Fattah" userId="613115a0-4c9a-4543-8ba4-2103dbd183e2" providerId="ADAL" clId="{1DDA9FFC-49B8-40B2-AC33-8D8148A553FE}" dt="2023-06-16T19:51:09.386" v="471"/>
        <pc:sldMkLst>
          <pc:docMk/>
          <pc:sldMk cId="720493889" sldId="1377"/>
        </pc:sldMkLst>
      </pc:sldChg>
      <pc:sldChg chg="replTag delTag">
        <pc:chgData name="Sommer Abdel-Fattah" userId="613115a0-4c9a-4543-8ba4-2103dbd183e2" providerId="ADAL" clId="{1DDA9FFC-49B8-40B2-AC33-8D8148A553FE}" dt="2023-06-16T19:51:12.419" v="473"/>
        <pc:sldMkLst>
          <pc:docMk/>
          <pc:sldMk cId="1073391972" sldId="1378"/>
        </pc:sldMkLst>
      </pc:sldChg>
      <pc:sldChg chg="replTag delTag">
        <pc:chgData name="Sommer Abdel-Fattah" userId="613115a0-4c9a-4543-8ba4-2103dbd183e2" providerId="ADAL" clId="{1DDA9FFC-49B8-40B2-AC33-8D8148A553FE}" dt="2023-06-16T19:51:13.724" v="475"/>
        <pc:sldMkLst>
          <pc:docMk/>
          <pc:sldMk cId="608183903" sldId="1379"/>
        </pc:sldMkLst>
      </pc:sldChg>
      <pc:sldChg chg="replTag delTag">
        <pc:chgData name="Sommer Abdel-Fattah" userId="613115a0-4c9a-4543-8ba4-2103dbd183e2" providerId="ADAL" clId="{1DDA9FFC-49B8-40B2-AC33-8D8148A553FE}" dt="2023-06-16T19:51:15.003" v="477"/>
        <pc:sldMkLst>
          <pc:docMk/>
          <pc:sldMk cId="241186207" sldId="1380"/>
        </pc:sldMkLst>
      </pc:sldChg>
      <pc:sldChg chg="replTag delTag">
        <pc:chgData name="Sommer Abdel-Fattah" userId="613115a0-4c9a-4543-8ba4-2103dbd183e2" providerId="ADAL" clId="{1DDA9FFC-49B8-40B2-AC33-8D8148A553FE}" dt="2023-06-16T20:09:39.526" v="553"/>
        <pc:sldMkLst>
          <pc:docMk/>
          <pc:sldMk cId="2821124123" sldId="1381"/>
        </pc:sldMkLst>
      </pc:sldChg>
      <pc:sldChg chg="replTag delTag">
        <pc:chgData name="Sommer Abdel-Fattah" userId="613115a0-4c9a-4543-8ba4-2103dbd183e2" providerId="ADAL" clId="{1DDA9FFC-49B8-40B2-AC33-8D8148A553FE}" dt="2023-06-16T20:09:34.911" v="549"/>
        <pc:sldMkLst>
          <pc:docMk/>
          <pc:sldMk cId="95692714" sldId="1382"/>
        </pc:sldMkLst>
      </pc:sldChg>
      <pc:sldChg chg="replTag delTag">
        <pc:chgData name="Sommer Abdel-Fattah" userId="613115a0-4c9a-4543-8ba4-2103dbd183e2" providerId="ADAL" clId="{1DDA9FFC-49B8-40B2-AC33-8D8148A553FE}" dt="2023-06-16T20:09:34.094" v="547"/>
        <pc:sldMkLst>
          <pc:docMk/>
          <pc:sldMk cId="3731965936" sldId="1384"/>
        </pc:sldMkLst>
      </pc:sldChg>
      <pc:sldChg chg="replTag delTag">
        <pc:chgData name="Sommer Abdel-Fattah" userId="613115a0-4c9a-4543-8ba4-2103dbd183e2" providerId="ADAL" clId="{1DDA9FFC-49B8-40B2-AC33-8D8148A553FE}" dt="2023-06-16T20:09:33.401" v="545"/>
        <pc:sldMkLst>
          <pc:docMk/>
          <pc:sldMk cId="2657786092" sldId="1385"/>
        </pc:sldMkLst>
      </pc:sldChg>
      <pc:sldChg chg="replTag delTag">
        <pc:chgData name="Sommer Abdel-Fattah" userId="613115a0-4c9a-4543-8ba4-2103dbd183e2" providerId="ADAL" clId="{1DDA9FFC-49B8-40B2-AC33-8D8148A553FE}" dt="2023-06-16T20:10:25.765" v="555"/>
        <pc:sldMkLst>
          <pc:docMk/>
          <pc:sldMk cId="3562177914" sldId="1386"/>
        </pc:sldMkLst>
      </pc:sldChg>
      <pc:sldChg chg="replTag delTag">
        <pc:chgData name="Sommer Abdel-Fattah" userId="613115a0-4c9a-4543-8ba4-2103dbd183e2" providerId="ADAL" clId="{1DDA9FFC-49B8-40B2-AC33-8D8148A553FE}" dt="2023-06-16T20:10:27.819" v="559"/>
        <pc:sldMkLst>
          <pc:docMk/>
          <pc:sldMk cId="136333041" sldId="1387"/>
        </pc:sldMkLst>
      </pc:sldChg>
      <pc:sldChg chg="replTag delTag">
        <pc:chgData name="Sommer Abdel-Fattah" userId="613115a0-4c9a-4543-8ba4-2103dbd183e2" providerId="ADAL" clId="{1DDA9FFC-49B8-40B2-AC33-8D8148A553FE}" dt="2023-06-16T20:20:40.428" v="569"/>
        <pc:sldMkLst>
          <pc:docMk/>
          <pc:sldMk cId="36088075" sldId="1388"/>
        </pc:sldMkLst>
      </pc:sldChg>
      <pc:sldChg chg="replTag delTag">
        <pc:chgData name="Sommer Abdel-Fattah" userId="613115a0-4c9a-4543-8ba4-2103dbd183e2" providerId="ADAL" clId="{1DDA9FFC-49B8-40B2-AC33-8D8148A553FE}" dt="2023-06-16T19:45:23.315" v="397"/>
        <pc:sldMkLst>
          <pc:docMk/>
          <pc:sldMk cId="1274238034" sldId="1396"/>
        </pc:sldMkLst>
      </pc:sldChg>
      <pc:sldChg chg="replTag delTag">
        <pc:chgData name="Sommer Abdel-Fattah" userId="613115a0-4c9a-4543-8ba4-2103dbd183e2" providerId="ADAL" clId="{1DDA9FFC-49B8-40B2-AC33-8D8148A553FE}" dt="2023-06-16T20:22:37.812" v="579"/>
        <pc:sldMkLst>
          <pc:docMk/>
          <pc:sldMk cId="2677942135" sldId="1401"/>
        </pc:sldMkLst>
      </pc:sldChg>
      <pc:sldChg chg="replTag delTag">
        <pc:chgData name="Sommer Abdel-Fattah" userId="613115a0-4c9a-4543-8ba4-2103dbd183e2" providerId="ADAL" clId="{1DDA9FFC-49B8-40B2-AC33-8D8148A553FE}" dt="2023-06-16T20:30:17.251" v="583"/>
        <pc:sldMkLst>
          <pc:docMk/>
          <pc:sldMk cId="4210889856" sldId="1403"/>
        </pc:sldMkLst>
      </pc:sldChg>
      <pc:sldChg chg="replTag delTag">
        <pc:chgData name="Sommer Abdel-Fattah" userId="613115a0-4c9a-4543-8ba4-2103dbd183e2" providerId="ADAL" clId="{1DDA9FFC-49B8-40B2-AC33-8D8148A553FE}" dt="2023-06-16T20:36:34.546" v="587"/>
        <pc:sldMkLst>
          <pc:docMk/>
          <pc:sldMk cId="3852669839" sldId="1405"/>
        </pc:sldMkLst>
      </pc:sldChg>
      <pc:sldChg chg="replTag delTag">
        <pc:chgData name="Sommer Abdel-Fattah" userId="613115a0-4c9a-4543-8ba4-2103dbd183e2" providerId="ADAL" clId="{1DDA9FFC-49B8-40B2-AC33-8D8148A553FE}" dt="2023-06-16T18:51:53.178" v="173"/>
        <pc:sldMkLst>
          <pc:docMk/>
          <pc:sldMk cId="4050135992" sldId="2151"/>
        </pc:sldMkLst>
      </pc:sldChg>
      <pc:sldChg chg="addSp delSp modSp mod replTag delTag">
        <pc:chgData name="Sommer Abdel-Fattah" userId="613115a0-4c9a-4543-8ba4-2103dbd183e2" providerId="ADAL" clId="{1DDA9FFC-49B8-40B2-AC33-8D8148A553FE}" dt="2023-06-16T20:57:02.183" v="626" actId="478"/>
        <pc:sldMkLst>
          <pc:docMk/>
          <pc:sldMk cId="559404263" sldId="2317"/>
        </pc:sldMkLst>
        <pc:picChg chg="add del mod">
          <ac:chgData name="Sommer Abdel-Fattah" userId="613115a0-4c9a-4543-8ba4-2103dbd183e2" providerId="ADAL" clId="{1DDA9FFC-49B8-40B2-AC33-8D8148A553FE}" dt="2023-06-16T20:57:02.183" v="626" actId="478"/>
          <ac:picMkLst>
            <pc:docMk/>
            <pc:sldMk cId="559404263" sldId="2317"/>
            <ac:picMk id="3" creationId="{94C24BE3-3B67-09D7-D4F8-E08605CC83CB}"/>
          </ac:picMkLst>
        </pc:picChg>
      </pc:sldChg>
      <pc:sldChg chg="modSp mod replTag delTag">
        <pc:chgData name="Sommer Abdel-Fattah" userId="613115a0-4c9a-4543-8ba4-2103dbd183e2" providerId="ADAL" clId="{1DDA9FFC-49B8-40B2-AC33-8D8148A553FE}" dt="2023-06-16T20:52:25.486" v="620" actId="732"/>
        <pc:sldMkLst>
          <pc:docMk/>
          <pc:sldMk cId="3912043689" sldId="2318"/>
        </pc:sldMkLst>
        <pc:picChg chg="mod modCrop">
          <ac:chgData name="Sommer Abdel-Fattah" userId="613115a0-4c9a-4543-8ba4-2103dbd183e2" providerId="ADAL" clId="{1DDA9FFC-49B8-40B2-AC33-8D8148A553FE}" dt="2023-06-16T20:52:25.486" v="620" actId="732"/>
          <ac:picMkLst>
            <pc:docMk/>
            <pc:sldMk cId="3912043689" sldId="2318"/>
            <ac:picMk id="9" creationId="{621C25B6-0197-4454-AA84-222373C415DA}"/>
          </ac:picMkLst>
        </pc:picChg>
      </pc:sldChg>
      <pc:sldChg chg="replTag delTag">
        <pc:chgData name="Sommer Abdel-Fattah" userId="613115a0-4c9a-4543-8ba4-2103dbd183e2" providerId="ADAL" clId="{1DDA9FFC-49B8-40B2-AC33-8D8148A553FE}" dt="2023-06-16T20:49:57.374" v="615"/>
        <pc:sldMkLst>
          <pc:docMk/>
          <pc:sldMk cId="787275058" sldId="2319"/>
        </pc:sldMkLst>
      </pc:sldChg>
      <pc:sldChg chg="replTag delTag">
        <pc:chgData name="Sommer Abdel-Fattah" userId="613115a0-4c9a-4543-8ba4-2103dbd183e2" providerId="ADAL" clId="{1DDA9FFC-49B8-40B2-AC33-8D8148A553FE}" dt="2023-06-16T20:41:49.484" v="609"/>
        <pc:sldMkLst>
          <pc:docMk/>
          <pc:sldMk cId="353768816" sldId="2320"/>
        </pc:sldMkLst>
      </pc:sldChg>
      <pc:sldChg chg="replTag delTag">
        <pc:chgData name="Sommer Abdel-Fattah" userId="613115a0-4c9a-4543-8ba4-2103dbd183e2" providerId="ADAL" clId="{1DDA9FFC-49B8-40B2-AC33-8D8148A553FE}" dt="2023-05-19T23:58:53.109" v="9"/>
        <pc:sldMkLst>
          <pc:docMk/>
          <pc:sldMk cId="969792336" sldId="2413"/>
        </pc:sldMkLst>
      </pc:sldChg>
      <pc:sldChg chg="replTag delTag">
        <pc:chgData name="Sommer Abdel-Fattah" userId="613115a0-4c9a-4543-8ba4-2103dbd183e2" providerId="ADAL" clId="{1DDA9FFC-49B8-40B2-AC33-8D8148A553FE}" dt="2023-06-16T20:20:41.297" v="571"/>
        <pc:sldMkLst>
          <pc:docMk/>
          <pc:sldMk cId="2419847886" sldId="2414"/>
        </pc:sldMkLst>
      </pc:sldChg>
      <pc:sldChg chg="replTag delTag">
        <pc:chgData name="Sommer Abdel-Fattah" userId="613115a0-4c9a-4543-8ba4-2103dbd183e2" providerId="ADAL" clId="{1DDA9FFC-49B8-40B2-AC33-8D8148A553FE}" dt="2023-06-16T20:10:26.955" v="557"/>
        <pc:sldMkLst>
          <pc:docMk/>
          <pc:sldMk cId="313021402" sldId="2432"/>
        </pc:sldMkLst>
      </pc:sldChg>
      <pc:sldChg chg="modSp mod replTag delTag">
        <pc:chgData name="Sommer Abdel-Fattah" userId="613115a0-4c9a-4543-8ba4-2103dbd183e2" providerId="ADAL" clId="{1DDA9FFC-49B8-40B2-AC33-8D8148A553FE}" dt="2023-06-16T18:52:18.052" v="237"/>
        <pc:sldMkLst>
          <pc:docMk/>
          <pc:sldMk cId="295743067" sldId="2714"/>
        </pc:sldMkLst>
        <pc:spChg chg="mod">
          <ac:chgData name="Sommer Abdel-Fattah" userId="613115a0-4c9a-4543-8ba4-2103dbd183e2" providerId="ADAL" clId="{1DDA9FFC-49B8-40B2-AC33-8D8148A553FE}" dt="2023-05-24T22:59:17.078" v="142" actId="14100"/>
          <ac:spMkLst>
            <pc:docMk/>
            <pc:sldMk cId="295743067" sldId="2714"/>
            <ac:spMk id="11" creationId="{1EAACAAC-FE4C-474D-BB69-0E0C29202954}"/>
          </ac:spMkLst>
        </pc:spChg>
        <pc:picChg chg="mod">
          <ac:chgData name="Sommer Abdel-Fattah" userId="613115a0-4c9a-4543-8ba4-2103dbd183e2" providerId="ADAL" clId="{1DDA9FFC-49B8-40B2-AC33-8D8148A553FE}" dt="2023-05-24T22:59:17.078" v="142" actId="14100"/>
          <ac:picMkLst>
            <pc:docMk/>
            <pc:sldMk cId="295743067" sldId="2714"/>
            <ac:picMk id="7" creationId="{80BAC893-D454-4B52-9A7A-36772422CAA5}"/>
          </ac:picMkLst>
        </pc:picChg>
      </pc:sldChg>
      <pc:sldChg chg="replTag delTag">
        <pc:chgData name="Sommer Abdel-Fattah" userId="613115a0-4c9a-4543-8ba4-2103dbd183e2" providerId="ADAL" clId="{1DDA9FFC-49B8-40B2-AC33-8D8148A553FE}" dt="2023-06-16T18:52:18.409" v="239"/>
        <pc:sldMkLst>
          <pc:docMk/>
          <pc:sldMk cId="2380352320" sldId="2715"/>
        </pc:sldMkLst>
      </pc:sldChg>
      <pc:sldChg chg="modSp mod replTag delTag">
        <pc:chgData name="Sommer Abdel-Fattah" userId="613115a0-4c9a-4543-8ba4-2103dbd183e2" providerId="ADAL" clId="{1DDA9FFC-49B8-40B2-AC33-8D8148A553FE}" dt="2023-06-16T18:52:18.801" v="241"/>
        <pc:sldMkLst>
          <pc:docMk/>
          <pc:sldMk cId="3327062043" sldId="2716"/>
        </pc:sldMkLst>
        <pc:picChg chg="mod">
          <ac:chgData name="Sommer Abdel-Fattah" userId="613115a0-4c9a-4543-8ba4-2103dbd183e2" providerId="ADAL" clId="{1DDA9FFC-49B8-40B2-AC33-8D8148A553FE}" dt="2023-05-24T23:10:14.179" v="163" actId="1076"/>
          <ac:picMkLst>
            <pc:docMk/>
            <pc:sldMk cId="3327062043" sldId="2716"/>
            <ac:picMk id="8" creationId="{A5C5F527-D5E8-4797-AC62-366BD5E27F4F}"/>
          </ac:picMkLst>
        </pc:picChg>
      </pc:sldChg>
      <pc:sldChg chg="replTag delTag">
        <pc:chgData name="Sommer Abdel-Fattah" userId="613115a0-4c9a-4543-8ba4-2103dbd183e2" providerId="ADAL" clId="{1DDA9FFC-49B8-40B2-AC33-8D8148A553FE}" dt="2023-06-16T18:52:11.851" v="205"/>
        <pc:sldMkLst>
          <pc:docMk/>
          <pc:sldMk cId="764488992" sldId="2718"/>
        </pc:sldMkLst>
      </pc:sldChg>
      <pc:sldChg chg="replTag delTag">
        <pc:chgData name="Sommer Abdel-Fattah" userId="613115a0-4c9a-4543-8ba4-2103dbd183e2" providerId="ADAL" clId="{1DDA9FFC-49B8-40B2-AC33-8D8148A553FE}" dt="2023-06-16T18:52:12.340" v="207"/>
        <pc:sldMkLst>
          <pc:docMk/>
          <pc:sldMk cId="1921835156" sldId="2719"/>
        </pc:sldMkLst>
      </pc:sldChg>
    </pc:docChg>
  </pc:docChgLst>
  <pc:docChgLst>
    <pc:chgData name="Mehdi Aghelinejad" userId="S::maghelinejad@altair.com::a9a7a422-fa3c-4751-8049-35a834b1bfe7" providerId="AD" clId="Web-{D95F409E-BC2D-F83B-7A5C-42C387F04622}"/>
    <pc:docChg chg="addSld delSld modSld modSection">
      <pc:chgData name="Mehdi Aghelinejad" userId="S::maghelinejad@altair.com::a9a7a422-fa3c-4751-8049-35a834b1bfe7" providerId="AD" clId="Web-{D95F409E-BC2D-F83B-7A5C-42C387F04622}" dt="2022-02-15T17:29:08.942" v="128" actId="20577"/>
      <pc:docMkLst>
        <pc:docMk/>
      </pc:docMkLst>
      <pc:sldChg chg="modSp">
        <pc:chgData name="Mehdi Aghelinejad" userId="S::maghelinejad@altair.com::a9a7a422-fa3c-4751-8049-35a834b1bfe7" providerId="AD" clId="Web-{D95F409E-BC2D-F83B-7A5C-42C387F04622}" dt="2022-02-11T18:25:35.321" v="0" actId="20577"/>
        <pc:sldMkLst>
          <pc:docMk/>
          <pc:sldMk cId="906828884" sldId="500"/>
        </pc:sldMkLst>
        <pc:spChg chg="mod">
          <ac:chgData name="Mehdi Aghelinejad" userId="S::maghelinejad@altair.com::a9a7a422-fa3c-4751-8049-35a834b1bfe7" providerId="AD" clId="Web-{D95F409E-BC2D-F83B-7A5C-42C387F04622}" dt="2022-02-11T18:25:35.321" v="0" actId="20577"/>
          <ac:spMkLst>
            <pc:docMk/>
            <pc:sldMk cId="906828884" sldId="500"/>
            <ac:spMk id="2" creationId="{5145CD1F-A59B-4FF1-B036-3735E31E0A24}"/>
          </ac:spMkLst>
        </pc:spChg>
      </pc:sldChg>
      <pc:sldChg chg="delSp modSp">
        <pc:chgData name="Mehdi Aghelinejad" userId="S::maghelinejad@altair.com::a9a7a422-fa3c-4751-8049-35a834b1bfe7" providerId="AD" clId="Web-{D95F409E-BC2D-F83B-7A5C-42C387F04622}" dt="2022-02-15T16:17:45.912" v="25" actId="14100"/>
        <pc:sldMkLst>
          <pc:docMk/>
          <pc:sldMk cId="3590770029" sldId="544"/>
        </pc:sldMkLst>
        <pc:spChg chg="del mod">
          <ac:chgData name="Mehdi Aghelinejad" userId="S::maghelinejad@altair.com::a9a7a422-fa3c-4751-8049-35a834b1bfe7" providerId="AD" clId="Web-{D95F409E-BC2D-F83B-7A5C-42C387F04622}" dt="2022-02-15T16:16:07.659" v="20"/>
          <ac:spMkLst>
            <pc:docMk/>
            <pc:sldMk cId="3590770029" sldId="544"/>
            <ac:spMk id="5" creationId="{00000000-0000-0000-0000-000000000000}"/>
          </ac:spMkLst>
        </pc:spChg>
        <pc:spChg chg="mod">
          <ac:chgData name="Mehdi Aghelinejad" userId="S::maghelinejad@altair.com::a9a7a422-fa3c-4751-8049-35a834b1bfe7" providerId="AD" clId="Web-{D95F409E-BC2D-F83B-7A5C-42C387F04622}" dt="2022-02-15T16:17:45.912" v="25" actId="14100"/>
          <ac:spMkLst>
            <pc:docMk/>
            <pc:sldMk cId="3590770029" sldId="544"/>
            <ac:spMk id="6" creationId="{1439622D-BAD4-4A9C-AC78-D2312659C224}"/>
          </ac:spMkLst>
        </pc:spChg>
        <pc:spChg chg="del mod">
          <ac:chgData name="Mehdi Aghelinejad" userId="S::maghelinejad@altair.com::a9a7a422-fa3c-4751-8049-35a834b1bfe7" providerId="AD" clId="Web-{D95F409E-BC2D-F83B-7A5C-42C387F04622}" dt="2022-02-15T16:17:25.052" v="22"/>
          <ac:spMkLst>
            <pc:docMk/>
            <pc:sldMk cId="3590770029" sldId="544"/>
            <ac:spMk id="10" creationId="{9F2E17D7-8546-42CA-9F0F-5A19EF7C7DF4}"/>
          </ac:spMkLst>
        </pc:spChg>
      </pc:sldChg>
      <pc:sldChg chg="modSp">
        <pc:chgData name="Mehdi Aghelinejad" userId="S::maghelinejad@altair.com::a9a7a422-fa3c-4751-8049-35a834b1bfe7" providerId="AD" clId="Web-{D95F409E-BC2D-F83B-7A5C-42C387F04622}" dt="2022-02-15T14:56:14.350" v="7" actId="20577"/>
        <pc:sldMkLst>
          <pc:docMk/>
          <pc:sldMk cId="2310884827" sldId="620"/>
        </pc:sldMkLst>
        <pc:spChg chg="mod">
          <ac:chgData name="Mehdi Aghelinejad" userId="S::maghelinejad@altair.com::a9a7a422-fa3c-4751-8049-35a834b1bfe7" providerId="AD" clId="Web-{D95F409E-BC2D-F83B-7A5C-42C387F04622}" dt="2022-02-15T14:56:14.350" v="7" actId="20577"/>
          <ac:spMkLst>
            <pc:docMk/>
            <pc:sldMk cId="2310884827" sldId="620"/>
            <ac:spMk id="3" creationId="{C62C2D9E-3C83-4487-A7D9-0C73A67663CF}"/>
          </ac:spMkLst>
        </pc:spChg>
      </pc:sldChg>
      <pc:sldChg chg="modSp">
        <pc:chgData name="Mehdi Aghelinejad" userId="S::maghelinejad@altair.com::a9a7a422-fa3c-4751-8049-35a834b1bfe7" providerId="AD" clId="Web-{D95F409E-BC2D-F83B-7A5C-42C387F04622}" dt="2022-02-15T16:47:36.542" v="36" actId="20577"/>
        <pc:sldMkLst>
          <pc:docMk/>
          <pc:sldMk cId="2860988969" sldId="1313"/>
        </pc:sldMkLst>
        <pc:spChg chg="mod">
          <ac:chgData name="Mehdi Aghelinejad" userId="S::maghelinejad@altair.com::a9a7a422-fa3c-4751-8049-35a834b1bfe7" providerId="AD" clId="Web-{D95F409E-BC2D-F83B-7A5C-42C387F04622}" dt="2022-02-15T16:47:36.542" v="36" actId="20577"/>
          <ac:spMkLst>
            <pc:docMk/>
            <pc:sldMk cId="2860988969" sldId="1313"/>
            <ac:spMk id="2" creationId="{57C2CC89-39F1-41AA-AAAA-E4EADB885D7A}"/>
          </ac:spMkLst>
        </pc:spChg>
      </pc:sldChg>
      <pc:sldChg chg="modSp">
        <pc:chgData name="Mehdi Aghelinejad" userId="S::maghelinejad@altair.com::a9a7a422-fa3c-4751-8049-35a834b1bfe7" providerId="AD" clId="Web-{D95F409E-BC2D-F83B-7A5C-42C387F04622}" dt="2022-02-15T16:47:28.979" v="34" actId="20577"/>
        <pc:sldMkLst>
          <pc:docMk/>
          <pc:sldMk cId="1874879745" sldId="1316"/>
        </pc:sldMkLst>
        <pc:spChg chg="mod">
          <ac:chgData name="Mehdi Aghelinejad" userId="S::maghelinejad@altair.com::a9a7a422-fa3c-4751-8049-35a834b1bfe7" providerId="AD" clId="Web-{D95F409E-BC2D-F83B-7A5C-42C387F04622}" dt="2022-02-15T16:47:28.979" v="34" actId="20577"/>
          <ac:spMkLst>
            <pc:docMk/>
            <pc:sldMk cId="1874879745" sldId="1316"/>
            <ac:spMk id="2" creationId="{57C2CC89-39F1-41AA-AAAA-E4EADB885D7A}"/>
          </ac:spMkLst>
        </pc:spChg>
      </pc:sldChg>
      <pc:sldChg chg="modSp">
        <pc:chgData name="Mehdi Aghelinejad" userId="S::maghelinejad@altair.com::a9a7a422-fa3c-4751-8049-35a834b1bfe7" providerId="AD" clId="Web-{D95F409E-BC2D-F83B-7A5C-42C387F04622}" dt="2022-02-15T16:47:03.963" v="27" actId="20577"/>
        <pc:sldMkLst>
          <pc:docMk/>
          <pc:sldMk cId="3942122585" sldId="1318"/>
        </pc:sldMkLst>
        <pc:spChg chg="mod">
          <ac:chgData name="Mehdi Aghelinejad" userId="S::maghelinejad@altair.com::a9a7a422-fa3c-4751-8049-35a834b1bfe7" providerId="AD" clId="Web-{D95F409E-BC2D-F83B-7A5C-42C387F04622}" dt="2022-02-15T16:47:03.963" v="27" actId="20577"/>
          <ac:spMkLst>
            <pc:docMk/>
            <pc:sldMk cId="3942122585" sldId="1318"/>
            <ac:spMk id="2" creationId="{57C2CC89-39F1-41AA-AAAA-E4EADB885D7A}"/>
          </ac:spMkLst>
        </pc:spChg>
      </pc:sldChg>
      <pc:sldChg chg="modSp">
        <pc:chgData name="Mehdi Aghelinejad" userId="S::maghelinejad@altair.com::a9a7a422-fa3c-4751-8049-35a834b1bfe7" providerId="AD" clId="Web-{D95F409E-BC2D-F83B-7A5C-42C387F04622}" dt="2022-02-15T16:47:24.119" v="32" actId="20577"/>
        <pc:sldMkLst>
          <pc:docMk/>
          <pc:sldMk cId="4006307639" sldId="1319"/>
        </pc:sldMkLst>
        <pc:spChg chg="mod">
          <ac:chgData name="Mehdi Aghelinejad" userId="S::maghelinejad@altair.com::a9a7a422-fa3c-4751-8049-35a834b1bfe7" providerId="AD" clId="Web-{D95F409E-BC2D-F83B-7A5C-42C387F04622}" dt="2022-02-15T16:47:24.119" v="32" actId="20577"/>
          <ac:spMkLst>
            <pc:docMk/>
            <pc:sldMk cId="4006307639" sldId="1319"/>
            <ac:spMk id="2" creationId="{57C2CC89-39F1-41AA-AAAA-E4EADB885D7A}"/>
          </ac:spMkLst>
        </pc:spChg>
      </pc:sldChg>
      <pc:sldChg chg="modSp">
        <pc:chgData name="Mehdi Aghelinejad" userId="S::maghelinejad@altair.com::a9a7a422-fa3c-4751-8049-35a834b1bfe7" providerId="AD" clId="Web-{D95F409E-BC2D-F83B-7A5C-42C387F04622}" dt="2022-02-15T16:47:15.494" v="30" actId="20577"/>
        <pc:sldMkLst>
          <pc:docMk/>
          <pc:sldMk cId="2201675592" sldId="1320"/>
        </pc:sldMkLst>
        <pc:spChg chg="mod">
          <ac:chgData name="Mehdi Aghelinejad" userId="S::maghelinejad@altair.com::a9a7a422-fa3c-4751-8049-35a834b1bfe7" providerId="AD" clId="Web-{D95F409E-BC2D-F83B-7A5C-42C387F04622}" dt="2022-02-15T16:47:15.494" v="30" actId="20577"/>
          <ac:spMkLst>
            <pc:docMk/>
            <pc:sldMk cId="2201675592" sldId="1320"/>
            <ac:spMk id="2" creationId="{57C2CC89-39F1-41AA-AAAA-E4EADB885D7A}"/>
          </ac:spMkLst>
        </pc:spChg>
      </pc:sldChg>
      <pc:sldChg chg="modSp">
        <pc:chgData name="Mehdi Aghelinejad" userId="S::maghelinejad@altair.com::a9a7a422-fa3c-4751-8049-35a834b1bfe7" providerId="AD" clId="Web-{D95F409E-BC2D-F83B-7A5C-42C387F04622}" dt="2022-02-15T15:10:00.597" v="15" actId="20577"/>
        <pc:sldMkLst>
          <pc:docMk/>
          <pc:sldMk cId="353768816" sldId="2320"/>
        </pc:sldMkLst>
        <pc:spChg chg="mod">
          <ac:chgData name="Mehdi Aghelinejad" userId="S::maghelinejad@altair.com::a9a7a422-fa3c-4751-8049-35a834b1bfe7" providerId="AD" clId="Web-{D95F409E-BC2D-F83B-7A5C-42C387F04622}" dt="2022-02-15T15:10:00.597" v="15" actId="20577"/>
          <ac:spMkLst>
            <pc:docMk/>
            <pc:sldMk cId="353768816" sldId="2320"/>
            <ac:spMk id="11" creationId="{E340346C-427C-4710-A8FE-3F97043CA17F}"/>
          </ac:spMkLst>
        </pc:spChg>
      </pc:sldChg>
      <pc:sldChg chg="modSp">
        <pc:chgData name="Mehdi Aghelinejad" userId="S::maghelinejad@altair.com::a9a7a422-fa3c-4751-8049-35a834b1bfe7" providerId="AD" clId="Web-{D95F409E-BC2D-F83B-7A5C-42C387F04622}" dt="2022-02-15T17:27:49.627" v="127" actId="14100"/>
        <pc:sldMkLst>
          <pc:docMk/>
          <pc:sldMk cId="1071611707" sldId="2362"/>
        </pc:sldMkLst>
        <pc:spChg chg="mod">
          <ac:chgData name="Mehdi Aghelinejad" userId="S::maghelinejad@altair.com::a9a7a422-fa3c-4751-8049-35a834b1bfe7" providerId="AD" clId="Web-{D95F409E-BC2D-F83B-7A5C-42C387F04622}" dt="2022-02-15T17:27:49.627" v="127" actId="14100"/>
          <ac:spMkLst>
            <pc:docMk/>
            <pc:sldMk cId="1071611707" sldId="2362"/>
            <ac:spMk id="3" creationId="{67879887-826C-4E55-ADEE-19959F941EB8}"/>
          </ac:spMkLst>
        </pc:spChg>
      </pc:sldChg>
      <pc:sldChg chg="delSp modSp">
        <pc:chgData name="Mehdi Aghelinejad" userId="S::maghelinejad@altair.com::a9a7a422-fa3c-4751-8049-35a834b1bfe7" providerId="AD" clId="Web-{D95F409E-BC2D-F83B-7A5C-42C387F04622}" dt="2022-02-15T17:20:06.786" v="63" actId="20577"/>
        <pc:sldMkLst>
          <pc:docMk/>
          <pc:sldMk cId="756193133" sldId="2363"/>
        </pc:sldMkLst>
        <pc:spChg chg="mod">
          <ac:chgData name="Mehdi Aghelinejad" userId="S::maghelinejad@altair.com::a9a7a422-fa3c-4751-8049-35a834b1bfe7" providerId="AD" clId="Web-{D95F409E-BC2D-F83B-7A5C-42C387F04622}" dt="2022-02-15T17:20:06.786" v="63" actId="20577"/>
          <ac:spMkLst>
            <pc:docMk/>
            <pc:sldMk cId="756193133" sldId="2363"/>
            <ac:spMk id="3" creationId="{52CFEA7D-674B-41E0-87BB-66C47180A3AA}"/>
          </ac:spMkLst>
        </pc:spChg>
        <pc:spChg chg="del mod topLvl">
          <ac:chgData name="Mehdi Aghelinejad" userId="S::maghelinejad@altair.com::a9a7a422-fa3c-4751-8049-35a834b1bfe7" providerId="AD" clId="Web-{D95F409E-BC2D-F83B-7A5C-42C387F04622}" dt="2022-02-15T17:20:00.067" v="59"/>
          <ac:spMkLst>
            <pc:docMk/>
            <pc:sldMk cId="756193133" sldId="2363"/>
            <ac:spMk id="7" creationId="{69E2B367-CAA6-47B8-897E-FB033A44925A}"/>
          </ac:spMkLst>
        </pc:spChg>
        <pc:grpChg chg="del">
          <ac:chgData name="Mehdi Aghelinejad" userId="S::maghelinejad@altair.com::a9a7a422-fa3c-4751-8049-35a834b1bfe7" providerId="AD" clId="Web-{D95F409E-BC2D-F83B-7A5C-42C387F04622}" dt="2022-02-15T17:18:52.034" v="55"/>
          <ac:grpSpMkLst>
            <pc:docMk/>
            <pc:sldMk cId="756193133" sldId="2363"/>
            <ac:grpSpMk id="4" creationId="{C6A16F3A-6269-4C9B-924C-6567E34016B8}"/>
          </ac:grpSpMkLst>
        </pc:grpChg>
        <pc:picChg chg="mod">
          <ac:chgData name="Mehdi Aghelinejad" userId="S::maghelinejad@altair.com::a9a7a422-fa3c-4751-8049-35a834b1bfe7" providerId="AD" clId="Web-{D95F409E-BC2D-F83B-7A5C-42C387F04622}" dt="2022-02-15T17:19:38.644" v="57" actId="1076"/>
          <ac:picMkLst>
            <pc:docMk/>
            <pc:sldMk cId="756193133" sldId="2363"/>
            <ac:picMk id="5" creationId="{74D07085-50E1-45B8-95F8-573FDF105091}"/>
          </ac:picMkLst>
        </pc:picChg>
        <pc:picChg chg="del topLvl">
          <ac:chgData name="Mehdi Aghelinejad" userId="S::maghelinejad@altair.com::a9a7a422-fa3c-4751-8049-35a834b1bfe7" providerId="AD" clId="Web-{D95F409E-BC2D-F83B-7A5C-42C387F04622}" dt="2022-02-15T17:18:52.034" v="55"/>
          <ac:picMkLst>
            <pc:docMk/>
            <pc:sldMk cId="756193133" sldId="2363"/>
            <ac:picMk id="6" creationId="{62468FB1-6565-4B16-BD4F-D78F52A5F2C4}"/>
          </ac:picMkLst>
        </pc:picChg>
      </pc:sldChg>
      <pc:sldChg chg="modSp">
        <pc:chgData name="Mehdi Aghelinejad" userId="S::maghelinejad@altair.com::a9a7a422-fa3c-4751-8049-35a834b1bfe7" providerId="AD" clId="Web-{D95F409E-BC2D-F83B-7A5C-42C387F04622}" dt="2022-02-15T17:06:30.621" v="39" actId="20577"/>
        <pc:sldMkLst>
          <pc:docMk/>
          <pc:sldMk cId="199521727" sldId="2365"/>
        </pc:sldMkLst>
        <pc:spChg chg="mod">
          <ac:chgData name="Mehdi Aghelinejad" userId="S::maghelinejad@altair.com::a9a7a422-fa3c-4751-8049-35a834b1bfe7" providerId="AD" clId="Web-{D95F409E-BC2D-F83B-7A5C-42C387F04622}" dt="2022-02-15T17:06:30.621" v="39" actId="20577"/>
          <ac:spMkLst>
            <pc:docMk/>
            <pc:sldMk cId="199521727" sldId="2365"/>
            <ac:spMk id="3" creationId="{57110754-7A8C-4940-9975-5F73A93E1F3A}"/>
          </ac:spMkLst>
        </pc:spChg>
      </pc:sldChg>
      <pc:sldChg chg="addSp delSp modSp new del">
        <pc:chgData name="Mehdi Aghelinejad" userId="S::maghelinejad@altair.com::a9a7a422-fa3c-4751-8049-35a834b1bfe7" providerId="AD" clId="Web-{D95F409E-BC2D-F83B-7A5C-42C387F04622}" dt="2022-02-15T17:26:31.719" v="120"/>
        <pc:sldMkLst>
          <pc:docMk/>
          <pc:sldMk cId="602745437" sldId="2720"/>
        </pc:sldMkLst>
        <pc:picChg chg="add del mod">
          <ac:chgData name="Mehdi Aghelinejad" userId="S::maghelinejad@altair.com::a9a7a422-fa3c-4751-8049-35a834b1bfe7" providerId="AD" clId="Web-{D95F409E-BC2D-F83B-7A5C-42C387F04622}" dt="2022-02-15T17:20:53.084" v="70"/>
          <ac:picMkLst>
            <pc:docMk/>
            <pc:sldMk cId="602745437" sldId="2720"/>
            <ac:picMk id="5" creationId="{EF652B08-FA99-491D-898E-90BFC20646B4}"/>
          </ac:picMkLst>
        </pc:picChg>
        <pc:picChg chg="add del mod">
          <ac:chgData name="Mehdi Aghelinejad" userId="S::maghelinejad@altair.com::a9a7a422-fa3c-4751-8049-35a834b1bfe7" providerId="AD" clId="Web-{D95F409E-BC2D-F83B-7A5C-42C387F04622}" dt="2022-02-15T17:20:53.084" v="69"/>
          <ac:picMkLst>
            <pc:docMk/>
            <pc:sldMk cId="602745437" sldId="2720"/>
            <ac:picMk id="6" creationId="{2DBF9B69-8B3A-47B8-A902-6A97D8FD6177}"/>
          </ac:picMkLst>
        </pc:picChg>
        <pc:picChg chg="add mod">
          <ac:chgData name="Mehdi Aghelinejad" userId="S::maghelinejad@altair.com::a9a7a422-fa3c-4751-8049-35a834b1bfe7" providerId="AD" clId="Web-{D95F409E-BC2D-F83B-7A5C-42C387F04622}" dt="2022-02-15T17:16:39.702" v="53" actId="1076"/>
          <ac:picMkLst>
            <pc:docMk/>
            <pc:sldMk cId="602745437" sldId="2720"/>
            <ac:picMk id="7" creationId="{AB4158E7-2DC9-4818-85B5-B43107DF31EF}"/>
          </ac:picMkLst>
        </pc:picChg>
        <pc:picChg chg="add del mod">
          <ac:chgData name="Mehdi Aghelinejad" userId="S::maghelinejad@altair.com::a9a7a422-fa3c-4751-8049-35a834b1bfe7" providerId="AD" clId="Web-{D95F409E-BC2D-F83B-7A5C-42C387F04622}" dt="2022-02-15T17:20:53.084" v="68"/>
          <ac:picMkLst>
            <pc:docMk/>
            <pc:sldMk cId="602745437" sldId="2720"/>
            <ac:picMk id="8" creationId="{BB715A7D-9F3A-4ECF-9097-1B15C7206D39}"/>
          </ac:picMkLst>
        </pc:picChg>
      </pc:sldChg>
      <pc:sldChg chg="addSp delSp modSp add replId">
        <pc:chgData name="Mehdi Aghelinejad" userId="S::maghelinejad@altair.com::a9a7a422-fa3c-4751-8049-35a834b1bfe7" providerId="AD" clId="Web-{D95F409E-BC2D-F83B-7A5C-42C387F04622}" dt="2022-02-15T17:29:08.942" v="128" actId="20577"/>
        <pc:sldMkLst>
          <pc:docMk/>
          <pc:sldMk cId="3412658171" sldId="2721"/>
        </pc:sldMkLst>
        <pc:spChg chg="mod">
          <ac:chgData name="Mehdi Aghelinejad" userId="S::maghelinejad@altair.com::a9a7a422-fa3c-4751-8049-35a834b1bfe7" providerId="AD" clId="Web-{D95F409E-BC2D-F83B-7A5C-42C387F04622}" dt="2022-02-15T17:29:08.942" v="128" actId="20577"/>
          <ac:spMkLst>
            <pc:docMk/>
            <pc:sldMk cId="3412658171" sldId="2721"/>
            <ac:spMk id="3" creationId="{52CFEA7D-674B-41E0-87BB-66C47180A3AA}"/>
          </ac:spMkLst>
        </pc:spChg>
        <pc:spChg chg="mod ord">
          <ac:chgData name="Mehdi Aghelinejad" userId="S::maghelinejad@altair.com::a9a7a422-fa3c-4751-8049-35a834b1bfe7" providerId="AD" clId="Web-{D95F409E-BC2D-F83B-7A5C-42C387F04622}" dt="2022-02-15T17:23:24.245" v="107" actId="1076"/>
          <ac:spMkLst>
            <pc:docMk/>
            <pc:sldMk cId="3412658171" sldId="2721"/>
            <ac:spMk id="7" creationId="{69E2B367-CAA6-47B8-897E-FB033A44925A}"/>
          </ac:spMkLst>
        </pc:spChg>
        <pc:spChg chg="add mod">
          <ac:chgData name="Mehdi Aghelinejad" userId="S::maghelinejad@altair.com::a9a7a422-fa3c-4751-8049-35a834b1bfe7" providerId="AD" clId="Web-{D95F409E-BC2D-F83B-7A5C-42C387F04622}" dt="2022-02-15T17:23:10.307" v="104" actId="14100"/>
          <ac:spMkLst>
            <pc:docMk/>
            <pc:sldMk cId="3412658171" sldId="2721"/>
            <ac:spMk id="13" creationId="{CC72E45B-8CF3-49A2-B63D-5F15E807E3AD}"/>
          </ac:spMkLst>
        </pc:spChg>
        <pc:spChg chg="add mod">
          <ac:chgData name="Mehdi Aghelinejad" userId="S::maghelinejad@altair.com::a9a7a422-fa3c-4751-8049-35a834b1bfe7" providerId="AD" clId="Web-{D95F409E-BC2D-F83B-7A5C-42C387F04622}" dt="2022-02-15T17:23:52.027" v="112" actId="1076"/>
          <ac:spMkLst>
            <pc:docMk/>
            <pc:sldMk cId="3412658171" sldId="2721"/>
            <ac:spMk id="14" creationId="{88079BE0-3E72-45F5-BCD2-DC7FE96792B3}"/>
          </ac:spMkLst>
        </pc:spChg>
        <pc:grpChg chg="add mod">
          <ac:chgData name="Mehdi Aghelinejad" userId="S::maghelinejad@altair.com::a9a7a422-fa3c-4751-8049-35a834b1bfe7" providerId="AD" clId="Web-{D95F409E-BC2D-F83B-7A5C-42C387F04622}" dt="2022-02-15T17:25:39.889" v="119" actId="1076"/>
          <ac:grpSpMkLst>
            <pc:docMk/>
            <pc:sldMk cId="3412658171" sldId="2721"/>
            <ac:grpSpMk id="12" creationId="{CA3ADED4-4D3B-4AD0-A11F-8A0471BB45EE}"/>
          </ac:grpSpMkLst>
        </pc:grpChg>
        <pc:grpChg chg="add mod">
          <ac:chgData name="Mehdi Aghelinejad" userId="S::maghelinejad@altair.com::a9a7a422-fa3c-4751-8049-35a834b1bfe7" providerId="AD" clId="Web-{D95F409E-BC2D-F83B-7A5C-42C387F04622}" dt="2022-02-15T17:25:34.077" v="117" actId="1076"/>
          <ac:grpSpMkLst>
            <pc:docMk/>
            <pc:sldMk cId="3412658171" sldId="2721"/>
            <ac:grpSpMk id="15" creationId="{689CF291-4488-41B1-B6BC-72BEB5627A00}"/>
          </ac:grpSpMkLst>
        </pc:grpChg>
        <pc:grpChg chg="add mod">
          <ac:chgData name="Mehdi Aghelinejad" userId="S::maghelinejad@altair.com::a9a7a422-fa3c-4751-8049-35a834b1bfe7" providerId="AD" clId="Web-{D95F409E-BC2D-F83B-7A5C-42C387F04622}" dt="2022-02-15T17:25:36.655" v="118" actId="1076"/>
          <ac:grpSpMkLst>
            <pc:docMk/>
            <pc:sldMk cId="3412658171" sldId="2721"/>
            <ac:grpSpMk id="16" creationId="{4A1FB25B-AFCD-4151-8CD7-7070B19050AF}"/>
          </ac:grpSpMkLst>
        </pc:grpChg>
        <pc:picChg chg="add mod">
          <ac:chgData name="Mehdi Aghelinejad" userId="S::maghelinejad@altair.com::a9a7a422-fa3c-4751-8049-35a834b1bfe7" providerId="AD" clId="Web-{D95F409E-BC2D-F83B-7A5C-42C387F04622}" dt="2022-02-15T17:22:21.305" v="93" actId="1076"/>
          <ac:picMkLst>
            <pc:docMk/>
            <pc:sldMk cId="3412658171" sldId="2721"/>
            <ac:picMk id="4" creationId="{447A1094-AB7E-463A-A675-4462FD127A08}"/>
          </ac:picMkLst>
        </pc:picChg>
        <pc:picChg chg="del">
          <ac:chgData name="Mehdi Aghelinejad" userId="S::maghelinejad@altair.com::a9a7a422-fa3c-4751-8049-35a834b1bfe7" providerId="AD" clId="Web-{D95F409E-BC2D-F83B-7A5C-42C387F04622}" dt="2022-02-15T17:20:11.552" v="64"/>
          <ac:picMkLst>
            <pc:docMk/>
            <pc:sldMk cId="3412658171" sldId="2721"/>
            <ac:picMk id="5" creationId="{74D07085-50E1-45B8-95F8-573FDF105091}"/>
          </ac:picMkLst>
        </pc:picChg>
        <pc:picChg chg="add mod">
          <ac:chgData name="Mehdi Aghelinejad" userId="S::maghelinejad@altair.com::a9a7a422-fa3c-4751-8049-35a834b1bfe7" providerId="AD" clId="Web-{D95F409E-BC2D-F83B-7A5C-42C387F04622}" dt="2022-02-15T17:22:13.618" v="92" actId="1076"/>
          <ac:picMkLst>
            <pc:docMk/>
            <pc:sldMk cId="3412658171" sldId="2721"/>
            <ac:picMk id="6" creationId="{62D7D806-9D4C-4283-8539-48A4C42642B4}"/>
          </ac:picMkLst>
        </pc:picChg>
        <pc:picChg chg="add mod">
          <ac:chgData name="Mehdi Aghelinejad" userId="S::maghelinejad@altair.com::a9a7a422-fa3c-4751-8049-35a834b1bfe7" providerId="AD" clId="Web-{D95F409E-BC2D-F83B-7A5C-42C387F04622}" dt="2022-02-15T17:22:10.868" v="91" actId="1076"/>
          <ac:picMkLst>
            <pc:docMk/>
            <pc:sldMk cId="3412658171" sldId="2721"/>
            <ac:picMk id="8" creationId="{1426518A-A5B4-49D3-A1E4-594558A258D7}"/>
          </ac:picMkLst>
        </pc:picChg>
        <pc:picChg chg="add del mod">
          <ac:chgData name="Mehdi Aghelinejad" userId="S::maghelinejad@altair.com::a9a7a422-fa3c-4751-8049-35a834b1bfe7" providerId="AD" clId="Web-{D95F409E-BC2D-F83B-7A5C-42C387F04622}" dt="2022-02-15T17:22:27.555" v="100"/>
          <ac:picMkLst>
            <pc:docMk/>
            <pc:sldMk cId="3412658171" sldId="2721"/>
            <ac:picMk id="9" creationId="{8035C5AC-B455-4842-9A26-CF6BCC3B6ED5}"/>
          </ac:picMkLst>
        </pc:picChg>
        <pc:picChg chg="add del mod">
          <ac:chgData name="Mehdi Aghelinejad" userId="S::maghelinejad@altair.com::a9a7a422-fa3c-4751-8049-35a834b1bfe7" providerId="AD" clId="Web-{D95F409E-BC2D-F83B-7A5C-42C387F04622}" dt="2022-02-15T17:22:27.555" v="99"/>
          <ac:picMkLst>
            <pc:docMk/>
            <pc:sldMk cId="3412658171" sldId="2721"/>
            <ac:picMk id="10" creationId="{EA0D1A7C-1423-4DCF-A8CB-0D7BD0B4F7C3}"/>
          </ac:picMkLst>
        </pc:picChg>
        <pc:picChg chg="add del mod">
          <ac:chgData name="Mehdi Aghelinejad" userId="S::maghelinejad@altair.com::a9a7a422-fa3c-4751-8049-35a834b1bfe7" providerId="AD" clId="Web-{D95F409E-BC2D-F83B-7A5C-42C387F04622}" dt="2022-02-15T17:22:27.555" v="98"/>
          <ac:picMkLst>
            <pc:docMk/>
            <pc:sldMk cId="3412658171" sldId="2721"/>
            <ac:picMk id="11" creationId="{FD647CC6-13F1-43CF-8C44-0AA05647375F}"/>
          </ac:picMkLst>
        </pc:picChg>
      </pc:sldChg>
    </pc:docChg>
  </pc:docChgLst>
  <pc:docChgLst>
    <pc:chgData name="Saber Fallahpour" userId="S::sfallahpour@altair.com::b73d4960-20fc-41dc-b4ba-e10ca8a139a1" providerId="AD" clId="Web-{2DD68EAE-0659-E44B-135B-96D661D65A28}"/>
    <pc:docChg chg="delSld modSld modSection">
      <pc:chgData name="Saber Fallahpour" userId="S::sfallahpour@altair.com::b73d4960-20fc-41dc-b4ba-e10ca8a139a1" providerId="AD" clId="Web-{2DD68EAE-0659-E44B-135B-96D661D65A28}" dt="2023-01-16T20:14:32.321" v="7"/>
      <pc:docMkLst>
        <pc:docMk/>
      </pc:docMkLst>
      <pc:sldChg chg="del">
        <pc:chgData name="Saber Fallahpour" userId="S::sfallahpour@altair.com::b73d4960-20fc-41dc-b4ba-e10ca8a139a1" providerId="AD" clId="Web-{2DD68EAE-0659-E44B-135B-96D661D65A28}" dt="2023-01-16T20:12:40.458" v="0"/>
        <pc:sldMkLst>
          <pc:docMk/>
          <pc:sldMk cId="784177756" sldId="2360"/>
        </pc:sldMkLst>
      </pc:sldChg>
      <pc:sldChg chg="del">
        <pc:chgData name="Saber Fallahpour" userId="S::sfallahpour@altair.com::b73d4960-20fc-41dc-b4ba-e10ca8a139a1" providerId="AD" clId="Web-{2DD68EAE-0659-E44B-135B-96D661D65A28}" dt="2023-01-16T20:12:40.458" v="1"/>
        <pc:sldMkLst>
          <pc:docMk/>
          <pc:sldMk cId="1309635338" sldId="2361"/>
        </pc:sldMkLst>
      </pc:sldChg>
      <pc:sldChg chg="del">
        <pc:chgData name="Saber Fallahpour" userId="S::sfallahpour@altair.com::b73d4960-20fc-41dc-b4ba-e10ca8a139a1" providerId="AD" clId="Web-{2DD68EAE-0659-E44B-135B-96D661D65A28}" dt="2023-01-16T20:12:40.474" v="2"/>
        <pc:sldMkLst>
          <pc:docMk/>
          <pc:sldMk cId="1071611707" sldId="2362"/>
        </pc:sldMkLst>
      </pc:sldChg>
      <pc:sldChg chg="del">
        <pc:chgData name="Saber Fallahpour" userId="S::sfallahpour@altair.com::b73d4960-20fc-41dc-b4ba-e10ca8a139a1" providerId="AD" clId="Web-{2DD68EAE-0659-E44B-135B-96D661D65A28}" dt="2023-01-16T20:12:40.490" v="5"/>
        <pc:sldMkLst>
          <pc:docMk/>
          <pc:sldMk cId="756193133" sldId="2363"/>
        </pc:sldMkLst>
      </pc:sldChg>
      <pc:sldChg chg="del">
        <pc:chgData name="Saber Fallahpour" userId="S::sfallahpour@altair.com::b73d4960-20fc-41dc-b4ba-e10ca8a139a1" providerId="AD" clId="Web-{2DD68EAE-0659-E44B-135B-96D661D65A28}" dt="2023-01-16T20:12:40.474" v="4"/>
        <pc:sldMkLst>
          <pc:docMk/>
          <pc:sldMk cId="3412658171" sldId="2721"/>
        </pc:sldMkLst>
      </pc:sldChg>
      <pc:sldChg chg="del">
        <pc:chgData name="Saber Fallahpour" userId="S::sfallahpour@altair.com::b73d4960-20fc-41dc-b4ba-e10ca8a139a1" providerId="AD" clId="Web-{2DD68EAE-0659-E44B-135B-96D661D65A28}" dt="2023-01-16T20:12:40.474" v="3"/>
        <pc:sldMkLst>
          <pc:docMk/>
          <pc:sldMk cId="3001473261" sldId="2722"/>
        </pc:sldMkLst>
      </pc:sldChg>
      <pc:sldChg chg="delSp">
        <pc:chgData name="Saber Fallahpour" userId="S::sfallahpour@altair.com::b73d4960-20fc-41dc-b4ba-e10ca8a139a1" providerId="AD" clId="Web-{2DD68EAE-0659-E44B-135B-96D661D65A28}" dt="2023-01-16T20:14:32.321" v="7"/>
        <pc:sldMkLst>
          <pc:docMk/>
          <pc:sldMk cId="2942555839" sldId="2732"/>
        </pc:sldMkLst>
        <pc:spChg chg="del">
          <ac:chgData name="Saber Fallahpour" userId="S::sfallahpour@altair.com::b73d4960-20fc-41dc-b4ba-e10ca8a139a1" providerId="AD" clId="Web-{2DD68EAE-0659-E44B-135B-96D661D65A28}" dt="2023-01-16T20:14:32.321" v="7"/>
          <ac:spMkLst>
            <pc:docMk/>
            <pc:sldMk cId="2942555839" sldId="2732"/>
            <ac:spMk id="10" creationId="{9F2E17D7-8546-42CA-9F0F-5A19EF7C7DF4}"/>
          </ac:spMkLst>
        </pc:spChg>
      </pc:sldChg>
      <pc:sldChg chg="delSp">
        <pc:chgData name="Saber Fallahpour" userId="S::sfallahpour@altair.com::b73d4960-20fc-41dc-b4ba-e10ca8a139a1" providerId="AD" clId="Web-{2DD68EAE-0659-E44B-135B-96D661D65A28}" dt="2023-01-16T20:14:26.868" v="6"/>
        <pc:sldMkLst>
          <pc:docMk/>
          <pc:sldMk cId="3532162034" sldId="2733"/>
        </pc:sldMkLst>
        <pc:spChg chg="del">
          <ac:chgData name="Saber Fallahpour" userId="S::sfallahpour@altair.com::b73d4960-20fc-41dc-b4ba-e10ca8a139a1" providerId="AD" clId="Web-{2DD68EAE-0659-E44B-135B-96D661D65A28}" dt="2023-01-16T20:14:26.868" v="6"/>
          <ac:spMkLst>
            <pc:docMk/>
            <pc:sldMk cId="3532162034" sldId="2733"/>
            <ac:spMk id="10" creationId="{9F2E17D7-8546-42CA-9F0F-5A19EF7C7DF4}"/>
          </ac:spMkLst>
        </pc:spChg>
      </pc:sldChg>
    </pc:docChg>
  </pc:docChgLst>
  <pc:docChgLst>
    <pc:chgData name="Saber Fallahpour" userId="S::sfallahpour@altair.com::b73d4960-20fc-41dc-b4ba-e10ca8a139a1" providerId="AD" clId="Web-{E2D5BCE5-7C52-0291-8AAF-724D7B34887B}"/>
    <pc:docChg chg="addSld modSld modSection">
      <pc:chgData name="Saber Fallahpour" userId="S::sfallahpour@altair.com::b73d4960-20fc-41dc-b4ba-e10ca8a139a1" providerId="AD" clId="Web-{E2D5BCE5-7C52-0291-8AAF-724D7B34887B}" dt="2023-01-16T20:02:10.853" v="11"/>
      <pc:docMkLst>
        <pc:docMk/>
      </pc:docMkLst>
      <pc:sldChg chg="mod modShow">
        <pc:chgData name="Saber Fallahpour" userId="S::sfallahpour@altair.com::b73d4960-20fc-41dc-b4ba-e10ca8a139a1" providerId="AD" clId="Web-{E2D5BCE5-7C52-0291-8AAF-724D7B34887B}" dt="2023-01-16T20:00:30.959" v="2"/>
        <pc:sldMkLst>
          <pc:docMk/>
          <pc:sldMk cId="784177756" sldId="2360"/>
        </pc:sldMkLst>
      </pc:sldChg>
      <pc:sldChg chg="mod modShow">
        <pc:chgData name="Saber Fallahpour" userId="S::sfallahpour@altair.com::b73d4960-20fc-41dc-b4ba-e10ca8a139a1" providerId="AD" clId="Web-{E2D5BCE5-7C52-0291-8AAF-724D7B34887B}" dt="2023-01-16T20:00:30.896" v="1"/>
        <pc:sldMkLst>
          <pc:docMk/>
          <pc:sldMk cId="1309635338" sldId="2361"/>
        </pc:sldMkLst>
      </pc:sldChg>
      <pc:sldChg chg="mod modShow">
        <pc:chgData name="Saber Fallahpour" userId="S::sfallahpour@altair.com::b73d4960-20fc-41dc-b4ba-e10ca8a139a1" providerId="AD" clId="Web-{E2D5BCE5-7C52-0291-8AAF-724D7B34887B}" dt="2023-01-16T20:00:30.771" v="0"/>
        <pc:sldMkLst>
          <pc:docMk/>
          <pc:sldMk cId="1071611707" sldId="2362"/>
        </pc:sldMkLst>
      </pc:sldChg>
      <pc:sldChg chg="mod modShow">
        <pc:chgData name="Saber Fallahpour" userId="S::sfallahpour@altair.com::b73d4960-20fc-41dc-b4ba-e10ca8a139a1" providerId="AD" clId="Web-{E2D5BCE5-7C52-0291-8AAF-724D7B34887B}" dt="2023-01-16T20:00:31.412" v="5"/>
        <pc:sldMkLst>
          <pc:docMk/>
          <pc:sldMk cId="756193133" sldId="2363"/>
        </pc:sldMkLst>
      </pc:sldChg>
      <pc:sldChg chg="addSp delSp modSp">
        <pc:chgData name="Saber Fallahpour" userId="S::sfallahpour@altair.com::b73d4960-20fc-41dc-b4ba-e10ca8a139a1" providerId="AD" clId="Web-{E2D5BCE5-7C52-0291-8AAF-724D7B34887B}" dt="2023-01-16T20:01:07.491" v="7"/>
        <pc:sldMkLst>
          <pc:docMk/>
          <pc:sldMk cId="2670208818" sldId="2364"/>
        </pc:sldMkLst>
        <pc:picChg chg="add del mod">
          <ac:chgData name="Saber Fallahpour" userId="S::sfallahpour@altair.com::b73d4960-20fc-41dc-b4ba-e10ca8a139a1" providerId="AD" clId="Web-{E2D5BCE5-7C52-0291-8AAF-724D7B34887B}" dt="2023-01-16T20:01:07.491" v="7"/>
          <ac:picMkLst>
            <pc:docMk/>
            <pc:sldMk cId="2670208818" sldId="2364"/>
            <ac:picMk id="5" creationId="{DB62DB81-4C37-1576-4AAF-B8DA540AE39B}"/>
          </ac:picMkLst>
        </pc:picChg>
      </pc:sldChg>
      <pc:sldChg chg="mod modShow">
        <pc:chgData name="Saber Fallahpour" userId="S::sfallahpour@altair.com::b73d4960-20fc-41dc-b4ba-e10ca8a139a1" providerId="AD" clId="Web-{E2D5BCE5-7C52-0291-8AAF-724D7B34887B}" dt="2023-01-16T20:00:31.303" v="4"/>
        <pc:sldMkLst>
          <pc:docMk/>
          <pc:sldMk cId="3412658171" sldId="2721"/>
        </pc:sldMkLst>
      </pc:sldChg>
      <pc:sldChg chg="mod modShow">
        <pc:chgData name="Saber Fallahpour" userId="S::sfallahpour@altair.com::b73d4960-20fc-41dc-b4ba-e10ca8a139a1" providerId="AD" clId="Web-{E2D5BCE5-7C52-0291-8AAF-724D7B34887B}" dt="2023-01-16T20:00:31.084" v="3"/>
        <pc:sldMkLst>
          <pc:docMk/>
          <pc:sldMk cId="3001473261" sldId="2722"/>
        </pc:sldMkLst>
      </pc:sldChg>
      <pc:sldChg chg="addSp delSp modSp new">
        <pc:chgData name="Saber Fallahpour" userId="S::sfallahpour@altair.com::b73d4960-20fc-41dc-b4ba-e10ca8a139a1" providerId="AD" clId="Web-{E2D5BCE5-7C52-0291-8AAF-724D7B34887B}" dt="2023-01-16T20:02:10.853" v="11"/>
        <pc:sldMkLst>
          <pc:docMk/>
          <pc:sldMk cId="332608438" sldId="2723"/>
        </pc:sldMkLst>
        <pc:picChg chg="add del mod">
          <ac:chgData name="Saber Fallahpour" userId="S::sfallahpour@altair.com::b73d4960-20fc-41dc-b4ba-e10ca8a139a1" providerId="AD" clId="Web-{E2D5BCE5-7C52-0291-8AAF-724D7B34887B}" dt="2023-01-16T20:02:10.853" v="11"/>
          <ac:picMkLst>
            <pc:docMk/>
            <pc:sldMk cId="332608438" sldId="2723"/>
            <ac:picMk id="5" creationId="{13F7D011-49B1-6D05-A623-436DBFD8C19C}"/>
          </ac:picMkLst>
        </pc:picChg>
      </pc:sldChg>
    </pc:docChg>
  </pc:docChgLst>
  <pc:docChgLst>
    <pc:chgData name="Mehdi Aghelinejad" userId="S::maghelinejad@altair.com::a9a7a422-fa3c-4751-8049-35a834b1bfe7" providerId="AD" clId="Web-{07376B88-916B-C706-E037-922BBDDD190B}"/>
    <pc:docChg chg="modSld">
      <pc:chgData name="Mehdi Aghelinejad" userId="S::maghelinejad@altair.com::a9a7a422-fa3c-4751-8049-35a834b1bfe7" providerId="AD" clId="Web-{07376B88-916B-C706-E037-922BBDDD190B}" dt="2022-03-01T18:11:33.467" v="343"/>
      <pc:docMkLst>
        <pc:docMk/>
      </pc:docMkLst>
      <pc:sldChg chg="modNotes">
        <pc:chgData name="Mehdi Aghelinejad" userId="S::maghelinejad@altair.com::a9a7a422-fa3c-4751-8049-35a834b1bfe7" providerId="AD" clId="Web-{07376B88-916B-C706-E037-922BBDDD190B}" dt="2022-03-01T18:11:33.467" v="343"/>
        <pc:sldMkLst>
          <pc:docMk/>
          <pc:sldMk cId="101397206" sldId="2300"/>
        </pc:sldMkLst>
      </pc:sldChg>
    </pc:docChg>
  </pc:docChgLst>
  <pc:docChgLst>
    <pc:chgData name="Saber Fallahpour" userId="S::sfallahpour@altair.com::b73d4960-20fc-41dc-b4ba-e10ca8a139a1" providerId="AD" clId="Web-{ED5359FC-F758-CF2F-1136-66E81ED078A6}"/>
    <pc:docChg chg="delSld modSld modSection">
      <pc:chgData name="Saber Fallahpour" userId="S::sfallahpour@altair.com::b73d4960-20fc-41dc-b4ba-e10ca8a139a1" providerId="AD" clId="Web-{ED5359FC-F758-CF2F-1136-66E81ED078A6}" dt="2023-01-16T20:02:57.219" v="2"/>
      <pc:docMkLst>
        <pc:docMk/>
      </pc:docMkLst>
      <pc:sldChg chg="addSp delSp modSp">
        <pc:chgData name="Saber Fallahpour" userId="S::sfallahpour@altair.com::b73d4960-20fc-41dc-b4ba-e10ca8a139a1" providerId="AD" clId="Web-{ED5359FC-F758-CF2F-1136-66E81ED078A6}" dt="2023-01-16T20:02:57.219" v="2"/>
        <pc:sldMkLst>
          <pc:docMk/>
          <pc:sldMk cId="756193133" sldId="2363"/>
        </pc:sldMkLst>
        <pc:picChg chg="add del mod">
          <ac:chgData name="Saber Fallahpour" userId="S::sfallahpour@altair.com::b73d4960-20fc-41dc-b4ba-e10ca8a139a1" providerId="AD" clId="Web-{ED5359FC-F758-CF2F-1136-66E81ED078A6}" dt="2023-01-16T20:02:57.219" v="2"/>
          <ac:picMkLst>
            <pc:docMk/>
            <pc:sldMk cId="756193133" sldId="2363"/>
            <ac:picMk id="4" creationId="{1253F89B-52F8-886A-8667-E5E77E016CF8}"/>
          </ac:picMkLst>
        </pc:picChg>
      </pc:sldChg>
      <pc:sldChg chg="del">
        <pc:chgData name="Saber Fallahpour" userId="S::sfallahpour@altair.com::b73d4960-20fc-41dc-b4ba-e10ca8a139a1" providerId="AD" clId="Web-{ED5359FC-F758-CF2F-1136-66E81ED078A6}" dt="2023-01-16T20:02:38.359" v="0"/>
        <pc:sldMkLst>
          <pc:docMk/>
          <pc:sldMk cId="332608438" sldId="2723"/>
        </pc:sldMkLst>
      </pc:sldChg>
    </pc:docChg>
  </pc:docChgLst>
  <pc:docChgLst>
    <pc:chgData name="Saber Fallahpour" userId="S::sfallahpour@altair.com::b73d4960-20fc-41dc-b4ba-e10ca8a139a1" providerId="AD" clId="Web-{EE43DCE9-E9C8-B89A-8CCE-E0C6E72E0021}"/>
    <pc:docChg chg="modSld">
      <pc:chgData name="Saber Fallahpour" userId="S::sfallahpour@altair.com::b73d4960-20fc-41dc-b4ba-e10ca8a139a1" providerId="AD" clId="Web-{EE43DCE9-E9C8-B89A-8CCE-E0C6E72E0021}" dt="2023-01-12T15:04:26.188" v="0"/>
      <pc:docMkLst>
        <pc:docMk/>
      </pc:docMkLst>
      <pc:sldChg chg="delSp">
        <pc:chgData name="Saber Fallahpour" userId="S::sfallahpour@altair.com::b73d4960-20fc-41dc-b4ba-e10ca8a139a1" providerId="AD" clId="Web-{EE43DCE9-E9C8-B89A-8CCE-E0C6E72E0021}" dt="2023-01-12T15:04:26.188" v="0"/>
        <pc:sldMkLst>
          <pc:docMk/>
          <pc:sldMk cId="3001473261" sldId="2722"/>
        </pc:sldMkLst>
        <pc:spChg chg="del">
          <ac:chgData name="Saber Fallahpour" userId="S::sfallahpour@altair.com::b73d4960-20fc-41dc-b4ba-e10ca8a139a1" providerId="AD" clId="Web-{EE43DCE9-E9C8-B89A-8CCE-E0C6E72E0021}" dt="2023-01-12T15:04:26.188" v="0"/>
          <ac:spMkLst>
            <pc:docMk/>
            <pc:sldMk cId="3001473261" sldId="2722"/>
            <ac:spMk id="4" creationId="{2EB713BF-0DA0-48C1-A0AA-8A3B599ACC0E}"/>
          </ac:spMkLst>
        </pc:spChg>
      </pc:sldChg>
    </pc:docChg>
  </pc:docChgLst>
  <pc:docChgLst>
    <pc:chgData name="Mehdi Aghelinejad" userId="S::maghelinejad@altair.com::a9a7a422-fa3c-4751-8049-35a834b1bfe7" providerId="AD" clId="Web-{F96BF8E0-77EA-68D6-BBAB-0491598BEA01}"/>
    <pc:docChg chg="addSld delSld modSld modSection">
      <pc:chgData name="Mehdi Aghelinejad" userId="S::maghelinejad@altair.com::a9a7a422-fa3c-4751-8049-35a834b1bfe7" providerId="AD" clId="Web-{F96BF8E0-77EA-68D6-BBAB-0491598BEA01}" dt="2022-02-22T15:22:17.760" v="86" actId="20577"/>
      <pc:docMkLst>
        <pc:docMk/>
      </pc:docMkLst>
      <pc:sldChg chg="modSp">
        <pc:chgData name="Mehdi Aghelinejad" userId="S::maghelinejad@altair.com::a9a7a422-fa3c-4751-8049-35a834b1bfe7" providerId="AD" clId="Web-{F96BF8E0-77EA-68D6-BBAB-0491598BEA01}" dt="2022-02-22T15:22:17.760" v="86" actId="20577"/>
        <pc:sldMkLst>
          <pc:docMk/>
          <pc:sldMk cId="2885899708" sldId="271"/>
        </pc:sldMkLst>
        <pc:spChg chg="mod">
          <ac:chgData name="Mehdi Aghelinejad" userId="S::maghelinejad@altair.com::a9a7a422-fa3c-4751-8049-35a834b1bfe7" providerId="AD" clId="Web-{F96BF8E0-77EA-68D6-BBAB-0491598BEA01}" dt="2022-02-22T15:22:17.760" v="86" actId="20577"/>
          <ac:spMkLst>
            <pc:docMk/>
            <pc:sldMk cId="2885899708" sldId="271"/>
            <ac:spMk id="6" creationId="{193E9BC2-4FDC-6D42-A5B9-F7BFD354BE00}"/>
          </ac:spMkLst>
        </pc:spChg>
      </pc:sldChg>
      <pc:sldChg chg="modSp">
        <pc:chgData name="Mehdi Aghelinejad" userId="S::maghelinejad@altair.com::a9a7a422-fa3c-4751-8049-35a834b1bfe7" providerId="AD" clId="Web-{F96BF8E0-77EA-68D6-BBAB-0491598BEA01}" dt="2022-02-22T14:47:04.568" v="2" actId="20577"/>
        <pc:sldMkLst>
          <pc:docMk/>
          <pc:sldMk cId="3590770029" sldId="544"/>
        </pc:sldMkLst>
        <pc:spChg chg="mod">
          <ac:chgData name="Mehdi Aghelinejad" userId="S::maghelinejad@altair.com::a9a7a422-fa3c-4751-8049-35a834b1bfe7" providerId="AD" clId="Web-{F96BF8E0-77EA-68D6-BBAB-0491598BEA01}" dt="2022-02-22T14:47:04.568" v="2" actId="20577"/>
          <ac:spMkLst>
            <pc:docMk/>
            <pc:sldMk cId="3590770029" sldId="544"/>
            <ac:spMk id="6" creationId="{1439622D-BAD4-4A9C-AC78-D2312659C224}"/>
          </ac:spMkLst>
        </pc:spChg>
      </pc:sldChg>
      <pc:sldChg chg="addSp delSp modSp">
        <pc:chgData name="Mehdi Aghelinejad" userId="S::maghelinejad@altair.com::a9a7a422-fa3c-4751-8049-35a834b1bfe7" providerId="AD" clId="Web-{F96BF8E0-77EA-68D6-BBAB-0491598BEA01}" dt="2022-02-22T15:04:04.100" v="7" actId="1076"/>
        <pc:sldMkLst>
          <pc:docMk/>
          <pc:sldMk cId="3412658171" sldId="2721"/>
        </pc:sldMkLst>
        <pc:grpChg chg="del">
          <ac:chgData name="Mehdi Aghelinejad" userId="S::maghelinejad@altair.com::a9a7a422-fa3c-4751-8049-35a834b1bfe7" providerId="AD" clId="Web-{F96BF8E0-77EA-68D6-BBAB-0491598BEA01}" dt="2022-02-22T15:03:53.444" v="5"/>
          <ac:grpSpMkLst>
            <pc:docMk/>
            <pc:sldMk cId="3412658171" sldId="2721"/>
            <ac:grpSpMk id="16" creationId="{4A1FB25B-AFCD-4151-8CD7-7070B19050AF}"/>
          </ac:grpSpMkLst>
        </pc:grpChg>
        <pc:picChg chg="add mod">
          <ac:chgData name="Mehdi Aghelinejad" userId="S::maghelinejad@altair.com::a9a7a422-fa3c-4751-8049-35a834b1bfe7" providerId="AD" clId="Web-{F96BF8E0-77EA-68D6-BBAB-0491598BEA01}" dt="2022-02-22T15:04:04.100" v="7" actId="1076"/>
          <ac:picMkLst>
            <pc:docMk/>
            <pc:sldMk cId="3412658171" sldId="2721"/>
            <ac:picMk id="5" creationId="{6583B401-21B0-4C54-989B-1338C4B58403}"/>
          </ac:picMkLst>
        </pc:picChg>
      </pc:sldChg>
      <pc:sldChg chg="addSp delSp modSp new">
        <pc:chgData name="Mehdi Aghelinejad" userId="S::maghelinejad@altair.com::a9a7a422-fa3c-4751-8049-35a834b1bfe7" providerId="AD" clId="Web-{F96BF8E0-77EA-68D6-BBAB-0491598BEA01}" dt="2022-02-22T15:20:42.601" v="84" actId="20577"/>
        <pc:sldMkLst>
          <pc:docMk/>
          <pc:sldMk cId="3001473261" sldId="2722"/>
        </pc:sldMkLst>
        <pc:spChg chg="mod">
          <ac:chgData name="Mehdi Aghelinejad" userId="S::maghelinejad@altair.com::a9a7a422-fa3c-4751-8049-35a834b1bfe7" providerId="AD" clId="Web-{F96BF8E0-77EA-68D6-BBAB-0491598BEA01}" dt="2022-02-22T15:20:42.601" v="84" actId="20577"/>
          <ac:spMkLst>
            <pc:docMk/>
            <pc:sldMk cId="3001473261" sldId="2722"/>
            <ac:spMk id="2" creationId="{20276016-4AF3-450C-A703-C56E3B4E4B37}"/>
          </ac:spMkLst>
        </pc:spChg>
        <pc:spChg chg="mod">
          <ac:chgData name="Mehdi Aghelinejad" userId="S::maghelinejad@altair.com::a9a7a422-fa3c-4751-8049-35a834b1bfe7" providerId="AD" clId="Web-{F96BF8E0-77EA-68D6-BBAB-0491598BEA01}" dt="2022-02-22T15:15:28.825" v="28" actId="20577"/>
          <ac:spMkLst>
            <pc:docMk/>
            <pc:sldMk cId="3001473261" sldId="2722"/>
            <ac:spMk id="3" creationId="{B4EF4074-F11C-43D6-AE7D-5AD5089D7703}"/>
          </ac:spMkLst>
        </pc:spChg>
        <pc:picChg chg="add del mod">
          <ac:chgData name="Mehdi Aghelinejad" userId="S::maghelinejad@altair.com::a9a7a422-fa3c-4751-8049-35a834b1bfe7" providerId="AD" clId="Web-{F96BF8E0-77EA-68D6-BBAB-0491598BEA01}" dt="2022-02-22T15:12:22.007" v="10"/>
          <ac:picMkLst>
            <pc:docMk/>
            <pc:sldMk cId="3001473261" sldId="2722"/>
            <ac:picMk id="5" creationId="{FD191D79-197F-4A38-B88C-537C99BA6371}"/>
          </ac:picMkLst>
        </pc:picChg>
        <pc:picChg chg="add mod">
          <ac:chgData name="Mehdi Aghelinejad" userId="S::maghelinejad@altair.com::a9a7a422-fa3c-4751-8049-35a834b1bfe7" providerId="AD" clId="Web-{F96BF8E0-77EA-68D6-BBAB-0491598BEA01}" dt="2022-02-22T15:19:04.832" v="79" actId="1076"/>
          <ac:picMkLst>
            <pc:docMk/>
            <pc:sldMk cId="3001473261" sldId="2722"/>
            <ac:picMk id="6" creationId="{AEC8590A-ADFF-4ADF-AB16-5B4FB88E0E72}"/>
          </ac:picMkLst>
        </pc:picChg>
        <pc:picChg chg="add mod">
          <ac:chgData name="Mehdi Aghelinejad" userId="S::maghelinejad@altair.com::a9a7a422-fa3c-4751-8049-35a834b1bfe7" providerId="AD" clId="Web-{F96BF8E0-77EA-68D6-BBAB-0491598BEA01}" dt="2022-02-22T15:17:14.876" v="67" actId="1076"/>
          <ac:picMkLst>
            <pc:docMk/>
            <pc:sldMk cId="3001473261" sldId="2722"/>
            <ac:picMk id="7" creationId="{D2BFF680-7E2D-4EC4-90A3-218C33F2A74F}"/>
          </ac:picMkLst>
        </pc:picChg>
      </pc:sldChg>
      <pc:sldChg chg="new del">
        <pc:chgData name="Mehdi Aghelinejad" userId="S::maghelinejad@altair.com::a9a7a422-fa3c-4751-8049-35a834b1bfe7" providerId="AD" clId="Web-{F96BF8E0-77EA-68D6-BBAB-0491598BEA01}" dt="2022-02-22T14:53:43.190" v="4"/>
        <pc:sldMkLst>
          <pc:docMk/>
          <pc:sldMk cId="3436708781" sldId="2722"/>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0-06-10T09:20:20.766" idx="27">
    <p:pos x="10" y="10"/>
    <p:text>Some trainers might want this slide hidden</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3" dt="2020-02-19T15:20:46.915" idx="4">
    <p:pos x="10" y="10"/>
    <p:text>I decided to add list of exercises at the end of each chapter. It would be easier for me.</p:text>
    <p:extLst>
      <p:ext uri="{C676402C-5697-4E1C-873F-D02D1690AC5C}">
        <p15:threadingInfo xmlns:p15="http://schemas.microsoft.com/office/powerpoint/2012/main" timeZoneBias="3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0-01-22T10:54:59.754" idx="95">
    <p:pos x="10" y="10"/>
    <p:text>This is a bit out of place in this chapter. Connecting to data isn't part of data exploration or profiling. It shold maybe get it's own chapter, but then it would be a stupidly short chapter.</p:text>
    <p:extLst>
      <p:ext uri="{C676402C-5697-4E1C-873F-D02D1690AC5C}">
        <p15:threadingInfo xmlns:p15="http://schemas.microsoft.com/office/powerpoint/2012/main" timeZoneBias="300"/>
      </p:ext>
    </p:extLst>
  </p:cm>
  <p:cm authorId="2" dt="2020-01-22T10:55:48.316" idx="96">
    <p:pos x="10" y="106"/>
    <p:text>Data Scientists: Discuss!</p:text>
    <p:extLst>
      <p:ext uri="{C676402C-5697-4E1C-873F-D02D1690AC5C}">
        <p15:threadingInfo xmlns:p15="http://schemas.microsoft.com/office/powerpoint/2012/main" timeZoneBias="300">
          <p15:parentCm authorId="2" idx="95"/>
        </p15:threadingInfo>
      </p:ext>
    </p:extLst>
  </p:cm>
  <p:cm authorId="3" dt="2020-02-19T15:27:27.549" idx="6">
    <p:pos x="10" y="202"/>
    <p:text>I updated the screenshot only - What is "auxilay" files?</p:text>
    <p:extLst>
      <p:ext uri="{C676402C-5697-4E1C-873F-D02D1690AC5C}">
        <p15:threadingInfo xmlns:p15="http://schemas.microsoft.com/office/powerpoint/2012/main" timeZoneBias="300">
          <p15:parentCm authorId="2" idx="95"/>
        </p15:threadingInfo>
      </p:ext>
    </p:extLst>
  </p:cm>
  <p:cm authorId="1" dt="2020-03-04T14:59:09.904" idx="58">
    <p:pos x="3614" y="2462"/>
    <p:text>Are these points necessary?</p:text>
    <p:extLst>
      <p:ext uri="{C676402C-5697-4E1C-873F-D02D1690AC5C}">
        <p15:threadingInfo xmlns:p15="http://schemas.microsoft.com/office/powerpoint/2012/main" timeZoneBias="300"/>
      </p:ext>
    </p:extLst>
  </p:cm>
  <p:cm authorId="3" dt="2020-06-10T11:34:38.070" idx="31">
    <p:pos x="3614" y="2558"/>
    <p:text>Deleted some
</p:text>
    <p:extLst>
      <p:ext uri="{C676402C-5697-4E1C-873F-D02D1690AC5C}">
        <p15:threadingInfo xmlns:p15="http://schemas.microsoft.com/office/powerpoint/2012/main" timeZoneBias="420">
          <p15:parentCm authorId="1" idx="58"/>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0-01-06T10:31:17.816" idx="9">
    <p:pos x="10" y="10"/>
    <p:text>We need to decide if we really want to show every wizard page as a slide and discuss all options</p:text>
    <p:extLst>
      <p:ext uri="{C676402C-5697-4E1C-873F-D02D1690AC5C}">
        <p15:threadingInfo xmlns:p15="http://schemas.microsoft.com/office/powerpoint/2012/main" timeZoneBias="4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0-01-21T16:16:58.654" idx="84">
    <p:pos x="5220" y="236"/>
    <p:text>I decided to put a slide here for this. For now it's mostly a placeholder and could use some improvements</p:text>
    <p:extLst>
      <p:ext uri="{C676402C-5697-4E1C-873F-D02D1690AC5C}">
        <p15:threadingInfo xmlns:p15="http://schemas.microsoft.com/office/powerpoint/2012/main" timeZoneBias="30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20-01-21T16:14:31.144" idx="83">
    <p:pos x="106" y="106"/>
    <p:text>I'd delete all the notes here (they no longer make sense with my updates)</p:text>
    <p:extLst>
      <p:ext uri="{C676402C-5697-4E1C-873F-D02D1690AC5C}">
        <p15:threadingInfo xmlns:p15="http://schemas.microsoft.com/office/powerpoint/2012/main" timeZoneBias="300"/>
      </p:ext>
    </p:extLst>
  </p:cm>
  <p:cm authorId="3" dt="2020-06-10T11:46:53.104" idx="32">
    <p:pos x="106" y="202"/>
    <p:text>Done
</p:text>
    <p:extLst>
      <p:ext uri="{C676402C-5697-4E1C-873F-D02D1690AC5C}">
        <p15:threadingInfo xmlns:p15="http://schemas.microsoft.com/office/powerpoint/2012/main" timeZoneBias="420">
          <p15:parentCm authorId="2" idx="83"/>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20-01-22T16:11:05.664" idx="140">
    <p:pos x="252" y="786"/>
    <p:text>Something here?</p:text>
    <p:extLst>
      <p:ext uri="{C676402C-5697-4E1C-873F-D02D1690AC5C}">
        <p15:threadingInfo xmlns:p15="http://schemas.microsoft.com/office/powerpoint/2012/main" timeZoneBias="30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5" dt="2020-05-01T12:06:32.622" idx="16">
    <p:pos x="1707" y="2368"/>
    <p:text>Updated contents to reflect new additions.</p:text>
    <p:extLst>
      <p:ext uri="{C676402C-5697-4E1C-873F-D02D1690AC5C}">
        <p15:threadingInfo xmlns:p15="http://schemas.microsoft.com/office/powerpoint/2012/main" timeZoneBias="2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5" dt="2020-01-13T10:26:25.674" idx="2">
    <p:pos x="106" y="106"/>
    <p:text>There is too much on this slide, maybe break out the types of data profiling and a nice screenshot in a different slide
</p:text>
    <p:extLst>
      <p:ext uri="{C676402C-5697-4E1C-873F-D02D1690AC5C}">
        <p15:threadingInfo xmlns:p15="http://schemas.microsoft.com/office/powerpoint/2012/main" timeZoneBias="480"/>
      </p:ext>
    </p:extLst>
  </p:cm>
  <p:cm authorId="2" dt="2020-02-11T10:24:49.777" idx="146">
    <p:pos x="202" y="202"/>
    <p:text>The screenshot here is useless. The only reason I didn't get rid of it already is because we may want to discuss replacing it with a better one.</p:text>
    <p:extLst>
      <p:ext uri="{C676402C-5697-4E1C-873F-D02D1690AC5C}">
        <p15:threadingInfo xmlns:p15="http://schemas.microsoft.com/office/powerpoint/2012/main" timeZoneBias="300"/>
      </p:ext>
    </p:extLst>
  </p:cm>
  <p:cm authorId="5" dt="2020-05-01T13:26:31.491" idx="17">
    <p:pos x="202" y="298"/>
    <p:text>Not sure what to replace this with.</p:text>
    <p:extLst>
      <p:ext uri="{C676402C-5697-4E1C-873F-D02D1690AC5C}">
        <p15:threadingInfo xmlns:p15="http://schemas.microsoft.com/office/powerpoint/2012/main" timeZoneBias="240">
          <p15:parentCm authorId="2" idx="146"/>
        </p15:threadingInfo>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0-03-03T14:57:37.474" idx="40">
    <p:pos x="10" y="10"/>
    <p:text>add a slide about importing data</p:text>
    <p:extLst>
      <p:ext uri="{C676402C-5697-4E1C-873F-D02D1690AC5C}">
        <p15:threadingInfo xmlns:p15="http://schemas.microsoft.com/office/powerpoint/2012/main" timeZoneBias="300"/>
      </p:ext>
    </p:extLst>
  </p:cm>
  <p:cm authorId="5" dt="2020-05-01T12:04:09.222" idx="15">
    <p:pos x="10" y="106"/>
    <p:text>Added.</p:text>
    <p:extLst>
      <p:ext uri="{C676402C-5697-4E1C-873F-D02D1690AC5C}">
        <p15:threadingInfo xmlns:p15="http://schemas.microsoft.com/office/powerpoint/2012/main" timeZoneBias="240">
          <p15:parentCm authorId="1" idx="40"/>
        </p15:threadingInfo>
      </p:ext>
    </p:extLst>
  </p:cm>
  <p:cm authorId="4" dt="2020-05-01T14:03:06.767" idx="26">
    <p:pos x="10" y="202"/>
    <p:text>good
</p:text>
    <p:extLst>
      <p:ext uri="{C676402C-5697-4E1C-873F-D02D1690AC5C}">
        <p15:threadingInfo xmlns:p15="http://schemas.microsoft.com/office/powerpoint/2012/main" timeZoneBias="420">
          <p15:parentCm authorId="1" idx="40"/>
        </p15:threadingInfo>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3" dt="2020-07-28T14:40:07.656" idx="48">
    <p:pos x="5709" y="603"/>
    <p:text>[@Sommer Abdel-Fattah] Screenshots in this chapter need to be updated. They are from KS 10.8.4. Also it's better ro remove the version and icon as they keep changing.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3-03T13:53:23.742" idx="26">
    <p:pos x="10" y="10"/>
    <p:text>Standard Screenshot - not personalized to one person</p:text>
    <p:extLst>
      <p:ext uri="{C676402C-5697-4E1C-873F-D02D1690AC5C}">
        <p15:threadingInfo xmlns:p15="http://schemas.microsoft.com/office/powerpoint/2012/main" timeZoneBias="300"/>
      </p:ext>
    </p:extLst>
  </p:cm>
  <p:cm authorId="3" dt="2020-06-10T11:04:16.890" idx="28">
    <p:pos x="10" y="106"/>
    <p:text>[@Sommer Abdel-Fattah] Done -  I deleted the path
</p:text>
    <p:extLst>
      <p:ext uri="{C676402C-5697-4E1C-873F-D02D1690AC5C}">
        <p15:threadingInfo xmlns:p15="http://schemas.microsoft.com/office/powerpoint/2012/main" timeZoneBias="420">
          <p15:parentCm authorId="1" idx="26"/>
        </p15:threadingInfo>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0-03-03T15:01:05.520" idx="41">
    <p:pos x="10" y="10"/>
    <p:text>busy screenshots? What do to ?</p:text>
    <p:extLst>
      <p:ext uri="{C676402C-5697-4E1C-873F-D02D1690AC5C}">
        <p15:threadingInfo xmlns:p15="http://schemas.microsoft.com/office/powerpoint/2012/main" timeZoneBias="30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20-01-06T10:50:28.048" idx="26">
    <p:pos x="6843" y="1377"/>
    <p:text>Update screenshot to show the tabs</p:text>
    <p:extLst>
      <p:ext uri="{C676402C-5697-4E1C-873F-D02D1690AC5C}">
        <p15:threadingInfo xmlns:p15="http://schemas.microsoft.com/office/powerpoint/2012/main" timeZoneBias="480"/>
      </p:ext>
    </p:extLst>
  </p:cm>
  <p:cm authorId="5" dt="2020-04-30T16:17:56.392" idx="10">
    <p:pos x="6843" y="1473"/>
    <p:text>Updated screenshot to include tabs.</p:text>
    <p:extLst>
      <p:ext uri="{C676402C-5697-4E1C-873F-D02D1690AC5C}">
        <p15:threadingInfo xmlns:p15="http://schemas.microsoft.com/office/powerpoint/2012/main" timeZoneBias="240">
          <p15:parentCm authorId="2" idx="26"/>
        </p15:threadingInfo>
      </p:ext>
    </p:extLst>
  </p:cm>
  <p:cm authorId="4" dt="2020-05-01T14:04:45.924" idx="27">
    <p:pos x="6843" y="1569"/>
    <p:text>good
</p:text>
    <p:extLst>
      <p:ext uri="{C676402C-5697-4E1C-873F-D02D1690AC5C}">
        <p15:threadingInfo xmlns:p15="http://schemas.microsoft.com/office/powerpoint/2012/main" timeZoneBias="420">
          <p15:parentCm authorId="2" idx="26"/>
        </p15:threadingInfo>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2" dt="2020-01-22T11:05:46.584" idx="99">
    <p:pos x="7398" y="100"/>
    <p:text>I'm comfortable running with this as a placeholder, but obviously it should be changed officially</p:text>
    <p:extLst>
      <p:ext uri="{C676402C-5697-4E1C-873F-D02D1690AC5C}">
        <p15:threadingInfo xmlns:p15="http://schemas.microsoft.com/office/powerpoint/2012/main" timeZoneBias="300"/>
      </p:ext>
    </p:extLst>
  </p:cm>
  <p:cm authorId="1" dt="2020-03-03T15:15:04.541" idx="42">
    <p:pos x="7398" y="196"/>
    <p:text>Include filter button in screenshot</p:text>
    <p:extLst>
      <p:ext uri="{C676402C-5697-4E1C-873F-D02D1690AC5C}">
        <p15:threadingInfo xmlns:p15="http://schemas.microsoft.com/office/powerpoint/2012/main" timeZoneBias="300">
          <p15:parentCm authorId="2" idx="99"/>
        </p15:threadingInfo>
      </p:ext>
    </p:extLst>
  </p:cm>
  <p:cm authorId="5" dt="2020-04-30T16:15:54.930" idx="9">
    <p:pos x="7398" y="292"/>
    <p:text>Changed screenshot to include Filter button.</p:text>
    <p:extLst>
      <p:ext uri="{C676402C-5697-4E1C-873F-D02D1690AC5C}">
        <p15:threadingInfo xmlns:p15="http://schemas.microsoft.com/office/powerpoint/2012/main" timeZoneBias="240">
          <p15:parentCm authorId="2" idx="99"/>
        </p15:threadingInfo>
      </p:ext>
    </p:extLst>
  </p:cm>
  <p:cm authorId="4" dt="2020-05-01T14:10:24.583" idx="28">
    <p:pos x="7398" y="388"/>
    <p:text>Added: Option to generate filtered dataset on workflow 
</p:text>
    <p:extLst>
      <p:ext uri="{C676402C-5697-4E1C-873F-D02D1690AC5C}">
        <p15:threadingInfo xmlns:p15="http://schemas.microsoft.com/office/powerpoint/2012/main" timeZoneBias="420">
          <p15:parentCm authorId="2" idx="99"/>
        </p15:threadingInfo>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0-03-03T15:20:21.186" idx="43">
    <p:pos x="10" y="10"/>
    <p:text>move results figure to after set up slide for cross tabs</p:text>
    <p:extLst>
      <p:ext uri="{C676402C-5697-4E1C-873F-D02D1690AC5C}">
        <p15:threadingInfo xmlns:p15="http://schemas.microsoft.com/office/powerpoint/2012/main" timeZoneBias="300"/>
      </p:ext>
    </p:extLst>
  </p:cm>
  <p:cm authorId="3" dt="2020-06-10T13:21:40.821" idx="33">
    <p:pos x="10" y="106"/>
    <p:text>done
</p:text>
    <p:extLst>
      <p:ext uri="{C676402C-5697-4E1C-873F-D02D1690AC5C}">
        <p15:threadingInfo xmlns:p15="http://schemas.microsoft.com/office/powerpoint/2012/main" timeZoneBias="420">
          <p15:parentCm authorId="1" idx="43"/>
        </p15:threadingInfo>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2" dt="2020-02-11T10:37:50.649" idx="149">
    <p:pos x="10" y="10"/>
    <p:text>In some of these mini-sections (like segment viewer) we show the options first, then the results. On others, like cross tabs, we show the results first, then the options.
Is this bad? Should we aim for more uniformity, or is the variety a nice feature?</p:text>
    <p:extLst>
      <p:ext uri="{C676402C-5697-4E1C-873F-D02D1690AC5C}">
        <p15:threadingInfo xmlns:p15="http://schemas.microsoft.com/office/powerpoint/2012/main" timeZoneBias="300"/>
      </p:ext>
    </p:extLst>
  </p:cm>
  <p:cm authorId="2" dt="2020-02-11T10:38:23.566" idx="150">
    <p:pos x="106" y="106"/>
    <p:text/>
    <p:extLst>
      <p:ext uri="{C676402C-5697-4E1C-873F-D02D1690AC5C}">
        <p15:threadingInfo xmlns:p15="http://schemas.microsoft.com/office/powerpoint/2012/main" timeZoneBias="30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0-03-03T15:21:56.460" idx="44">
    <p:pos x="10" y="10"/>
    <p:text>New slide on results of</p:text>
    <p:extLst>
      <p:ext uri="{C676402C-5697-4E1C-873F-D02D1690AC5C}">
        <p15:threadingInfo xmlns:p15="http://schemas.microsoft.com/office/powerpoint/2012/main" timeZoneBias="300"/>
      </p:ext>
    </p:extLst>
  </p:cm>
  <p:cm authorId="1" dt="2020-03-04T15:10:20.149" idx="62">
    <p:pos x="10" y="106"/>
    <p:text>add text</p:text>
    <p:extLst>
      <p:ext uri="{C676402C-5697-4E1C-873F-D02D1690AC5C}">
        <p15:threadingInfo xmlns:p15="http://schemas.microsoft.com/office/powerpoint/2012/main" timeZoneBias="300">
          <p15:parentCm authorId="1" idx="44"/>
        </p15:threadingInfo>
      </p:ext>
    </p:extLst>
  </p:cm>
  <p:cm authorId="5" dt="2020-04-30T16:43:30.360" idx="11">
    <p:pos x="10" y="202"/>
    <p:text>Added comparison of cross-tab charts with and withought an aggregate variable.</p:text>
    <p:extLst>
      <p:ext uri="{C676402C-5697-4E1C-873F-D02D1690AC5C}">
        <p15:threadingInfo xmlns:p15="http://schemas.microsoft.com/office/powerpoint/2012/main" timeZoneBias="240">
          <p15:parentCm authorId="1" idx="44"/>
        </p15:threadingInfo>
      </p:ext>
    </p:extLst>
  </p:cm>
  <p:cm authorId="5" dt="2020-05-01T09:07:03.608" idx="13">
    <p:pos x="10" y="298"/>
    <p:text>Unhid the slide as well.</p:text>
    <p:extLst>
      <p:ext uri="{C676402C-5697-4E1C-873F-D02D1690AC5C}">
        <p15:threadingInfo xmlns:p15="http://schemas.microsoft.com/office/powerpoint/2012/main" timeZoneBias="240">
          <p15:parentCm authorId="1" idx="44"/>
        </p15:threadingInfo>
      </p:ext>
    </p:extLst>
  </p:cm>
  <p:cm authorId="4" dt="2020-05-01T14:16:59.586" idx="29">
    <p:pos x="10" y="394"/>
    <p:text>good
</p:text>
    <p:extLst>
      <p:ext uri="{C676402C-5697-4E1C-873F-D02D1690AC5C}">
        <p15:threadingInfo xmlns:p15="http://schemas.microsoft.com/office/powerpoint/2012/main" timeZoneBias="420">
          <p15:parentCm authorId="1" idx="44"/>
        </p15:threadingInfo>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0-03-03T15:29:59.549" idx="45">
    <p:pos x="10" y="10"/>
    <p:text>apply highlighting and omit next slide</p:text>
    <p:extLst>
      <p:ext uri="{C676402C-5697-4E1C-873F-D02D1690AC5C}">
        <p15:threadingInfo xmlns:p15="http://schemas.microsoft.com/office/powerpoint/2012/main" timeZoneBias="300"/>
      </p:ext>
    </p:extLst>
  </p:cm>
  <p:cm authorId="1" dt="2020-03-04T15:12:58.882" idx="63">
    <p:pos x="10" y="106"/>
    <p:text>fixed</p:text>
    <p:extLst>
      <p:ext uri="{C676402C-5697-4E1C-873F-D02D1690AC5C}">
        <p15:threadingInfo xmlns:p15="http://schemas.microsoft.com/office/powerpoint/2012/main" timeZoneBias="300">
          <p15:parentCm authorId="1" idx="45"/>
        </p15:threadingInfo>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2" dt="2020-01-06T10:56:16.248" idx="34">
    <p:pos x="10" y="10"/>
    <p:text>This slide seems like overkill
</p:text>
    <p:extLst>
      <p:ext uri="{C676402C-5697-4E1C-873F-D02D1690AC5C}">
        <p15:threadingInfo xmlns:p15="http://schemas.microsoft.com/office/powerpoint/2012/main" timeZoneBias="480"/>
      </p:ext>
    </p:extLst>
  </p:cm>
  <p:cm authorId="6" dt="2020-01-06T13:17:56.773" idx="14">
    <p:pos x="106" y="106"/>
    <p:text>We have a separate node for variable selection based on correlation. No need to do it here but it is good to show the display option and the highlighting feature tho
</p:text>
    <p:extLst>
      <p:ext uri="{C676402C-5697-4E1C-873F-D02D1690AC5C}">
        <p15:threadingInfo xmlns:p15="http://schemas.microsoft.com/office/powerpoint/2012/main" timeZoneBias="480"/>
      </p:ext>
    </p:extLst>
  </p:cm>
  <p:cm authorId="2" dt="2020-01-22T10:42:05.169" idx="90">
    <p:pos x="202" y="202"/>
    <p:text>I'd kill this slide. I've only kept it to highlight Huiping's comment. Maybe we should add a new slide here to mention our new multi-collinearity analysis node?</p:text>
    <p:extLst>
      <p:ext uri="{C676402C-5697-4E1C-873F-D02D1690AC5C}">
        <p15:threadingInfo xmlns:p15="http://schemas.microsoft.com/office/powerpoint/2012/main" timeZoneBias="30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5" dt="2020-05-01T10:13:11.088" idx="14">
    <p:pos x="10" y="10"/>
    <p:text>[@Mahshid Shirani] added Multicollinearity Analysis node slides (63-64) if you need to reference them in your Lin Reg/Log Reg slides. CC [@Sommer Abdel-Fattah]</p:text>
    <p:extLst>
      <p:ext uri="{C676402C-5697-4E1C-873F-D02D1690AC5C}">
        <p15:threadingInfo xmlns:p15="http://schemas.microsoft.com/office/powerpoint/2012/main" timeZoneBias="24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4" dt="2020-05-01T16:54:04.418" idx="30">
    <p:pos x="2574" y="589"/>
    <p:text>Using a threshold &lt;0.2 might be a bit confusing as it's very low .. I understand this is an example. 
</p:text>
    <p:extLst>
      <p:ext uri="{C676402C-5697-4E1C-873F-D02D1690AC5C}">
        <p15:threadingInfo xmlns:p15="http://schemas.microsoft.com/office/powerpoint/2012/main" timeZoneBias="420"/>
      </p:ext>
    </p:extLst>
  </p:cm>
  <p:cm authorId="4" dt="2020-05-01T16:58:15.373" idx="31">
    <p:pos x="2574" y="685"/>
    <p:text>I added what's in red 
</p:text>
    <p:extLst>
      <p:ext uri="{C676402C-5697-4E1C-873F-D02D1690AC5C}">
        <p15:threadingInfo xmlns:p15="http://schemas.microsoft.com/office/powerpoint/2012/main" timeZoneBias="420">
          <p15:parentCm authorId="4" idx="30"/>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1-21T11:55:43.418" idx="71">
    <p:pos x="10" y="10"/>
    <p:text>This is a new slide. Could use some screenshots, and maybe a second set of critical eyes.</p:text>
    <p:extLst>
      <p:ext uri="{C676402C-5697-4E1C-873F-D02D1690AC5C}">
        <p15:threadingInfo xmlns:p15="http://schemas.microsoft.com/office/powerpoint/2012/main" timeZoneBias="300"/>
      </p:ext>
    </p:extLst>
  </p:cm>
  <p:cm authorId="1" dt="2020-03-03T13:57:14.007" idx="27">
    <p:pos x="10" y="106"/>
    <p:text>Fix formatting for image and text - simpler workflow</p:text>
    <p:extLst>
      <p:ext uri="{C676402C-5697-4E1C-873F-D02D1690AC5C}">
        <p15:threadingInfo xmlns:p15="http://schemas.microsoft.com/office/powerpoint/2012/main" timeZoneBias="300">
          <p15:parentCm authorId="2" idx="71"/>
        </p15:threadingInfo>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2" dt="2020-01-06T10:59:29.256" idx="40">
    <p:pos x="10" y="10"/>
    <p:text>To make this slide more similar to previous slides, we should have some bullet points to explain what's going on here.
</p:text>
    <p:extLst>
      <p:ext uri="{C676402C-5697-4E1C-873F-D02D1690AC5C}">
        <p15:threadingInfo xmlns:p15="http://schemas.microsoft.com/office/powerpoint/2012/main" timeZoneBias="480"/>
      </p:ext>
    </p:extLst>
  </p:cm>
  <p:cm authorId="5" dt="2020-01-13T10:35:33.853" idx="5">
    <p:pos x="10" y="106"/>
    <p:text>In addition, we should also make sure that we have consisten screenshots of nodes throughout. Other places have nodes shown without the nodes that they connect to, and some screenshots have them (like here). My preference is the style of screenshot shown here.
</p:text>
    <p:extLst>
      <p:ext uri="{C676402C-5697-4E1C-873F-D02D1690AC5C}">
        <p15:threadingInfo xmlns:p15="http://schemas.microsoft.com/office/powerpoint/2012/main" timeZoneBias="480">
          <p15:parentCm authorId="2" idx="40"/>
        </p15:threadingInfo>
      </p:ext>
    </p:extLst>
  </p:cm>
  <p:cm authorId="5" dt="2020-01-13T10:36:02.573" idx="6">
    <p:pos x="10" y="202"/>
    <p:text>Also, we should have consistent dataframe names. If we use Census, it should be Census, no Census2.
</p:text>
    <p:extLst>
      <p:ext uri="{C676402C-5697-4E1C-873F-D02D1690AC5C}">
        <p15:threadingInfo xmlns:p15="http://schemas.microsoft.com/office/powerpoint/2012/main" timeZoneBias="480">
          <p15:parentCm authorId="2" idx="40"/>
        </p15:threadingInfo>
      </p:ext>
    </p:extLst>
  </p:cm>
  <p:cm authorId="2" dt="2020-02-11T10:40:45.686" idx="151">
    <p:pos x="10" y="298"/>
    <p:text>I fixed the bullets issue from the top comment, but Sabina's replies are still relevant</p:text>
    <p:extLst>
      <p:ext uri="{C676402C-5697-4E1C-873F-D02D1690AC5C}">
        <p15:threadingInfo xmlns:p15="http://schemas.microsoft.com/office/powerpoint/2012/main" timeZoneBias="300">
          <p15:parentCm authorId="2" idx="40"/>
        </p15:threadingInfo>
      </p:ext>
    </p:extLst>
  </p:cm>
  <p:cm authorId="5" dt="2020-04-30T17:02:27.892" idx="12">
    <p:pos x="10" y="394"/>
    <p:text>Fixed dataset name from Census2 to Census</p:text>
    <p:extLst>
      <p:ext uri="{C676402C-5697-4E1C-873F-D02D1690AC5C}">
        <p15:threadingInfo xmlns:p15="http://schemas.microsoft.com/office/powerpoint/2012/main" timeZoneBias="240">
          <p15:parentCm authorId="2" idx="40"/>
        </p15:threadingInfo>
      </p:ext>
    </p:extLst>
  </p:cm>
  <p:cm authorId="2" dt="2020-02-11T10:40:53.284" idx="152">
    <p:pos x="106" y="106"/>
    <p:text>Analyse or Analyze?
We need to pick a consistent spelling format, and stick to it (for this and other words). I'm partial to Canadian spelling since we're in Canada, but Altair is a US company now.</p:text>
    <p:extLst>
      <p:ext uri="{C676402C-5697-4E1C-873F-D02D1690AC5C}">
        <p15:threadingInfo xmlns:p15="http://schemas.microsoft.com/office/powerpoint/2012/main" timeZoneBias="300"/>
      </p:ext>
    </p:extLst>
  </p:cm>
  <p:cm authorId="2" dt="2020-02-11T10:42:50.757" idx="153">
    <p:pos x="106" y="202"/>
    <p:text>(Note that Analyze is Canadian and American, only the UK and other places use Analyse. I changed it here, but didn't comb for all such issues).</p:text>
    <p:extLst>
      <p:ext uri="{C676402C-5697-4E1C-873F-D02D1690AC5C}">
        <p15:threadingInfo xmlns:p15="http://schemas.microsoft.com/office/powerpoint/2012/main" timeZoneBias="300">
          <p15:parentCm authorId="2" idx="152"/>
        </p15:threadingInfo>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2" dt="2020-01-06T11:01:35.104" idx="43">
    <p:pos x="10" y="10"/>
    <p:text>These should be beefed up.</p:text>
    <p:extLst>
      <p:ext uri="{C676402C-5697-4E1C-873F-D02D1690AC5C}">
        <p15:threadingInfo xmlns:p15="http://schemas.microsoft.com/office/powerpoint/2012/main" timeZoneBias="480"/>
      </p:ext>
    </p:extLst>
  </p:cm>
  <p:cm authorId="6" dt="2020-01-06T13:23:37.428" idx="17">
    <p:pos x="106" y="106"/>
    <p:text>Outlier dectection node has very nice features now. Worthy demo-ing</p:text>
    <p:extLst>
      <p:ext uri="{C676402C-5697-4E1C-873F-D02D1690AC5C}">
        <p15:threadingInfo xmlns:p15="http://schemas.microsoft.com/office/powerpoint/2012/main" timeZoneBias="480"/>
      </p:ext>
    </p:extLst>
  </p:cm>
  <p:cm authorId="2" dt="2020-01-22T10:53:57.023" idx="94">
    <p:pos x="106" y="202"/>
    <p:text>Right. I literally wrote that in the slides. I would be comfortable training with this slide as-is in a pinch, not sure if others would be.</p:text>
    <p:extLst>
      <p:ext uri="{C676402C-5697-4E1C-873F-D02D1690AC5C}">
        <p15:threadingInfo xmlns:p15="http://schemas.microsoft.com/office/powerpoint/2012/main" timeZoneBias="300">
          <p15:parentCm authorId="6" idx="17"/>
        </p15:threadingInfo>
      </p:ext>
    </p:extLst>
  </p:cm>
  <p:cm authorId="1" dt="2020-03-03T15:36:29.654" idx="49">
    <p:pos x="314" y="95"/>
    <p:text>Important to create slides on outlier detection esp and perhaps more on schema</p:text>
    <p:extLst>
      <p:ext uri="{C676402C-5697-4E1C-873F-D02D1690AC5C}">
        <p15:threadingInfo xmlns:p15="http://schemas.microsoft.com/office/powerpoint/2012/main" timeZoneBias="300"/>
      </p:ext>
    </p:extLst>
  </p:cm>
  <p:cm authorId="5" dt="2020-04-29T15:45:50.663" idx="7">
    <p:pos x="314" y="191"/>
    <p:text>Broke out outlier detection on separate slides, and added Schema node screenshots to this one, and some additional text.</p:text>
    <p:extLst>
      <p:ext uri="{C676402C-5697-4E1C-873F-D02D1690AC5C}">
        <p15:threadingInfo xmlns:p15="http://schemas.microsoft.com/office/powerpoint/2012/main" timeZoneBias="240">
          <p15:parentCm authorId="1" idx="49"/>
        </p15:threadingInfo>
      </p:ext>
    </p:extLst>
  </p:cm>
  <p:cm authorId="5" dt="2020-04-30T15:35:13.345" idx="8">
    <p:pos x="314" y="287"/>
    <p:text>Added slides 70-76 on Outlier Detector Node and methods. CC [@Mahshid Shirani]</p:text>
    <p:extLst>
      <p:ext uri="{C676402C-5697-4E1C-873F-D02D1690AC5C}">
        <p15:threadingInfo xmlns:p15="http://schemas.microsoft.com/office/powerpoint/2012/main" timeZoneBias="240">
          <p15:parentCm authorId="1" idx="49"/>
        </p15:threadingInfo>
      </p:ext>
    </p:extLst>
  </p:cm>
  <p:cm authorId="3" dt="2020-04-30T12:57:35.607" idx="25">
    <p:pos x="314" y="383"/>
    <p:text>[@Sabina Stanescu]  Thanks
</p:text>
    <p:extLst>
      <p:ext uri="{C676402C-5697-4E1C-873F-D02D1690AC5C}">
        <p15:threadingInfo xmlns:p15="http://schemas.microsoft.com/office/powerpoint/2012/main" timeZoneBias="420">
          <p15:parentCm authorId="1" idx="49"/>
        </p15:threadingInfo>
      </p:ext>
    </p:extLst>
  </p:cm>
  <p:cm authorId="4" dt="2020-05-01T17:09:34.580" idx="32">
    <p:pos x="1977" y="2714"/>
    <p:text>Added
</p:text>
    <p:extLst>
      <p:ext uri="{C676402C-5697-4E1C-873F-D02D1690AC5C}">
        <p15:threadingInfo xmlns:p15="http://schemas.microsoft.com/office/powerpoint/2012/main" timeZoneBias="420"/>
      </p:ext>
    </p:extLst>
  </p:cm>
  <p:cm authorId="3" dt="2020-06-10T13:40:26.765" idx="36">
    <p:pos x="202" y="202"/>
    <p:text>Updated th screenshot - It was blury 
</p:text>
    <p:extLst>
      <p:ext uri="{C676402C-5697-4E1C-873F-D02D1690AC5C}">
        <p15:threadingInfo xmlns:p15="http://schemas.microsoft.com/office/powerpoint/2012/main" timeZoneBias="42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3" dt="2020-06-10T13:42:18.038" idx="37">
    <p:pos x="10" y="10"/>
    <p:text>Updated the screenshot
</p:text>
    <p:extLst>
      <p:ext uri="{C676402C-5697-4E1C-873F-D02D1690AC5C}">
        <p15:threadingInfo xmlns:p15="http://schemas.microsoft.com/office/powerpoint/2012/main" timeZoneBias="42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2" dt="2020-01-22T16:10:35.589" idx="139">
    <p:pos x="10" y="10"/>
    <p:text>Something here?</p:text>
    <p:extLst>
      <p:ext uri="{C676402C-5697-4E1C-873F-D02D1690AC5C}">
        <p15:threadingInfo xmlns:p15="http://schemas.microsoft.com/office/powerpoint/2012/main" timeZoneBias="30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2" dt="2020-01-22T16:10:35.589" idx="139">
    <p:pos x="10" y="10"/>
    <p:text>Something here?</p:text>
    <p:extLst>
      <p:ext uri="{C676402C-5697-4E1C-873F-D02D1690AC5C}">
        <p15:threadingInfo xmlns:p15="http://schemas.microsoft.com/office/powerpoint/2012/main" timeZoneBias="30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3" dt="2020-06-10T13:52:11.949" idx="39">
    <p:pos x="10" y="10"/>
    <p:text>[@Sommer Abdel-Fattah] [@Eric Hart]  [@Rola El Sebai]  I think the WOE Appendix should be taught after Decision Tree. I would say at the end Of Day 2 or beginning of Day 3. Actually both WOE and Weight. Any thoughts? 
</p:text>
    <p:extLst>
      <p:ext uri="{C676402C-5697-4E1C-873F-D02D1690AC5C}">
        <p15:threadingInfo xmlns:p15="http://schemas.microsoft.com/office/powerpoint/2012/main" timeZoneBias="420"/>
      </p:ext>
    </p:extLst>
  </p:cm>
  <p:cm authorId="4" dt="2020-06-10T16:47:08.595" idx="59">
    <p:pos x="10" y="106"/>
    <p:text>Mahshid, yes maybe WOE should be included after decision trees.
</p:text>
    <p:extLst>
      <p:ext uri="{C676402C-5697-4E1C-873F-D02D1690AC5C}">
        <p15:threadingInfo xmlns:p15="http://schemas.microsoft.com/office/powerpoint/2012/main" timeZoneBias="420">
          <p15:parentCm authorId="3" idx="39"/>
        </p15:threadingInfo>
      </p:ext>
    </p:extLst>
  </p:cm>
  <p:cm authorId="2" dt="2020-06-15T05:52:43.727" idx="223">
    <p:pos x="10" y="202"/>
    <p:text>In general, I agree we should (almost?) always do WOE after DTs. Weighting is a little less necessary I think, but it wouldn't necessarily hurt.
However, It might also make sense to have an entire separate appendix chapter with this stuff that could go at the end of the entire presenatation. That way no one accidentally does it if they don't need to, and it's more clear that it's supplementary material for Studio Training
</p:text>
    <p:extLst>
      <p:ext uri="{C676402C-5697-4E1C-873F-D02D1690AC5C}">
        <p15:threadingInfo xmlns:p15="http://schemas.microsoft.com/office/powerpoint/2012/main" timeZoneBias="420">
          <p15:parentCm authorId="3" idx="39"/>
        </p15:threadingInfo>
      </p:ext>
    </p:extLst>
  </p:cm>
  <p:cm authorId="1" dt="2020-07-03T09:51:16.888" idx="99">
    <p:pos x="10" y="298"/>
    <p:text>moved
</p:text>
    <p:extLst>
      <p:ext uri="{C676402C-5697-4E1C-873F-D02D1690AC5C}">
        <p15:threadingInfo xmlns:p15="http://schemas.microsoft.com/office/powerpoint/2012/main" timeZoneBias="420">
          <p15:parentCm authorId="3" idx="39"/>
        </p15:threadingInfo>
      </p:ext>
    </p:extLst>
  </p:cm>
</p:cmLst>
</file>

<file path=ppt/comments/comment36.xml><?xml version="1.0" encoding="utf-8"?>
<p:cmLst xmlns:a="http://schemas.openxmlformats.org/drawingml/2006/main" xmlns:r="http://schemas.openxmlformats.org/officeDocument/2006/relationships" xmlns:p="http://schemas.openxmlformats.org/presentationml/2006/main">
  <p:cm authorId="2" dt="2020-06-16T10:01:00.734" idx="227">
    <p:pos x="10" y="10"/>
    <p:text>Should we mark these up a bit for consistency with other slides? e.g. by showing how and where to change the append order of set the field mapping?
</p:text>
    <p:extLst>
      <p:ext uri="{C676402C-5697-4E1C-873F-D02D1690AC5C}">
        <p15:threadingInfo xmlns:p15="http://schemas.microsoft.com/office/powerpoint/2012/main" timeZoneBias="420"/>
      </p:ext>
    </p:extLst>
  </p:cm>
  <p:cm authorId="1" dt="2020-06-22T13:30:12.824" idx="97">
    <p:pos x="10" y="106"/>
    <p:text>added 
</p:text>
    <p:extLst>
      <p:ext uri="{C676402C-5697-4E1C-873F-D02D1690AC5C}">
        <p15:threadingInfo xmlns:p15="http://schemas.microsoft.com/office/powerpoint/2012/main" timeZoneBias="420">
          <p15:parentCm authorId="2" idx="227"/>
        </p15:threadingInfo>
      </p:ext>
    </p:extLst>
  </p:cm>
</p:cmLst>
</file>

<file path=ppt/comments/comment37.xml><?xml version="1.0" encoding="utf-8"?>
<p:cmLst xmlns:a="http://schemas.openxmlformats.org/drawingml/2006/main" xmlns:r="http://schemas.openxmlformats.org/officeDocument/2006/relationships" xmlns:p="http://schemas.openxmlformats.org/presentationml/2006/main">
  <p:cm authorId="2" dt="2020-06-16T10:03:26" idx="228">
    <p:pos x="5340" y="610"/>
    <p:text>Again, we might want to mark this up a bit for consistency. Also, the two screenshots here are of the same wizard page, but before and after refreshing. That's not clear from the slide alone. We probably want to include some explanation.
</p:text>
    <p:extLst>
      <p:ext uri="{C676402C-5697-4E1C-873F-D02D1690AC5C}">
        <p15:threadingInfo xmlns:p15="http://schemas.microsoft.com/office/powerpoint/2012/main" timeZoneBias="420"/>
      </p:ext>
    </p:extLst>
  </p:cm>
  <p:cm authorId="1" dt="2020-06-22T13:37:02.422" idx="98">
    <p:pos x="5340" y="706"/>
    <p:text>added
</p:text>
    <p:extLst>
      <p:ext uri="{C676402C-5697-4E1C-873F-D02D1690AC5C}">
        <p15:threadingInfo xmlns:p15="http://schemas.microsoft.com/office/powerpoint/2012/main" timeZoneBias="420">
          <p15:parentCm authorId="2" idx="228"/>
        </p15:threadingInfo>
      </p:ext>
    </p:extLst>
  </p:cm>
</p:cmLst>
</file>

<file path=ppt/comments/comment38.xml><?xml version="1.0" encoding="utf-8"?>
<p:cmLst xmlns:a="http://schemas.openxmlformats.org/drawingml/2006/main" xmlns:r="http://schemas.openxmlformats.org/officeDocument/2006/relationships" xmlns:p="http://schemas.openxmlformats.org/presentationml/2006/main">
  <p:cm authorId="3" dt="2020-07-28T15:23:30.030" idx="49">
    <p:pos x="4720" y="1181"/>
    <p:text>Update picture with no Altair logo and date
</p:text>
    <p:extLst>
      <p:ext uri="{C676402C-5697-4E1C-873F-D02D1690AC5C}">
        <p15:threadingInfo xmlns:p15="http://schemas.microsoft.com/office/powerpoint/2012/main" timeZoneBias="420"/>
      </p:ext>
    </p:extLst>
  </p:cm>
</p:cmLst>
</file>

<file path=ppt/comments/comment39.xml><?xml version="1.0" encoding="utf-8"?>
<p:cmLst xmlns:a="http://schemas.openxmlformats.org/drawingml/2006/main" xmlns:r="http://schemas.openxmlformats.org/officeDocument/2006/relationships" xmlns:p="http://schemas.openxmlformats.org/presentationml/2006/main">
  <p:cm authorId="2" dt="2020-06-16T17:44:43.078" idx="230">
    <p:pos x="5460" y="616"/>
    <p:text>"Week25_Appended" isn't a great name for the appended data here. It's the software's default, but we probably shouldn't use it. This isn't obvious when it's just in the screenshot, but with the dataset named in the slide text, it feels a bit awkward
</p:text>
    <p:extLst>
      <p:ext uri="{C676402C-5697-4E1C-873F-D02D1690AC5C}">
        <p15:threadingInfo xmlns:p15="http://schemas.microsoft.com/office/powerpoint/2012/main" timeZoneBias="420"/>
      </p:ext>
    </p:extLst>
  </p:cm>
  <p:cm authorId="3" dt="2020-07-28T15:26:01.905" idx="50">
    <p:pos x="5460" y="712"/>
    <p:text>fixed
</p:text>
    <p:extLst>
      <p:ext uri="{C676402C-5697-4E1C-873F-D02D1690AC5C}">
        <p15:threadingInfo xmlns:p15="http://schemas.microsoft.com/office/powerpoint/2012/main" timeZoneBias="420">
          <p15:parentCm authorId="2" idx="230"/>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2-11T10:17:27.092" idx="144">
    <p:pos x="10" y="10"/>
    <p:text>Maybe some node state images here?</p:text>
    <p:extLst>
      <p:ext uri="{C676402C-5697-4E1C-873F-D02D1690AC5C}">
        <p15:threadingInfo xmlns:p15="http://schemas.microsoft.com/office/powerpoint/2012/main" timeZoneBias="300"/>
      </p:ext>
    </p:extLst>
  </p:cm>
  <p:cm authorId="3" dt="2020-06-10T11:17:37.831" idx="29">
    <p:pos x="10" y="106"/>
    <p:text>[@Eric Hart]  Done
</p:text>
    <p:extLst>
      <p:ext uri="{C676402C-5697-4E1C-873F-D02D1690AC5C}">
        <p15:threadingInfo xmlns:p15="http://schemas.microsoft.com/office/powerpoint/2012/main" timeZoneBias="420">
          <p15:parentCm authorId="2" idx="144"/>
        </p15:threadingInfo>
      </p:ext>
    </p:extLst>
  </p:cm>
</p:cmLst>
</file>

<file path=ppt/comments/comment40.xml><?xml version="1.0" encoding="utf-8"?>
<p:cmLst xmlns:a="http://schemas.openxmlformats.org/drawingml/2006/main" xmlns:r="http://schemas.openxmlformats.org/officeDocument/2006/relationships" xmlns:p="http://schemas.openxmlformats.org/presentationml/2006/main">
  <p:cm authorId="2" dt="2020-06-16T17:48:23.351" idx="233">
    <p:pos x="10" y="10"/>
    <p:text>Do we want to add some pointers for consistency with other slides (e.g. showing where the referenced tabs are)?
</p:text>
    <p:extLst>
      <p:ext uri="{C676402C-5697-4E1C-873F-D02D1690AC5C}">
        <p15:threadingInfo xmlns:p15="http://schemas.microsoft.com/office/powerpoint/2012/main" timeZoneBias="420"/>
      </p:ext>
    </p:extLst>
  </p:cm>
</p:cmLst>
</file>

<file path=ppt/comments/comment41.xml><?xml version="1.0" encoding="utf-8"?>
<p:cmLst xmlns:a="http://schemas.openxmlformats.org/drawingml/2006/main" xmlns:r="http://schemas.openxmlformats.org/officeDocument/2006/relationships" xmlns:p="http://schemas.openxmlformats.org/presentationml/2006/main">
  <p:cm authorId="3" dt="2020-07-28T15:38:19.027" idx="52">
    <p:pos x="5440" y="611"/>
    <p:text>Week25-Appended needs to be fixed
</p:text>
    <p:extLst>
      <p:ext uri="{C676402C-5697-4E1C-873F-D02D1690AC5C}">
        <p15:threadingInfo xmlns:p15="http://schemas.microsoft.com/office/powerpoint/2012/main" timeZoneBias="420"/>
      </p:ext>
    </p:extLst>
  </p:cm>
</p:cmLst>
</file>

<file path=ppt/comments/comment42.xml><?xml version="1.0" encoding="utf-8"?>
<p:cmLst xmlns:a="http://schemas.openxmlformats.org/drawingml/2006/main" xmlns:r="http://schemas.openxmlformats.org/officeDocument/2006/relationships" xmlns:p="http://schemas.openxmlformats.org/presentationml/2006/main">
  <p:cm authorId="3" dt="2020-07-28T15:39:33.326" idx="53">
    <p:pos x="3015" y="0"/>
    <p:text>Need a picture with no date/logo
</p:text>
    <p:extLst>
      <p:ext uri="{C676402C-5697-4E1C-873F-D02D1690AC5C}">
        <p15:threadingInfo xmlns:p15="http://schemas.microsoft.com/office/powerpoint/2012/main" timeZoneBias="420"/>
      </p:ext>
    </p:extLst>
  </p:cm>
</p:cmLst>
</file>

<file path=ppt/comments/comment43.xml><?xml version="1.0" encoding="utf-8"?>
<p:cmLst xmlns:a="http://schemas.openxmlformats.org/drawingml/2006/main" xmlns:r="http://schemas.openxmlformats.org/officeDocument/2006/relationships" xmlns:p="http://schemas.openxmlformats.org/presentationml/2006/main">
  <p:cm authorId="2" dt="2020-06-16T17:52:05.374" idx="235">
    <p:pos x="10" y="10"/>
    <p:text>Possibly worth commenting on when this makes sense, and when it doesn't, instead of the simpler "need a key field" comment.
</p:text>
    <p:extLst>
      <p:ext uri="{C676402C-5697-4E1C-873F-D02D1690AC5C}">
        <p15:threadingInfo xmlns:p15="http://schemas.microsoft.com/office/powerpoint/2012/main" timeZoneBias="420"/>
      </p:ext>
    </p:extLst>
  </p:cm>
</p:cmLst>
</file>

<file path=ppt/comments/comment44.xml><?xml version="1.0" encoding="utf-8"?>
<p:cmLst xmlns:a="http://schemas.openxmlformats.org/drawingml/2006/main" xmlns:r="http://schemas.openxmlformats.org/officeDocument/2006/relationships" xmlns:p="http://schemas.openxmlformats.org/presentationml/2006/main">
  <p:cm authorId="3" dt="2020-07-28T15:40:33.891" idx="54">
    <p:pos x="10" y="10"/>
    <p:text>Fix week25-Appended
</p:text>
    <p:extLst>
      <p:ext uri="{C676402C-5697-4E1C-873F-D02D1690AC5C}">
        <p15:threadingInfo xmlns:p15="http://schemas.microsoft.com/office/powerpoint/2012/main" timeZoneBias="420"/>
      </p:ext>
    </p:extLst>
  </p:cm>
</p:cmLst>
</file>

<file path=ppt/comments/comment45.xml><?xml version="1.0" encoding="utf-8"?>
<p:cmLst xmlns:a="http://schemas.openxmlformats.org/drawingml/2006/main" xmlns:r="http://schemas.openxmlformats.org/officeDocument/2006/relationships" xmlns:p="http://schemas.openxmlformats.org/presentationml/2006/main">
  <p:cm authorId="3" dt="2020-07-28T15:47:01.920" idx="55">
    <p:pos x="10" y="10"/>
    <p:text>Picture with no logo/date
</p:text>
    <p:extLst>
      <p:ext uri="{C676402C-5697-4E1C-873F-D02D1690AC5C}">
        <p15:threadingInfo xmlns:p15="http://schemas.microsoft.com/office/powerpoint/2012/main" timeZoneBias="420"/>
      </p:ext>
    </p:extLst>
  </p:cm>
</p:cmLst>
</file>

<file path=ppt/comments/comment46.xml><?xml version="1.0" encoding="utf-8"?>
<p:cmLst xmlns:a="http://schemas.openxmlformats.org/drawingml/2006/main" xmlns:r="http://schemas.openxmlformats.org/officeDocument/2006/relationships" xmlns:p="http://schemas.openxmlformats.org/presentationml/2006/main">
  <p:cm authorId="3" dt="2020-07-28T15:47:45.421" idx="56">
    <p:pos x="10" y="10"/>
    <p:text>Fix Week25-Appended
</p:text>
    <p:extLst>
      <p:ext uri="{C676402C-5697-4E1C-873F-D02D1690AC5C}">
        <p15:threadingInfo xmlns:p15="http://schemas.microsoft.com/office/powerpoint/2012/main" timeZoneBias="420"/>
      </p:ext>
    </p:extLst>
  </p:cm>
</p:cmLst>
</file>

<file path=ppt/comments/comment47.xml><?xml version="1.0" encoding="utf-8"?>
<p:cmLst xmlns:a="http://schemas.openxmlformats.org/drawingml/2006/main" xmlns:r="http://schemas.openxmlformats.org/officeDocument/2006/relationships" xmlns:p="http://schemas.openxmlformats.org/presentationml/2006/main">
  <p:cm authorId="2" dt="2020-06-16T18:01:43.442" idx="239">
    <p:pos x="5449" y="610"/>
    <p:text>Workflow screenshot is a bit imbalanced (e.g. arrow sizes are too dis-similar). 
Also, probably don't want to have the dataset be called Census2 (Census would be better)
</p:text>
    <p:extLst>
      <p:ext uri="{C676402C-5697-4E1C-873F-D02D1690AC5C}">
        <p15:threadingInfo xmlns:p15="http://schemas.microsoft.com/office/powerpoint/2012/main" timeZoneBias="420"/>
      </p:ext>
    </p:extLst>
  </p:cm>
</p:cmLst>
</file>

<file path=ppt/comments/comment48.xml><?xml version="1.0" encoding="utf-8"?>
<p:cmLst xmlns:a="http://schemas.openxmlformats.org/drawingml/2006/main" xmlns:r="http://schemas.openxmlformats.org/officeDocument/2006/relationships" xmlns:p="http://schemas.openxmlformats.org/presentationml/2006/main">
  <p:cm authorId="2" dt="2020-06-16T18:02:52.726" idx="240">
    <p:pos x="10" y="10"/>
    <p:text>We should change the slide titles so they aren't all called just "Filter". I did this as an example in the previous slides for append, aggregate, etc.
I'm only putting this comment here, but it applies to this whole group of slides.
</p:text>
    <p:extLst>
      <p:ext uri="{C676402C-5697-4E1C-873F-D02D1690AC5C}">
        <p15:threadingInfo xmlns:p15="http://schemas.microsoft.com/office/powerpoint/2012/main" timeZoneBias="420"/>
      </p:ext>
    </p:extLst>
  </p:cm>
</p:cmLst>
</file>

<file path=ppt/comments/comment49.xml><?xml version="1.0" encoding="utf-8"?>
<p:cmLst xmlns:a="http://schemas.openxmlformats.org/drawingml/2006/main" xmlns:r="http://schemas.openxmlformats.org/officeDocument/2006/relationships" xmlns:p="http://schemas.openxmlformats.org/presentationml/2006/main">
  <p:cm authorId="2" dt="2020-06-16T18:16:15.630" idx="247">
    <p:pos x="10" y="10"/>
    <p:text>Similar to the FIlter section, we should change the slide titles so they aren't all the same.
</p:text>
    <p:extLst>
      <p:ext uri="{C676402C-5697-4E1C-873F-D02D1690AC5C}">
        <p15:threadingInfo xmlns:p15="http://schemas.microsoft.com/office/powerpoint/2012/main" timeZoneBias="420"/>
      </p:ext>
    </p:extLst>
  </p:cm>
  <p:cm authorId="2" dt="2020-06-16T18:16:50.443" idx="248">
    <p:pos x="106" y="106"/>
    <p:text>The screenshot is a bit imbalanced, and also has dataset names Census2 and Census3, which isn't great (not just for consistency, but for understanding: it's very strange to filtering join one version of census with another.)
</p:text>
    <p:extLst>
      <p:ext uri="{C676402C-5697-4E1C-873F-D02D1690AC5C}">
        <p15:threadingInfo xmlns:p15="http://schemas.microsoft.com/office/powerpoint/2012/main" timeZoneBias="420"/>
      </p:ext>
    </p:extLst>
  </p:cm>
  <p:cm authorId="2" dt="2020-06-16T18:22:18.533" idx="250">
    <p:pos x="202" y="202"/>
    <p:text>I think this explanation can be improved. Filtering join should be seen primarily as a filter operation, not a join operation, but the language here, and on the next slide suggests the opposite.
</p:text>
    <p:extLst>
      <p:ext uri="{C676402C-5697-4E1C-873F-D02D1690AC5C}">
        <p15:threadingInfo xmlns:p15="http://schemas.microsoft.com/office/powerpoint/2012/main" timeZoneBias="420"/>
      </p:ext>
    </p:extLst>
  </p:cm>
  <p:cm authorId="2" dt="2020-06-16T18:22:36.190" idx="251">
    <p:pos x="202" y="298"/>
    <p:text>In fact, this whole section of slides doesn't really explain what Filtering Join is for someone who doesn't already know.
</p:text>
    <p:extLst>
      <p:ext uri="{C676402C-5697-4E1C-873F-D02D1690AC5C}">
        <p15:threadingInfo xmlns:p15="http://schemas.microsoft.com/office/powerpoint/2012/main" timeZoneBias="420">
          <p15:parentCm authorId="2" idx="250"/>
        </p15:threadingInfo>
      </p:ext>
    </p:extLst>
  </p:cm>
  <p:cm authorId="2" dt="2020-07-23T10:48:30.536" idx="284">
    <p:pos x="202" y="394"/>
    <p:text>I changed the content of the slides, but the screenshot here still doesn't make much sense. It would be a strange situation to filter one dataset and then use it in a filtering join to filter another dataset (especially if all the datasets are versions of census)
</p:text>
    <p:extLst>
      <p:ext uri="{C676402C-5697-4E1C-873F-D02D1690AC5C}">
        <p15:threadingInfo xmlns:p15="http://schemas.microsoft.com/office/powerpoint/2012/main" timeZoneBias="420">
          <p15:parentCm authorId="2" idx="250"/>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01-21T11:32:26.541" idx="67">
    <p:pos x="1876" y="845"/>
    <p:text>Some of the descriptions are a bit imperfect. This isn't major, but maybe we should switch this image for something we can edit right in PowerPoint</p:text>
    <p:extLst>
      <p:ext uri="{C676402C-5697-4E1C-873F-D02D1690AC5C}">
        <p15:threadingInfo xmlns:p15="http://schemas.microsoft.com/office/powerpoint/2012/main" timeZoneBias="300"/>
      </p:ext>
    </p:extLst>
  </p:cm>
  <p:cm authorId="1" dt="2020-03-03T14:05:08.534" idx="28">
    <p:pos x="1876" y="941"/>
    <p:text>create a table that is editable</p:text>
    <p:extLst>
      <p:ext uri="{C676402C-5697-4E1C-873F-D02D1690AC5C}">
        <p15:threadingInfo xmlns:p15="http://schemas.microsoft.com/office/powerpoint/2012/main" timeZoneBias="300">
          <p15:parentCm authorId="2" idx="67"/>
        </p15:threadingInfo>
      </p:ext>
    </p:extLst>
  </p:cm>
  <p:cm authorId="3" dt="2020-06-10T11:27:51.068" idx="30">
    <p:pos x="1876" y="1037"/>
    <p:text>Done
</p:text>
    <p:extLst>
      <p:ext uri="{C676402C-5697-4E1C-873F-D02D1690AC5C}">
        <p15:threadingInfo xmlns:p15="http://schemas.microsoft.com/office/powerpoint/2012/main" timeZoneBias="420">
          <p15:parentCm authorId="2" idx="67"/>
        </p15:threadingInfo>
      </p:ext>
    </p:extLst>
  </p:cm>
</p:cmLst>
</file>

<file path=ppt/comments/comment50.xml><?xml version="1.0" encoding="utf-8"?>
<p:cmLst xmlns:a="http://schemas.openxmlformats.org/drawingml/2006/main" xmlns:r="http://schemas.openxmlformats.org/officeDocument/2006/relationships" xmlns:p="http://schemas.openxmlformats.org/presentationml/2006/main">
  <p:cm authorId="2" dt="2020-06-16T18:17:43.398" idx="249">
    <p:pos x="10" y="10"/>
    <p:text>Maybe we can improve the description here to say slightly more than what's in the screenshot.
</p:text>
    <p:extLst>
      <p:ext uri="{C676402C-5697-4E1C-873F-D02D1690AC5C}">
        <p15:threadingInfo xmlns:p15="http://schemas.microsoft.com/office/powerpoint/2012/main" timeZoneBias="420"/>
      </p:ext>
    </p:extLst>
  </p:cm>
  <p:cm authorId="2" dt="2020-07-23T10:55:54.806" idx="285">
    <p:pos x="10" y="106"/>
    <p:text>I'm no longer sure what I thought should be added here. This seems fine now
</p:text>
    <p:extLst>
      <p:ext uri="{C676402C-5697-4E1C-873F-D02D1690AC5C}">
        <p15:threadingInfo xmlns:p15="http://schemas.microsoft.com/office/powerpoint/2012/main" timeZoneBias="420">
          <p15:parentCm authorId="2" idx="249"/>
        </p15:threadingInfo>
      </p:ext>
    </p:extLst>
  </p:cm>
</p:cmLst>
</file>

<file path=ppt/comments/comment51.xml><?xml version="1.0" encoding="utf-8"?>
<p:cmLst xmlns:a="http://schemas.openxmlformats.org/drawingml/2006/main" xmlns:r="http://schemas.openxmlformats.org/officeDocument/2006/relationships" xmlns:p="http://schemas.openxmlformats.org/presentationml/2006/main">
  <p:cm authorId="3" dt="2020-06-24T15:55:22.892" idx="47">
    <p:pos x="10" y="10"/>
    <p:text>Altair logo should be removed from the screenshots. This has the old branding and keeping it might cause issue in the future.
</p:text>
    <p:extLst>
      <p:ext uri="{C676402C-5697-4E1C-873F-D02D1690AC5C}">
        <p15:threadingInfo xmlns:p15="http://schemas.microsoft.com/office/powerpoint/2012/main" timeZoneBias="420"/>
      </p:ext>
    </p:extLst>
  </p:cm>
  <p:cm authorId="1" dt="2020-07-03T10:15:36.220" idx="100">
    <p:pos x="10" y="106"/>
    <p:text>done
</p:text>
    <p:extLst>
      <p:ext uri="{C676402C-5697-4E1C-873F-D02D1690AC5C}">
        <p15:threadingInfo xmlns:p15="http://schemas.microsoft.com/office/powerpoint/2012/main" timeZoneBias="420">
          <p15:parentCm authorId="3" idx="47"/>
        </p15:threadingInfo>
      </p:ext>
    </p:extLst>
  </p:cm>
</p:cmLst>
</file>

<file path=ppt/comments/comment52.xml><?xml version="1.0" encoding="utf-8"?>
<p:cmLst xmlns:a="http://schemas.openxmlformats.org/drawingml/2006/main" xmlns:r="http://schemas.openxmlformats.org/officeDocument/2006/relationships" xmlns:p="http://schemas.openxmlformats.org/presentationml/2006/main">
  <p:cm authorId="2" dt="2020-06-18T12:06:37.727" idx="252">
    <p:pos x="10" y="10"/>
    <p:text>We probably need some more explanation of what "group by" means in this context (it's not very intuitive for most)
</p:text>
    <p:extLst>
      <p:ext uri="{C676402C-5697-4E1C-873F-D02D1690AC5C}">
        <p15:threadingInfo xmlns:p15="http://schemas.microsoft.com/office/powerpoint/2012/main" timeZoneBias="420"/>
      </p:ext>
    </p:extLst>
  </p:cm>
</p:cmLst>
</file>

<file path=ppt/comments/comment53.xml><?xml version="1.0" encoding="utf-8"?>
<p:cmLst xmlns:a="http://schemas.openxmlformats.org/drawingml/2006/main" xmlns:r="http://schemas.openxmlformats.org/officeDocument/2006/relationships" xmlns:p="http://schemas.openxmlformats.org/presentationml/2006/main">
  <p:cm authorId="2" dt="2020-06-18T12:21:30.106" idx="259">
    <p:pos x="10" y="10"/>
    <p:text>The explanation of the "Force data to be instantiated" option here isn't very helpful. Also, there are some serious implications of this choice which should be discussed.
</p:text>
    <p:extLst>
      <p:ext uri="{C676402C-5697-4E1C-873F-D02D1690AC5C}">
        <p15:threadingInfo xmlns:p15="http://schemas.microsoft.com/office/powerpoint/2012/main" timeZoneBias="420"/>
      </p:ext>
    </p:extLst>
  </p:cm>
</p:cmLst>
</file>

<file path=ppt/comments/comment54.xml><?xml version="1.0" encoding="utf-8"?>
<p:cmLst xmlns:a="http://schemas.openxmlformats.org/drawingml/2006/main" xmlns:r="http://schemas.openxmlformats.org/officeDocument/2006/relationships" xmlns:p="http://schemas.openxmlformats.org/presentationml/2006/main">
  <p:cm authorId="2" dt="2020-06-18T12:09:00.998" idx="253">
    <p:pos x="10" y="10"/>
    <p:text>I would move all the weighting stuff to an appendix or something. It's probably too much to include as a main part of our training.
</p:text>
    <p:extLst>
      <p:ext uri="{C676402C-5697-4E1C-873F-D02D1690AC5C}">
        <p15:threadingInfo xmlns:p15="http://schemas.microsoft.com/office/powerpoint/2012/main" timeZoneBias="420"/>
      </p:ext>
    </p:extLst>
  </p:cm>
</p:cmLst>
</file>

<file path=ppt/comments/comment55.xml><?xml version="1.0" encoding="utf-8"?>
<p:cmLst xmlns:a="http://schemas.openxmlformats.org/drawingml/2006/main" xmlns:r="http://schemas.openxmlformats.org/officeDocument/2006/relationships" xmlns:p="http://schemas.openxmlformats.org/presentationml/2006/main">
  <p:cm authorId="1" dt="2020-03-03T15:52:43.345" idx="53">
    <p:pos x="10" y="10"/>
    <p:text>too busy</p:text>
    <p:extLst>
      <p:ext uri="{C676402C-5697-4E1C-873F-D02D1690AC5C}">
        <p15:threadingInfo xmlns:p15="http://schemas.microsoft.com/office/powerpoint/2012/main" timeZoneBias="300"/>
      </p:ext>
    </p:extLst>
  </p:cm>
  <p:cm authorId="5" dt="2020-06-09T12:51:44.832" idx="18">
    <p:pos x="10" y="106"/>
    <p:text>fixed.
</p:text>
    <p:extLst>
      <p:ext uri="{C676402C-5697-4E1C-873F-D02D1690AC5C}">
        <p15:threadingInfo xmlns:p15="http://schemas.microsoft.com/office/powerpoint/2012/main" timeZoneBias="420">
          <p15:parentCm authorId="1" idx="53"/>
        </p15:threadingInfo>
      </p:ext>
    </p:extLst>
  </p:cm>
</p:cmLst>
</file>

<file path=ppt/comments/comment56.xml><?xml version="1.0" encoding="utf-8"?>
<p:cmLst xmlns:a="http://schemas.openxmlformats.org/drawingml/2006/main" xmlns:r="http://schemas.openxmlformats.org/officeDocument/2006/relationships" xmlns:p="http://schemas.openxmlformats.org/presentationml/2006/main">
  <p:cm authorId="1" dt="2020-03-03T15:52:43.345" idx="53">
    <p:pos x="10" y="10"/>
    <p:text>too busy</p:text>
    <p:extLst>
      <p:ext uri="{C676402C-5697-4E1C-873F-D02D1690AC5C}">
        <p15:threadingInfo xmlns:p15="http://schemas.microsoft.com/office/powerpoint/2012/main" timeZoneBias="300"/>
      </p:ext>
    </p:extLst>
  </p:cm>
  <p:cm authorId="5" dt="2020-06-09T13:04:07.635" idx="19">
    <p:pos x="10" y="106"/>
    <p:text>fixed.
</p:text>
    <p:extLst>
      <p:ext uri="{C676402C-5697-4E1C-873F-D02D1690AC5C}">
        <p15:threadingInfo xmlns:p15="http://schemas.microsoft.com/office/powerpoint/2012/main" timeZoneBias="420">
          <p15:parentCm authorId="1" idx="53"/>
        </p15:threadingInfo>
      </p:ext>
    </p:extLst>
  </p:cm>
</p:cmLst>
</file>

<file path=ppt/comments/comment57.xml><?xml version="1.0" encoding="utf-8"?>
<p:cmLst xmlns:a="http://schemas.openxmlformats.org/drawingml/2006/main" xmlns:r="http://schemas.openxmlformats.org/officeDocument/2006/relationships" xmlns:p="http://schemas.openxmlformats.org/presentationml/2006/main">
  <p:cm authorId="1" dt="2020-03-04T15:26:36.809" idx="65">
    <p:pos x="10" y="10"/>
    <p:text>Check that these match our first agenda at the beginning of the presentation</p:text>
    <p:extLst>
      <p:ext uri="{C676402C-5697-4E1C-873F-D02D1690AC5C}">
        <p15:threadingInfo xmlns:p15="http://schemas.microsoft.com/office/powerpoint/2012/main" timeZoneBias="300"/>
      </p:ext>
    </p:extLst>
  </p:cm>
</p:cmLst>
</file>

<file path=ppt/comments/comment58.xml><?xml version="1.0" encoding="utf-8"?>
<p:cmLst xmlns:a="http://schemas.openxmlformats.org/drawingml/2006/main" xmlns:r="http://schemas.openxmlformats.org/officeDocument/2006/relationships" xmlns:p="http://schemas.openxmlformats.org/presentationml/2006/main">
  <p:cm authorId="2" dt="2020-02-12T14:40:43.751" idx="183">
    <p:pos x="10" y="10"/>
    <p:text>Blurry screenshot, also outdated</p:text>
    <p:extLst>
      <p:ext uri="{C676402C-5697-4E1C-873F-D02D1690AC5C}">
        <p15:threadingInfo xmlns:p15="http://schemas.microsoft.com/office/powerpoint/2012/main" timeZoneBias="300"/>
      </p:ext>
    </p:extLst>
  </p:cm>
</p:cmLst>
</file>

<file path=ppt/comments/comment59.xml><?xml version="1.0" encoding="utf-8"?>
<p:cmLst xmlns:a="http://schemas.openxmlformats.org/drawingml/2006/main" xmlns:r="http://schemas.openxmlformats.org/officeDocument/2006/relationships" xmlns:p="http://schemas.openxmlformats.org/presentationml/2006/main">
  <p:cm authorId="2" dt="2020-02-12T14:42:20.174" idx="184">
    <p:pos x="10" y="10"/>
    <p:text>Bad names in screenshot</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01-21T11:33:59.316" idx="69">
    <p:pos x="10" y="10"/>
    <p:text>Again, this screenshot could be sharpened, and slightly improved (the welcome tab at the top should be removed, and maybe we could get a more training-friendly project name (extremely minor, I know). 
I'd also like to see a second screenshot with the highlighted node visible so the viewers can see what happens when you search</p:text>
    <p:extLst>
      <p:ext uri="{C676402C-5697-4E1C-873F-D02D1690AC5C}">
        <p15:threadingInfo xmlns:p15="http://schemas.microsoft.com/office/powerpoint/2012/main" timeZoneBias="300"/>
      </p:ext>
    </p:extLst>
  </p:cm>
  <p:cm authorId="1" dt="2020-03-03T14:05:29.640" idx="29">
    <p:pos x="10" y="106"/>
    <p:text>added</p:text>
    <p:extLst>
      <p:ext uri="{C676402C-5697-4E1C-873F-D02D1690AC5C}">
        <p15:threadingInfo xmlns:p15="http://schemas.microsoft.com/office/powerpoint/2012/main" timeZoneBias="300">
          <p15:parentCm authorId="2" idx="69"/>
        </p15:threadingInfo>
      </p:ext>
    </p:extLst>
  </p:cm>
  <p:cm authorId="1" dt="2020-03-03T14:05:59.438" idx="30">
    <p:pos x="10" y="202"/>
    <p:text>add search and search result to figures</p:text>
    <p:extLst>
      <p:ext uri="{C676402C-5697-4E1C-873F-D02D1690AC5C}">
        <p15:threadingInfo xmlns:p15="http://schemas.microsoft.com/office/powerpoint/2012/main" timeZoneBias="300">
          <p15:parentCm authorId="2" idx="69"/>
        </p15:threadingInfo>
      </p:ext>
    </p:extLst>
  </p:cm>
</p:cmLst>
</file>

<file path=ppt/comments/comment60.xml><?xml version="1.0" encoding="utf-8"?>
<p:cmLst xmlns:a="http://schemas.openxmlformats.org/drawingml/2006/main" xmlns:r="http://schemas.openxmlformats.org/officeDocument/2006/relationships" xmlns:p="http://schemas.openxmlformats.org/presentationml/2006/main">
  <p:cm authorId="1" dt="2020-04-21T15:41:00.877" idx="89">
    <p:pos x="328" y="616"/>
    <p:text>text?</p:text>
    <p:extLst>
      <p:ext uri="{C676402C-5697-4E1C-873F-D02D1690AC5C}">
        <p15:threadingInfo xmlns:p15="http://schemas.microsoft.com/office/powerpoint/2012/main" timeZoneBias="240"/>
      </p:ext>
    </p:extLst>
  </p:cm>
</p:cmLst>
</file>

<file path=ppt/comments/comment61.xml><?xml version="1.0" encoding="utf-8"?>
<p:cmLst xmlns:a="http://schemas.openxmlformats.org/drawingml/2006/main" xmlns:r="http://schemas.openxmlformats.org/officeDocument/2006/relationships" xmlns:p="http://schemas.openxmlformats.org/presentationml/2006/main">
  <p:cm authorId="2" dt="2020-02-12T14:52:22.088" idx="186">
    <p:pos x="10" y="10"/>
    <p:text>Lol this screenshot is so bad. The text covers the plot so that neither are clear</p:text>
    <p:extLst>
      <p:ext uri="{C676402C-5697-4E1C-873F-D02D1690AC5C}">
        <p15:threadingInfo xmlns:p15="http://schemas.microsoft.com/office/powerpoint/2012/main" timeZoneBias="300"/>
      </p:ext>
    </p:extLst>
  </p:cm>
</p:cmLst>
</file>

<file path=ppt/comments/comment62.xml><?xml version="1.0" encoding="utf-8"?>
<p:cmLst xmlns:a="http://schemas.openxmlformats.org/drawingml/2006/main" xmlns:r="http://schemas.openxmlformats.org/officeDocument/2006/relationships" xmlns:p="http://schemas.openxmlformats.org/presentationml/2006/main">
  <p:cm authorId="2" dt="2020-02-12T14:55:09.427" idx="189">
    <p:pos x="10" y="10"/>
    <p:text>Are these public domain images?</p:text>
    <p:extLst>
      <p:ext uri="{C676402C-5697-4E1C-873F-D02D1690AC5C}">
        <p15:threadingInfo xmlns:p15="http://schemas.microsoft.com/office/powerpoint/2012/main" timeZoneBias="300"/>
      </p:ext>
    </p:extLst>
  </p:cm>
</p:cmLst>
</file>

<file path=ppt/comments/comment63.xml><?xml version="1.0" encoding="utf-8"?>
<p:cmLst xmlns:a="http://schemas.openxmlformats.org/drawingml/2006/main" xmlns:r="http://schemas.openxmlformats.org/officeDocument/2006/relationships" xmlns:p="http://schemas.openxmlformats.org/presentationml/2006/main">
  <p:cm authorId="2" dt="2020-02-12T15:21:48.955" idx="190">
    <p:pos x="10" y="10"/>
    <p:text>Outdated Screenshot</p:text>
    <p:extLst>
      <p:ext uri="{C676402C-5697-4E1C-873F-D02D1690AC5C}">
        <p15:threadingInfo xmlns:p15="http://schemas.microsoft.com/office/powerpoint/2012/main" timeZoneBias="300"/>
      </p:ext>
    </p:extLst>
  </p:cm>
</p:cmLst>
</file>

<file path=ppt/comments/comment64.xml><?xml version="1.0" encoding="utf-8"?>
<p:cmLst xmlns:a="http://schemas.openxmlformats.org/drawingml/2006/main" xmlns:r="http://schemas.openxmlformats.org/officeDocument/2006/relationships" xmlns:p="http://schemas.openxmlformats.org/presentationml/2006/main">
  <p:cm authorId="2" dt="2020-02-12T16:31:18.204" idx="196">
    <p:pos x="10" y="10"/>
    <p:text>Currently these slides don't discuss building a ST from an existing DT, just building one from scratch</p:text>
    <p:extLst>
      <p:ext uri="{C676402C-5697-4E1C-873F-D02D1690AC5C}">
        <p15:threadingInfo xmlns:p15="http://schemas.microsoft.com/office/powerpoint/2012/main" timeZoneBias="300"/>
      </p:ext>
    </p:extLst>
  </p:cm>
  <p:cm authorId="4" dt="2020-08-14T08:27:18.655" idx="60">
    <p:pos x="10" y="106"/>
    <p:text>[@Sommer Abdel-Fattah] have we looked into this?
</p:text>
    <p:extLst>
      <p:ext uri="{C676402C-5697-4E1C-873F-D02D1690AC5C}">
        <p15:threadingInfo xmlns:p15="http://schemas.microsoft.com/office/powerpoint/2012/main" timeZoneBias="420">
          <p15:parentCm authorId="2" idx="196"/>
        </p15:threadingInfo>
      </p:ext>
    </p:extLst>
  </p:cm>
  <p:cm authorId="2" dt="2020-02-12T16:31:37.990" idx="197">
    <p:pos x="106" y="106"/>
    <p:text>Also need slides for conditional computed treatment and for adding colours based on treatments</p:text>
    <p:extLst>
      <p:ext uri="{C676402C-5697-4E1C-873F-D02D1690AC5C}">
        <p15:threadingInfo xmlns:p15="http://schemas.microsoft.com/office/powerpoint/2012/main" timeZoneBias="300"/>
      </p:ext>
    </p:extLst>
  </p:cm>
</p:cmLst>
</file>

<file path=ppt/comments/comment65.xml><?xml version="1.0" encoding="utf-8"?>
<p:cmLst xmlns:a="http://schemas.openxmlformats.org/drawingml/2006/main" xmlns:r="http://schemas.openxmlformats.org/officeDocument/2006/relationships" xmlns:p="http://schemas.openxmlformats.org/presentationml/2006/main">
  <p:cm authorId="2" dt="2020-02-12T16:22:41.661" idx="191">
    <p:pos x="10" y="10"/>
    <p:text>OLD screenshots</p:text>
    <p:extLst>
      <p:ext uri="{C676402C-5697-4E1C-873F-D02D1690AC5C}">
        <p15:threadingInfo xmlns:p15="http://schemas.microsoft.com/office/powerpoint/2012/main" timeZoneBias="300"/>
      </p:ext>
    </p:extLst>
  </p:cm>
</p:cmLst>
</file>

<file path=ppt/comments/comment66.xml><?xml version="1.0" encoding="utf-8"?>
<p:cmLst xmlns:a="http://schemas.openxmlformats.org/drawingml/2006/main" xmlns:r="http://schemas.openxmlformats.org/officeDocument/2006/relationships" xmlns:p="http://schemas.openxmlformats.org/presentationml/2006/main">
  <p:cm authorId="6" dt="2020-01-07T13:03:08.861" idx="18">
    <p:pos x="5684" y="1023"/>
    <p:text>"Ln Odds" and "Log odds" - wording should be consistent</p:text>
    <p:extLst>
      <p:ext uri="{C676402C-5697-4E1C-873F-D02D1690AC5C}">
        <p15:threadingInfo xmlns:p15="http://schemas.microsoft.com/office/powerpoint/2012/main" timeZoneBias="480"/>
      </p:ext>
    </p:extLst>
  </p:cm>
</p:cmLst>
</file>

<file path=ppt/comments/comment67.xml><?xml version="1.0" encoding="utf-8"?>
<p:cmLst xmlns:a="http://schemas.openxmlformats.org/drawingml/2006/main" xmlns:r="http://schemas.openxmlformats.org/officeDocument/2006/relationships" xmlns:p="http://schemas.openxmlformats.org/presentationml/2006/main">
  <p:cm authorId="2" dt="2020-01-07T07:53:17.242" idx="52">
    <p:pos x="10" y="10"/>
    <p:text>This is misleading. Logistic regression models don't have no assumptions. 
</p:text>
    <p:extLst>
      <p:ext uri="{C676402C-5697-4E1C-873F-D02D1690AC5C}">
        <p15:threadingInfo xmlns:p15="http://schemas.microsoft.com/office/powerpoint/2012/main" timeZoneBias="480"/>
      </p:ext>
    </p:extLst>
  </p:cm>
</p:cmLst>
</file>

<file path=ppt/comments/comment68.xml><?xml version="1.0" encoding="utf-8"?>
<p:cmLst xmlns:a="http://schemas.openxmlformats.org/drawingml/2006/main" xmlns:r="http://schemas.openxmlformats.org/officeDocument/2006/relationships" xmlns:p="http://schemas.openxmlformats.org/presentationml/2006/main">
  <p:cm authorId="1" dt="2020-04-24T11:23:28.041" idx="92">
    <p:pos x="10" y="10"/>
    <p:text>Do we have exercises for this chapter?</p:text>
    <p:extLst>
      <p:ext uri="{C676402C-5697-4E1C-873F-D02D1690AC5C}">
        <p15:threadingInfo xmlns:p15="http://schemas.microsoft.com/office/powerpoint/2012/main" timeZoneBias="240"/>
      </p:ext>
    </p:extLst>
  </p:cm>
  <p:cm authorId="3" dt="2020-06-17T16:22:42.221" idx="45">
    <p:pos x="10" y="106"/>
    <p:text>Yes
</p:text>
    <p:extLst>
      <p:ext uri="{C676402C-5697-4E1C-873F-D02D1690AC5C}">
        <p15:threadingInfo xmlns:p15="http://schemas.microsoft.com/office/powerpoint/2012/main" timeZoneBias="420">
          <p15:parentCm authorId="1" idx="92"/>
        </p15:threadingInfo>
      </p:ext>
    </p:extLst>
  </p:cm>
</p:cmLst>
</file>

<file path=ppt/comments/comment69.xml><?xml version="1.0" encoding="utf-8"?>
<p:cmLst xmlns:a="http://schemas.openxmlformats.org/drawingml/2006/main" xmlns:r="http://schemas.openxmlformats.org/officeDocument/2006/relationships" xmlns:p="http://schemas.openxmlformats.org/presentationml/2006/main">
  <p:cm authorId="1" dt="2020-04-24T13:01:40.341" idx="93">
    <p:pos x="10" y="10"/>
    <p:text>I don't understand this slide</p:text>
    <p:extLst>
      <p:ext uri="{C676402C-5697-4E1C-873F-D02D1690AC5C}">
        <p15:threadingInfo xmlns:p15="http://schemas.microsoft.com/office/powerpoint/2012/main" timeZoneBias="240"/>
      </p:ext>
    </p:extLst>
  </p:cm>
  <p:cm authorId="3" dt="2020-05-28T08:49:54.117" idx="26">
    <p:pos x="10" y="106"/>
    <p:text>Fixed it. I will work on this chapter later
</p:text>
    <p:extLst>
      <p:ext uri="{C676402C-5697-4E1C-873F-D02D1690AC5C}">
        <p15:threadingInfo xmlns:p15="http://schemas.microsoft.com/office/powerpoint/2012/main" timeZoneBias="420">
          <p15:parentCm authorId="1" idx="93"/>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1-21T11:58:08.841" idx="72">
    <p:pos x="10" y="10"/>
    <p:text>These screenshots are dated (e.g. we don't have LOS nodes anymore). I think we want to do the following with this slide:
1. Show off complex workflows (and maybe subtly or not so subtly plug super-nodes)
2. Show off that we can break a workflow across multiple tabs
That's more or less whats attempted with these images, but I don't think this slide is very successful at it</p:text>
    <p:extLst>
      <p:ext uri="{C676402C-5697-4E1C-873F-D02D1690AC5C}">
        <p15:threadingInfo xmlns:p15="http://schemas.microsoft.com/office/powerpoint/2012/main" timeZoneBias="300"/>
      </p:ext>
    </p:extLst>
  </p:cm>
  <p:cm authorId="1" dt="2020-03-03T14:07:29.165" idx="31">
    <p:pos x="10" y="106"/>
    <p:text>Needs text, improve order of figures and layout.</p:text>
    <p:extLst>
      <p:ext uri="{C676402C-5697-4E1C-873F-D02D1690AC5C}">
        <p15:threadingInfo xmlns:p15="http://schemas.microsoft.com/office/powerpoint/2012/main" timeZoneBias="300">
          <p15:parentCm authorId="2" idx="72"/>
        </p15:threadingInfo>
      </p:ext>
    </p:extLst>
  </p:cm>
</p:cmLst>
</file>

<file path=ppt/comments/comment70.xml><?xml version="1.0" encoding="utf-8"?>
<p:cmLst xmlns:a="http://schemas.openxmlformats.org/drawingml/2006/main" xmlns:r="http://schemas.openxmlformats.org/officeDocument/2006/relationships" xmlns:p="http://schemas.openxmlformats.org/presentationml/2006/main">
  <p:cm authorId="1" dt="2020-04-27T10:46:18.012" idx="94">
    <p:pos x="10" y="10"/>
    <p:text>Exercises?</p:text>
    <p:extLst>
      <p:ext uri="{C676402C-5697-4E1C-873F-D02D1690AC5C}">
        <p15:threadingInfo xmlns:p15="http://schemas.microsoft.com/office/powerpoint/2012/main" timeZoneBias="240"/>
      </p:ext>
    </p:extLst>
  </p:cm>
  <p:cm authorId="3" dt="2020-06-15T14:47:52.735" idx="43">
    <p:pos x="10" y="106"/>
    <p:text>Added
</p:text>
    <p:extLst>
      <p:ext uri="{C676402C-5697-4E1C-873F-D02D1690AC5C}">
        <p15:threadingInfo xmlns:p15="http://schemas.microsoft.com/office/powerpoint/2012/main" timeZoneBias="420">
          <p15:parentCm authorId="1" idx="94"/>
        </p15:threadingInfo>
      </p:ext>
    </p:extLst>
  </p:cm>
</p:cmLst>
</file>

<file path=ppt/comments/comment71.xml><?xml version="1.0" encoding="utf-8"?>
<p:cmLst xmlns:a="http://schemas.openxmlformats.org/drawingml/2006/main" xmlns:r="http://schemas.openxmlformats.org/officeDocument/2006/relationships" xmlns:p="http://schemas.openxmlformats.org/presentationml/2006/main">
  <p:cm authorId="7" dt="2020-08-24T10:50:53.502" idx="6">
    <p:pos x="5452" y="610"/>
    <p:text>[@Rola El Sebai] Last bullet item is not clear. Do you mean the forecasting model is trained on the train data partition and forecast is performed on the out-of-sample data partition?
</p:text>
    <p:extLst>
      <p:ext uri="{C676402C-5697-4E1C-873F-D02D1690AC5C}">
        <p15:threadingInfo xmlns:p15="http://schemas.microsoft.com/office/powerpoint/2012/main" timeZoneBias="420"/>
      </p:ext>
    </p:extLst>
  </p:cm>
</p:cmLst>
</file>

<file path=ppt/comments/comment72.xml><?xml version="1.0" encoding="utf-8"?>
<p:cmLst xmlns:a="http://schemas.openxmlformats.org/drawingml/2006/main" xmlns:r="http://schemas.openxmlformats.org/officeDocument/2006/relationships" xmlns:p="http://schemas.openxmlformats.org/presentationml/2006/main">
  <p:cm authorId="3" dt="2020-09-10T09:26:12.226" idx="59">
    <p:pos x="10" y="10"/>
    <p:text>For e-learnig purpose
</p:text>
    <p:extLst>
      <p:ext uri="{C676402C-5697-4E1C-873F-D02D1690AC5C}">
        <p15:threadingInfo xmlns:p15="http://schemas.microsoft.com/office/powerpoint/2012/main" timeZoneBias="420"/>
      </p:ext>
    </p:extLst>
  </p:cm>
</p:cmLst>
</file>

<file path=ppt/comments/comment73.xml><?xml version="1.0" encoding="utf-8"?>
<p:cmLst xmlns:a="http://schemas.openxmlformats.org/drawingml/2006/main" xmlns:r="http://schemas.openxmlformats.org/officeDocument/2006/relationships" xmlns:p="http://schemas.openxmlformats.org/presentationml/2006/main">
  <p:cm authorId="3" dt="2020-08-27T08:11:02.768" idx="57">
    <p:pos x="5712" y="590"/>
    <p:text>[@Rola El Sebai] I thought we cannot select variables at the time of setting up an AutoML node (from the AutoML node itself). I have KS 2020.2.0 and it does not allow me!  Which version do you have? For me, this is possible after the RUN is done from the Variable Selection node. If I need to remove Customer ID it has to be done before running the AutoML (or after running the AutoML node - through Variable Selection node). 
</p:text>
    <p:extLst>
      <p:ext uri="{C676402C-5697-4E1C-873F-D02D1690AC5C}">
        <p15:threadingInfo xmlns:p15="http://schemas.microsoft.com/office/powerpoint/2012/main" timeZoneBias="420"/>
      </p:ext>
    </p:extLst>
  </p:cm>
  <p:cm authorId="4" dt="2020-09-01T06:53:49.585" idx="61">
    <p:pos x="5712" y="726"/>
    <p:text> [@Mahshid Shirani] for me it can be done from the AutoML node .. before running it. I have 2020.2
</p:text>
    <p:extLst>
      <p:ext uri="{C676402C-5697-4E1C-873F-D02D1690AC5C}">
        <p15:threadingInfo xmlns:p15="http://schemas.microsoft.com/office/powerpoint/2012/main" timeZoneBias="420">
          <p15:parentCm authorId="3" idx="57"/>
        </p15:threadingInfo>
      </p:ext>
    </p:extLst>
  </p:cm>
  <p:cm authorId="3" dt="2020-09-10T09:01:13.554" idx="58">
    <p:pos x="5712" y="862"/>
    <p:text>[@Rola El Sebai]  I hadn't unchecked the "Automatically select top variables"
</p:text>
    <p:extLst>
      <p:ext uri="{C676402C-5697-4E1C-873F-D02D1690AC5C}">
        <p15:threadingInfo xmlns:p15="http://schemas.microsoft.com/office/powerpoint/2012/main" timeZoneBias="420">
          <p15:parentCm authorId="3" idx="57"/>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3-03T14:08:07.911" idx="34">
    <p:pos x="106" y="106"/>
    <p:text>Add text w explanation</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0-01-21T12:08:16.467" idx="74">
    <p:pos x="10" y="10"/>
    <p:text>These screenshots aren't great (especially the 3rd).
Also, probably don't want to draw attention to the tutorials here.
Also, our context specific help is pretty broken. Maybe we could replace this slide with some tips for navigating the help menus which aren't currently in a great state, and perhaps also point out our support line or online community?</p:text>
    <p:extLst>
      <p:ext uri="{C676402C-5697-4E1C-873F-D02D1690AC5C}">
        <p15:threadingInfo xmlns:p15="http://schemas.microsoft.com/office/powerpoint/2012/main" timeZoneBias="300"/>
      </p:ext>
    </p:extLst>
  </p:cm>
  <p:cm authorId="1" dt="2020-03-03T14:11:16.024" idx="35">
    <p:pos x="10" y="106"/>
    <p:text>Knowledge Works community forum? Not running? Contact Danielle Gallo</p:text>
    <p:extLst>
      <p:ext uri="{C676402C-5697-4E1C-873F-D02D1690AC5C}">
        <p15:threadingInfo xmlns:p15="http://schemas.microsoft.com/office/powerpoint/2012/main" timeZoneBias="300">
          <p15:parentCm authorId="2" idx="74"/>
        </p15:threadingInfo>
      </p:ext>
    </p:extLst>
  </p:cm>
  <p:cm authorId="1" dt="2020-03-03T14:12:54.430" idx="36">
    <p:pos x="10" y="202"/>
    <p:text>Update this slide and consolidate - new help options</p:text>
    <p:extLst>
      <p:ext uri="{C676402C-5697-4E1C-873F-D02D1690AC5C}">
        <p15:threadingInfo xmlns:p15="http://schemas.microsoft.com/office/powerpoint/2012/main" timeZoneBias="300">
          <p15:parentCm authorId="2" idx="74"/>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A3E47F-196B-4DEB-BF28-47B31882B5B2}"/>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A" sz="1050" b="1"/>
          </a:p>
        </p:txBody>
      </p:sp>
      <p:sp>
        <p:nvSpPr>
          <p:cNvPr id="3" name="Date Placeholder 2">
            <a:extLst>
              <a:ext uri="{FF2B5EF4-FFF2-40B4-BE49-F238E27FC236}">
                <a16:creationId xmlns:a16="http://schemas.microsoft.com/office/drawing/2014/main" id="{5ADC9FF1-DF4B-4DF4-95C1-A4CC5D894EF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59D9136C-BD71-47F0-A7AD-63BB8A9A8CA8}" type="datetimeFigureOut">
              <a:rPr lang="en-CA" sz="1050" smtClean="0"/>
              <a:t>2023-06-20</a:t>
            </a:fld>
            <a:endParaRPr lang="en-CA"/>
          </a:p>
        </p:txBody>
      </p:sp>
      <p:sp>
        <p:nvSpPr>
          <p:cNvPr id="4" name="Footer Placeholder 3">
            <a:extLst>
              <a:ext uri="{FF2B5EF4-FFF2-40B4-BE49-F238E27FC236}">
                <a16:creationId xmlns:a16="http://schemas.microsoft.com/office/drawing/2014/main" id="{5A2F9220-C3A2-4861-BB65-CF7DFED650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sz="800"/>
          </a:p>
        </p:txBody>
      </p:sp>
      <p:sp>
        <p:nvSpPr>
          <p:cNvPr id="5" name="Slide Number Placeholder 4">
            <a:extLst>
              <a:ext uri="{FF2B5EF4-FFF2-40B4-BE49-F238E27FC236}">
                <a16:creationId xmlns:a16="http://schemas.microsoft.com/office/drawing/2014/main" id="{08FB5DE7-3FF2-46C1-98C0-40DC18D0D8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A77B72-D8DC-4B42-9F16-42643447E0B8}" type="slidenum">
              <a:rPr lang="en-CA" sz="800" smtClean="0"/>
              <a:t>‹#›</a:t>
            </a:fld>
            <a:endParaRPr lang="en-CA" sz="800"/>
          </a:p>
        </p:txBody>
      </p:sp>
    </p:spTree>
    <p:extLst>
      <p:ext uri="{BB962C8B-B14F-4D97-AF65-F5344CB8AC3E}">
        <p14:creationId xmlns:p14="http://schemas.microsoft.com/office/powerpoint/2010/main" val="15839430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15T19:22:35.7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9,'0'-4,"0"-1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050" b="1"/>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050"/>
            </a:lvl1pPr>
          </a:lstStyle>
          <a:p>
            <a:fld id="{C7F95BCD-E2AD-C546-A3C1-F1338E03ADF0}" type="datetimeFigureOut">
              <a:rPr lang="en-US" smtClean="0"/>
              <a:pPr/>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8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800"/>
            </a:lvl1pPr>
          </a:lstStyle>
          <a:p>
            <a:fld id="{2053E408-BDBF-6142-9AEB-D92FAD324DDB}" type="slidenum">
              <a:rPr lang="en-US" smtClean="0"/>
              <a:pPr/>
              <a:t>‹#›</a:t>
            </a:fld>
            <a:endParaRPr lang="en-US"/>
          </a:p>
        </p:txBody>
      </p:sp>
    </p:spTree>
    <p:extLst>
      <p:ext uri="{BB962C8B-B14F-4D97-AF65-F5344CB8AC3E}">
        <p14:creationId xmlns:p14="http://schemas.microsoft.com/office/powerpoint/2010/main" val="4187971381"/>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100" kern="1200">
        <a:solidFill>
          <a:schemeClr val="tx1"/>
        </a:solidFill>
        <a:latin typeface="+mn-lt"/>
        <a:ea typeface="+mn-ea"/>
        <a:cs typeface="+mn-cs"/>
      </a:defRPr>
    </a:lvl1pPr>
    <a:lvl2pPr marL="287338" indent="-114300" algn="l" defTabSz="914400" rtl="0" eaLnBrk="1" latinLnBrk="0" hangingPunct="1">
      <a:buFont typeface="Arial" panose="020B0604020202020204" pitchFamily="34" charset="0"/>
      <a:buChar char="•"/>
      <a:defRPr sz="1100" kern="1200">
        <a:solidFill>
          <a:schemeClr val="tx1"/>
        </a:solidFill>
        <a:latin typeface="+mn-lt"/>
        <a:ea typeface="+mn-ea"/>
        <a:cs typeface="+mn-cs"/>
      </a:defRPr>
    </a:lvl2pPr>
    <a:lvl3pPr marL="400050" indent="-112713" algn="l" defTabSz="914400" rtl="0" eaLnBrk="1" latinLnBrk="0" hangingPunct="1">
      <a:buFont typeface="Arial" panose="020B0604020202020204" pitchFamily="34" charset="0"/>
      <a:buChar char="•"/>
      <a:defRPr sz="1100" kern="1200">
        <a:solidFill>
          <a:schemeClr val="tx1"/>
        </a:solidFill>
        <a:latin typeface="+mn-lt"/>
        <a:ea typeface="+mn-ea"/>
        <a:cs typeface="+mn-cs"/>
      </a:defRPr>
    </a:lvl3pPr>
    <a:lvl4pPr marL="514350" indent="-114300" algn="l" defTabSz="914400" rtl="0" eaLnBrk="1" latinLnBrk="0" hangingPunct="1">
      <a:buFont typeface="Arial" panose="020B0604020202020204" pitchFamily="34" charset="0"/>
      <a:buChar char="•"/>
      <a:defRPr sz="1100" kern="1200">
        <a:solidFill>
          <a:schemeClr val="tx1"/>
        </a:solidFill>
        <a:latin typeface="+mn-lt"/>
        <a:ea typeface="+mn-ea"/>
        <a:cs typeface="+mn-cs"/>
      </a:defRPr>
    </a:lvl4pPr>
    <a:lvl5pPr marL="627063" indent="-112713" algn="l" defTabSz="914400" rtl="0" eaLnBrk="1" latinLnBrk="0" hangingPunct="1">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mk:@MSITStore:C:\Program%20Files\Altair%20Knowledge%20Works\KS%20Workstation%202020.0.0\bin\KStudio.chm::/DecisionTree/dtFindSplit.htm" TargetMode="External"/><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mk:@MSITStore:C:\Program%20Files\Altair%20Knowledge%20Works\KS%20Workstation%202020.0.0\bin\KStudio.chm::/ExpressionEditor/eeFormat.htm"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053E408-BDBF-6142-9AEB-D92FAD324DDB}" type="slidenum">
              <a:rPr lang="en-US" smtClean="0"/>
              <a:pPr/>
              <a:t>1</a:t>
            </a:fld>
            <a:endParaRPr lang="en-US"/>
          </a:p>
        </p:txBody>
      </p:sp>
    </p:spTree>
    <p:extLst>
      <p:ext uri="{BB962C8B-B14F-4D97-AF65-F5344CB8AC3E}">
        <p14:creationId xmlns:p14="http://schemas.microsoft.com/office/powerpoint/2010/main" val="2450698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23</a:t>
            </a:fld>
            <a:endParaRPr lang="zh-CN" altLang="en-US"/>
          </a:p>
        </p:txBody>
      </p:sp>
    </p:spTree>
    <p:extLst>
      <p:ext uri="{BB962C8B-B14F-4D97-AF65-F5344CB8AC3E}">
        <p14:creationId xmlns:p14="http://schemas.microsoft.com/office/powerpoint/2010/main" val="12441936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122</a:t>
            </a:fld>
            <a:endParaRPr lang="zh-CN" altLang="en-US"/>
          </a:p>
        </p:txBody>
      </p:sp>
    </p:spTree>
    <p:extLst>
      <p:ext uri="{BB962C8B-B14F-4D97-AF65-F5344CB8AC3E}">
        <p14:creationId xmlns:p14="http://schemas.microsoft.com/office/powerpoint/2010/main" val="15816468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123</a:t>
            </a:fld>
            <a:endParaRPr lang="zh-CN" altLang="en-US"/>
          </a:p>
        </p:txBody>
      </p:sp>
    </p:spTree>
    <p:extLst>
      <p:ext uri="{BB962C8B-B14F-4D97-AF65-F5344CB8AC3E}">
        <p14:creationId xmlns:p14="http://schemas.microsoft.com/office/powerpoint/2010/main" val="39361154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124</a:t>
            </a:fld>
            <a:endParaRPr lang="zh-CN" altLang="en-US"/>
          </a:p>
        </p:txBody>
      </p:sp>
    </p:spTree>
    <p:extLst>
      <p:ext uri="{BB962C8B-B14F-4D97-AF65-F5344CB8AC3E}">
        <p14:creationId xmlns:p14="http://schemas.microsoft.com/office/powerpoint/2010/main" val="26728307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125</a:t>
            </a:fld>
            <a:endParaRPr lang="zh-CN" altLang="en-US"/>
          </a:p>
        </p:txBody>
      </p:sp>
    </p:spTree>
    <p:extLst>
      <p:ext uri="{BB962C8B-B14F-4D97-AF65-F5344CB8AC3E}">
        <p14:creationId xmlns:p14="http://schemas.microsoft.com/office/powerpoint/2010/main" val="2583747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126</a:t>
            </a:fld>
            <a:endParaRPr lang="zh-CN" altLang="en-US"/>
          </a:p>
        </p:txBody>
      </p:sp>
    </p:spTree>
    <p:extLst>
      <p:ext uri="{BB962C8B-B14F-4D97-AF65-F5344CB8AC3E}">
        <p14:creationId xmlns:p14="http://schemas.microsoft.com/office/powerpoint/2010/main" val="38095993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127</a:t>
            </a:fld>
            <a:endParaRPr lang="zh-CN" altLang="en-US"/>
          </a:p>
        </p:txBody>
      </p:sp>
    </p:spTree>
    <p:extLst>
      <p:ext uri="{BB962C8B-B14F-4D97-AF65-F5344CB8AC3E}">
        <p14:creationId xmlns:p14="http://schemas.microsoft.com/office/powerpoint/2010/main" val="40038861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128</a:t>
            </a:fld>
            <a:endParaRPr lang="zh-CN" altLang="en-US"/>
          </a:p>
        </p:txBody>
      </p:sp>
    </p:spTree>
    <p:extLst>
      <p:ext uri="{BB962C8B-B14F-4D97-AF65-F5344CB8AC3E}">
        <p14:creationId xmlns:p14="http://schemas.microsoft.com/office/powerpoint/2010/main" val="2123283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129</a:t>
            </a:fld>
            <a:endParaRPr lang="zh-CN" altLang="en-US"/>
          </a:p>
        </p:txBody>
      </p:sp>
    </p:spTree>
    <p:extLst>
      <p:ext uri="{BB962C8B-B14F-4D97-AF65-F5344CB8AC3E}">
        <p14:creationId xmlns:p14="http://schemas.microsoft.com/office/powerpoint/2010/main" val="13264657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130</a:t>
            </a:fld>
            <a:endParaRPr lang="zh-CN" altLang="en-US"/>
          </a:p>
        </p:txBody>
      </p:sp>
    </p:spTree>
    <p:extLst>
      <p:ext uri="{BB962C8B-B14F-4D97-AF65-F5344CB8AC3E}">
        <p14:creationId xmlns:p14="http://schemas.microsoft.com/office/powerpoint/2010/main" val="4528584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131</a:t>
            </a:fld>
            <a:endParaRPr lang="zh-CN" altLang="en-US"/>
          </a:p>
        </p:txBody>
      </p:sp>
    </p:spTree>
    <p:extLst>
      <p:ext uri="{BB962C8B-B14F-4D97-AF65-F5344CB8AC3E}">
        <p14:creationId xmlns:p14="http://schemas.microsoft.com/office/powerpoint/2010/main" val="380760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24</a:t>
            </a:fld>
            <a:endParaRPr lang="zh-CN" altLang="en-US"/>
          </a:p>
        </p:txBody>
      </p:sp>
    </p:spTree>
    <p:extLst>
      <p:ext uri="{BB962C8B-B14F-4D97-AF65-F5344CB8AC3E}">
        <p14:creationId xmlns:p14="http://schemas.microsoft.com/office/powerpoint/2010/main" val="27983669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132</a:t>
            </a:fld>
            <a:endParaRPr lang="zh-CN" altLang="en-US"/>
          </a:p>
        </p:txBody>
      </p:sp>
    </p:spTree>
    <p:extLst>
      <p:ext uri="{BB962C8B-B14F-4D97-AF65-F5344CB8AC3E}">
        <p14:creationId xmlns:p14="http://schemas.microsoft.com/office/powerpoint/2010/main" val="2961048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133</a:t>
            </a:fld>
            <a:endParaRPr lang="zh-CN" altLang="en-US"/>
          </a:p>
        </p:txBody>
      </p:sp>
    </p:spTree>
    <p:extLst>
      <p:ext uri="{BB962C8B-B14F-4D97-AF65-F5344CB8AC3E}">
        <p14:creationId xmlns:p14="http://schemas.microsoft.com/office/powerpoint/2010/main" val="19222589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134</a:t>
            </a:fld>
            <a:endParaRPr lang="zh-CN" altLang="en-US"/>
          </a:p>
        </p:txBody>
      </p:sp>
    </p:spTree>
    <p:extLst>
      <p:ext uri="{BB962C8B-B14F-4D97-AF65-F5344CB8AC3E}">
        <p14:creationId xmlns:p14="http://schemas.microsoft.com/office/powerpoint/2010/main" val="22867507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135</a:t>
            </a:fld>
            <a:endParaRPr lang="zh-CN" altLang="en-US"/>
          </a:p>
        </p:txBody>
      </p:sp>
    </p:spTree>
    <p:extLst>
      <p:ext uri="{BB962C8B-B14F-4D97-AF65-F5344CB8AC3E}">
        <p14:creationId xmlns:p14="http://schemas.microsoft.com/office/powerpoint/2010/main" val="4797474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136</a:t>
            </a:fld>
            <a:endParaRPr lang="zh-CN" altLang="en-US"/>
          </a:p>
        </p:txBody>
      </p:sp>
    </p:spTree>
    <p:extLst>
      <p:ext uri="{BB962C8B-B14F-4D97-AF65-F5344CB8AC3E}">
        <p14:creationId xmlns:p14="http://schemas.microsoft.com/office/powerpoint/2010/main" val="27049501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137</a:t>
            </a:fld>
            <a:endParaRPr lang="zh-CN" altLang="en-US"/>
          </a:p>
        </p:txBody>
      </p:sp>
    </p:spTree>
    <p:extLst>
      <p:ext uri="{BB962C8B-B14F-4D97-AF65-F5344CB8AC3E}">
        <p14:creationId xmlns:p14="http://schemas.microsoft.com/office/powerpoint/2010/main" val="33957039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138</a:t>
            </a:fld>
            <a:endParaRPr lang="zh-CN" altLang="en-US"/>
          </a:p>
        </p:txBody>
      </p:sp>
    </p:spTree>
    <p:extLst>
      <p:ext uri="{BB962C8B-B14F-4D97-AF65-F5344CB8AC3E}">
        <p14:creationId xmlns:p14="http://schemas.microsoft.com/office/powerpoint/2010/main" val="21832304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139</a:t>
            </a:fld>
            <a:endParaRPr lang="zh-CN" altLang="en-US"/>
          </a:p>
        </p:txBody>
      </p:sp>
    </p:spTree>
    <p:extLst>
      <p:ext uri="{BB962C8B-B14F-4D97-AF65-F5344CB8AC3E}">
        <p14:creationId xmlns:p14="http://schemas.microsoft.com/office/powerpoint/2010/main" val="10785129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145</a:t>
            </a:fld>
            <a:endParaRPr lang="zh-CN" altLang="en-US"/>
          </a:p>
        </p:txBody>
      </p:sp>
    </p:spTree>
    <p:extLst>
      <p:ext uri="{BB962C8B-B14F-4D97-AF65-F5344CB8AC3E}">
        <p14:creationId xmlns:p14="http://schemas.microsoft.com/office/powerpoint/2010/main" val="5400557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146</a:t>
            </a:fld>
            <a:endParaRPr lang="zh-CN" altLang="en-US"/>
          </a:p>
        </p:txBody>
      </p:sp>
    </p:spTree>
    <p:extLst>
      <p:ext uri="{BB962C8B-B14F-4D97-AF65-F5344CB8AC3E}">
        <p14:creationId xmlns:p14="http://schemas.microsoft.com/office/powerpoint/2010/main" val="181624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25</a:t>
            </a:fld>
            <a:endParaRPr lang="zh-CN" altLang="en-US"/>
          </a:p>
        </p:txBody>
      </p:sp>
    </p:spTree>
    <p:extLst>
      <p:ext uri="{BB962C8B-B14F-4D97-AF65-F5344CB8AC3E}">
        <p14:creationId xmlns:p14="http://schemas.microsoft.com/office/powerpoint/2010/main" val="239284817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147</a:t>
            </a:fld>
            <a:endParaRPr lang="zh-CN" altLang="en-US"/>
          </a:p>
        </p:txBody>
      </p:sp>
    </p:spTree>
    <p:extLst>
      <p:ext uri="{BB962C8B-B14F-4D97-AF65-F5344CB8AC3E}">
        <p14:creationId xmlns:p14="http://schemas.microsoft.com/office/powerpoint/2010/main" val="29121549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cs typeface="Arial"/>
              </a:rPr>
              <a:t>Trainer notes: demo one example of random sample with Training/Validation split with the traditional 70/30 record allocation</a:t>
            </a: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148</a:t>
            </a:fld>
            <a:endParaRPr lang="zh-CN" altLang="en-US"/>
          </a:p>
        </p:txBody>
      </p:sp>
    </p:spTree>
    <p:extLst>
      <p:ext uri="{BB962C8B-B14F-4D97-AF65-F5344CB8AC3E}">
        <p14:creationId xmlns:p14="http://schemas.microsoft.com/office/powerpoint/2010/main" val="34277657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cs typeface="Calibri"/>
              </a:rPr>
              <a:t>Trainer notes: demo stratified sample example, show difference between # requested and % requested</a:t>
            </a:r>
            <a:endParaRPr lang="en-US"/>
          </a:p>
        </p:txBody>
      </p:sp>
      <p:sp>
        <p:nvSpPr>
          <p:cNvPr id="4" name="Slide Number Placeholder 3"/>
          <p:cNvSpPr>
            <a:spLocks noGrp="1"/>
          </p:cNvSpPr>
          <p:nvPr>
            <p:ph type="sldNum" sz="quarter" idx="5"/>
          </p:nvPr>
        </p:nvSpPr>
        <p:spPr/>
        <p:txBody>
          <a:bodyPr/>
          <a:lstStyle/>
          <a:p>
            <a:fld id="{2053E408-BDBF-6142-9AEB-D92FAD324DDB}" type="slidenum">
              <a:rPr lang="en-US" smtClean="0"/>
              <a:pPr/>
              <a:t>149</a:t>
            </a:fld>
            <a:endParaRPr lang="en-US"/>
          </a:p>
        </p:txBody>
      </p:sp>
    </p:spTree>
    <p:extLst>
      <p:ext uri="{BB962C8B-B14F-4D97-AF65-F5344CB8AC3E}">
        <p14:creationId xmlns:p14="http://schemas.microsoft.com/office/powerpoint/2010/main" val="41982469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150</a:t>
            </a:fld>
            <a:endParaRPr lang="zh-CN" altLang="en-US"/>
          </a:p>
        </p:txBody>
      </p:sp>
    </p:spTree>
    <p:extLst>
      <p:ext uri="{BB962C8B-B14F-4D97-AF65-F5344CB8AC3E}">
        <p14:creationId xmlns:p14="http://schemas.microsoft.com/office/powerpoint/2010/main" val="22300364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151</a:t>
            </a:fld>
            <a:endParaRPr lang="zh-CN" altLang="en-US"/>
          </a:p>
        </p:txBody>
      </p:sp>
    </p:spTree>
    <p:extLst>
      <p:ext uri="{BB962C8B-B14F-4D97-AF65-F5344CB8AC3E}">
        <p14:creationId xmlns:p14="http://schemas.microsoft.com/office/powerpoint/2010/main" val="29380622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152</a:t>
            </a:fld>
            <a:endParaRPr lang="en-US"/>
          </a:p>
        </p:txBody>
      </p:sp>
    </p:spTree>
    <p:extLst>
      <p:ext uri="{BB962C8B-B14F-4D97-AF65-F5344CB8AC3E}">
        <p14:creationId xmlns:p14="http://schemas.microsoft.com/office/powerpoint/2010/main" val="19571705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153</a:t>
            </a:fld>
            <a:endParaRPr lang="zh-CN" altLang="en-US"/>
          </a:p>
        </p:txBody>
      </p:sp>
    </p:spTree>
    <p:extLst>
      <p:ext uri="{BB962C8B-B14F-4D97-AF65-F5344CB8AC3E}">
        <p14:creationId xmlns:p14="http://schemas.microsoft.com/office/powerpoint/2010/main" val="338698916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2800"/>
          </a:p>
          <a:p>
            <a:r>
              <a:rPr lang="en-CA" altLang="zh-CN" sz="2800" kern="1200">
                <a:solidFill>
                  <a:schemeClr val="tx1"/>
                </a:solidFill>
                <a:latin typeface="Arial" charset="0"/>
                <a:ea typeface="+mn-ea"/>
                <a:cs typeface="Arial" charset="0"/>
              </a:rPr>
              <a:t>The decision tree node can be accessed from the Model palette. Decision trees are a type of modeling technique used for a various data science initiatives. Decision trees could be used for model development on their own, or could be used alongside other modeling techniques to compliment them. For example, decision trees can be used for segmenting the population, and other modeling techniques such as logistic regression and neural networks can be used to build models for each of the segments. Not only are decision trees great for modeling outcomes, but they can also be used to explore unfamiliar datasets. Decision trees could be used to model both categorical or continuous dependent variables and independent variables used in decision tree models can be of any type. </a:t>
            </a:r>
            <a:endParaRPr lang="zh-CN" altLang="en-US" sz="2800" kern="1200">
              <a:solidFill>
                <a:schemeClr val="tx1"/>
              </a:solidFill>
              <a:latin typeface="Arial" charset="0"/>
              <a:ea typeface="+mn-ea"/>
              <a:cs typeface="Arial" charset="0"/>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154</a:t>
            </a:fld>
            <a:endParaRPr lang="zh-CN" altLang="en-US"/>
          </a:p>
        </p:txBody>
      </p:sp>
    </p:spTree>
    <p:extLst>
      <p:ext uri="{BB962C8B-B14F-4D97-AF65-F5344CB8AC3E}">
        <p14:creationId xmlns:p14="http://schemas.microsoft.com/office/powerpoint/2010/main" val="28815562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155</a:t>
            </a:fld>
            <a:endParaRPr lang="zh-CN" altLang="en-US"/>
          </a:p>
        </p:txBody>
      </p:sp>
    </p:spTree>
    <p:extLst>
      <p:ext uri="{BB962C8B-B14F-4D97-AF65-F5344CB8AC3E}">
        <p14:creationId xmlns:p14="http://schemas.microsoft.com/office/powerpoint/2010/main" val="30610642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156</a:t>
            </a:fld>
            <a:endParaRPr lang="zh-CN" altLang="en-US"/>
          </a:p>
        </p:txBody>
      </p:sp>
    </p:spTree>
    <p:extLst>
      <p:ext uri="{BB962C8B-B14F-4D97-AF65-F5344CB8AC3E}">
        <p14:creationId xmlns:p14="http://schemas.microsoft.com/office/powerpoint/2010/main" val="1022037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a:t>
            </a:fld>
            <a:endParaRPr lang="zh-CN" altLang="en-US"/>
          </a:p>
        </p:txBody>
      </p:sp>
    </p:spTree>
    <p:extLst>
      <p:ext uri="{BB962C8B-B14F-4D97-AF65-F5344CB8AC3E}">
        <p14:creationId xmlns:p14="http://schemas.microsoft.com/office/powerpoint/2010/main" val="17309581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157</a:t>
            </a:fld>
            <a:endParaRPr lang="zh-CN" altLang="en-US"/>
          </a:p>
        </p:txBody>
      </p:sp>
    </p:spTree>
    <p:extLst>
      <p:ext uri="{BB962C8B-B14F-4D97-AF65-F5344CB8AC3E}">
        <p14:creationId xmlns:p14="http://schemas.microsoft.com/office/powerpoint/2010/main" val="37402493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158</a:t>
            </a:fld>
            <a:endParaRPr lang="zh-CN" altLang="en-US"/>
          </a:p>
        </p:txBody>
      </p:sp>
    </p:spTree>
    <p:extLst>
      <p:ext uri="{BB962C8B-B14F-4D97-AF65-F5344CB8AC3E}">
        <p14:creationId xmlns:p14="http://schemas.microsoft.com/office/powerpoint/2010/main" val="207068914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159</a:t>
            </a:fld>
            <a:endParaRPr lang="zh-CN" altLang="en-US"/>
          </a:p>
        </p:txBody>
      </p:sp>
    </p:spTree>
    <p:extLst>
      <p:ext uri="{BB962C8B-B14F-4D97-AF65-F5344CB8AC3E}">
        <p14:creationId xmlns:p14="http://schemas.microsoft.com/office/powerpoint/2010/main" val="363554541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DT requires relatively less data prep compare to other modeling types. It can be a bit of double edge sword because sometimes the data prep can lead to good conclusions. But, if you want to do things really quickly, DT are an easy first model to do very quickly without working too hard on data prep. </a:t>
            </a:r>
          </a:p>
          <a:p>
            <a:endParaRPr lang="en-US" altLang="zh-CN"/>
          </a:p>
          <a:p>
            <a:pPr marL="171450" indent="-171450">
              <a:buFont typeface="Arial" panose="020B0604020202020204" pitchFamily="34" charset="0"/>
              <a:buChar char="•"/>
            </a:pPr>
            <a:r>
              <a:rPr lang="en-US"/>
              <a:t>E</a:t>
            </a:r>
            <a:r>
              <a:rPr lang="en-CA" err="1"/>
              <a:t>asy</a:t>
            </a:r>
            <a:r>
              <a:rPr lang="en-CA"/>
              <a:t> to interpret- The idea behind DT is pretty straight forward and easy to understand. On the top of the tree you have a node that representing all of the data and then you split it into different segments. That’s a pretty easy idea there. You take all data and break it up into different segments based on some variable. And then you repeat.</a:t>
            </a:r>
          </a:p>
          <a:p>
            <a:endParaRPr lang="en-CA"/>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t>Lots of models can handle a large number of predictors. Stepwise logistic regression for example will have the computer go through a bunch variables and see whether or not it should be included in the model. You can do the same with DT and it’ll have less difficulty handling that than logistic regression. The way the decision tree makes decisions is simpler and it doesn’t look too far down in the interaction of variables. So Decision tree can make these decisions easier and can handle a large number of predictors when you are doing things automatically. </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160</a:t>
            </a:fld>
            <a:endParaRPr lang="zh-CN" altLang="en-US"/>
          </a:p>
        </p:txBody>
      </p:sp>
    </p:spTree>
    <p:extLst>
      <p:ext uri="{BB962C8B-B14F-4D97-AF65-F5344CB8AC3E}">
        <p14:creationId xmlns:p14="http://schemas.microsoft.com/office/powerpoint/2010/main" val="288268750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a:t>Notes: Knowledge Studio provides users with the option to build the tree either interactively or automatically by algorithm. </a:t>
            </a:r>
          </a:p>
          <a:p>
            <a:r>
              <a:rPr lang="en-CA" altLang="zh-CN"/>
              <a:t>Interactive method allows modeller to use business rules as well as </a:t>
            </a:r>
          </a:p>
          <a:p>
            <a:r>
              <a:rPr lang="en-CA" altLang="zh-CN"/>
              <a:t>A number of automatic growth algorithms are available. Those include equivalents to CHAID, C5 and CART. </a:t>
            </a: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161</a:t>
            </a:fld>
            <a:endParaRPr lang="zh-CN" altLang="en-US"/>
          </a:p>
        </p:txBody>
      </p:sp>
    </p:spTree>
    <p:extLst>
      <p:ext uri="{BB962C8B-B14F-4D97-AF65-F5344CB8AC3E}">
        <p14:creationId xmlns:p14="http://schemas.microsoft.com/office/powerpoint/2010/main" val="29525655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162</a:t>
            </a:fld>
            <a:endParaRPr lang="zh-CN" altLang="en-US"/>
          </a:p>
        </p:txBody>
      </p:sp>
    </p:spTree>
    <p:extLst>
      <p:ext uri="{BB962C8B-B14F-4D97-AF65-F5344CB8AC3E}">
        <p14:creationId xmlns:p14="http://schemas.microsoft.com/office/powerpoint/2010/main" val="413436574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altLang="zh-CN">
                <a:ea typeface="宋体"/>
              </a:rPr>
              <a:t>*****Tree development is done on training dataset – </a:t>
            </a:r>
            <a:r>
              <a:rPr lang="en-CA" altLang="zh-CN" err="1">
                <a:ea typeface="宋体"/>
              </a:rPr>
              <a:t>i</a:t>
            </a:r>
            <a:r>
              <a:rPr lang="en-CA" altLang="zh-CN">
                <a:ea typeface="宋体"/>
              </a:rPr>
              <a:t>..e: 70% of 16,281 --- The details of these methods can be found in the help pages. We won’t discuss them here, other than to recommend the default</a:t>
            </a:r>
            <a:endParaRPr lang="en-CA" sz="1400"/>
          </a:p>
          <a:p>
            <a:pPr marL="285750" indent="-285750">
              <a:buClr>
                <a:schemeClr val="bg2"/>
              </a:buClr>
              <a:buFont typeface="Arial" panose="020B0604020202020204" pitchFamily="34" charset="0"/>
              <a:buChar char="•"/>
            </a:pPr>
            <a:r>
              <a:rPr lang="en-CA" sz="1400"/>
              <a:t>CHAID Family</a:t>
            </a:r>
          </a:p>
          <a:p>
            <a:pPr marL="628650" lvl="1" indent="-285750">
              <a:buClr>
                <a:schemeClr val="bg2"/>
              </a:buClr>
              <a:buFont typeface="Arial" panose="020B0604020202020204" pitchFamily="34" charset="0"/>
              <a:buChar char="•"/>
            </a:pPr>
            <a:r>
              <a:rPr lang="en-CA" sz="1400"/>
              <a:t>Unadjusted – Raw P-value Measure </a:t>
            </a:r>
          </a:p>
          <a:p>
            <a:pPr marL="628650" lvl="1" indent="-285750">
              <a:buClr>
                <a:schemeClr val="bg2"/>
              </a:buClr>
              <a:buFont typeface="Arial" panose="020B0604020202020204" pitchFamily="34" charset="0"/>
              <a:buChar char="•"/>
            </a:pPr>
            <a:r>
              <a:rPr lang="en-CA" sz="1400"/>
              <a:t>Adjusted – P-value Bonferroni Adjustment</a:t>
            </a:r>
          </a:p>
          <a:p>
            <a:pPr marL="285750" indent="-285750">
              <a:buClr>
                <a:schemeClr val="bg2"/>
              </a:buClr>
              <a:buFont typeface="Arial" panose="020B0604020202020204" pitchFamily="34" charset="0"/>
              <a:buChar char="•"/>
            </a:pPr>
            <a:endParaRPr lang="en-CA" sz="1400"/>
          </a:p>
          <a:p>
            <a:pPr marL="285750" indent="-285750">
              <a:buClr>
                <a:schemeClr val="bg2"/>
              </a:buClr>
              <a:buFont typeface="Arial" panose="020B0604020202020204" pitchFamily="34" charset="0"/>
              <a:buChar char="•"/>
            </a:pPr>
            <a:r>
              <a:rPr lang="en-CA" sz="1400"/>
              <a:t>CART Family</a:t>
            </a:r>
          </a:p>
          <a:p>
            <a:pPr marL="628650" lvl="1" indent="-285750">
              <a:buClr>
                <a:schemeClr val="bg2"/>
              </a:buClr>
              <a:buFont typeface="Arial" panose="020B0604020202020204" pitchFamily="34" charset="0"/>
              <a:buChar char="•"/>
            </a:pPr>
            <a:r>
              <a:rPr lang="en-CA" sz="1400"/>
              <a:t>Entropy Variance - Non P-value Information Gain</a:t>
            </a:r>
          </a:p>
          <a:p>
            <a:pPr marL="628650" lvl="1" indent="-285750">
              <a:buClr>
                <a:schemeClr val="bg2"/>
              </a:buClr>
              <a:buFont typeface="Arial" panose="020B0604020202020204" pitchFamily="34" charset="0"/>
              <a:buChar char="•"/>
            </a:pPr>
            <a:r>
              <a:rPr lang="en-CA" sz="1400"/>
              <a:t>Gini Variance - Non P-value Gini Measure</a:t>
            </a:r>
          </a:p>
          <a:p>
            <a:endParaRPr lang="en-CA" altLang="zh-CN"/>
          </a:p>
          <a:p>
            <a:pPr marL="285750" indent="-285750">
              <a:buClr>
                <a:schemeClr val="bg2"/>
              </a:buClr>
              <a:buFont typeface="Arial" panose="020B0604020202020204" pitchFamily="34" charset="0"/>
              <a:buChar char="•"/>
            </a:pPr>
            <a:r>
              <a:rPr lang="en-CA" sz="1400"/>
              <a:t>Unadjusted – Raw P-value Measure</a:t>
            </a:r>
          </a:p>
          <a:p>
            <a:pPr marL="628650" lvl="1" indent="-285750">
              <a:spcBef>
                <a:spcPts val="750"/>
              </a:spcBef>
              <a:spcAft>
                <a:spcPts val="450"/>
              </a:spcAft>
              <a:buClr>
                <a:schemeClr val="bg2"/>
              </a:buClr>
              <a:buFont typeface="Arial" panose="020B0604020202020204" pitchFamily="34" charset="0"/>
              <a:buChar char="•"/>
              <a:defRPr/>
            </a:pPr>
            <a:r>
              <a:rPr lang="en-CA" sz="1400">
                <a:solidFill>
                  <a:prstClr val="black"/>
                </a:solidFill>
              </a:rPr>
              <a:t>Based on Chi-Square statistic</a:t>
            </a:r>
          </a:p>
          <a:p>
            <a:pPr marL="628650" lvl="1" indent="-285750">
              <a:spcBef>
                <a:spcPts val="750"/>
              </a:spcBef>
              <a:spcAft>
                <a:spcPts val="450"/>
              </a:spcAft>
              <a:buClr>
                <a:schemeClr val="bg2"/>
              </a:buClr>
              <a:buFont typeface="Arial" panose="020B0604020202020204" pitchFamily="34" charset="0"/>
              <a:buChar char="•"/>
              <a:defRPr/>
            </a:pPr>
            <a:r>
              <a:rPr lang="en-GB" sz="1400">
                <a:solidFill>
                  <a:prstClr val="black"/>
                </a:solidFill>
              </a:rPr>
              <a:t>Maximises significance using on p-value of chi-squared test</a:t>
            </a:r>
          </a:p>
          <a:p>
            <a:pPr marL="285750" indent="-285750">
              <a:spcBef>
                <a:spcPts val="750"/>
              </a:spcBef>
              <a:spcAft>
                <a:spcPts val="450"/>
              </a:spcAft>
              <a:buClr>
                <a:schemeClr val="bg2"/>
              </a:buClr>
              <a:buFont typeface="Arial" panose="020B0604020202020204" pitchFamily="34" charset="0"/>
              <a:buChar char="•"/>
              <a:defRPr/>
            </a:pPr>
            <a:endParaRPr lang="en-GB" sz="1400">
              <a:solidFill>
                <a:prstClr val="black"/>
              </a:solidFill>
            </a:endParaRPr>
          </a:p>
          <a:p>
            <a:pPr marL="285750" indent="-285750">
              <a:spcBef>
                <a:spcPts val="750"/>
              </a:spcBef>
              <a:spcAft>
                <a:spcPts val="450"/>
              </a:spcAft>
              <a:buClr>
                <a:schemeClr val="bg2"/>
              </a:buClr>
              <a:buFont typeface="Arial" panose="020B0604020202020204" pitchFamily="34" charset="0"/>
              <a:buChar char="•"/>
              <a:defRPr/>
            </a:pPr>
            <a:r>
              <a:rPr lang="en-CA" sz="1400">
                <a:cs typeface="Arial"/>
              </a:rPr>
              <a:t>Adjusted – P-Value Bonferroni Adjustment Measure</a:t>
            </a:r>
          </a:p>
          <a:p>
            <a:pPr marL="628650" lvl="1" indent="-285750">
              <a:spcBef>
                <a:spcPts val="750"/>
              </a:spcBef>
              <a:spcAft>
                <a:spcPts val="450"/>
              </a:spcAft>
              <a:buClr>
                <a:schemeClr val="bg2"/>
              </a:buClr>
              <a:buFont typeface="Arial" panose="020B0604020202020204" pitchFamily="34" charset="0"/>
              <a:buChar char="•"/>
              <a:defRPr/>
            </a:pPr>
            <a:r>
              <a:rPr lang="en-CA" sz="1400">
                <a:solidFill>
                  <a:prstClr val="black"/>
                </a:solidFill>
              </a:rPr>
              <a:t>Same as above, but includes a Bonferroni adjustment based on number of comparisons</a:t>
            </a:r>
          </a:p>
          <a:p>
            <a:pPr marL="342900" lvl="1" indent="0">
              <a:spcBef>
                <a:spcPts val="750"/>
              </a:spcBef>
              <a:spcAft>
                <a:spcPts val="450"/>
              </a:spcAft>
              <a:buClr>
                <a:schemeClr val="bg2"/>
              </a:buClr>
              <a:buFont typeface="Arial" panose="020B0604020202020204" pitchFamily="34" charset="0"/>
              <a:buNone/>
              <a:defRPr/>
            </a:pPr>
            <a:endParaRPr lang="en-CA" sz="1400">
              <a:solidFill>
                <a:prstClr val="black"/>
              </a:solidFill>
            </a:endParaRPr>
          </a:p>
          <a:p>
            <a:pPr marL="285750" indent="-285750">
              <a:buClr>
                <a:schemeClr val="bg2"/>
              </a:buClr>
              <a:buFont typeface="Arial" panose="020B0604020202020204" pitchFamily="34" charset="0"/>
              <a:buChar char="•"/>
            </a:pPr>
            <a:r>
              <a:rPr lang="en-CA" sz="1400"/>
              <a:t>Entropy Variance – non P value: Entropy 0-1, 1 indicates high dispersion, 0 indicated low dispersion</a:t>
            </a:r>
          </a:p>
          <a:p>
            <a:pPr marL="628650" lvl="1" indent="-285750">
              <a:spcBef>
                <a:spcPts val="750"/>
              </a:spcBef>
              <a:spcAft>
                <a:spcPts val="450"/>
              </a:spcAft>
              <a:buClr>
                <a:schemeClr val="bg2"/>
              </a:buClr>
              <a:buFont typeface="Arial" panose="020B0604020202020204" pitchFamily="34" charset="0"/>
              <a:buChar char="•"/>
              <a:defRPr/>
            </a:pPr>
            <a:r>
              <a:rPr lang="en-GB" sz="1400">
                <a:solidFill>
                  <a:prstClr val="black"/>
                </a:solidFill>
              </a:rPr>
              <a:t>C5 variant</a:t>
            </a:r>
          </a:p>
          <a:p>
            <a:pPr marL="628650" lvl="1" indent="-285750">
              <a:spcBef>
                <a:spcPts val="750"/>
              </a:spcBef>
              <a:spcAft>
                <a:spcPts val="450"/>
              </a:spcAft>
              <a:buClr>
                <a:schemeClr val="bg2"/>
              </a:buClr>
              <a:buFont typeface="Arial" panose="020B0604020202020204" pitchFamily="34" charset="0"/>
              <a:buChar char="•"/>
              <a:defRPr/>
            </a:pPr>
            <a:r>
              <a:rPr lang="en-CA" sz="1400">
                <a:solidFill>
                  <a:prstClr val="black"/>
                </a:solidFill>
              </a:rPr>
              <a:t>Calculates split entropy, value between 0 and 1</a:t>
            </a:r>
          </a:p>
          <a:p>
            <a:pPr marL="628650" lvl="1" indent="-285750">
              <a:spcBef>
                <a:spcPts val="750"/>
              </a:spcBef>
              <a:spcAft>
                <a:spcPts val="450"/>
              </a:spcAft>
              <a:buClr>
                <a:schemeClr val="bg2"/>
              </a:buClr>
              <a:buFont typeface="Arial" panose="020B0604020202020204" pitchFamily="34" charset="0"/>
              <a:buChar char="•"/>
              <a:defRPr/>
            </a:pPr>
            <a:r>
              <a:rPr lang="en-CA" sz="1400">
                <a:solidFill>
                  <a:prstClr val="black"/>
                </a:solidFill>
              </a:rPr>
              <a:t>Lower entropy means information gain</a:t>
            </a:r>
            <a:endParaRPr lang="en-GB" sz="1400">
              <a:solidFill>
                <a:prstClr val="black"/>
              </a:solidFill>
            </a:endParaRPr>
          </a:p>
          <a:p>
            <a:pPr marL="285750" indent="-285750">
              <a:buClr>
                <a:schemeClr val="bg2"/>
              </a:buClr>
              <a:buFont typeface="Arial" panose="020B0604020202020204" pitchFamily="34" charset="0"/>
              <a:buChar char="•"/>
            </a:pPr>
            <a:r>
              <a:rPr lang="en-CA" sz="1400"/>
              <a:t>Gini Variance: 0-1, 1 indicates high dispersion, 0 indicate low dispersion</a:t>
            </a:r>
          </a:p>
          <a:p>
            <a:pPr marL="628650" lvl="1" indent="-285750">
              <a:spcBef>
                <a:spcPts val="750"/>
              </a:spcBef>
              <a:spcAft>
                <a:spcPts val="450"/>
              </a:spcAft>
              <a:buClr>
                <a:schemeClr val="bg2"/>
              </a:buClr>
              <a:buFont typeface="Arial" panose="020B0604020202020204" pitchFamily="34" charset="0"/>
              <a:buChar char="•"/>
              <a:defRPr/>
            </a:pPr>
            <a:r>
              <a:rPr lang="en-CA" sz="1400">
                <a:solidFill>
                  <a:prstClr val="black"/>
                </a:solidFill>
              </a:rPr>
              <a:t>Calculates Gini index for the split</a:t>
            </a:r>
          </a:p>
          <a:p>
            <a:pPr marL="628650" lvl="1" indent="-285750">
              <a:spcBef>
                <a:spcPts val="750"/>
              </a:spcBef>
              <a:spcAft>
                <a:spcPts val="450"/>
              </a:spcAft>
              <a:buClr>
                <a:schemeClr val="bg2"/>
              </a:buClr>
              <a:buFont typeface="Arial" panose="020B0604020202020204" pitchFamily="34" charset="0"/>
              <a:buChar char="•"/>
              <a:defRPr/>
            </a:pPr>
            <a:r>
              <a:rPr lang="en-CA" sz="1400">
                <a:solidFill>
                  <a:prstClr val="black"/>
                </a:solidFill>
              </a:rPr>
              <a:t>Lower index means lower dispersion and higher homogeneity</a:t>
            </a:r>
          </a:p>
          <a:p>
            <a:pPr marL="342900" lvl="1" indent="0">
              <a:spcBef>
                <a:spcPts val="750"/>
              </a:spcBef>
              <a:spcAft>
                <a:spcPts val="450"/>
              </a:spcAft>
              <a:buClr>
                <a:schemeClr val="bg2"/>
              </a:buClr>
              <a:buFont typeface="Arial" panose="020B0604020202020204" pitchFamily="34" charset="0"/>
              <a:buNone/>
              <a:defRPr/>
            </a:pPr>
            <a:endParaRPr lang="en-CA" sz="1400">
              <a:solidFill>
                <a:prstClr val="black"/>
              </a:solidFill>
            </a:endParaRP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163</a:t>
            </a:fld>
            <a:endParaRPr lang="zh-CN" altLang="en-US"/>
          </a:p>
        </p:txBody>
      </p:sp>
    </p:spTree>
    <p:extLst>
      <p:ext uri="{BB962C8B-B14F-4D97-AF65-F5344CB8AC3E}">
        <p14:creationId xmlns:p14="http://schemas.microsoft.com/office/powerpoint/2010/main" val="4562970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164</a:t>
            </a:fld>
            <a:endParaRPr lang="zh-CN" altLang="en-US"/>
          </a:p>
        </p:txBody>
      </p:sp>
    </p:spTree>
    <p:extLst>
      <p:ext uri="{BB962C8B-B14F-4D97-AF65-F5344CB8AC3E}">
        <p14:creationId xmlns:p14="http://schemas.microsoft.com/office/powerpoint/2010/main" val="370930038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165</a:t>
            </a:fld>
            <a:endParaRPr lang="zh-CN" altLang="en-US"/>
          </a:p>
        </p:txBody>
      </p:sp>
    </p:spTree>
    <p:extLst>
      <p:ext uri="{BB962C8B-B14F-4D97-AF65-F5344CB8AC3E}">
        <p14:creationId xmlns:p14="http://schemas.microsoft.com/office/powerpoint/2010/main" val="393127796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166</a:t>
            </a:fld>
            <a:endParaRPr lang="zh-CN" altLang="en-US"/>
          </a:p>
        </p:txBody>
      </p:sp>
    </p:spTree>
    <p:extLst>
      <p:ext uri="{BB962C8B-B14F-4D97-AF65-F5344CB8AC3E}">
        <p14:creationId xmlns:p14="http://schemas.microsoft.com/office/powerpoint/2010/main" val="3354912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27</a:t>
            </a:fld>
            <a:endParaRPr lang="zh-CN" altLang="en-US"/>
          </a:p>
        </p:txBody>
      </p:sp>
    </p:spTree>
    <p:extLst>
      <p:ext uri="{BB962C8B-B14F-4D97-AF65-F5344CB8AC3E}">
        <p14:creationId xmlns:p14="http://schemas.microsoft.com/office/powerpoint/2010/main" val="209634128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167</a:t>
            </a:fld>
            <a:endParaRPr lang="zh-CN" altLang="en-US"/>
          </a:p>
        </p:txBody>
      </p:sp>
    </p:spTree>
    <p:extLst>
      <p:ext uri="{BB962C8B-B14F-4D97-AF65-F5344CB8AC3E}">
        <p14:creationId xmlns:p14="http://schemas.microsoft.com/office/powerpoint/2010/main" val="12374660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a:effectLst/>
              </a:rPr>
              <a:t>Role: </a:t>
            </a:r>
          </a:p>
          <a:p>
            <a:pPr lvl="1"/>
            <a:r>
              <a:rPr lang="en-US" b="1">
                <a:effectLst/>
              </a:rPr>
              <a:t>Dependent</a:t>
            </a:r>
            <a:r>
              <a:rPr lang="en-US">
                <a:effectLst/>
              </a:rPr>
              <a:t>: Indicates that this variable is the dependent variable, or the variable that you want to explore. There can only be one dependent variable (DV).</a:t>
            </a:r>
          </a:p>
          <a:p>
            <a:pPr lvl="1"/>
            <a:r>
              <a:rPr lang="en-US" b="1">
                <a:effectLst/>
              </a:rPr>
              <a:t>Independent</a:t>
            </a:r>
            <a:r>
              <a:rPr lang="en-US">
                <a:effectLst/>
              </a:rPr>
              <a:t>: Indicates that this variable should be compared to the dependent variable to determine if it has predictive value.  </a:t>
            </a:r>
          </a:p>
          <a:p>
            <a:pPr lvl="1"/>
            <a:r>
              <a:rPr lang="en-US" b="1">
                <a:effectLst/>
              </a:rPr>
              <a:t>Weight:</a:t>
            </a:r>
            <a:r>
              <a:rPr lang="en-US">
                <a:effectLst/>
              </a:rPr>
              <a:t> Indicates that this variable should be used as a weight that controls how much emphasis each record should be given in the analysis.</a:t>
            </a:r>
          </a:p>
          <a:p>
            <a:r>
              <a:rPr lang="en-US" b="1">
                <a:effectLst/>
              </a:rPr>
              <a:t>Usage</a:t>
            </a:r>
            <a:r>
              <a:rPr lang="en-US">
                <a:effectLst/>
              </a:rPr>
              <a:t>: Algorithms can treat values in a number of ways. </a:t>
            </a:r>
          </a:p>
          <a:p>
            <a:pPr lvl="1"/>
            <a:r>
              <a:rPr lang="en-US" b="1">
                <a:effectLst/>
              </a:rPr>
              <a:t>No binning</a:t>
            </a:r>
            <a:r>
              <a:rPr lang="en-US">
                <a:effectLst/>
              </a:rPr>
              <a:t>: Each category within the variable will form its own separate node in the tree. The search for similar groupings is turned off.</a:t>
            </a:r>
          </a:p>
          <a:p>
            <a:pPr lvl="1"/>
            <a:r>
              <a:rPr lang="en-US" b="1">
                <a:effectLst/>
              </a:rPr>
              <a:t>Ordinal:</a:t>
            </a:r>
            <a:r>
              <a:rPr lang="en-US">
                <a:effectLst/>
              </a:rPr>
              <a:t> Treats values as an ordered set (e.g., 1-low, 2-medium, 3-high or 1, 2, 3). Only adjoining values will be grouped together when an algorithm is looking for similarities. For example, 1-low can be paired with 2-medium, or 2-medium can be paired with 3-high but 1-low cannot be paired with 3-high.</a:t>
            </a:r>
          </a:p>
          <a:p>
            <a:pPr lvl="1"/>
            <a:r>
              <a:rPr lang="en-US" b="1">
                <a:effectLst/>
              </a:rPr>
              <a:t>Nominal</a:t>
            </a:r>
            <a:r>
              <a:rPr lang="en-US">
                <a:effectLst/>
              </a:rPr>
              <a:t>: Values combine freely. For example, red may combine with blue or green. All possible groupings of field categories are examined so that similar items are grouped together to become a node in the tree.</a:t>
            </a:r>
          </a:p>
          <a:p>
            <a:pPr lvl="1"/>
            <a:r>
              <a:rPr lang="en-US" b="1">
                <a:effectLst/>
              </a:rPr>
              <a:t>Continuous</a:t>
            </a:r>
            <a:r>
              <a:rPr lang="en-US">
                <a:effectLst/>
              </a:rPr>
              <a:t>: </a:t>
            </a:r>
          </a:p>
          <a:p>
            <a:pPr lvl="1"/>
            <a:r>
              <a:rPr lang="en-US">
                <a:effectLst/>
              </a:rPr>
              <a:t>a) For </a:t>
            </a:r>
            <a:r>
              <a:rPr lang="en-US" i="1">
                <a:effectLst/>
              </a:rPr>
              <a:t>independent</a:t>
            </a:r>
            <a:r>
              <a:rPr lang="en-US">
                <a:effectLst/>
              </a:rPr>
              <a:t> variables: The variable is binned into intervals, which can be calculated in a number of different ways, based on your selections in the</a:t>
            </a:r>
          </a:p>
          <a:p>
            <a:pPr marL="173038" lvl="1" indent="0">
              <a:buNone/>
            </a:pPr>
            <a:r>
              <a:rPr lang="en-US" b="1">
                <a:effectLst/>
              </a:rPr>
              <a:t>Intervals Type </a:t>
            </a:r>
            <a:r>
              <a:rPr lang="en-US">
                <a:effectLst/>
              </a:rPr>
              <a:t>column.</a:t>
            </a:r>
          </a:p>
          <a:p>
            <a:pPr lvl="1"/>
            <a:r>
              <a:rPr lang="en-US">
                <a:effectLst/>
              </a:rPr>
              <a:t>b) For numeric </a:t>
            </a:r>
            <a:r>
              <a:rPr lang="en-US" i="1">
                <a:effectLst/>
              </a:rPr>
              <a:t>dependent</a:t>
            </a:r>
            <a:r>
              <a:rPr lang="en-US">
                <a:effectLst/>
              </a:rPr>
              <a:t> variables: The numeric DV is considered as a continuous quantity, and instead of its individual values the tree nodes show the </a:t>
            </a:r>
            <a:r>
              <a:rPr lang="en-US" b="1">
                <a:effectLst/>
              </a:rPr>
              <a:t>average</a:t>
            </a:r>
            <a:r>
              <a:rPr lang="en-US">
                <a:effectLst/>
              </a:rPr>
              <a:t> and </a:t>
            </a:r>
            <a:r>
              <a:rPr lang="en-US" b="1">
                <a:effectLst/>
              </a:rPr>
              <a:t>standard deviation </a:t>
            </a:r>
            <a:r>
              <a:rPr lang="en-US">
                <a:effectLst/>
              </a:rPr>
              <a:t>of its values. </a:t>
            </a:r>
          </a:p>
          <a:p>
            <a:pPr lvl="1"/>
            <a:r>
              <a:rPr lang="en-US" b="1">
                <a:effectLst/>
              </a:rPr>
              <a:t>Discrete</a:t>
            </a:r>
            <a:r>
              <a:rPr lang="en-US">
                <a:effectLst/>
              </a:rPr>
              <a:t>: Available only for the </a:t>
            </a:r>
            <a:r>
              <a:rPr lang="en-US" i="1">
                <a:effectLst/>
              </a:rPr>
              <a:t>dependent variable</a:t>
            </a:r>
            <a:r>
              <a:rPr lang="en-US">
                <a:effectLst/>
              </a:rPr>
              <a:t>. This option allows you to treat a numeric dependent variable as discrete: Show all its values as discrete categories instead of treating it as continuous (showing Average and Standard Deviation in the nodes). </a:t>
            </a:r>
          </a:p>
          <a:p>
            <a:r>
              <a:rPr lang="en-US" b="1">
                <a:effectLst/>
              </a:rPr>
              <a:t>Intervals Type: </a:t>
            </a:r>
            <a:r>
              <a:rPr lang="en-US">
                <a:effectLst/>
              </a:rPr>
              <a:t>This option affects the </a:t>
            </a:r>
            <a:r>
              <a:rPr lang="en-US" i="1">
                <a:effectLst/>
              </a:rPr>
              <a:t>Find Split </a:t>
            </a:r>
            <a:r>
              <a:rPr lang="en-US">
                <a:effectLst/>
              </a:rPr>
              <a:t>and </a:t>
            </a:r>
            <a:r>
              <a:rPr lang="en-US" i="1">
                <a:effectLst/>
              </a:rPr>
              <a:t>Automatic Grow </a:t>
            </a:r>
            <a:r>
              <a:rPr lang="en-US">
                <a:effectLst/>
              </a:rPr>
              <a:t>operations and applies only to the variables with </a:t>
            </a:r>
            <a:r>
              <a:rPr lang="en-US" i="1">
                <a:effectLst/>
              </a:rPr>
              <a:t>continuous</a:t>
            </a:r>
            <a:r>
              <a:rPr lang="en-US">
                <a:effectLst/>
              </a:rPr>
              <a:t> Usage. </a:t>
            </a:r>
          </a:p>
          <a:p>
            <a:pPr lvl="1"/>
            <a:r>
              <a:rPr lang="en-US" b="1">
                <a:effectLst/>
              </a:rPr>
              <a:t>Static:</a:t>
            </a:r>
            <a:r>
              <a:rPr lang="en-US">
                <a:effectLst/>
              </a:rPr>
              <a:t> The binning map for the variable is precomputed at the root node. The intervals remain static throughout the tree.</a:t>
            </a:r>
          </a:p>
          <a:p>
            <a:pPr lvl="1"/>
            <a:r>
              <a:rPr lang="en-US" b="1">
                <a:effectLst/>
              </a:rPr>
              <a:t>Dynamic</a:t>
            </a:r>
            <a:r>
              <a:rPr lang="en-US">
                <a:effectLst/>
              </a:rPr>
              <a:t>: The binning map for the variable is calculated dynamically at every node.</a:t>
            </a:r>
          </a:p>
          <a:p>
            <a:pPr lvl="1"/>
            <a:r>
              <a:rPr lang="en-US">
                <a:effectLst/>
              </a:rPr>
              <a:t>Although the Static type is the default, the Dynamic type provides more intelligent mapping and is therefore recommended in most cases. Note that splitting a variable with dynamic interval type is up to two times slower than with the static type, but this may not be noticeable on fast computers.</a:t>
            </a:r>
          </a:p>
          <a:p>
            <a:pPr lvl="0"/>
            <a:endParaRPr lang="en-US">
              <a:effectLst/>
            </a:endParaRPr>
          </a:p>
          <a:p>
            <a:pPr marL="0" indent="0">
              <a:buNone/>
            </a:pP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168</a:t>
            </a:fld>
            <a:endParaRPr lang="zh-CN" altLang="en-US"/>
          </a:p>
        </p:txBody>
      </p:sp>
    </p:spTree>
    <p:extLst>
      <p:ext uri="{BB962C8B-B14F-4D97-AF65-F5344CB8AC3E}">
        <p14:creationId xmlns:p14="http://schemas.microsoft.com/office/powerpoint/2010/main" val="357539642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a:effectLst/>
              </a:rPr>
              <a:t>p-value: </a:t>
            </a:r>
            <a:r>
              <a:rPr lang="en-US">
                <a:effectLst/>
              </a:rPr>
              <a:t>A low setting (0.001) will tend to produce few branches (splits) from each node, whereas a high setting (0.20) will produce a bushy tree with more branches. The default setting is 0.05. With a p-value setting of 0.05 you would typically only be wrong considering values as category components 5 times out of 100. Similarly, a setting of 0.001 will assure you that you have a 99.9% accuracy in the category assignments but that you will also have fewer resulting categories. A setting of 0.20 would result in more branches but with less certainty of the accuracy (80% confidence).</a:t>
            </a:r>
          </a:p>
          <a:p>
            <a:r>
              <a:rPr lang="en-US" b="1">
                <a:effectLst/>
              </a:rPr>
              <a:t>Default # of Bins:</a:t>
            </a:r>
          </a:p>
          <a:p>
            <a:pPr lvl="1"/>
            <a:r>
              <a:rPr lang="en-US">
                <a:effectLst/>
              </a:rPr>
              <a:t>- If Usage is </a:t>
            </a:r>
            <a:r>
              <a:rPr lang="en-US" sz="1200" b="1" kern="1200">
                <a:solidFill>
                  <a:schemeClr val="tx1"/>
                </a:solidFill>
                <a:effectLst/>
                <a:latin typeface="+mn-lt"/>
                <a:ea typeface="+mn-ea"/>
                <a:cs typeface="+mn-cs"/>
              </a:rPr>
              <a:t>continuous</a:t>
            </a:r>
            <a:r>
              <a:rPr lang="en-US">
                <a:effectLst/>
              </a:rPr>
              <a:t>, the value in this column determines the number of intervals for the selected variable according to the following rule: To form splits in a decision tree, continuous values are initially divided into discrete intervals where each interval has approximately the same number of observations. These discrete intervals are then treated as ordered and combined accordingly. The number specified here determines how many </a:t>
            </a:r>
            <a:r>
              <a:rPr lang="en-US" b="1">
                <a:effectLst/>
              </a:rPr>
              <a:t>initial</a:t>
            </a:r>
            <a:r>
              <a:rPr lang="en-US">
                <a:effectLst/>
              </a:rPr>
              <a:t> intervals are formed for this continuous variable prior to the ordered grouping. Therefore, the resulting number of nodes may be less than or equal to the value in the Interval column. For example, if Interval=8, the resulting number nodes can be less than or equal to (&lt;=) 8.</a:t>
            </a:r>
          </a:p>
          <a:p>
            <a:pPr lvl="1"/>
            <a:r>
              <a:rPr lang="en-US">
                <a:effectLst/>
              </a:rPr>
              <a:t>(See the topic "About Intervals/Bins" for details.)</a:t>
            </a:r>
          </a:p>
          <a:p>
            <a:pPr lvl="1"/>
            <a:r>
              <a:rPr lang="en-US">
                <a:effectLst/>
              </a:rPr>
              <a:t>- If Usage is </a:t>
            </a:r>
            <a:r>
              <a:rPr lang="en-US" sz="1200" b="1" kern="1200">
                <a:solidFill>
                  <a:schemeClr val="tx1"/>
                </a:solidFill>
                <a:effectLst/>
                <a:latin typeface="+mn-lt"/>
                <a:ea typeface="+mn-ea"/>
                <a:cs typeface="+mn-cs"/>
              </a:rPr>
              <a:t>nominal</a:t>
            </a:r>
            <a:r>
              <a:rPr lang="en-US" sz="1200" i="0" kern="1200">
                <a:solidFill>
                  <a:schemeClr val="tx1"/>
                </a:solidFill>
                <a:effectLst/>
                <a:latin typeface="+mn-lt"/>
                <a:ea typeface="+mn-ea"/>
                <a:cs typeface="+mn-cs"/>
              </a:rPr>
              <a:t>,</a:t>
            </a:r>
            <a:r>
              <a:rPr lang="en-US">
                <a:effectLst/>
              </a:rPr>
              <a:t> the value in this column determines the maximum number of categories (bins) to display for the selected variable. The default value is equal to the cardinality or </a:t>
            </a:r>
            <a:r>
              <a:rPr lang="en-US" b="1">
                <a:effectLst/>
              </a:rPr>
              <a:t>50</a:t>
            </a:r>
            <a:r>
              <a:rPr lang="en-US">
                <a:effectLst/>
              </a:rPr>
              <a:t> (whichever is less). You may enter any integer number between 1 and the cardinality of the variable. If the maximum number of bins </a:t>
            </a:r>
            <a:r>
              <a:rPr lang="en-US" b="1">
                <a:effectLst/>
              </a:rPr>
              <a:t>N</a:t>
            </a:r>
            <a:r>
              <a:rPr lang="en-US">
                <a:effectLst/>
              </a:rPr>
              <a:t> is equal to the cardinality of the variable, then each of its values is represented as a separate category. If N is less than the cardinality, the following mapping is applied: the first </a:t>
            </a:r>
            <a:r>
              <a:rPr lang="en-US" b="1">
                <a:effectLst/>
              </a:rPr>
              <a:t>N-1</a:t>
            </a:r>
            <a:r>
              <a:rPr lang="en-US">
                <a:effectLst/>
              </a:rPr>
              <a:t> unique values are represented as separate categories and the rest are mapped into one category denoted by triple number sign ("###").</a:t>
            </a:r>
          </a:p>
          <a:p>
            <a:pPr marL="0" lvl="0" indent="0">
              <a:buNone/>
            </a:pPr>
            <a:endParaRPr lang="en-CA">
              <a:effectLst/>
            </a:endParaRPr>
          </a:p>
          <a:p>
            <a:pPr marL="0" indent="0">
              <a:buNone/>
            </a:pP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169</a:t>
            </a:fld>
            <a:endParaRPr lang="zh-CN" altLang="en-US"/>
          </a:p>
        </p:txBody>
      </p:sp>
    </p:spTree>
    <p:extLst>
      <p:ext uri="{BB962C8B-B14F-4D97-AF65-F5344CB8AC3E}">
        <p14:creationId xmlns:p14="http://schemas.microsoft.com/office/powerpoint/2010/main" val="227902154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a:effectLst/>
              </a:rPr>
              <a:t>Missing Values: </a:t>
            </a:r>
          </a:p>
          <a:p>
            <a:r>
              <a:rPr lang="en-US" b="1" i="1">
                <a:effectLst/>
              </a:rPr>
              <a:t>1. For the </a:t>
            </a:r>
            <a:r>
              <a:rPr lang="en-US" b="1" i="1" u="sng">
                <a:effectLst/>
              </a:rPr>
              <a:t>dependent</a:t>
            </a:r>
            <a:r>
              <a:rPr lang="en-US" b="1" i="1">
                <a:effectLst/>
              </a:rPr>
              <a:t> variable </a:t>
            </a:r>
            <a:r>
              <a:rPr lang="en-US" b="1" i="0">
                <a:effectLst/>
              </a:rPr>
              <a:t>(</a:t>
            </a:r>
            <a:r>
              <a:rPr lang="en-US" b="1" i="1">
                <a:effectLst/>
              </a:rPr>
              <a:t>DV</a:t>
            </a:r>
            <a:r>
              <a:rPr lang="en-US" b="1" i="0">
                <a:effectLst/>
              </a:rPr>
              <a:t>)</a:t>
            </a:r>
            <a:r>
              <a:rPr lang="en-US" b="1" i="1">
                <a:effectLst/>
              </a:rPr>
              <a:t>:</a:t>
            </a:r>
          </a:p>
          <a:p>
            <a:pPr lvl="1"/>
            <a:r>
              <a:rPr lang="en-US" b="1" i="1">
                <a:effectLst/>
              </a:rPr>
              <a:t>Use</a:t>
            </a:r>
            <a:r>
              <a:rPr lang="en-US">
                <a:effectLst/>
              </a:rPr>
              <a:t> (applicable to </a:t>
            </a:r>
            <a:r>
              <a:rPr lang="en-US" u="sng">
                <a:effectLst/>
              </a:rPr>
              <a:t>discrete DV only</a:t>
            </a:r>
            <a:r>
              <a:rPr lang="en-US">
                <a:effectLst/>
              </a:rPr>
              <a:t>): Missing values are treated like any other value of the DV. More precisely, a missing value will be considered a separate DV category designated as </a:t>
            </a:r>
            <a:r>
              <a:rPr lang="en-US" b="1" i="1">
                <a:effectLst/>
              </a:rPr>
              <a:t>null</a:t>
            </a:r>
            <a:r>
              <a:rPr lang="en-US">
                <a:effectLst/>
              </a:rPr>
              <a:t> and will be shown in every node together with other DV values. This option is not applicable to continuous DV.</a:t>
            </a:r>
          </a:p>
          <a:p>
            <a:pPr lvl="1"/>
            <a:r>
              <a:rPr lang="en-US" b="1" i="1">
                <a:effectLst/>
              </a:rPr>
              <a:t>Ignore</a:t>
            </a:r>
            <a:r>
              <a:rPr lang="en-US" b="1">
                <a:effectLst/>
              </a:rPr>
              <a:t>:</a:t>
            </a:r>
            <a:r>
              <a:rPr lang="en-US">
                <a:effectLst/>
              </a:rPr>
              <a:t>  All records containing missing values in the dependent variable will be excluded from the analysis. Note that in this case the root node will contain fewer records than the parent dataset. </a:t>
            </a:r>
          </a:p>
          <a:p>
            <a:pPr lvl="1"/>
            <a:r>
              <a:rPr lang="en-US">
                <a:effectLst/>
              </a:rPr>
              <a:t>If the DV of a Decision Tree is </a:t>
            </a:r>
            <a:r>
              <a:rPr lang="en-US" b="1">
                <a:effectLst/>
              </a:rPr>
              <a:t>continuous</a:t>
            </a:r>
            <a:r>
              <a:rPr lang="en-US">
                <a:effectLst/>
              </a:rPr>
              <a:t>, the records with missing values in the DV are </a:t>
            </a:r>
            <a:r>
              <a:rPr lang="en-US" b="1">
                <a:effectLst/>
              </a:rPr>
              <a:t>always </a:t>
            </a:r>
            <a:r>
              <a:rPr lang="en-US">
                <a:effectLst/>
              </a:rPr>
              <a:t>excluded, so </a:t>
            </a:r>
            <a:r>
              <a:rPr lang="en-US" i="1">
                <a:effectLst/>
              </a:rPr>
              <a:t>Ignore</a:t>
            </a:r>
            <a:r>
              <a:rPr lang="en-US">
                <a:effectLst/>
              </a:rPr>
              <a:t> is the default and the </a:t>
            </a:r>
            <a:r>
              <a:rPr lang="en-US" b="1">
                <a:effectLst/>
              </a:rPr>
              <a:t>only </a:t>
            </a:r>
            <a:r>
              <a:rPr lang="en-US">
                <a:effectLst/>
              </a:rPr>
              <a:t>available option for continuous DV in Decision Trees. </a:t>
            </a:r>
          </a:p>
          <a:p>
            <a:pPr lvl="1"/>
            <a:r>
              <a:rPr lang="en-US">
                <a:effectLst/>
              </a:rPr>
              <a:t>This does not apply to Strategy Trees.</a:t>
            </a:r>
          </a:p>
          <a:p>
            <a:pPr lvl="1"/>
            <a:r>
              <a:rPr lang="en-US">
                <a:effectLst/>
              </a:rPr>
              <a:t>(Note that if you ignore missing values in the DV, it will affect all tree views except for the Data tab. which will still show records with missing values in the DV. (The Data tab always shows the actual raw data for any selected node, which is determined by the node rule only, not by the settings in Attribute Editor)).</a:t>
            </a:r>
          </a:p>
          <a:p>
            <a:r>
              <a:rPr lang="en-US" b="1" i="1">
                <a:effectLst/>
              </a:rPr>
              <a:t>2. For the </a:t>
            </a:r>
            <a:r>
              <a:rPr lang="en-US" b="1" i="1" u="sng">
                <a:effectLst/>
              </a:rPr>
              <a:t>independent</a:t>
            </a:r>
            <a:r>
              <a:rPr lang="en-US" b="1" i="1">
                <a:effectLst/>
              </a:rPr>
              <a:t> variables </a:t>
            </a:r>
            <a:r>
              <a:rPr lang="en-US" b="1" i="0">
                <a:effectLst/>
              </a:rPr>
              <a:t>(</a:t>
            </a:r>
            <a:r>
              <a:rPr lang="en-US" b="1" i="1">
                <a:effectLst/>
              </a:rPr>
              <a:t>IVs</a:t>
            </a:r>
            <a:r>
              <a:rPr lang="en-US" b="1" i="0">
                <a:effectLst/>
              </a:rPr>
              <a:t>)</a:t>
            </a:r>
            <a:r>
              <a:rPr lang="en-US" b="1" i="1">
                <a:effectLst/>
              </a:rPr>
              <a:t>:</a:t>
            </a:r>
          </a:p>
          <a:p>
            <a:pPr lvl="1"/>
            <a:r>
              <a:rPr lang="en-US" b="1" i="1">
                <a:effectLst/>
              </a:rPr>
              <a:t>Use</a:t>
            </a:r>
            <a:r>
              <a:rPr lang="en-US" b="1">
                <a:effectLst/>
              </a:rPr>
              <a:t>:</a:t>
            </a:r>
            <a:r>
              <a:rPr lang="en-US">
                <a:effectLst/>
              </a:rPr>
              <a:t> </a:t>
            </a:r>
          </a:p>
          <a:p>
            <a:pPr lvl="1"/>
            <a:r>
              <a:rPr lang="en-US">
                <a:effectLst/>
              </a:rPr>
              <a:t>a) For variables whose </a:t>
            </a:r>
            <a:r>
              <a:rPr lang="en-US" i="1">
                <a:effectLst/>
              </a:rPr>
              <a:t>Usage</a:t>
            </a:r>
            <a:r>
              <a:rPr lang="en-US">
                <a:effectLst/>
              </a:rPr>
              <a:t> is "nominal" or "no binning", the </a:t>
            </a:r>
            <a:r>
              <a:rPr lang="en-US" b="1" i="1">
                <a:effectLst/>
              </a:rPr>
              <a:t>use</a:t>
            </a:r>
            <a:r>
              <a:rPr lang="en-US">
                <a:effectLst/>
              </a:rPr>
              <a:t> option is the default. When it is selected, the missing value is considered one of the regular categories of the variable and will be used just like any other discrete category when calculating the split. </a:t>
            </a:r>
          </a:p>
          <a:p>
            <a:pPr lvl="1"/>
            <a:r>
              <a:rPr lang="en-US">
                <a:effectLst/>
              </a:rPr>
              <a:t>b) For variables whose </a:t>
            </a:r>
            <a:r>
              <a:rPr lang="en-US" i="1">
                <a:effectLst/>
              </a:rPr>
              <a:t>Usage</a:t>
            </a:r>
            <a:r>
              <a:rPr lang="en-US">
                <a:effectLst/>
              </a:rPr>
              <a:t> is "ordinal" or "continuous": When the </a:t>
            </a:r>
            <a:r>
              <a:rPr lang="en-US" sz="1200" kern="1200">
                <a:solidFill>
                  <a:schemeClr val="tx1"/>
                </a:solidFill>
                <a:effectLst/>
                <a:latin typeface="+mn-lt"/>
                <a:ea typeface="+mn-ea"/>
                <a:cs typeface="+mn-cs"/>
                <a:hlinkClick r:id="rId3"/>
              </a:rPr>
              <a:t>Find Split algorithm</a:t>
            </a:r>
            <a:r>
              <a:rPr lang="en-US">
                <a:effectLst/>
              </a:rPr>
              <a:t> calculates the split, records with missing values participate in the process of calculating the bins from the very beginning.</a:t>
            </a:r>
          </a:p>
          <a:p>
            <a:pPr lvl="1"/>
            <a:r>
              <a:rPr lang="en-US">
                <a:effectLst/>
              </a:rPr>
              <a:t>Missing values are displayed as </a:t>
            </a:r>
            <a:r>
              <a:rPr lang="en-US" b="1" i="1">
                <a:effectLst/>
              </a:rPr>
              <a:t>null</a:t>
            </a:r>
            <a:r>
              <a:rPr lang="en-US">
                <a:effectLst/>
              </a:rPr>
              <a:t> in the tree view, the Range Editor of Force Split and Edit </a:t>
            </a:r>
            <a:r>
              <a:rPr lang="en-US" err="1">
                <a:effectLst/>
              </a:rPr>
              <a:t>Split,etc</a:t>
            </a:r>
            <a:r>
              <a:rPr lang="en-US">
                <a:effectLst/>
              </a:rPr>
              <a:t>.</a:t>
            </a:r>
          </a:p>
          <a:p>
            <a:pPr lvl="1"/>
            <a:r>
              <a:rPr lang="en-US" b="1" i="1">
                <a:effectLst/>
              </a:rPr>
              <a:t>Ignore</a:t>
            </a:r>
            <a:r>
              <a:rPr lang="en-US" b="1">
                <a:effectLst/>
              </a:rPr>
              <a:t>:</a:t>
            </a:r>
            <a:r>
              <a:rPr lang="en-US">
                <a:effectLst/>
              </a:rPr>
              <a:t>  Missing values in the independent variable will be ignored. This means that any split on this variable will not include the condition "IF &lt;</a:t>
            </a:r>
            <a:r>
              <a:rPr lang="en-US" err="1">
                <a:effectLst/>
              </a:rPr>
              <a:t>variable_name</a:t>
            </a:r>
            <a:r>
              <a:rPr lang="en-US">
                <a:effectLst/>
              </a:rPr>
              <a:t>&gt; is NULL", so the child nodes in this split will not contain records with missing values in this variable. Note that in this case the sum of the numbers of records in the child nodes of a split will not necessarily add up to the number of records in their parent node.</a:t>
            </a:r>
          </a:p>
          <a:p>
            <a:pPr lvl="1"/>
            <a:r>
              <a:rPr lang="en-US" b="1" i="1">
                <a:effectLst/>
              </a:rPr>
              <a:t>Float:</a:t>
            </a:r>
            <a:r>
              <a:rPr lang="en-US">
                <a:effectLst/>
              </a:rPr>
              <a:t> Missing values in the variable will not be used to calculate the split, but will then be grouped with the branch (child node) that presents the most similar behavior in terms of the target (DV) distribution. This option is the default for </a:t>
            </a:r>
            <a:r>
              <a:rPr lang="en-US" b="1">
                <a:effectLst/>
              </a:rPr>
              <a:t>continuous</a:t>
            </a:r>
            <a:r>
              <a:rPr lang="en-US">
                <a:effectLst/>
              </a:rPr>
              <a:t> and </a:t>
            </a:r>
            <a:r>
              <a:rPr lang="en-US" b="1">
                <a:effectLst/>
              </a:rPr>
              <a:t>ordinal</a:t>
            </a:r>
            <a:r>
              <a:rPr lang="en-US">
                <a:effectLst/>
              </a:rPr>
              <a:t> independent variables. </a:t>
            </a:r>
          </a:p>
          <a:p>
            <a:pPr lvl="1"/>
            <a:r>
              <a:rPr lang="en-US">
                <a:effectLst/>
              </a:rPr>
              <a:t>Missing values are displayed as </a:t>
            </a:r>
            <a:r>
              <a:rPr lang="en-US" b="1" i="1">
                <a:effectLst/>
              </a:rPr>
              <a:t>null</a:t>
            </a:r>
            <a:r>
              <a:rPr lang="en-US">
                <a:effectLst/>
              </a:rPr>
              <a:t> in the tree view, the Range Editor of Force Split and Edit </a:t>
            </a:r>
            <a:r>
              <a:rPr lang="en-US" err="1">
                <a:effectLst/>
              </a:rPr>
              <a:t>Split,etc</a:t>
            </a:r>
            <a:endParaRPr lang="en-US">
              <a:effectLst/>
            </a:endParaRPr>
          </a:p>
          <a:p>
            <a:pPr lvl="0"/>
            <a:r>
              <a:rPr lang="en-US" b="1" i="1">
                <a:effectLst/>
              </a:rPr>
              <a:t>3. For variables used as weight: </a:t>
            </a:r>
            <a:r>
              <a:rPr lang="en-US" b="0" i="0">
                <a:effectLst/>
              </a:rPr>
              <a:t>Not applicable.</a:t>
            </a:r>
            <a:endParaRPr lang="en-US" b="1" i="1">
              <a:effectLst/>
            </a:endParaRPr>
          </a:p>
          <a:p>
            <a:pPr lvl="0"/>
            <a:endParaRPr lang="en-CA">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a:effectLst/>
              </a:rPr>
              <a:t>Ordered Display: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effectLst/>
              </a:rPr>
              <a:t>Present</a:t>
            </a:r>
            <a:r>
              <a:rPr lang="en-US">
                <a:effectLst/>
              </a:rPr>
              <a:t>:  displays all values which are present in the node. If a particular value of the variable is not present in the node, it will not be listed.</a:t>
            </a:r>
          </a:p>
          <a:p>
            <a:pPr lvl="1"/>
            <a:r>
              <a:rPr lang="en-US" b="1">
                <a:effectLst/>
              </a:rPr>
              <a:t>All:</a:t>
            </a:r>
            <a:r>
              <a:rPr lang="en-US">
                <a:effectLst/>
              </a:rPr>
              <a:t>  displays all values that fit within the range in the node, whether they are present in that particular node or not.  For example, if a node contains the values 1, 2, 4, and 5 (and the value 3 exists somewhere in the dataset), the value 3 will be listed for the node.</a:t>
            </a:r>
          </a:p>
          <a:p>
            <a:pPr lvl="1"/>
            <a:r>
              <a:rPr lang="en-US" b="1">
                <a:effectLst/>
              </a:rPr>
              <a:t>Range:</a:t>
            </a:r>
            <a:r>
              <a:rPr lang="en-US">
                <a:effectLst/>
              </a:rPr>
              <a:t>  displays values as a range. For example, if a split groups the values 1, 2, 3, and 4 together, the values will appear as [1, 4].</a:t>
            </a:r>
          </a:p>
          <a:p>
            <a:pPr lvl="0"/>
            <a:endParaRPr lang="en-CA">
              <a:effectLst/>
            </a:endParaRPr>
          </a:p>
          <a:p>
            <a:pPr marL="0" indent="0">
              <a:buNone/>
            </a:pP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170</a:t>
            </a:fld>
            <a:endParaRPr lang="zh-CN" altLang="en-US"/>
          </a:p>
        </p:txBody>
      </p:sp>
    </p:spTree>
    <p:extLst>
      <p:ext uri="{BB962C8B-B14F-4D97-AF65-F5344CB8AC3E}">
        <p14:creationId xmlns:p14="http://schemas.microsoft.com/office/powerpoint/2010/main" val="4112777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1">
                <a:effectLst/>
              </a:rPr>
              <a:t>Max Branches: </a:t>
            </a:r>
            <a:r>
              <a:rPr lang="en-US">
                <a:effectLst/>
              </a:rPr>
              <a:t>For example, if you want Find Split to produce </a:t>
            </a:r>
            <a:r>
              <a:rPr lang="en-US" b="1">
                <a:effectLst/>
              </a:rPr>
              <a:t>binary splits </a:t>
            </a:r>
            <a:r>
              <a:rPr lang="en-US">
                <a:effectLst/>
              </a:rPr>
              <a:t>for a specific independent variable, specify "2" in the Max Branches column for this variable. If you want to grow a binary tree (i.e., a tree with binary splits only), enter "2" in the Max Branches column for all variables. </a:t>
            </a:r>
          </a:p>
          <a:p>
            <a:r>
              <a:rPr lang="en-US">
                <a:effectLst/>
              </a:rPr>
              <a:t>Note that this setting does not apply to the </a:t>
            </a:r>
            <a:r>
              <a:rPr lang="en-US" b="1">
                <a:effectLst/>
              </a:rPr>
              <a:t>Force Split </a:t>
            </a:r>
            <a:r>
              <a:rPr lang="en-US">
                <a:effectLst/>
              </a:rPr>
              <a:t>operation. Also, note the difference from the Default # of Bins attribute. The </a:t>
            </a:r>
            <a:r>
              <a:rPr lang="en-US" b="1">
                <a:effectLst/>
              </a:rPr>
              <a:t>Find Split </a:t>
            </a:r>
            <a:r>
              <a:rPr lang="en-US">
                <a:effectLst/>
              </a:rPr>
              <a:t>algorithm </a:t>
            </a:r>
            <a:r>
              <a:rPr lang="en-US" b="1" i="1">
                <a:effectLst/>
              </a:rPr>
              <a:t>starts</a:t>
            </a:r>
            <a:r>
              <a:rPr lang="en-US">
                <a:effectLst/>
              </a:rPr>
              <a:t> calculating the split with the </a:t>
            </a:r>
            <a:r>
              <a:rPr lang="en-US" b="1">
                <a:effectLst/>
              </a:rPr>
              <a:t>number of branches </a:t>
            </a:r>
            <a:r>
              <a:rPr lang="en-US">
                <a:effectLst/>
              </a:rPr>
              <a:t>determined by Default # of Bins value. As opposed to Default # of Bins, Max Branches never leads to the creation of the other ("###") category for discrete variables.</a:t>
            </a:r>
          </a:p>
          <a:p>
            <a:r>
              <a:rPr lang="en-US" b="1">
                <a:effectLst/>
              </a:rPr>
              <a:t>Format String: </a:t>
            </a:r>
            <a:r>
              <a:rPr lang="en-US"/>
              <a:t>(such as currency, percent, etc.) </a:t>
            </a:r>
            <a:r>
              <a:rPr lang="en-US">
                <a:effectLst/>
              </a:rPr>
              <a:t>You can either choose one of the standard formats from the Format String drop-down list or enter a custom format. For detailed description of format strings, see </a:t>
            </a:r>
            <a:r>
              <a:rPr lang="en-US">
                <a:effectLst/>
                <a:hlinkClick r:id="rId3"/>
              </a:rPr>
              <a:t>Specifying Format</a:t>
            </a:r>
            <a:r>
              <a:rPr lang="en-US">
                <a:effectLst/>
              </a:rPr>
              <a:t>.</a:t>
            </a:r>
          </a:p>
          <a:p>
            <a:pPr marL="0" lvl="0" indent="0">
              <a:buNone/>
            </a:pPr>
            <a:endParaRPr lang="en-CA">
              <a:effectLst/>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171</a:t>
            </a:fld>
            <a:endParaRPr lang="zh-CN" altLang="en-US"/>
          </a:p>
        </p:txBody>
      </p:sp>
    </p:spTree>
    <p:extLst>
      <p:ext uri="{BB962C8B-B14F-4D97-AF65-F5344CB8AC3E}">
        <p14:creationId xmlns:p14="http://schemas.microsoft.com/office/powerpoint/2010/main" val="27997903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179</a:t>
            </a:fld>
            <a:endParaRPr lang="zh-CN" altLang="en-US"/>
          </a:p>
        </p:txBody>
      </p:sp>
    </p:spTree>
    <p:extLst>
      <p:ext uri="{BB962C8B-B14F-4D97-AF65-F5344CB8AC3E}">
        <p14:creationId xmlns:p14="http://schemas.microsoft.com/office/powerpoint/2010/main" val="11449571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sz="900"/>
              <a:t>Note however, some of these characteristics are at odds with each other…</a:t>
            </a: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180</a:t>
            </a:fld>
            <a:endParaRPr lang="zh-CN" altLang="en-US"/>
          </a:p>
        </p:txBody>
      </p:sp>
    </p:spTree>
    <p:extLst>
      <p:ext uri="{BB962C8B-B14F-4D97-AF65-F5344CB8AC3E}">
        <p14:creationId xmlns:p14="http://schemas.microsoft.com/office/powerpoint/2010/main" val="30184581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Over fitting is where our model predict our train data very well but it does not generalize well to any other dataset. </a:t>
            </a:r>
          </a:p>
          <a:p>
            <a:r>
              <a:rPr lang="en-US"/>
              <a:t>The way that it’s going to manifest itself in DT is very small nodes with few records. So small number of records are in a separate category. </a:t>
            </a:r>
          </a:p>
          <a:p>
            <a:r>
              <a:rPr lang="en-US"/>
              <a:t>To prevent overfitting the model, these small nodes can be merged with others or can be removed. This can be done by using  ‘Edit Split’ function to merge nodes together. </a:t>
            </a:r>
            <a:endParaRPr lang="en-CA" sz="1100"/>
          </a:p>
          <a:p>
            <a:r>
              <a:rPr lang="en-GB" sz="1200"/>
              <a:t>As with very small nodes, very wide trees will lead to </a:t>
            </a:r>
            <a:r>
              <a:rPr lang="en-GB" sz="1200" i="1"/>
              <a:t>over-fitting</a:t>
            </a:r>
            <a:r>
              <a:rPr lang="en-GB" sz="1200"/>
              <a:t>.</a:t>
            </a:r>
            <a:r>
              <a:rPr lang="en-US" sz="1200"/>
              <a:t> In general, a robust model should have </a:t>
            </a:r>
            <a:r>
              <a:rPr lang="en-GB" sz="1200"/>
              <a:t>six or fewer splits regardless of whether the tree is grown manually or automatically.</a:t>
            </a:r>
          </a:p>
          <a:p>
            <a:r>
              <a:rPr lang="en-GB" sz="1200"/>
              <a:t>Just a reminder that if using Automatic Grow or Find Split the maximum number of branches can be set from within the Attribute Editor for one or more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181</a:t>
            </a:fld>
            <a:endParaRPr lang="zh-CN" altLang="en-US"/>
          </a:p>
        </p:txBody>
      </p:sp>
    </p:spTree>
    <p:extLst>
      <p:ext uri="{BB962C8B-B14F-4D97-AF65-F5344CB8AC3E}">
        <p14:creationId xmlns:p14="http://schemas.microsoft.com/office/powerpoint/2010/main" val="16491762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182</a:t>
            </a:fld>
            <a:endParaRPr lang="zh-CN" altLang="en-US"/>
          </a:p>
        </p:txBody>
      </p:sp>
    </p:spTree>
    <p:extLst>
      <p:ext uri="{BB962C8B-B14F-4D97-AF65-F5344CB8AC3E}">
        <p14:creationId xmlns:p14="http://schemas.microsoft.com/office/powerpoint/2010/main" val="15052329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183</a:t>
            </a:fld>
            <a:endParaRPr lang="zh-CN" altLang="en-US"/>
          </a:p>
        </p:txBody>
      </p:sp>
    </p:spTree>
    <p:extLst>
      <p:ext uri="{BB962C8B-B14F-4D97-AF65-F5344CB8AC3E}">
        <p14:creationId xmlns:p14="http://schemas.microsoft.com/office/powerpoint/2010/main" val="649820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visual organization and keep things simple and straight forward.</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28</a:t>
            </a:fld>
            <a:endParaRPr lang="zh-CN" altLang="en-US"/>
          </a:p>
        </p:txBody>
      </p:sp>
    </p:spTree>
    <p:extLst>
      <p:ext uri="{BB962C8B-B14F-4D97-AF65-F5344CB8AC3E}">
        <p14:creationId xmlns:p14="http://schemas.microsoft.com/office/powerpoint/2010/main" val="21146290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184</a:t>
            </a:fld>
            <a:endParaRPr lang="zh-CN" altLang="en-US"/>
          </a:p>
        </p:txBody>
      </p:sp>
    </p:spTree>
    <p:extLst>
      <p:ext uri="{BB962C8B-B14F-4D97-AF65-F5344CB8AC3E}">
        <p14:creationId xmlns:p14="http://schemas.microsoft.com/office/powerpoint/2010/main" val="52549521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185</a:t>
            </a:fld>
            <a:endParaRPr lang="zh-CN" altLang="en-US"/>
          </a:p>
        </p:txBody>
      </p:sp>
    </p:spTree>
    <p:extLst>
      <p:ext uri="{BB962C8B-B14F-4D97-AF65-F5344CB8AC3E}">
        <p14:creationId xmlns:p14="http://schemas.microsoft.com/office/powerpoint/2010/main" val="7836303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186</a:t>
            </a:fld>
            <a:endParaRPr lang="zh-CN" altLang="en-US"/>
          </a:p>
        </p:txBody>
      </p:sp>
    </p:spTree>
    <p:extLst>
      <p:ext uri="{BB962C8B-B14F-4D97-AF65-F5344CB8AC3E}">
        <p14:creationId xmlns:p14="http://schemas.microsoft.com/office/powerpoint/2010/main" val="335780299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187</a:t>
            </a:fld>
            <a:endParaRPr lang="zh-CN" altLang="en-US"/>
          </a:p>
        </p:txBody>
      </p:sp>
    </p:spTree>
    <p:extLst>
      <p:ext uri="{BB962C8B-B14F-4D97-AF65-F5344CB8AC3E}">
        <p14:creationId xmlns:p14="http://schemas.microsoft.com/office/powerpoint/2010/main" val="121421507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188</a:t>
            </a:fld>
            <a:endParaRPr lang="zh-CN" altLang="en-US"/>
          </a:p>
        </p:txBody>
      </p:sp>
    </p:spTree>
    <p:extLst>
      <p:ext uri="{BB962C8B-B14F-4D97-AF65-F5344CB8AC3E}">
        <p14:creationId xmlns:p14="http://schemas.microsoft.com/office/powerpoint/2010/main" val="72427302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189</a:t>
            </a:fld>
            <a:endParaRPr lang="zh-CN" altLang="en-US"/>
          </a:p>
        </p:txBody>
      </p:sp>
    </p:spTree>
    <p:extLst>
      <p:ext uri="{BB962C8B-B14F-4D97-AF65-F5344CB8AC3E}">
        <p14:creationId xmlns:p14="http://schemas.microsoft.com/office/powerpoint/2010/main" val="219595306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190</a:t>
            </a:fld>
            <a:endParaRPr lang="zh-CN" altLang="en-US"/>
          </a:p>
        </p:txBody>
      </p:sp>
    </p:spTree>
    <p:extLst>
      <p:ext uri="{BB962C8B-B14F-4D97-AF65-F5344CB8AC3E}">
        <p14:creationId xmlns:p14="http://schemas.microsoft.com/office/powerpoint/2010/main" val="17617686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191</a:t>
            </a:fld>
            <a:endParaRPr lang="zh-CN" altLang="en-US"/>
          </a:p>
        </p:txBody>
      </p:sp>
    </p:spTree>
    <p:extLst>
      <p:ext uri="{BB962C8B-B14F-4D97-AF65-F5344CB8AC3E}">
        <p14:creationId xmlns:p14="http://schemas.microsoft.com/office/powerpoint/2010/main" val="385061442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192</a:t>
            </a:fld>
            <a:endParaRPr lang="zh-CN" altLang="en-US"/>
          </a:p>
        </p:txBody>
      </p:sp>
    </p:spTree>
    <p:extLst>
      <p:ext uri="{BB962C8B-B14F-4D97-AF65-F5344CB8AC3E}">
        <p14:creationId xmlns:p14="http://schemas.microsoft.com/office/powerpoint/2010/main" val="346601495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193</a:t>
            </a:fld>
            <a:endParaRPr lang="zh-CN" altLang="en-US"/>
          </a:p>
        </p:txBody>
      </p:sp>
    </p:spTree>
    <p:extLst>
      <p:ext uri="{BB962C8B-B14F-4D97-AF65-F5344CB8AC3E}">
        <p14:creationId xmlns:p14="http://schemas.microsoft.com/office/powerpoint/2010/main" val="3972486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29</a:t>
            </a:fld>
            <a:endParaRPr lang="zh-CN" altLang="en-US"/>
          </a:p>
        </p:txBody>
      </p:sp>
    </p:spTree>
    <p:extLst>
      <p:ext uri="{BB962C8B-B14F-4D97-AF65-F5344CB8AC3E}">
        <p14:creationId xmlns:p14="http://schemas.microsoft.com/office/powerpoint/2010/main" val="75651282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194</a:t>
            </a:fld>
            <a:endParaRPr lang="zh-CN" altLang="en-US"/>
          </a:p>
        </p:txBody>
      </p:sp>
    </p:spTree>
    <p:extLst>
      <p:ext uri="{BB962C8B-B14F-4D97-AF65-F5344CB8AC3E}">
        <p14:creationId xmlns:p14="http://schemas.microsoft.com/office/powerpoint/2010/main" val="25545563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196</a:t>
            </a:fld>
            <a:endParaRPr lang="zh-CN" altLang="en-US"/>
          </a:p>
        </p:txBody>
      </p:sp>
    </p:spTree>
    <p:extLst>
      <p:ext uri="{BB962C8B-B14F-4D97-AF65-F5344CB8AC3E}">
        <p14:creationId xmlns:p14="http://schemas.microsoft.com/office/powerpoint/2010/main" val="147561021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a:solidFill>
                  <a:schemeClr val="tx1"/>
                </a:solidFill>
                <a:latin typeface="Arial"/>
                <a:ea typeface="ＭＳ Ｐゴシック" charset="-128"/>
                <a:cs typeface="ＭＳ Ｐゴシック" charset="-128"/>
              </a:rPr>
              <a:t>What’s the point of model validation and evaluation?</a:t>
            </a:r>
          </a:p>
          <a:p>
            <a:endParaRPr lang="en-US" sz="1200" b="0" i="0" u="none" strike="noStrike" kern="1200" baseline="0">
              <a:solidFill>
                <a:schemeClr val="tx1"/>
              </a:solidFill>
              <a:latin typeface="Arial"/>
              <a:ea typeface="ＭＳ Ｐゴシック" charset="-128"/>
              <a:cs typeface="ＭＳ Ｐゴシック" charset="-128"/>
            </a:endParaRPr>
          </a:p>
          <a:p>
            <a:r>
              <a:rPr lang="en-US" sz="1200" b="0" i="0" u="none" strike="noStrike" kern="1200" baseline="0">
                <a:solidFill>
                  <a:schemeClr val="tx1"/>
                </a:solidFill>
                <a:latin typeface="Arial"/>
                <a:ea typeface="ＭＳ Ｐゴシック" charset="-128"/>
                <a:cs typeface="ＭＳ Ｐゴシック" charset="-128"/>
              </a:rPr>
              <a:t>The general point is to assess the rules and segments you’ve found using your model and apply to the whole population. Often this is called something like over-fit.</a:t>
            </a:r>
          </a:p>
          <a:p>
            <a:r>
              <a:rPr lang="en-US" sz="1200" b="0" i="0" u="none" strike="noStrike" kern="1200" baseline="0">
                <a:solidFill>
                  <a:schemeClr val="tx1"/>
                </a:solidFill>
                <a:latin typeface="Arial"/>
                <a:ea typeface="ＭＳ Ｐゴシック" charset="-128"/>
                <a:cs typeface="ＭＳ Ｐゴシック" charset="-128"/>
              </a:rPr>
              <a:t>So what’s you are worried about happening, is that, you build a model on some subset of the population. Then the model you build make perfect sense on that; but it works because of some arbitrary pattern that are just sort of in that population by random chance. So when you start adding new records, patterns don’t apply at all! </a:t>
            </a:r>
          </a:p>
          <a:p>
            <a:endParaRPr lang="en-US" sz="1200" b="0" i="0" u="none" strike="noStrike" kern="1200" baseline="0">
              <a:solidFill>
                <a:schemeClr val="tx1"/>
              </a:solidFill>
              <a:latin typeface="Arial"/>
              <a:ea typeface="ＭＳ Ｐゴシック" charset="-128"/>
              <a:cs typeface="ＭＳ Ｐゴシック" charset="-128"/>
            </a:endParaRPr>
          </a:p>
          <a:p>
            <a:r>
              <a:rPr lang="en-US" sz="1200" b="0" i="0" u="none" strike="noStrike" kern="1200" baseline="0">
                <a:solidFill>
                  <a:schemeClr val="tx1"/>
                </a:solidFill>
                <a:latin typeface="Arial"/>
                <a:ea typeface="ＭＳ Ｐゴシック" charset="-128"/>
                <a:cs typeface="ＭＳ Ｐゴシック" charset="-128"/>
              </a:rPr>
              <a:t>To avoid this, before modeling, we partition data. We’ve already done this earlier in our demonstration. </a:t>
            </a:r>
          </a:p>
          <a:p>
            <a:r>
              <a:rPr lang="en-US" sz="1200" b="0" i="0" u="none" strike="noStrike" kern="1200" baseline="0">
                <a:solidFill>
                  <a:schemeClr val="tx1"/>
                </a:solidFill>
                <a:latin typeface="Arial"/>
                <a:ea typeface="ＭＳ Ｐゴシック" charset="-128"/>
                <a:cs typeface="ＭＳ Ｐゴシック" charset="-128"/>
              </a:rPr>
              <a:t>The idea is, that you are going to evaluate your model on development partition but you are going to save a holdout sample called the </a:t>
            </a:r>
            <a:r>
              <a:rPr lang="en-US" sz="1200" b="1" i="0" u="none" strike="noStrike" kern="1200" baseline="0">
                <a:solidFill>
                  <a:schemeClr val="tx1"/>
                </a:solidFill>
                <a:latin typeface="Arial"/>
                <a:ea typeface="ＭＳ Ｐゴシック" charset="-128"/>
                <a:cs typeface="ＭＳ Ｐゴシック" charset="-128"/>
              </a:rPr>
              <a:t>Validation</a:t>
            </a:r>
            <a:r>
              <a:rPr lang="en-US" sz="1200" b="0" i="0" u="none" strike="noStrike" kern="1200" baseline="0">
                <a:solidFill>
                  <a:schemeClr val="tx1"/>
                </a:solidFill>
                <a:latin typeface="Arial"/>
                <a:ea typeface="ＭＳ Ｐゴシック" charset="-128"/>
                <a:cs typeface="ＭＳ Ｐゴシック" charset="-128"/>
              </a:rPr>
              <a:t> partition. And the goal is to use that Validation dataset as a proxy for the general population. </a:t>
            </a:r>
          </a:p>
          <a:p>
            <a:r>
              <a:rPr lang="en-US" sz="1200" b="0" i="0" u="none" strike="noStrike" kern="1200" baseline="0">
                <a:solidFill>
                  <a:schemeClr val="tx1"/>
                </a:solidFill>
                <a:latin typeface="Arial"/>
                <a:ea typeface="ＭＳ Ｐゴシック" charset="-128"/>
                <a:cs typeface="ＭＳ Ｐゴシック" charset="-128"/>
              </a:rPr>
              <a:t>So you want to test how well your model works on that Validation dataset and that’s your proxy for how well your model performs on a separate data.</a:t>
            </a:r>
          </a:p>
          <a:p>
            <a:endParaRPr lang="en-US" sz="1200" b="0" i="0" u="none" strike="noStrike" kern="1200" baseline="0">
              <a:solidFill>
                <a:schemeClr val="tx1"/>
              </a:solidFill>
              <a:latin typeface="Arial"/>
              <a:ea typeface="ＭＳ Ｐゴシック" charset="-128"/>
              <a:cs typeface="ＭＳ Ｐゴシック" charset="-128"/>
            </a:endParaRPr>
          </a:p>
          <a:p>
            <a:r>
              <a:rPr lang="en-US" sz="1200" b="0" i="0" u="none" strike="noStrike" kern="1200" baseline="0">
                <a:solidFill>
                  <a:schemeClr val="tx1"/>
                </a:solidFill>
                <a:latin typeface="Arial"/>
                <a:ea typeface="ＭＳ Ｐゴシック" charset="-128"/>
                <a:cs typeface="ＭＳ Ｐゴシック" charset="-128"/>
              </a:rPr>
              <a:t>Now, in general, the standard goal is to have </a:t>
            </a:r>
            <a:r>
              <a:rPr lang="en-US" sz="1200" b="1" i="0" u="none" strike="noStrike" kern="1200" baseline="0">
                <a:solidFill>
                  <a:schemeClr val="tx1"/>
                </a:solidFill>
                <a:latin typeface="Arial"/>
                <a:ea typeface="ＭＳ Ｐゴシック" charset="-128"/>
                <a:cs typeface="ＭＳ Ｐゴシック" charset="-128"/>
              </a:rPr>
              <a:t>out of time data</a:t>
            </a:r>
            <a:r>
              <a:rPr lang="en-US" sz="1200" b="0" i="0" u="none" strike="noStrike" kern="1200" baseline="0">
                <a:solidFill>
                  <a:schemeClr val="tx1"/>
                </a:solidFill>
                <a:latin typeface="Arial"/>
                <a:ea typeface="ＭＳ Ｐゴシック" charset="-128"/>
                <a:cs typeface="ＭＳ Ｐゴシック" charset="-128"/>
              </a:rPr>
              <a:t>. So you would like your separate dataset to be in a different time period. That’s not always possible, and that’s why we use this evaluation validation proxy. If you have out of time data it’s even better.</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197</a:t>
            </a:fld>
            <a:endParaRPr lang="zh-CN" altLang="en-US"/>
          </a:p>
        </p:txBody>
      </p:sp>
    </p:spTree>
    <p:extLst>
      <p:ext uri="{BB962C8B-B14F-4D97-AF65-F5344CB8AC3E}">
        <p14:creationId xmlns:p14="http://schemas.microsoft.com/office/powerpoint/2010/main" val="423532769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Just a reminder about CRISP-DM approach, This is part of the approach after you are doing modeling, you go to evaluation. What you don’t do, you don’t go back. If we see in evaluation that things don’t do well, you should not go and make minor adjustment. You should go back to business understanding or at least go back to data preparation and start over. </a:t>
            </a:r>
          </a:p>
          <a:p>
            <a:r>
              <a:rPr lang="en-US"/>
              <a:t>If the best model you could build before doing evaluation, does not evaluate well, It means you did not understand something about your data properly. Maybe you chose the wrong model type and that means you had the bad choice at the beginning of the process and you should go back and revisit before just switching the model type.</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198</a:t>
            </a:fld>
            <a:endParaRPr lang="zh-CN" altLang="en-US"/>
          </a:p>
        </p:txBody>
      </p:sp>
    </p:spTree>
    <p:extLst>
      <p:ext uri="{BB962C8B-B14F-4D97-AF65-F5344CB8AC3E}">
        <p14:creationId xmlns:p14="http://schemas.microsoft.com/office/powerpoint/2010/main" val="403590189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So what nodes are available in KS for model evaluation and validation…</a:t>
            </a:r>
          </a:p>
          <a:p>
            <a:r>
              <a:rPr lang="en-US"/>
              <a:t>There two that we are going to focus on in this course. Model Validation and Model Analyzer. </a:t>
            </a:r>
          </a:p>
          <a:p>
            <a:endParaRPr lang="en-US"/>
          </a:p>
          <a:p>
            <a:r>
              <a:rPr lang="en-US"/>
              <a:t>Model Validation is the first step and you are generating some scoring fields which are going to be used further in the analyzer and also to give you a report with some statistics about how well the model is doing.</a:t>
            </a:r>
          </a:p>
          <a:p>
            <a:endParaRPr lang="en-US"/>
          </a:p>
          <a:p>
            <a:r>
              <a:rPr lang="en-US"/>
              <a:t>Then there is the Model Analyzer, which is going to be used to give you a series of graphs and statistics. So you visually understand how your model is doing and how that impacts your business decisions that you plan to make. </a:t>
            </a:r>
          </a:p>
          <a:p>
            <a:endParaRPr lang="en-US"/>
          </a:p>
          <a:p>
            <a:r>
              <a:rPr lang="en-US"/>
              <a:t>There is also something called the </a:t>
            </a:r>
            <a:r>
              <a:rPr lang="en-US" i="1"/>
              <a:t>Tree Validation Report</a:t>
            </a:r>
            <a:r>
              <a:rPr lang="en-US"/>
              <a:t>, which I am going to let you try if you are interested, it basically gives you a version of decision tree where it shows you the difference in every node between the training and then testing partition.</a:t>
            </a:r>
          </a:p>
          <a:p>
            <a:endParaRPr lang="en-US"/>
          </a:p>
          <a:p>
            <a:r>
              <a:rPr lang="en-US"/>
              <a:t>We are going to focus on Model Validation and Model Analyzer.</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199</a:t>
            </a:fld>
            <a:endParaRPr lang="zh-CN" altLang="en-US"/>
          </a:p>
        </p:txBody>
      </p:sp>
    </p:spTree>
    <p:extLst>
      <p:ext uri="{BB962C8B-B14F-4D97-AF65-F5344CB8AC3E}">
        <p14:creationId xmlns:p14="http://schemas.microsoft.com/office/powerpoint/2010/main" val="409734756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200</a:t>
            </a:fld>
            <a:endParaRPr lang="zh-CN" altLang="en-US"/>
          </a:p>
        </p:txBody>
      </p:sp>
    </p:spTree>
    <p:extLst>
      <p:ext uri="{BB962C8B-B14F-4D97-AF65-F5344CB8AC3E}">
        <p14:creationId xmlns:p14="http://schemas.microsoft.com/office/powerpoint/2010/main" val="496625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output of model validation report is in two halves.</a:t>
            </a:r>
          </a:p>
          <a:p>
            <a:r>
              <a:rPr lang="en-US"/>
              <a:t>One of them looks like this thing on the left and the other one looks like this thing on the right. </a:t>
            </a:r>
          </a:p>
          <a:p>
            <a:endParaRPr lang="en-US"/>
          </a:p>
          <a:p>
            <a:r>
              <a:rPr lang="en-US"/>
              <a:t>There are some interesting statistics in here that tells you the total number of records in your dataset, and the number of valid records in your dataset. So you can tell if there were any record that there is not any valid prediction for. Also the number of correctly predicted records in the model and the percentage. Which is called Accuracy. There are few other statistics as well that I am not going to explain.</a:t>
            </a:r>
          </a:p>
          <a:p>
            <a:endParaRPr lang="en-US"/>
          </a:p>
          <a:p>
            <a:r>
              <a:rPr lang="en-US"/>
              <a:t>There is also a confusion matrix. The confusion matrix tells you the number of True positives and True negatives you’ve got. I’m </a:t>
            </a:r>
            <a:r>
              <a:rPr lang="en-US" err="1"/>
              <a:t>gonna</a:t>
            </a:r>
            <a:r>
              <a:rPr lang="en-US"/>
              <a:t> add some terminology in a minute. Basically, it’s going to give you some accuracy statistics on both the goods and the </a:t>
            </a:r>
            <a:r>
              <a:rPr lang="en-US" err="1"/>
              <a:t>bads</a:t>
            </a:r>
            <a:r>
              <a:rPr lang="en-US"/>
              <a:t> in your dataset. Or both the Yeses and the Nos. And that’s good because remember that we said our baseline, for how good your model is going to be, well we can pick an intercept only model, and if 75% of the data is no, our intercept only model is going to be right 75% at a the time. But what we usually care about is predicting the rare category. Predicting the Yeses in this case. So we care on how good of job the model is going on Yes category. That’s really important. </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201</a:t>
            </a:fld>
            <a:endParaRPr lang="zh-CN" altLang="en-US"/>
          </a:p>
        </p:txBody>
      </p:sp>
    </p:spTree>
    <p:extLst>
      <p:ext uri="{BB962C8B-B14F-4D97-AF65-F5344CB8AC3E}">
        <p14:creationId xmlns:p14="http://schemas.microsoft.com/office/powerpoint/2010/main" val="260359270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The </a:t>
            </a:r>
            <a:r>
              <a:rPr lang="en-CA" sz="1200" b="1" kern="1200">
                <a:solidFill>
                  <a:schemeClr val="tx1"/>
                </a:solidFill>
                <a:effectLst/>
                <a:latin typeface="+mn-lt"/>
                <a:ea typeface="+mn-ea"/>
                <a:cs typeface="+mn-cs"/>
              </a:rPr>
              <a:t>Model Analyzer</a:t>
            </a:r>
            <a:r>
              <a:rPr lang="en-CA" sz="1200" kern="1200">
                <a:solidFill>
                  <a:schemeClr val="tx1"/>
                </a:solidFill>
                <a:effectLst/>
                <a:latin typeface="+mn-lt"/>
                <a:ea typeface="+mn-ea"/>
                <a:cs typeface="+mn-cs"/>
              </a:rPr>
              <a:t> is a valuable tool for model evaluation &amp; comparing models applied to the same dependent variable.</a:t>
            </a:r>
          </a:p>
          <a:p>
            <a:r>
              <a:rPr lang="en-CA" sz="1200" kern="1200">
                <a:solidFill>
                  <a:schemeClr val="tx1"/>
                </a:solidFill>
                <a:effectLst/>
                <a:latin typeface="+mn-lt"/>
                <a:ea typeface="+mn-ea"/>
                <a:cs typeface="+mn-cs"/>
              </a:rPr>
              <a:t>Most analysts and business users focus on a selected number of graphs while others may use more. </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202</a:t>
            </a:fld>
            <a:endParaRPr lang="zh-CN" altLang="en-US"/>
          </a:p>
        </p:txBody>
      </p:sp>
    </p:spTree>
    <p:extLst>
      <p:ext uri="{BB962C8B-B14F-4D97-AF65-F5344CB8AC3E}">
        <p14:creationId xmlns:p14="http://schemas.microsoft.com/office/powerpoint/2010/main" val="224817201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203</a:t>
            </a:fld>
            <a:endParaRPr lang="zh-CN" altLang="en-US"/>
          </a:p>
        </p:txBody>
      </p:sp>
    </p:spTree>
    <p:extLst>
      <p:ext uri="{BB962C8B-B14F-4D97-AF65-F5344CB8AC3E}">
        <p14:creationId xmlns:p14="http://schemas.microsoft.com/office/powerpoint/2010/main" val="390798727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204</a:t>
            </a:fld>
            <a:endParaRPr lang="zh-CN" altLang="en-US"/>
          </a:p>
        </p:txBody>
      </p:sp>
    </p:spTree>
    <p:extLst>
      <p:ext uri="{BB962C8B-B14F-4D97-AF65-F5344CB8AC3E}">
        <p14:creationId xmlns:p14="http://schemas.microsoft.com/office/powerpoint/2010/main" val="4164145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30</a:t>
            </a:fld>
            <a:endParaRPr lang="zh-CN" altLang="en-US"/>
          </a:p>
        </p:txBody>
      </p:sp>
    </p:spTree>
    <p:extLst>
      <p:ext uri="{BB962C8B-B14F-4D97-AF65-F5344CB8AC3E}">
        <p14:creationId xmlns:p14="http://schemas.microsoft.com/office/powerpoint/2010/main" val="404151136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sz="1200" kern="1200">
                <a:solidFill>
                  <a:schemeClr val="tx1"/>
                </a:solidFill>
                <a:effectLst/>
                <a:latin typeface="+mn-lt"/>
                <a:ea typeface="+mn-ea"/>
                <a:cs typeface="+mn-cs"/>
              </a:rPr>
              <a:t>The </a:t>
            </a:r>
            <a:r>
              <a:rPr lang="en-CA" sz="1200" b="1" kern="1200">
                <a:solidFill>
                  <a:schemeClr val="tx1"/>
                </a:solidFill>
                <a:effectLst/>
                <a:latin typeface="+mn-lt"/>
                <a:ea typeface="+mn-ea"/>
                <a:cs typeface="+mn-cs"/>
              </a:rPr>
              <a:t>Cumulative gains chart</a:t>
            </a:r>
            <a:r>
              <a:rPr lang="en-CA" sz="1200" kern="1200">
                <a:solidFill>
                  <a:schemeClr val="tx1"/>
                </a:solidFill>
                <a:effectLst/>
                <a:latin typeface="+mn-lt"/>
                <a:ea typeface="+mn-ea"/>
                <a:cs typeface="+mn-cs"/>
              </a:rPr>
              <a:t> compares model performance to random selection.</a:t>
            </a:r>
          </a:p>
          <a:p>
            <a:r>
              <a:rPr lang="en-CA" sz="1200" kern="1200">
                <a:solidFill>
                  <a:schemeClr val="tx1"/>
                </a:solidFill>
                <a:effectLst/>
                <a:latin typeface="+mn-lt"/>
                <a:ea typeface="+mn-ea"/>
                <a:cs typeface="+mn-cs"/>
              </a:rPr>
              <a:t>The horizontal x-axis refers to the Percentage of Population selected. </a:t>
            </a:r>
          </a:p>
          <a:p>
            <a:r>
              <a:rPr lang="en-CA" sz="1200" kern="1200">
                <a:solidFill>
                  <a:schemeClr val="tx1"/>
                </a:solidFill>
                <a:effectLst/>
                <a:latin typeface="+mn-lt"/>
                <a:ea typeface="+mn-ea"/>
                <a:cs typeface="+mn-cs"/>
              </a:rPr>
              <a:t>The vertical y-axis refers to the Percentage of Target hit.</a:t>
            </a:r>
          </a:p>
          <a:p>
            <a:r>
              <a:rPr lang="en-CA" sz="1200" kern="1200">
                <a:solidFill>
                  <a:schemeClr val="tx1"/>
                </a:solidFill>
                <a:effectLst/>
                <a:latin typeface="+mn-lt"/>
                <a:ea typeface="+mn-ea"/>
                <a:cs typeface="+mn-cs"/>
              </a:rPr>
              <a:t>The graph shows the proportion of those in the target category contained in the percentage of the population selected. Here the target category is the Yes category of the Dependent Variable Response.</a:t>
            </a:r>
          </a:p>
          <a:p>
            <a:r>
              <a:rPr lang="en-CA" sz="1200" kern="1200">
                <a:solidFill>
                  <a:schemeClr val="tx1"/>
                </a:solidFill>
                <a:effectLst/>
                <a:latin typeface="+mn-lt"/>
                <a:ea typeface="+mn-ea"/>
                <a:cs typeface="+mn-cs"/>
              </a:rPr>
              <a:t>The diagonal line represents pure chance or random selection, i.e.: if 50% are randomly selected, it should contain 50% of the total number of those in the Yes category, and conversely 50% of the total number of those in the No category also. The curve reflects model performance. Selecting the top 40% based on the model predicted scores would contain approximately 86% of the total number of those in the Yes category. In this case the model is performing approximately 46% better than chance.</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205</a:t>
            </a:fld>
            <a:endParaRPr lang="zh-CN" altLang="en-US"/>
          </a:p>
        </p:txBody>
      </p:sp>
    </p:spTree>
    <p:extLst>
      <p:ext uri="{BB962C8B-B14F-4D97-AF65-F5344CB8AC3E}">
        <p14:creationId xmlns:p14="http://schemas.microsoft.com/office/powerpoint/2010/main" val="259648719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206</a:t>
            </a:fld>
            <a:endParaRPr lang="zh-CN" altLang="en-US"/>
          </a:p>
        </p:txBody>
      </p:sp>
    </p:spTree>
    <p:extLst>
      <p:ext uri="{BB962C8B-B14F-4D97-AF65-F5344CB8AC3E}">
        <p14:creationId xmlns:p14="http://schemas.microsoft.com/office/powerpoint/2010/main" val="93709820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sz="1200" kern="1200">
                <a:solidFill>
                  <a:schemeClr val="tx1"/>
                </a:solidFill>
                <a:effectLst/>
                <a:latin typeface="+mn-lt"/>
                <a:ea typeface="+mn-ea"/>
                <a:cs typeface="+mn-cs"/>
              </a:rPr>
              <a:t>The </a:t>
            </a:r>
            <a:r>
              <a:rPr lang="en-CA" sz="1200" b="1" kern="1200">
                <a:solidFill>
                  <a:schemeClr val="tx1"/>
                </a:solidFill>
                <a:effectLst/>
                <a:latin typeface="+mn-lt"/>
                <a:ea typeface="+mn-ea"/>
                <a:cs typeface="+mn-cs"/>
              </a:rPr>
              <a:t>Lift Chart tab</a:t>
            </a:r>
            <a:r>
              <a:rPr lang="en-CA" sz="1200" kern="1200">
                <a:solidFill>
                  <a:schemeClr val="tx1"/>
                </a:solidFill>
                <a:effectLst/>
                <a:latin typeface="+mn-lt"/>
                <a:ea typeface="+mn-ea"/>
                <a:cs typeface="+mn-cs"/>
              </a:rPr>
              <a:t> shows the lift chart for the model versus random selection. </a:t>
            </a:r>
          </a:p>
          <a:p>
            <a:r>
              <a:rPr lang="en-CA" sz="1200" kern="1200">
                <a:solidFill>
                  <a:schemeClr val="tx1"/>
                </a:solidFill>
                <a:effectLst/>
                <a:latin typeface="+mn-lt"/>
                <a:ea typeface="+mn-ea"/>
                <a:cs typeface="+mn-cs"/>
              </a:rPr>
              <a:t>It is a scaled ratio representation of model performance versus random selection at each decile.</a:t>
            </a:r>
          </a:p>
          <a:p>
            <a:endParaRPr lang="en-CA" sz="1200" kern="1200">
              <a:solidFill>
                <a:schemeClr val="tx1"/>
              </a:solidFill>
              <a:effectLst/>
              <a:latin typeface="+mn-lt"/>
              <a:ea typeface="+mn-ea"/>
              <a:cs typeface="+mn-cs"/>
            </a:endParaRPr>
          </a:p>
          <a:p>
            <a:r>
              <a:rPr lang="en-CA" sz="1200" kern="1200">
                <a:solidFill>
                  <a:schemeClr val="tx1"/>
                </a:solidFill>
                <a:effectLst/>
                <a:latin typeface="+mn-lt"/>
                <a:ea typeface="+mn-ea"/>
                <a:cs typeface="+mn-cs"/>
              </a:rPr>
              <a:t>The interpretation of the Lift Chart is straightforward. </a:t>
            </a:r>
          </a:p>
          <a:p>
            <a:r>
              <a:rPr lang="en-CA" sz="1200" kern="1200">
                <a:solidFill>
                  <a:schemeClr val="tx1"/>
                </a:solidFill>
                <a:effectLst/>
                <a:latin typeface="+mn-lt"/>
                <a:ea typeface="+mn-ea"/>
                <a:cs typeface="+mn-cs"/>
              </a:rPr>
              <a:t>For example: If I choose the top 10%, my model is more than three times as likely to identify a Yes category member, than random selection.</a:t>
            </a:r>
          </a:p>
          <a:p>
            <a:endParaRPr lang="en-CA" sz="1200" kern="1200">
              <a:solidFill>
                <a:schemeClr val="tx1"/>
              </a:solidFill>
              <a:effectLst/>
              <a:latin typeface="+mn-lt"/>
              <a:ea typeface="+mn-ea"/>
              <a:cs typeface="+mn-cs"/>
            </a:endParaRPr>
          </a:p>
          <a:p>
            <a:r>
              <a:rPr lang="en-CA" sz="1200" kern="1200">
                <a:solidFill>
                  <a:schemeClr val="tx1"/>
                </a:solidFill>
                <a:effectLst/>
                <a:latin typeface="+mn-lt"/>
                <a:ea typeface="+mn-ea"/>
                <a:cs typeface="+mn-cs"/>
              </a:rPr>
              <a:t>The intersection of the model line and the random selection line reflects the point at which model</a:t>
            </a:r>
          </a:p>
          <a:p>
            <a:r>
              <a:rPr lang="en-CA" sz="1200" kern="1200">
                <a:solidFill>
                  <a:schemeClr val="tx1"/>
                </a:solidFill>
                <a:effectLst/>
                <a:latin typeface="+mn-lt"/>
                <a:ea typeface="+mn-ea"/>
                <a:cs typeface="+mn-cs"/>
              </a:rPr>
              <a:t>performance is no better than random selection. This happens at approximately the 40th percentile.</a:t>
            </a:r>
          </a:p>
          <a:p>
            <a:r>
              <a:rPr lang="en-CA" sz="1200" kern="1200">
                <a:solidFill>
                  <a:schemeClr val="tx1"/>
                </a:solidFill>
                <a:effectLst/>
                <a:latin typeface="+mn-lt"/>
                <a:ea typeface="+mn-ea"/>
                <a:cs typeface="+mn-cs"/>
              </a:rPr>
              <a:t>This information is also given in tabular form on the Lift Report tab.</a:t>
            </a:r>
          </a:p>
          <a:p>
            <a:endParaRPr lang="en-CA" sz="1200" kern="1200">
              <a:solidFill>
                <a:schemeClr val="tx1"/>
              </a:solidFill>
              <a:effectLst/>
              <a:latin typeface="+mn-lt"/>
              <a:ea typeface="+mn-ea"/>
              <a:cs typeface="+mn-cs"/>
            </a:endParaRPr>
          </a:p>
          <a:p>
            <a:r>
              <a:rPr lang="en-CA" sz="1200" kern="1200">
                <a:solidFill>
                  <a:schemeClr val="tx1"/>
                </a:solidFill>
                <a:effectLst/>
                <a:latin typeface="+mn-lt"/>
                <a:ea typeface="+mn-ea"/>
                <a:cs typeface="+mn-cs"/>
              </a:rPr>
              <a:t>This chart is also useful for detecting hidden problems with the model. The model when plotted should be a monotonically decreasing function, i.e. each decile should have a lower lift than the previous decile. If this is not the case, i.e. the lift decreases and then subsequently increases, then the model should be treated with caution and not used.</a:t>
            </a:r>
          </a:p>
          <a:p>
            <a:r>
              <a:rPr lang="en-CA" sz="1200" kern="1200">
                <a:solidFill>
                  <a:schemeClr val="tx1"/>
                </a:solidFill>
                <a:effectLst/>
                <a:latin typeface="+mn-lt"/>
                <a:ea typeface="+mn-ea"/>
                <a:cs typeface="+mn-cs"/>
              </a:rPr>
              <a:t>NOTE: You can see there is a horizontal line drawn at the value 10 - why? This line represents random selection, which always has a 1/1 ratio.</a:t>
            </a:r>
          </a:p>
          <a:p>
            <a:endParaRPr lang="en-CA"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207</a:t>
            </a:fld>
            <a:endParaRPr lang="zh-CN" altLang="en-US"/>
          </a:p>
        </p:txBody>
      </p:sp>
    </p:spTree>
    <p:extLst>
      <p:ext uri="{BB962C8B-B14F-4D97-AF65-F5344CB8AC3E}">
        <p14:creationId xmlns:p14="http://schemas.microsoft.com/office/powerpoint/2010/main" val="37500622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sz="1200" kern="1200">
                <a:solidFill>
                  <a:schemeClr val="tx1"/>
                </a:solidFill>
                <a:effectLst/>
                <a:latin typeface="+mn-lt"/>
                <a:ea typeface="+mn-ea"/>
                <a:cs typeface="+mn-cs"/>
              </a:rPr>
              <a:t>The</a:t>
            </a:r>
            <a:r>
              <a:rPr lang="en-CA" sz="1200" b="1" kern="1200">
                <a:solidFill>
                  <a:schemeClr val="tx1"/>
                </a:solidFill>
                <a:effectLst/>
                <a:latin typeface="+mn-lt"/>
                <a:ea typeface="+mn-ea"/>
                <a:cs typeface="+mn-cs"/>
              </a:rPr>
              <a:t> Kolmogorov-Smirnov curve</a:t>
            </a:r>
            <a:r>
              <a:rPr lang="en-CA" sz="1200" kern="1200">
                <a:solidFill>
                  <a:schemeClr val="tx1"/>
                </a:solidFill>
                <a:effectLst/>
                <a:latin typeface="+mn-lt"/>
                <a:ea typeface="+mn-ea"/>
                <a:cs typeface="+mn-cs"/>
              </a:rPr>
              <a:t> shows the cumulative distribution of the dependent variable categories. The K-S statistic measures the difference between the two functions and returns the maximum value, which is where the model maximizes separation between </a:t>
            </a:r>
            <a:r>
              <a:rPr lang="en-CA" sz="1200" b="1" kern="1200">
                <a:solidFill>
                  <a:schemeClr val="tx1"/>
                </a:solidFill>
                <a:effectLst/>
                <a:latin typeface="+mn-lt"/>
                <a:ea typeface="+mn-ea"/>
                <a:cs typeface="+mn-cs"/>
              </a:rPr>
              <a:t>Yes </a:t>
            </a:r>
            <a:r>
              <a:rPr lang="en-CA" sz="1200" kern="1200">
                <a:solidFill>
                  <a:schemeClr val="tx1"/>
                </a:solidFill>
                <a:effectLst/>
                <a:latin typeface="+mn-lt"/>
                <a:ea typeface="+mn-ea"/>
                <a:cs typeface="+mn-cs"/>
              </a:rPr>
              <a:t>and </a:t>
            </a:r>
            <a:r>
              <a:rPr lang="en-CA" sz="1200" b="1" kern="1200">
                <a:solidFill>
                  <a:schemeClr val="tx1"/>
                </a:solidFill>
                <a:effectLst/>
                <a:latin typeface="+mn-lt"/>
                <a:ea typeface="+mn-ea"/>
                <a:cs typeface="+mn-cs"/>
              </a:rPr>
              <a:t>No </a:t>
            </a:r>
            <a:r>
              <a:rPr lang="en-CA" sz="1200" kern="1200">
                <a:solidFill>
                  <a:schemeClr val="tx1"/>
                </a:solidFill>
                <a:effectLst/>
                <a:latin typeface="+mn-lt"/>
                <a:ea typeface="+mn-ea"/>
                <a:cs typeface="+mn-cs"/>
              </a:rPr>
              <a:t>categories.</a:t>
            </a:r>
          </a:p>
          <a:p>
            <a:r>
              <a:rPr lang="en-CA" sz="1200" kern="1200">
                <a:solidFill>
                  <a:schemeClr val="tx1"/>
                </a:solidFill>
                <a:effectLst/>
                <a:latin typeface="+mn-lt"/>
                <a:ea typeface="+mn-ea"/>
                <a:cs typeface="+mn-cs"/>
              </a:rPr>
              <a:t>The </a:t>
            </a:r>
            <a:r>
              <a:rPr lang="en-CA" sz="1200" b="1" kern="1200">
                <a:solidFill>
                  <a:schemeClr val="tx1"/>
                </a:solidFill>
                <a:effectLst/>
                <a:latin typeface="+mn-lt"/>
                <a:ea typeface="+mn-ea"/>
                <a:cs typeface="+mn-cs"/>
              </a:rPr>
              <a:t>K-S statistic</a:t>
            </a:r>
            <a:r>
              <a:rPr lang="en-CA" sz="1200" kern="1200">
                <a:solidFill>
                  <a:schemeClr val="tx1"/>
                </a:solidFill>
                <a:effectLst/>
                <a:latin typeface="+mn-lt"/>
                <a:ea typeface="+mn-ea"/>
                <a:cs typeface="+mn-cs"/>
              </a:rPr>
              <a:t> is also reported in brackets to the right of the model name, and ranges from 0 (random scores) to 1 (perfectly predicted scores).</a:t>
            </a:r>
          </a:p>
          <a:p>
            <a:r>
              <a:rPr lang="en-CA" sz="1200" kern="1200">
                <a:solidFill>
                  <a:schemeClr val="tx1"/>
                </a:solidFill>
                <a:effectLst/>
                <a:latin typeface="+mn-lt"/>
                <a:ea typeface="+mn-ea"/>
                <a:cs typeface="+mn-cs"/>
              </a:rPr>
              <a:t>Here the maximum value of the K-S statistic is 0.5875. This is calculated as the difference between the Percentage of Target value for each of the curves at the maximum separation point; (85.81 - 27.06)/100 =</a:t>
            </a:r>
          </a:p>
          <a:p>
            <a:r>
              <a:rPr lang="en-CA" sz="1200" kern="1200">
                <a:solidFill>
                  <a:schemeClr val="tx1"/>
                </a:solidFill>
                <a:effectLst/>
                <a:latin typeface="+mn-lt"/>
                <a:ea typeface="+mn-ea"/>
                <a:cs typeface="+mn-cs"/>
              </a:rPr>
              <a:t>0.5875.</a:t>
            </a:r>
          </a:p>
          <a:p>
            <a:r>
              <a:rPr lang="en-CA" sz="1200" kern="1200">
                <a:solidFill>
                  <a:schemeClr val="tx1"/>
                </a:solidFill>
                <a:effectLst/>
                <a:latin typeface="+mn-lt"/>
                <a:ea typeface="+mn-ea"/>
                <a:cs typeface="+mn-cs"/>
              </a:rPr>
              <a:t>The optimum population selection percentage based on the model is approx. 41%, i.e. selecting the top 41% as identified by the model will give the greatest separation between No and Yes.</a:t>
            </a:r>
          </a:p>
          <a:p>
            <a:r>
              <a:rPr lang="en-CA" sz="1200" kern="1200">
                <a:solidFill>
                  <a:schemeClr val="tx1"/>
                </a:solidFill>
                <a:effectLst/>
                <a:latin typeface="+mn-lt"/>
                <a:ea typeface="+mn-ea"/>
                <a:cs typeface="+mn-cs"/>
              </a:rPr>
              <a:t>NOTE: A criticism of the K-S statistic is that the costs of misclassification are equal; this means that missing a Yes responder has the same penalty as targeting a No. In reality, this is often not the case in practice.</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208</a:t>
            </a:fld>
            <a:endParaRPr lang="zh-CN" altLang="en-US"/>
          </a:p>
        </p:txBody>
      </p:sp>
    </p:spTree>
    <p:extLst>
      <p:ext uri="{BB962C8B-B14F-4D97-AF65-F5344CB8AC3E}">
        <p14:creationId xmlns:p14="http://schemas.microsoft.com/office/powerpoint/2010/main" val="232361261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a:solidFill>
                  <a:schemeClr val="tx1"/>
                </a:solidFill>
                <a:effectLst/>
                <a:latin typeface="Arial"/>
                <a:ea typeface="ＭＳ Ｐゴシック" charset="-128"/>
                <a:cs typeface="ＭＳ Ｐゴシック" charset="-128"/>
              </a:rPr>
              <a:t>We define some terms first. </a:t>
            </a:r>
          </a:p>
          <a:p>
            <a:endParaRPr lang="en-US" sz="1200" b="1" i="0" kern="1200">
              <a:solidFill>
                <a:schemeClr val="tx1"/>
              </a:solidFill>
              <a:effectLst/>
              <a:latin typeface="Arial"/>
              <a:ea typeface="ＭＳ Ｐゴシック" charset="-128"/>
              <a:cs typeface="ＭＳ Ｐゴシック" charset="-128"/>
            </a:endParaRPr>
          </a:p>
          <a:p>
            <a:r>
              <a:rPr lang="en-US" sz="1200" b="0" i="0" kern="1200">
                <a:solidFill>
                  <a:schemeClr val="tx1"/>
                </a:solidFill>
                <a:effectLst/>
                <a:latin typeface="Arial"/>
                <a:ea typeface="ＭＳ Ｐゴシック" charset="-128"/>
                <a:cs typeface="ＭＳ Ｐゴシック" charset="-128"/>
              </a:rPr>
              <a:t>Confusion matrix looks like this with some numbers in it. </a:t>
            </a:r>
          </a:p>
          <a:p>
            <a:r>
              <a:rPr lang="en-US" sz="1200" b="0" i="0" kern="1200">
                <a:solidFill>
                  <a:schemeClr val="tx1"/>
                </a:solidFill>
                <a:effectLst/>
                <a:latin typeface="Arial"/>
                <a:ea typeface="ＭＳ Ｐゴシック" charset="-128"/>
                <a:cs typeface="ＭＳ Ｐゴシック" charset="-128"/>
              </a:rPr>
              <a:t>There are actual values for the records and also predicted values.</a:t>
            </a:r>
          </a:p>
          <a:p>
            <a:endParaRPr lang="en-US" sz="1200" b="0" i="0" kern="1200">
              <a:solidFill>
                <a:schemeClr val="tx1"/>
              </a:solidFill>
              <a:effectLst/>
              <a:latin typeface="Arial"/>
              <a:ea typeface="ＭＳ Ｐゴシック" charset="-128"/>
              <a:cs typeface="ＭＳ Ｐゴシック" charset="-128"/>
            </a:endParaRPr>
          </a:p>
          <a:p>
            <a:r>
              <a:rPr lang="en-US" sz="1200" b="0" i="0" kern="1200">
                <a:solidFill>
                  <a:schemeClr val="tx1"/>
                </a:solidFill>
                <a:effectLst/>
                <a:latin typeface="Arial"/>
                <a:ea typeface="ＭＳ Ｐゴシック" charset="-128"/>
                <a:cs typeface="ＭＳ Ｐゴシック" charset="-128"/>
              </a:rPr>
              <a:t>There are four possible outcomes from a binary classifier. If the outcome from a prediction is </a:t>
            </a:r>
            <a:r>
              <a:rPr lang="en-US" sz="1200" b="0" i="1" kern="1200">
                <a:solidFill>
                  <a:schemeClr val="tx1"/>
                </a:solidFill>
                <a:effectLst/>
                <a:latin typeface="Arial"/>
                <a:ea typeface="ＭＳ Ｐゴシック" charset="-128"/>
                <a:cs typeface="ＭＳ Ｐゴシック" charset="-128"/>
              </a:rPr>
              <a:t>No</a:t>
            </a:r>
            <a:r>
              <a:rPr lang="en-US" sz="1200" b="0" i="0" kern="1200">
                <a:solidFill>
                  <a:schemeClr val="tx1"/>
                </a:solidFill>
                <a:effectLst/>
                <a:latin typeface="Arial"/>
                <a:ea typeface="ＭＳ Ｐゴシック" charset="-128"/>
                <a:cs typeface="ＭＳ Ｐゴシック" charset="-128"/>
              </a:rPr>
              <a:t> and the actual value is also </a:t>
            </a:r>
            <a:r>
              <a:rPr lang="en-US" sz="1200" b="0" i="1" kern="1200">
                <a:solidFill>
                  <a:schemeClr val="tx1"/>
                </a:solidFill>
                <a:effectLst/>
                <a:latin typeface="Arial"/>
                <a:ea typeface="ＭＳ Ｐゴシック" charset="-128"/>
                <a:cs typeface="ＭＳ Ｐゴシック" charset="-128"/>
              </a:rPr>
              <a:t>No</a:t>
            </a:r>
            <a:r>
              <a:rPr lang="en-US" sz="1200" b="0" i="0" kern="1200">
                <a:solidFill>
                  <a:schemeClr val="tx1"/>
                </a:solidFill>
                <a:effectLst/>
                <a:latin typeface="Arial"/>
                <a:ea typeface="ＭＳ Ｐゴシック" charset="-128"/>
                <a:cs typeface="ＭＳ Ｐゴシック" charset="-128"/>
              </a:rPr>
              <a:t>, then it is called a </a:t>
            </a:r>
            <a:r>
              <a:rPr lang="en-US" sz="1200" b="0" i="1" kern="1200">
                <a:solidFill>
                  <a:schemeClr val="tx1"/>
                </a:solidFill>
                <a:effectLst/>
                <a:latin typeface="Arial"/>
                <a:ea typeface="ＭＳ Ｐゴシック" charset="-128"/>
                <a:cs typeface="ＭＳ Ｐゴシック" charset="-128"/>
              </a:rPr>
              <a:t>true negative</a:t>
            </a:r>
            <a:r>
              <a:rPr lang="en-US" sz="1200" b="0" i="0" kern="1200">
                <a:solidFill>
                  <a:schemeClr val="tx1"/>
                </a:solidFill>
                <a:effectLst/>
                <a:latin typeface="Arial"/>
                <a:ea typeface="ＭＳ Ｐゴシック" charset="-128"/>
                <a:cs typeface="ＭＳ Ｐゴシック" charset="-128"/>
              </a:rPr>
              <a:t> (TN); however if the actual value is </a:t>
            </a:r>
            <a:r>
              <a:rPr lang="en-US" sz="1200" b="0" i="1" kern="1200">
                <a:solidFill>
                  <a:schemeClr val="tx1"/>
                </a:solidFill>
                <a:effectLst/>
                <a:latin typeface="Arial"/>
                <a:ea typeface="ＭＳ Ｐゴシック" charset="-128"/>
                <a:cs typeface="ＭＳ Ｐゴシック" charset="-128"/>
              </a:rPr>
              <a:t>Yes</a:t>
            </a:r>
            <a:r>
              <a:rPr lang="en-US" sz="1200" b="0" i="0" kern="1200">
                <a:solidFill>
                  <a:schemeClr val="tx1"/>
                </a:solidFill>
                <a:effectLst/>
                <a:latin typeface="Arial"/>
                <a:ea typeface="ＭＳ Ｐゴシック" charset="-128"/>
                <a:cs typeface="ＭＳ Ｐゴシック" charset="-128"/>
              </a:rPr>
              <a:t> then it is said to be a </a:t>
            </a:r>
            <a:r>
              <a:rPr lang="en-US" sz="1200" b="0" i="1" kern="1200">
                <a:solidFill>
                  <a:schemeClr val="tx1"/>
                </a:solidFill>
                <a:effectLst/>
                <a:latin typeface="Arial"/>
                <a:ea typeface="ＭＳ Ｐゴシック" charset="-128"/>
                <a:cs typeface="ＭＳ Ｐゴシック" charset="-128"/>
              </a:rPr>
              <a:t>false negative</a:t>
            </a:r>
            <a:r>
              <a:rPr lang="en-US" sz="1200" b="0" i="0" kern="1200">
                <a:solidFill>
                  <a:schemeClr val="tx1"/>
                </a:solidFill>
                <a:effectLst/>
                <a:latin typeface="Arial"/>
                <a:ea typeface="ＭＳ Ｐゴシック" charset="-128"/>
                <a:cs typeface="ＭＳ Ｐゴシック" charset="-128"/>
              </a:rPr>
              <a:t> (FN). Conversely, a </a:t>
            </a:r>
            <a:r>
              <a:rPr lang="en-US" sz="1200" b="0" i="1" kern="1200">
                <a:solidFill>
                  <a:schemeClr val="tx1"/>
                </a:solidFill>
                <a:effectLst/>
                <a:latin typeface="Arial"/>
                <a:ea typeface="ＭＳ Ｐゴシック" charset="-128"/>
                <a:cs typeface="ＭＳ Ｐゴシック" charset="-128"/>
              </a:rPr>
              <a:t>true positive</a:t>
            </a:r>
            <a:r>
              <a:rPr lang="en-US" sz="1200" b="0" i="0" kern="1200">
                <a:solidFill>
                  <a:schemeClr val="tx1"/>
                </a:solidFill>
                <a:effectLst/>
                <a:latin typeface="Arial"/>
                <a:ea typeface="ＭＳ Ｐゴシック" charset="-128"/>
                <a:cs typeface="ＭＳ Ｐゴシック" charset="-128"/>
              </a:rPr>
              <a:t> (TP) has occurred when both the prediction outcome and the actual value are </a:t>
            </a:r>
            <a:r>
              <a:rPr lang="en-US" sz="1200" b="0" i="1" kern="1200">
                <a:solidFill>
                  <a:schemeClr val="tx1"/>
                </a:solidFill>
                <a:effectLst/>
                <a:latin typeface="Arial"/>
                <a:ea typeface="ＭＳ Ｐゴシック" charset="-128"/>
                <a:cs typeface="ＭＳ Ｐゴシック" charset="-128"/>
              </a:rPr>
              <a:t>Yes</a:t>
            </a:r>
            <a:r>
              <a:rPr lang="en-US" sz="1200" b="0" i="0" kern="1200">
                <a:solidFill>
                  <a:schemeClr val="tx1"/>
                </a:solidFill>
                <a:effectLst/>
                <a:latin typeface="Arial"/>
                <a:ea typeface="ＭＳ Ｐゴシック" charset="-128"/>
                <a:cs typeface="ＭＳ Ｐゴシック" charset="-128"/>
              </a:rPr>
              <a:t>, and </a:t>
            </a:r>
            <a:r>
              <a:rPr lang="en-US" sz="1200" b="0" i="1" kern="1200">
                <a:solidFill>
                  <a:schemeClr val="tx1"/>
                </a:solidFill>
                <a:effectLst/>
                <a:latin typeface="Arial"/>
                <a:ea typeface="ＭＳ Ｐゴシック" charset="-128"/>
                <a:cs typeface="ＭＳ Ｐゴシック" charset="-128"/>
              </a:rPr>
              <a:t>false positive</a:t>
            </a:r>
            <a:r>
              <a:rPr lang="en-US" sz="1200" b="0" i="0" kern="1200">
                <a:solidFill>
                  <a:schemeClr val="tx1"/>
                </a:solidFill>
                <a:effectLst/>
                <a:latin typeface="Arial"/>
                <a:ea typeface="ＭＳ Ｐゴシック" charset="-128"/>
                <a:cs typeface="ＭＳ Ｐゴシック" charset="-128"/>
              </a:rPr>
              <a:t> (FP) is when the prediction outcome is </a:t>
            </a:r>
            <a:r>
              <a:rPr lang="en-US" sz="1200" b="0" i="1" kern="1200">
                <a:solidFill>
                  <a:schemeClr val="tx1"/>
                </a:solidFill>
                <a:effectLst/>
                <a:latin typeface="Arial"/>
                <a:ea typeface="ＭＳ Ｐゴシック" charset="-128"/>
                <a:cs typeface="ＭＳ Ｐゴシック" charset="-128"/>
              </a:rPr>
              <a:t>Yes</a:t>
            </a:r>
            <a:r>
              <a:rPr lang="en-US" sz="1200" b="0" i="0" kern="1200">
                <a:solidFill>
                  <a:schemeClr val="tx1"/>
                </a:solidFill>
                <a:effectLst/>
                <a:latin typeface="Arial"/>
                <a:ea typeface="ＭＳ Ｐゴシック" charset="-128"/>
                <a:cs typeface="ＭＳ Ｐゴシック" charset="-128"/>
              </a:rPr>
              <a:t> while the actual value is </a:t>
            </a:r>
            <a:r>
              <a:rPr lang="en-US" sz="1200" b="0" i="1" kern="1200">
                <a:solidFill>
                  <a:schemeClr val="tx1"/>
                </a:solidFill>
                <a:effectLst/>
                <a:latin typeface="Arial"/>
                <a:ea typeface="ＭＳ Ｐゴシック" charset="-128"/>
                <a:cs typeface="ＭＳ Ｐゴシック" charset="-128"/>
              </a:rPr>
              <a:t>No</a:t>
            </a:r>
            <a:r>
              <a:rPr lang="en-US" sz="1200" b="0" i="0" kern="1200">
                <a:solidFill>
                  <a:schemeClr val="tx1"/>
                </a:solidFill>
                <a:effectLst/>
                <a:latin typeface="Arial"/>
                <a:ea typeface="ＭＳ Ｐゴシック" charset="-128"/>
                <a:cs typeface="ＭＳ Ｐゴシック" charset="-128"/>
              </a:rPr>
              <a:t>.</a:t>
            </a:r>
          </a:p>
          <a:p>
            <a:endParaRPr lang="en-US"/>
          </a:p>
          <a:p>
            <a:r>
              <a:rPr lang="en-US"/>
              <a:t>- Sensitivity defined as True Positive rate</a:t>
            </a:r>
            <a:r>
              <a:rPr lang="en-US" b="1">
                <a:solidFill>
                  <a:srgbClr val="FF0000"/>
                </a:solidFill>
              </a:rPr>
              <a:t>= </a:t>
            </a:r>
            <a:r>
              <a:rPr lang="en-US" b="1"/>
              <a:t>How many </a:t>
            </a:r>
            <a:r>
              <a:rPr lang="en-US"/>
              <a:t>correct positive results are selected and it’s number of True Positive divided by number of people who are actually positive</a:t>
            </a:r>
          </a:p>
          <a:p>
            <a:endParaRPr lang="en-US"/>
          </a:p>
          <a:p>
            <a:r>
              <a:rPr lang="en-US"/>
              <a:t>-We also have false positive rate which is number of false positives divided by true negative plus false negative and we call that 1-specificity . </a:t>
            </a:r>
            <a:r>
              <a:rPr lang="en-US" sz="1200" b="1" i="0" kern="1200">
                <a:solidFill>
                  <a:schemeClr val="tx1"/>
                </a:solidFill>
                <a:effectLst/>
                <a:latin typeface="Arial"/>
                <a:ea typeface="ＭＳ Ｐゴシック" charset="-128"/>
                <a:cs typeface="ＭＳ Ｐゴシック" charset="-128"/>
              </a:rPr>
              <a:t>How many </a:t>
            </a:r>
            <a:r>
              <a:rPr lang="en-US" sz="1200" b="0" i="0" kern="1200">
                <a:solidFill>
                  <a:schemeClr val="tx1"/>
                </a:solidFill>
                <a:effectLst/>
                <a:latin typeface="Arial"/>
                <a:ea typeface="ＭＳ Ｐゴシック" charset="-128"/>
                <a:cs typeface="ＭＳ Ｐゴシック" charset="-128"/>
              </a:rPr>
              <a:t>incorrect positive results occur among all negative samples </a:t>
            </a:r>
            <a:endParaRPr lang="en-US"/>
          </a:p>
          <a:p>
            <a:endParaRPr lang="en-US"/>
          </a:p>
          <a:p>
            <a:r>
              <a:rPr lang="en-US"/>
              <a:t>-Specificity is true negative divided by true negative plus false positive</a:t>
            </a:r>
            <a:r>
              <a:rPr lang="en-US" b="1"/>
              <a:t>= How many </a:t>
            </a:r>
            <a:r>
              <a:rPr lang="en-US"/>
              <a:t>negative selected elements are truly negative</a:t>
            </a:r>
          </a:p>
          <a:p>
            <a:endParaRPr lang="en-US"/>
          </a:p>
          <a:p>
            <a:r>
              <a:rPr lang="en-US"/>
              <a:t>Now that ROC curve plot the Sensitivity versus 1-specificity, and we use this chart and it tells me for example if I want to achieve a sensitivity of at least 80% what false positive rate I must put up with in order to gain that true positive rate. </a:t>
            </a:r>
          </a:p>
          <a:p>
            <a:r>
              <a:rPr lang="en-US"/>
              <a:t>In many business context that’s a very good question to ask.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For example , this ROC chert shows, to obtain an accuracy of 80% for the Yes means 23% of the No category will be misclassified.</a:t>
            </a:r>
          </a:p>
          <a:p>
            <a:endParaRPr lang="en-US"/>
          </a:p>
          <a:p>
            <a:endParaRPr lang="en-CA" sz="1200" kern="1200">
              <a:solidFill>
                <a:schemeClr val="tx1"/>
              </a:solidFill>
              <a:effectLst/>
              <a:latin typeface="+mn-lt"/>
              <a:ea typeface="+mn-ea"/>
              <a:cs typeface="+mn-cs"/>
            </a:endParaRPr>
          </a:p>
          <a:p>
            <a:r>
              <a:rPr lang="en-CA" sz="1200" kern="1200">
                <a:solidFill>
                  <a:schemeClr val="tx1"/>
                </a:solidFill>
                <a:effectLst/>
                <a:latin typeface="+mn-lt"/>
                <a:ea typeface="+mn-ea"/>
                <a:cs typeface="+mn-cs"/>
              </a:rPr>
              <a:t>The area under the curve is known as the AUC or C-Statistic. This ranges between 0.5 (for random</a:t>
            </a:r>
          </a:p>
          <a:p>
            <a:r>
              <a:rPr lang="en-CA" sz="1200" kern="1200">
                <a:solidFill>
                  <a:schemeClr val="tx1"/>
                </a:solidFill>
                <a:effectLst/>
                <a:latin typeface="+mn-lt"/>
                <a:ea typeface="+mn-ea"/>
                <a:cs typeface="+mn-cs"/>
              </a:rPr>
              <a:t>classification) and 1 (for perfect classification). </a:t>
            </a:r>
          </a:p>
          <a:p>
            <a:endParaRPr lang="en-CA" sz="1200" kern="1200">
              <a:solidFill>
                <a:schemeClr val="tx1"/>
              </a:solidFill>
              <a:effectLst/>
              <a:latin typeface="+mn-lt"/>
              <a:ea typeface="+mn-ea"/>
              <a:cs typeface="+mn-cs"/>
            </a:endParaRPr>
          </a:p>
          <a:p>
            <a:r>
              <a:rPr lang="en-CA" sz="1200" kern="1200">
                <a:solidFill>
                  <a:schemeClr val="tx1"/>
                </a:solidFill>
                <a:effectLst/>
                <a:latin typeface="+mn-lt"/>
                <a:ea typeface="+mn-ea"/>
                <a:cs typeface="+mn-cs"/>
              </a:rPr>
              <a:t>The AUC here is 0.8541 which is more than adequate for a reliable model.</a:t>
            </a:r>
          </a:p>
          <a:p>
            <a:r>
              <a:rPr lang="en-CA" sz="1200" kern="1200">
                <a:solidFill>
                  <a:schemeClr val="tx1"/>
                </a:solidFill>
                <a:effectLst/>
                <a:latin typeface="+mn-lt"/>
                <a:ea typeface="+mn-ea"/>
                <a:cs typeface="+mn-cs"/>
              </a:rPr>
              <a:t>The Gini Index is also displayed and is equal to (2 ×AUC) −1. The Gini Index is no better or worse than</a:t>
            </a:r>
          </a:p>
          <a:p>
            <a:r>
              <a:rPr lang="en-CA" sz="1200" kern="1200">
                <a:solidFill>
                  <a:schemeClr val="tx1"/>
                </a:solidFill>
                <a:effectLst/>
                <a:latin typeface="+mn-lt"/>
                <a:ea typeface="+mn-ea"/>
                <a:cs typeface="+mn-cs"/>
              </a:rPr>
              <a:t>the AUC statistic, but ranges between 0 and 1 instead of 0.5 and 1.</a:t>
            </a:r>
          </a:p>
          <a:p>
            <a:endParaRPr lang="en-US"/>
          </a:p>
          <a:p>
            <a:endParaRPr lang="en-US"/>
          </a:p>
          <a:p>
            <a:r>
              <a:rPr lang="en-US"/>
              <a:t>So let’s go to the software.</a:t>
            </a:r>
            <a:endParaRPr lang="en-CA"/>
          </a:p>
          <a:p>
            <a:endParaRPr lang="en-US" sz="1200" b="0" i="0" kern="1200">
              <a:solidFill>
                <a:schemeClr val="tx1"/>
              </a:solidFill>
              <a:effectLst/>
              <a:latin typeface="Arial"/>
              <a:ea typeface="ＭＳ Ｐゴシック" charset="-128"/>
              <a:cs typeface="ＭＳ Ｐゴシック" charset="-128"/>
            </a:endParaRPr>
          </a:p>
          <a:p>
            <a:endParaRPr lang="en-US"/>
          </a:p>
          <a:p>
            <a:r>
              <a:rPr lang="en-US"/>
              <a:t>##Precision = TP/TP+FP </a:t>
            </a:r>
          </a:p>
          <a:p>
            <a:endParaRPr lang="en-US" sz="1200" b="0" i="0" kern="1200">
              <a:solidFill>
                <a:schemeClr val="tx1"/>
              </a:solidFill>
              <a:effectLst/>
              <a:latin typeface="Arial"/>
              <a:ea typeface="ＭＳ Ｐゴシック" charset="-128"/>
              <a:cs typeface="ＭＳ Ｐゴシック" charset="-128"/>
            </a:endParaRPr>
          </a:p>
          <a:p>
            <a:r>
              <a:rPr lang="en-US" sz="1200" b="0" i="0" kern="1200">
                <a:solidFill>
                  <a:schemeClr val="tx1"/>
                </a:solidFill>
                <a:effectLst/>
                <a:latin typeface="Arial"/>
                <a:ea typeface="ＭＳ Ｐゴシック" charset="-128"/>
                <a:cs typeface="ＭＳ Ｐゴシック" charset="-128"/>
              </a:rPr>
              <a:t>##An appropriate example in a real-world problem, consider a diagnostic test that seeks to determine whether a person has a certain disease. A false positive in this case occurs when the person tests positive, but does not actually have the disease. A false negative, on the other hand, occurs when the person tests negative, suggesting they are healthy, when they actually do have the disease.</a:t>
            </a:r>
          </a:p>
          <a:p>
            <a:endParaRPr lang="en-US" sz="1200" b="1" i="0" kern="1200">
              <a:solidFill>
                <a:schemeClr val="tx1"/>
              </a:solidFill>
              <a:effectLst/>
              <a:latin typeface="Arial"/>
              <a:ea typeface="ＭＳ Ｐゴシック" charset="-128"/>
              <a:cs typeface="ＭＳ Ｐゴシック" charset="-128"/>
            </a:endParaRPr>
          </a:p>
          <a:p>
            <a:endParaRPr lang="en-US"/>
          </a:p>
          <a:p>
            <a:endParaRPr lang="en-CA" sz="1200" kern="1200">
              <a:solidFill>
                <a:schemeClr val="tx1"/>
              </a:solidFill>
              <a:effectLst/>
              <a:latin typeface="+mn-lt"/>
              <a:ea typeface="+mn-ea"/>
              <a:cs typeface="+mn-cs"/>
            </a:endParaRPr>
          </a:p>
          <a:p>
            <a:endParaRPr lang="en-CA"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209</a:t>
            </a:fld>
            <a:endParaRPr lang="zh-CN" altLang="en-US"/>
          </a:p>
        </p:txBody>
      </p:sp>
    </p:spTree>
    <p:extLst>
      <p:ext uri="{BB962C8B-B14F-4D97-AF65-F5344CB8AC3E}">
        <p14:creationId xmlns:p14="http://schemas.microsoft.com/office/powerpoint/2010/main" val="205651425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210</a:t>
            </a:fld>
            <a:endParaRPr lang="zh-CN" altLang="en-US"/>
          </a:p>
        </p:txBody>
      </p:sp>
    </p:spTree>
    <p:extLst>
      <p:ext uri="{BB962C8B-B14F-4D97-AF65-F5344CB8AC3E}">
        <p14:creationId xmlns:p14="http://schemas.microsoft.com/office/powerpoint/2010/main" val="232529058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0879945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79537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6464101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This is great but it poses the question that how many records should be in the sample? The usual practice in bagging is that if you start with N number of records, every sample has also N number of records. You sample with replacement. This is a bit tricky idea. </a:t>
            </a:r>
          </a:p>
          <a:p>
            <a:r>
              <a:rPr lang="en-US"/>
              <a:t>Imagine if you write down all the records information on to a piece of paper and you throw them all into a bag. So let say 1000 records, or 1000 piece of paper in that bag. So I have the bag full of data, then I pull one out, it’s record number 12. I use record number 12 then I put it back in the bag. Shake the bag, take another record out, it’s record number 27, I use it, I put it back in the bag, shake it up again and take out another record. It’s record 520. And so on. So somewhere down the road I may get record 12 again. </a:t>
            </a:r>
          </a:p>
          <a:p>
            <a:r>
              <a:rPr lang="en-US"/>
              <a:t>So what happens is that some of the records may appear in my sample more than once and some of them might not appear at all. This is called sampling with replacement. </a:t>
            </a:r>
          </a:p>
          <a:p>
            <a:endParaRPr lang="en-US"/>
          </a:p>
          <a:p>
            <a:r>
              <a:rPr lang="en-US"/>
              <a:t>So one thing that happens, let’s say there are some rare records, in some of the models they may get sampled more than once. So one model has the higher percentage of rare or strange records and it might learn how to deal with them, because there are a lot of them in that specific model data sample.</a:t>
            </a:r>
          </a:p>
          <a:p>
            <a:r>
              <a:rPr lang="en-US"/>
              <a:t>Many of the other models might not learn how to deal with them at all because they might never see those records in their data sample! So these models have different sets of data and they are going to be different models. Some of them are good at one thing and some of them are good at the other things. Then at the end of the day when we want to make the prediction. we average all predictions in order to get the final value.</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64816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31</a:t>
            </a:fld>
            <a:endParaRPr lang="zh-CN" altLang="en-US"/>
          </a:p>
        </p:txBody>
      </p:sp>
    </p:spTree>
    <p:extLst>
      <p:ext uri="{BB962C8B-B14F-4D97-AF65-F5344CB8AC3E}">
        <p14:creationId xmlns:p14="http://schemas.microsoft.com/office/powerpoint/2010/main" val="426100714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Random Forest is a lot like bagging. They are almost identical with one extra wrinkle. So similar to bagging when you build a random forest model you sample data, with replacement, and train each model on a subset of records. But you also do one other thing in a random forest model, which is that, you give each individual tree model access to only some subset of the variables. We are not only sampling the records, we are saying for each  tree model I build, that tree model is only allowed to look at some subset of variables. Let’s say 33%. So one third. So two third of variables are excluded at random. </a:t>
            </a:r>
          </a:p>
          <a:p>
            <a:endParaRPr lang="en-US"/>
          </a:p>
          <a:p>
            <a:r>
              <a:rPr lang="en-US"/>
              <a:t>One thing this does is that, this forces each individual tree in Radom Forest to use different types of information. So we are giving a chance to variables are not as predictive as the most predictive ones like ‘relationship’ in ‘Census’ data. Of course ‘relationship’ still is going to show up in many models; because every time, the ‘relationship’ is available which will be maybe about a third of time, it's going to be the first predictor. But some trees don’t have access to ‘relationship’ so they use other variables that are not as predictive as ‘relationship’. So my ensemble model may also make use of other variables that a single decision tree wouldn’t make a use of.</a:t>
            </a:r>
          </a:p>
          <a:p>
            <a:r>
              <a:rPr lang="en-US"/>
              <a:t>So that’s the difference between Bagging and Random Forest that Random Forest also tries to make each model to use different types of information and learn from different parts of data instead of always learning from the same part by sampling fields as well as records.</a:t>
            </a:r>
            <a:endParaRPr lang="en-CA"/>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4680171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t>In RF and Bagging the models are independent. But for boosting, models are built and depend on each other. You build one DT and then you ask, how good of a job did the DT do? Which records did it predict correctly, and which incorrectly. For those it correctly predicted, I am going to put less weight for my next model.</a:t>
            </a:r>
          </a:p>
          <a:p>
            <a:r>
              <a:rPr lang="en-CA"/>
              <a:t>I don’t want my next model to do a good job on those records because I already did a good job. For the records I did a bad job on,  I will give them a higher weight because I want the new model to pay more attention to the records I did bad on. For the next model, I will do better for the records I did poorly on and a little bit worse on the records I did well on. </a:t>
            </a:r>
          </a:p>
          <a:p>
            <a:r>
              <a:rPr lang="en-CA"/>
              <a:t>And then you repeat, you </a:t>
            </a:r>
            <a:r>
              <a:rPr lang="en-CA" err="1"/>
              <a:t>downweight</a:t>
            </a:r>
            <a:r>
              <a:rPr lang="en-CA"/>
              <a:t> the records you did well on, and upweight the records you did poorly on. </a:t>
            </a:r>
          </a:p>
          <a:p>
            <a:r>
              <a:rPr lang="en-CA"/>
              <a:t>At the end of the day, we average all the models together with voting and we take </a:t>
            </a:r>
            <a:r>
              <a:rPr lang="en-CA" b="1"/>
              <a:t>a weighted average</a:t>
            </a:r>
            <a:r>
              <a:rPr lang="en-CA"/>
              <a:t>. </a:t>
            </a:r>
          </a:p>
          <a:p>
            <a:r>
              <a:rPr lang="en-CA"/>
              <a:t>For models that are more specific have less importance than models that are less specific. Earlier models even though are less specific should have applied to more variables and so it has a greater weight. </a:t>
            </a:r>
          </a:p>
          <a:p>
            <a:r>
              <a:rPr lang="en-CA"/>
              <a:t>You’d hope this weighted average creates a good balance of the right amount of weight on the model that are general to get good answers and a good amount of weight of specific models so that they’re more specific than an individual tree.</a:t>
            </a:r>
          </a:p>
          <a:p>
            <a:endParaRPr lang="en-CA"/>
          </a:p>
          <a:p>
            <a:r>
              <a:rPr lang="en-CA"/>
              <a:t>One parameter to decide on is the shrinkage factor. It is used in two different ways- it’s used to figure out how much to upweight new records and </a:t>
            </a:r>
            <a:r>
              <a:rPr lang="en-CA" err="1"/>
              <a:t>downweight</a:t>
            </a:r>
            <a:r>
              <a:rPr lang="en-CA"/>
              <a:t> old records. </a:t>
            </a:r>
          </a:p>
          <a:p>
            <a:r>
              <a:rPr lang="en-CA"/>
              <a:t>Indirectly, it also affects how I average the models together in the end. The shrinkage factor is one parameter that affects how I put my models together in boosting. It prevents overfitting and causes more iterations. </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532731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They’re harder to explain but you gain some predictive capability </a:t>
            </a: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3825593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743414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221</a:t>
            </a:fld>
            <a:endParaRPr lang="zh-CN" altLang="en-US"/>
          </a:p>
        </p:txBody>
      </p:sp>
    </p:spTree>
    <p:extLst>
      <p:ext uri="{BB962C8B-B14F-4D97-AF65-F5344CB8AC3E}">
        <p14:creationId xmlns:p14="http://schemas.microsoft.com/office/powerpoint/2010/main" val="123180111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222</a:t>
            </a:fld>
            <a:endParaRPr lang="zh-CN" altLang="en-US"/>
          </a:p>
        </p:txBody>
      </p:sp>
    </p:spTree>
    <p:extLst>
      <p:ext uri="{BB962C8B-B14F-4D97-AF65-F5344CB8AC3E}">
        <p14:creationId xmlns:p14="http://schemas.microsoft.com/office/powerpoint/2010/main" val="316656166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223</a:t>
            </a:fld>
            <a:endParaRPr lang="zh-CN" altLang="en-US"/>
          </a:p>
        </p:txBody>
      </p:sp>
    </p:spTree>
    <p:extLst>
      <p:ext uri="{BB962C8B-B14F-4D97-AF65-F5344CB8AC3E}">
        <p14:creationId xmlns:p14="http://schemas.microsoft.com/office/powerpoint/2010/main" val="9526944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224</a:t>
            </a:fld>
            <a:endParaRPr lang="zh-CN" altLang="en-US"/>
          </a:p>
        </p:txBody>
      </p:sp>
    </p:spTree>
    <p:extLst>
      <p:ext uri="{BB962C8B-B14F-4D97-AF65-F5344CB8AC3E}">
        <p14:creationId xmlns:p14="http://schemas.microsoft.com/office/powerpoint/2010/main" val="27302151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225</a:t>
            </a:fld>
            <a:endParaRPr lang="zh-CN" altLang="en-US"/>
          </a:p>
        </p:txBody>
      </p:sp>
    </p:spTree>
    <p:extLst>
      <p:ext uri="{BB962C8B-B14F-4D97-AF65-F5344CB8AC3E}">
        <p14:creationId xmlns:p14="http://schemas.microsoft.com/office/powerpoint/2010/main" val="269814007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227</a:t>
            </a:fld>
            <a:endParaRPr lang="zh-CN" altLang="en-US"/>
          </a:p>
        </p:txBody>
      </p:sp>
    </p:spTree>
    <p:extLst>
      <p:ext uri="{BB962C8B-B14F-4D97-AF65-F5344CB8AC3E}">
        <p14:creationId xmlns:p14="http://schemas.microsoft.com/office/powerpoint/2010/main" val="382001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F3AC392A-D2BE-44FF-AB31-258796276AEB}" type="slidenum">
              <a:rPr lang="zh-CN" altLang="en-US" smtClean="0"/>
              <a:pPr/>
              <a:t>32</a:t>
            </a:fld>
            <a:endParaRPr lang="zh-CN" altLang="en-US"/>
          </a:p>
        </p:txBody>
      </p:sp>
    </p:spTree>
    <p:extLst>
      <p:ext uri="{BB962C8B-B14F-4D97-AF65-F5344CB8AC3E}">
        <p14:creationId xmlns:p14="http://schemas.microsoft.com/office/powerpoint/2010/main" val="247165513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Let me tell you whet they’re used for. </a:t>
            </a:r>
          </a:p>
          <a:p>
            <a:r>
              <a:rPr lang="en-US"/>
              <a:t>Traditionally when you want to use your model and make decision base on result of your model – not just looking at predictions – yes and no’s- you are actually building a complicated decision and more like building a strategy based on your model-  you are </a:t>
            </a:r>
            <a:r>
              <a:rPr lang="en-US" err="1"/>
              <a:t>gonna</a:t>
            </a:r>
            <a:r>
              <a:rPr lang="en-US"/>
              <a:t> score some data from a generally large database and then you’re going to add additional measures.</a:t>
            </a:r>
          </a:p>
          <a:p>
            <a:r>
              <a:rPr lang="en-US"/>
              <a:t> </a:t>
            </a:r>
          </a:p>
          <a:p>
            <a:r>
              <a:rPr lang="en-US"/>
              <a:t>So it’s not just the probabilities and predictions; you are </a:t>
            </a:r>
            <a:r>
              <a:rPr lang="en-US" err="1"/>
              <a:t>gonna</a:t>
            </a:r>
            <a:r>
              <a:rPr lang="en-US"/>
              <a:t> looking at other measures too, like the profitability of certain group, how much money you are making, things like that. </a:t>
            </a:r>
          </a:p>
          <a:p>
            <a:r>
              <a:rPr lang="en-US"/>
              <a:t>We often call those KPIs (Key Performance Indicators). And then you would often take the results and use external products such as excel and do what’s we usually call slicing and dicing to assess how best to proceed. </a:t>
            </a:r>
          </a:p>
          <a:p>
            <a:endParaRPr lang="en-US"/>
          </a:p>
          <a:p>
            <a:r>
              <a:rPr lang="en-US"/>
              <a:t>You’re </a:t>
            </a:r>
            <a:r>
              <a:rPr lang="en-US" err="1"/>
              <a:t>gonna</a:t>
            </a:r>
            <a:r>
              <a:rPr lang="en-US"/>
              <a:t> break up your data into bunch of different groups and you say well I sort of have some feeling about this group over here and then you are </a:t>
            </a:r>
            <a:r>
              <a:rPr lang="en-US" err="1"/>
              <a:t>gonna</a:t>
            </a:r>
            <a:r>
              <a:rPr lang="en-US"/>
              <a:t> make a decision about them. </a:t>
            </a:r>
          </a:p>
          <a:p>
            <a:r>
              <a:rPr lang="en-US"/>
              <a:t>That can be a bit cumbersome and it will also take us a bit away from the point of analytics which is to make data based decisions. </a:t>
            </a:r>
          </a:p>
          <a:p>
            <a:endParaRPr lang="en-US"/>
          </a:p>
          <a:p>
            <a:r>
              <a:rPr lang="en-US"/>
              <a:t>So instead, Knowledge Studio provides the facility to augment model scores with additional measures and to assign treatments directly within the tree. This is an extension to what we call decision tree. Not just the decision tree. because It’s more than a model. It’s really a strategy tree. It’s a tree where we are keeping track of information but it’s not just the data , we’re also keeping track of strategies and KPIs. </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228</a:t>
            </a:fld>
            <a:endParaRPr lang="zh-CN" altLang="en-US"/>
          </a:p>
        </p:txBody>
      </p:sp>
    </p:spTree>
    <p:extLst>
      <p:ext uri="{BB962C8B-B14F-4D97-AF65-F5344CB8AC3E}">
        <p14:creationId xmlns:p14="http://schemas.microsoft.com/office/powerpoint/2010/main" val="10140042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2 different ways to build a strategy tree in 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We distinguish decision tree from strategy tree easily. By default, DT orientation is top-down where strategy tree orientation is left to right. You see this strategy tree goes from left to right. You can change the orientation to top-down from the preferences menu. </a:t>
            </a:r>
          </a:p>
          <a:p>
            <a:endParaRPr lang="en-US"/>
          </a:p>
          <a:p>
            <a:r>
              <a:rPr lang="en-US"/>
              <a:t>Ok what are we seeing in the ST? One thing you might notice is that I’ve got dependent variable listed on top of all nodes. This is important because in strategy tree </a:t>
            </a:r>
            <a:r>
              <a:rPr lang="en-US" b="1"/>
              <a:t>you are actually able to change the dependent variable at different splits</a:t>
            </a:r>
            <a:r>
              <a:rPr lang="en-US"/>
              <a:t>. You might do one split on one dependent variable, and another split based on another dependent variable. So its going to keep track of what your dependent variables are. </a:t>
            </a:r>
          </a:p>
          <a:p>
            <a:r>
              <a:rPr lang="en-US"/>
              <a:t>Also we’ve still got the ‘Yes’, ‘No’ and ‘Total’ that we have in our decision tree, but you also see couple other things below it. We’ve got KPIs- you might have a key performance indicator for ‘Profitability’. So this might give you the average ‘profitability’ in each node / group. </a:t>
            </a:r>
          </a:p>
          <a:p>
            <a:r>
              <a:rPr lang="en-US"/>
              <a:t>Then you also have a treatment. So you can say some of these people are high in profitability so I am going to offer them the ‘Silver’ card. And the other people in the green node are lower in profitability so I don’t offer them any card. So you have different strategy or treatment assigned to the nodes.</a:t>
            </a:r>
          </a:p>
          <a:p>
            <a:endParaRPr lang="en-US"/>
          </a:p>
          <a:p>
            <a:r>
              <a:rPr lang="en-US"/>
              <a:t>One other difference is that the coloring of the nodes. So for example in this ST we’ve colored nodes base on the treatment. So you can assign different colors to different treatments so it gives you a visual clue. Which nodes correspond to which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229</a:t>
            </a:fld>
            <a:endParaRPr lang="zh-CN" altLang="en-US"/>
          </a:p>
        </p:txBody>
      </p:sp>
    </p:spTree>
    <p:extLst>
      <p:ext uri="{BB962C8B-B14F-4D97-AF65-F5344CB8AC3E}">
        <p14:creationId xmlns:p14="http://schemas.microsoft.com/office/powerpoint/2010/main" val="381344656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230</a:t>
            </a:fld>
            <a:endParaRPr lang="zh-CN" altLang="en-US"/>
          </a:p>
        </p:txBody>
      </p:sp>
    </p:spTree>
    <p:extLst>
      <p:ext uri="{BB962C8B-B14F-4D97-AF65-F5344CB8AC3E}">
        <p14:creationId xmlns:p14="http://schemas.microsoft.com/office/powerpoint/2010/main" val="298993436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231</a:t>
            </a:fld>
            <a:endParaRPr lang="zh-CN" altLang="en-US"/>
          </a:p>
        </p:txBody>
      </p:sp>
    </p:spTree>
    <p:extLst>
      <p:ext uri="{BB962C8B-B14F-4D97-AF65-F5344CB8AC3E}">
        <p14:creationId xmlns:p14="http://schemas.microsoft.com/office/powerpoint/2010/main" val="225659137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232</a:t>
            </a:fld>
            <a:endParaRPr lang="zh-CN" altLang="en-US"/>
          </a:p>
        </p:txBody>
      </p:sp>
    </p:spTree>
    <p:extLst>
      <p:ext uri="{BB962C8B-B14F-4D97-AF65-F5344CB8AC3E}">
        <p14:creationId xmlns:p14="http://schemas.microsoft.com/office/powerpoint/2010/main" val="96937632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233</a:t>
            </a:fld>
            <a:endParaRPr lang="zh-CN" altLang="en-US"/>
          </a:p>
        </p:txBody>
      </p:sp>
    </p:spTree>
    <p:extLst>
      <p:ext uri="{BB962C8B-B14F-4D97-AF65-F5344CB8AC3E}">
        <p14:creationId xmlns:p14="http://schemas.microsoft.com/office/powerpoint/2010/main" val="56270468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234</a:t>
            </a:fld>
            <a:endParaRPr lang="zh-CN" altLang="en-US"/>
          </a:p>
        </p:txBody>
      </p:sp>
    </p:spTree>
    <p:extLst>
      <p:ext uri="{BB962C8B-B14F-4D97-AF65-F5344CB8AC3E}">
        <p14:creationId xmlns:p14="http://schemas.microsoft.com/office/powerpoint/2010/main" val="7443190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1308937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237</a:t>
            </a:fld>
            <a:endParaRPr lang="zh-CN" altLang="en-US"/>
          </a:p>
        </p:txBody>
      </p:sp>
    </p:spTree>
    <p:extLst>
      <p:ext uri="{BB962C8B-B14F-4D97-AF65-F5344CB8AC3E}">
        <p14:creationId xmlns:p14="http://schemas.microsoft.com/office/powerpoint/2010/main" val="406792994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238</a:t>
            </a:fld>
            <a:endParaRPr lang="zh-CN" altLang="en-US"/>
          </a:p>
        </p:txBody>
      </p:sp>
    </p:spTree>
    <p:extLst>
      <p:ext uri="{BB962C8B-B14F-4D97-AF65-F5344CB8AC3E}">
        <p14:creationId xmlns:p14="http://schemas.microsoft.com/office/powerpoint/2010/main" val="2782839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9</a:t>
            </a:fld>
            <a:endParaRPr lang="en-US"/>
          </a:p>
        </p:txBody>
      </p:sp>
    </p:spTree>
    <p:extLst>
      <p:ext uri="{BB962C8B-B14F-4D97-AF65-F5344CB8AC3E}">
        <p14:creationId xmlns:p14="http://schemas.microsoft.com/office/powerpoint/2010/main" val="3762442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9482445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239</a:t>
            </a:fld>
            <a:endParaRPr lang="zh-CN" altLang="en-US"/>
          </a:p>
        </p:txBody>
      </p:sp>
    </p:spTree>
    <p:extLst>
      <p:ext uri="{BB962C8B-B14F-4D97-AF65-F5344CB8AC3E}">
        <p14:creationId xmlns:p14="http://schemas.microsoft.com/office/powerpoint/2010/main" val="178579335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2698320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241</a:t>
            </a:fld>
            <a:endParaRPr lang="zh-CN" altLang="en-US"/>
          </a:p>
        </p:txBody>
      </p:sp>
    </p:spTree>
    <p:extLst>
      <p:ext uri="{BB962C8B-B14F-4D97-AF65-F5344CB8AC3E}">
        <p14:creationId xmlns:p14="http://schemas.microsoft.com/office/powerpoint/2010/main" val="330789572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243</a:t>
            </a:fld>
            <a:endParaRPr lang="zh-CN" altLang="en-US"/>
          </a:p>
        </p:txBody>
      </p:sp>
    </p:spTree>
    <p:extLst>
      <p:ext uri="{BB962C8B-B14F-4D97-AF65-F5344CB8AC3E}">
        <p14:creationId xmlns:p14="http://schemas.microsoft.com/office/powerpoint/2010/main" val="18333996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244</a:t>
            </a:fld>
            <a:endParaRPr lang="zh-CN" altLang="en-US"/>
          </a:p>
        </p:txBody>
      </p:sp>
    </p:spTree>
    <p:extLst>
      <p:ext uri="{BB962C8B-B14F-4D97-AF65-F5344CB8AC3E}">
        <p14:creationId xmlns:p14="http://schemas.microsoft.com/office/powerpoint/2010/main" val="229575827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245</a:t>
            </a:fld>
            <a:endParaRPr lang="zh-CN" altLang="en-US"/>
          </a:p>
        </p:txBody>
      </p:sp>
    </p:spTree>
    <p:extLst>
      <p:ext uri="{BB962C8B-B14F-4D97-AF65-F5344CB8AC3E}">
        <p14:creationId xmlns:p14="http://schemas.microsoft.com/office/powerpoint/2010/main" val="188743972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246</a:t>
            </a:fld>
            <a:endParaRPr lang="zh-CN" altLang="en-US"/>
          </a:p>
        </p:txBody>
      </p:sp>
    </p:spTree>
    <p:extLst>
      <p:ext uri="{BB962C8B-B14F-4D97-AF65-F5344CB8AC3E}">
        <p14:creationId xmlns:p14="http://schemas.microsoft.com/office/powerpoint/2010/main" val="90682289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247</a:t>
            </a:fld>
            <a:endParaRPr lang="zh-CN" altLang="en-US"/>
          </a:p>
        </p:txBody>
      </p:sp>
    </p:spTree>
    <p:extLst>
      <p:ext uri="{BB962C8B-B14F-4D97-AF65-F5344CB8AC3E}">
        <p14:creationId xmlns:p14="http://schemas.microsoft.com/office/powerpoint/2010/main" val="312989632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248</a:t>
            </a:fld>
            <a:endParaRPr lang="zh-CN" altLang="en-US"/>
          </a:p>
        </p:txBody>
      </p:sp>
    </p:spTree>
    <p:extLst>
      <p:ext uri="{BB962C8B-B14F-4D97-AF65-F5344CB8AC3E}">
        <p14:creationId xmlns:p14="http://schemas.microsoft.com/office/powerpoint/2010/main" val="494578719"/>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249</a:t>
            </a:fld>
            <a:endParaRPr lang="zh-CN" altLang="en-US"/>
          </a:p>
        </p:txBody>
      </p:sp>
    </p:spTree>
    <p:extLst>
      <p:ext uri="{BB962C8B-B14F-4D97-AF65-F5344CB8AC3E}">
        <p14:creationId xmlns:p14="http://schemas.microsoft.com/office/powerpoint/2010/main" val="728697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34</a:t>
            </a:fld>
            <a:endParaRPr lang="zh-CN" altLang="en-US"/>
          </a:p>
        </p:txBody>
      </p:sp>
    </p:spTree>
    <p:extLst>
      <p:ext uri="{BB962C8B-B14F-4D97-AF65-F5344CB8AC3E}">
        <p14:creationId xmlns:p14="http://schemas.microsoft.com/office/powerpoint/2010/main" val="181544920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250</a:t>
            </a:fld>
            <a:endParaRPr lang="zh-CN" altLang="en-US"/>
          </a:p>
        </p:txBody>
      </p:sp>
    </p:spTree>
    <p:extLst>
      <p:ext uri="{BB962C8B-B14F-4D97-AF65-F5344CB8AC3E}">
        <p14:creationId xmlns:p14="http://schemas.microsoft.com/office/powerpoint/2010/main" val="125582306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251</a:t>
            </a:fld>
            <a:endParaRPr lang="zh-CN" altLang="en-US"/>
          </a:p>
        </p:txBody>
      </p:sp>
    </p:spTree>
    <p:extLst>
      <p:ext uri="{BB962C8B-B14F-4D97-AF65-F5344CB8AC3E}">
        <p14:creationId xmlns:p14="http://schemas.microsoft.com/office/powerpoint/2010/main" val="37309622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We start by talking about what regression analysis is in general. </a:t>
            </a:r>
          </a:p>
          <a:p>
            <a:r>
              <a:rPr lang="en-US"/>
              <a:t>Talk about Simple and multiple linear regression and difference between them. </a:t>
            </a:r>
          </a:p>
          <a:p>
            <a:r>
              <a:rPr lang="en-US"/>
              <a:t>We’re </a:t>
            </a:r>
            <a:r>
              <a:rPr lang="en-US" err="1"/>
              <a:t>gonna</a:t>
            </a:r>
            <a:r>
              <a:rPr lang="en-US"/>
              <a:t> talk about fitting a regression line and what techniques the software is using in the background which is a useful thing to understand.</a:t>
            </a:r>
          </a:p>
          <a:p>
            <a:endParaRPr lang="en-US"/>
          </a:p>
          <a:p>
            <a:r>
              <a:rPr lang="en-US"/>
              <a:t>We’re </a:t>
            </a:r>
            <a:r>
              <a:rPr lang="en-US" err="1"/>
              <a:t>gonna</a:t>
            </a:r>
            <a:r>
              <a:rPr lang="en-US"/>
              <a:t> talk about model accuracy. So how do you determine the quality of the model you’ve built. We look at the fit, coefficients, and residuals.</a:t>
            </a:r>
          </a:p>
          <a:p>
            <a:endParaRPr lang="en-US"/>
          </a:p>
          <a:p>
            <a:r>
              <a:rPr lang="en-US"/>
              <a:t>We’re also talking about what assumptions are hiding behind the scene when you are doing a linear regression. Because if you violet those assumptions too heavily a lot of theory that comes with it goes out of the window. Those confidence intervals, and interpretation of coefficients start to break down when the assumptions are violated. </a:t>
            </a:r>
          </a:p>
          <a:p>
            <a:endParaRPr lang="en-US"/>
          </a:p>
          <a:p>
            <a:r>
              <a:rPr lang="en-US"/>
              <a:t>Now one of the good things about the linear regression is that it’s fairly robust to those assumptions. So thing works very well as the assumptions are loosely violated but the more violation of assumptions you do, the worse things you get. So we’ll talk about what those assumptions are.</a:t>
            </a:r>
          </a:p>
          <a:p>
            <a:endParaRPr lang="en-US"/>
          </a:p>
          <a:p>
            <a:r>
              <a:rPr lang="en-US"/>
              <a:t>Finally we’ll talk about the full set of steps you should do when developing a linear regression model from the perspective of CRISP_DM approach. We are saying that when you are building a linear regression what does that look like.</a:t>
            </a:r>
          </a:p>
          <a:p>
            <a:r>
              <a:rPr lang="en-US"/>
              <a:t>And finally we’re </a:t>
            </a:r>
            <a:r>
              <a:rPr lang="en-US" err="1"/>
              <a:t>gonna</a:t>
            </a:r>
            <a:r>
              <a:rPr lang="en-US"/>
              <a:t> go to the software and do a demonstration. </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257</a:t>
            </a:fld>
            <a:endParaRPr lang="zh-CN" altLang="en-US"/>
          </a:p>
        </p:txBody>
      </p:sp>
    </p:spTree>
    <p:extLst>
      <p:ext uri="{BB962C8B-B14F-4D97-AF65-F5344CB8AC3E}">
        <p14:creationId xmlns:p14="http://schemas.microsoft.com/office/powerpoint/2010/main" val="373194676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It’s a general modeling technique and you use a set of predictors, called independent variables, to guess a value for dependent variable.</a:t>
            </a:r>
          </a:p>
          <a:p>
            <a:r>
              <a:rPr lang="en-US"/>
              <a:t>The goal is to predict as best as possible value for dependent variable.</a:t>
            </a:r>
          </a:p>
          <a:p>
            <a:r>
              <a:rPr lang="en-US"/>
              <a:t>And you can characterize these relationships using linear equations. So typically the point of a regression analysis is that you have linear equations that help you understand the value that you are predicting.</a:t>
            </a:r>
          </a:p>
          <a:p>
            <a:endParaRPr lang="en-US"/>
          </a:p>
          <a:p>
            <a:r>
              <a:rPr lang="en-US"/>
              <a:t>And in a simple linear regression, we are talking about one independent variable. So at the beginning of this theory, we are going to be sort of imagining, that we have a simple linear regression. So there is one thing that you are predicting and one independent variable to help predicting. But of course in reality we are almost always using multiple linear regression where we have two or more independent variables. We are still making one prediction, predicting one dependent variable, but we call it multiple linear regression, when we have two or more independent variables.</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258</a:t>
            </a:fld>
            <a:endParaRPr lang="zh-CN" altLang="en-US"/>
          </a:p>
        </p:txBody>
      </p:sp>
    </p:spTree>
    <p:extLst>
      <p:ext uri="{BB962C8B-B14F-4D97-AF65-F5344CB8AC3E}">
        <p14:creationId xmlns:p14="http://schemas.microsoft.com/office/powerpoint/2010/main" val="31579060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a:t>Y</a:t>
            </a:r>
            <a:r>
              <a:rPr lang="en-US" b="1"/>
              <a:t> = </a:t>
            </a:r>
            <a:r>
              <a:rPr lang="en-US" b="1" i="1"/>
              <a:t>a</a:t>
            </a:r>
            <a:r>
              <a:rPr lang="en-US" b="1"/>
              <a:t> + </a:t>
            </a:r>
            <a:r>
              <a:rPr lang="en-US" b="1" i="1"/>
              <a:t>b X</a:t>
            </a:r>
            <a:r>
              <a:rPr lang="en-US" b="1"/>
              <a:t> + </a:t>
            </a:r>
            <a:r>
              <a:rPr lang="en-US" b="1" i="1"/>
              <a:t>ϵ</a:t>
            </a:r>
            <a:endParaRPr lang="en-US" b="1"/>
          </a:p>
          <a:p>
            <a:endParaRPr lang="en-US">
              <a:cs typeface="Calibri"/>
            </a:endParaRPr>
          </a:p>
          <a:p>
            <a:r>
              <a:rPr lang="en-US"/>
              <a:t>Depending on value of independent variable, the value of dependent variable will change. </a:t>
            </a:r>
          </a:p>
          <a:p>
            <a:endParaRPr lang="en-US">
              <a:cs typeface="Calibri"/>
            </a:endParaRPr>
          </a:p>
          <a:p>
            <a:r>
              <a:rPr lang="en-US"/>
              <a:t>There are other things in this equation. </a:t>
            </a:r>
            <a:r>
              <a:rPr lang="en-US" i="1"/>
              <a:t>a </a:t>
            </a:r>
            <a:r>
              <a:rPr lang="en-US"/>
              <a:t> which is the constant or intercept. In this picture, it’s Y intercept and it’s where the sloped line which is the regression model, touches the Y axis. The constant is a part of prediction that does not depend on the independent variable value.  When you are trying to make a prediction, you say, ok, I have a baseline guess, which is my default guess, if I didn’t know anything. But then because I have some extra information, the independent variable, I am going to adjust that default guess. The constant is the default guess. </a:t>
            </a:r>
          </a:p>
          <a:p>
            <a:endParaRPr lang="en-US"/>
          </a:p>
          <a:p>
            <a:r>
              <a:rPr lang="en-US"/>
              <a:t>And then there is slope or coefficient, that tells you how much to adjust your baseline guess, the constant by, depending on the value of the independent variable. There is a relationship there. The larger the value of independent variable, the more you’re adjusting your guess by. </a:t>
            </a:r>
          </a:p>
          <a:p>
            <a:r>
              <a:rPr lang="en-US"/>
              <a:t>So these are the main four parts of linear regression equation. </a:t>
            </a:r>
          </a:p>
          <a:p>
            <a:endParaRPr lang="en-US"/>
          </a:p>
          <a:p>
            <a:r>
              <a:rPr lang="en-US"/>
              <a:t>And one thing people say that </a:t>
            </a:r>
            <a:r>
              <a:rPr lang="en-US" i="1"/>
              <a:t>b</a:t>
            </a:r>
            <a:r>
              <a:rPr lang="en-US"/>
              <a:t> is the magnitude of the relationship between the independent and dependent variable; or in another word </a:t>
            </a:r>
            <a:r>
              <a:rPr lang="en-US" i="1"/>
              <a:t>how </a:t>
            </a:r>
            <a:r>
              <a:rPr lang="en-US" b="1" i="1"/>
              <a:t>Y</a:t>
            </a:r>
            <a:r>
              <a:rPr lang="en-US" i="1"/>
              <a:t> changes, for a unit change in X</a:t>
            </a:r>
            <a:r>
              <a:rPr lang="en-US" b="1" i="1"/>
              <a:t>.</a:t>
            </a:r>
            <a:endParaRPr lang="en-US"/>
          </a:p>
          <a:p>
            <a:r>
              <a:rPr lang="en-US"/>
              <a:t>This seems very straight forward but it’s a very important conceptual understanding of what this coefficient is that we are going to carry forward with us. </a:t>
            </a:r>
          </a:p>
          <a:p>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259</a:t>
            </a:fld>
            <a:endParaRPr lang="en-US"/>
          </a:p>
        </p:txBody>
      </p:sp>
    </p:spTree>
    <p:extLst>
      <p:ext uri="{BB962C8B-B14F-4D97-AF65-F5344CB8AC3E}">
        <p14:creationId xmlns:p14="http://schemas.microsoft.com/office/powerpoint/2010/main" val="300293001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Average monthly spend for families with no kid is $240. </a:t>
            </a:r>
          </a:p>
          <a:p>
            <a:r>
              <a:rPr lang="en-US"/>
              <a:t>For any additional child we predict that you are going to spend $145 per month.</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260</a:t>
            </a:fld>
            <a:endParaRPr lang="zh-CN" altLang="en-US"/>
          </a:p>
        </p:txBody>
      </p:sp>
    </p:spTree>
    <p:extLst>
      <p:ext uri="{BB962C8B-B14F-4D97-AF65-F5344CB8AC3E}">
        <p14:creationId xmlns:p14="http://schemas.microsoft.com/office/powerpoint/2010/main" val="295553901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261</a:t>
            </a:fld>
            <a:endParaRPr lang="zh-CN" altLang="en-US"/>
          </a:p>
        </p:txBody>
      </p:sp>
    </p:spTree>
    <p:extLst>
      <p:ext uri="{BB962C8B-B14F-4D97-AF65-F5344CB8AC3E}">
        <p14:creationId xmlns:p14="http://schemas.microsoft.com/office/powerpoint/2010/main" val="192591015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your income is above average, the income difference would be positive then you spend more money. If your income is less than average, we predict that you spend less than average because the income difference will be negative. So that make sense.</a:t>
            </a:r>
          </a:p>
          <a:p>
            <a:r>
              <a:rPr lang="en-US"/>
              <a:t>So it also helps us explain why it makes sense for us to put income difference to do what is called normalizing. It’s not quite normalization but  we standard it and we put it on a different scale. So we subtracted to mean and divide by 1000. and that’s because this default value we have 240 in the original regression model we had which was </a:t>
            </a:r>
            <a:r>
              <a:rPr lang="en-GB"/>
              <a:t>240 + 145* No. children and that’s it.</a:t>
            </a:r>
            <a:endParaRPr lang="en-US"/>
          </a:p>
          <a:p>
            <a:r>
              <a:rPr lang="en-GB"/>
              <a:t>In that original expression we knew that 240 was the average value the family spend when they don’t have kids. We did not have any other information. Now that we want to pay attention to Income, sometimes, we should be able to have, a less than $240 monthly spend for families that make less than average income. </a:t>
            </a:r>
            <a:endParaRPr lang="en-US"/>
          </a:p>
          <a:p>
            <a:r>
              <a:rPr lang="en-GB"/>
              <a:t>When we include this new predictor, we should be able to see that monthly spend sometime goes down. </a:t>
            </a:r>
            <a:endParaRPr lang="en-US"/>
          </a:p>
          <a:p>
            <a:r>
              <a:rPr lang="en-GB"/>
              <a:t>Now that we’ve just included the income, that linear equation, would not have any way of predicting that the monthly spend was less than $240. If instead of income difference we included just income, nobody would get negative income.  So the equation would have no way of predicting less than average income of $240, If just use income instead of income difference. And that’s a problem. Because I knew from the previous simpler version the $240 was the average, so if I am, sort of extrapolating a little bit, sometime I should predict above average, sometime I should predict below average. So this is one of the reasons, why you often do centre and rescale your variables in linear regression. </a:t>
            </a:r>
            <a:endParaRPr lang="en-US"/>
          </a:p>
          <a:p>
            <a:r>
              <a:rPr lang="en-GB"/>
              <a:t>Now coefficient in this regression are just like before but there are two of them. The constant is still the average monthly spend with zero children and average monthly income. And you can still have what if scenario. You can say what if I have 4 children &amp; earning 2000 above average income.</a:t>
            </a:r>
            <a:endParaRPr lang="en-US"/>
          </a:p>
          <a:p>
            <a:r>
              <a:rPr lang="en-GB"/>
              <a:t>Monthly spend = 240 + (4 * 145) + (56 * 2) = 932       </a:t>
            </a:r>
            <a:endParaRPr lang="en-US"/>
          </a:p>
        </p:txBody>
      </p:sp>
      <p:sp>
        <p:nvSpPr>
          <p:cNvPr id="4" name="Slide Number Placeholder 3"/>
          <p:cNvSpPr>
            <a:spLocks noGrp="1"/>
          </p:cNvSpPr>
          <p:nvPr>
            <p:ph type="sldNum" sz="quarter" idx="5"/>
          </p:nvPr>
        </p:nvSpPr>
        <p:spPr/>
        <p:txBody>
          <a:bodyPr/>
          <a:lstStyle/>
          <a:p>
            <a:fld id="{898CB70A-C87A-4C73-9D8B-C3EDC76F4652}" type="slidenum">
              <a:rPr lang="en-US" smtClean="0"/>
              <a:t>262</a:t>
            </a:fld>
            <a:endParaRPr lang="en-US"/>
          </a:p>
        </p:txBody>
      </p:sp>
    </p:spTree>
    <p:extLst>
      <p:ext uri="{BB962C8B-B14F-4D97-AF65-F5344CB8AC3E}">
        <p14:creationId xmlns:p14="http://schemas.microsoft.com/office/powerpoint/2010/main" val="214346483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So we’ve learnt how to explain these equations but how do we get the equation. </a:t>
            </a:r>
          </a:p>
          <a:p>
            <a:r>
              <a:rPr lang="en-US"/>
              <a:t>There are many ways to fit a model to a set of data. The most common one for linear regression is the one we use in Knowledge Studio software and that’s the method of least square. </a:t>
            </a:r>
            <a:endParaRPr lang="en-CA"/>
          </a:p>
          <a:p>
            <a:endParaRPr lang="en-US">
              <a:cs typeface="Calibri"/>
            </a:endParaRPr>
          </a:p>
          <a:p>
            <a:endParaRPr lang="en-US">
              <a:cs typeface="Calibri"/>
            </a:endParaRPr>
          </a:p>
          <a:p>
            <a:endParaRPr lang="zh-CN" altLang="en-US">
              <a:cs typeface="Calibri"/>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263</a:t>
            </a:fld>
            <a:endParaRPr lang="zh-CN" altLang="en-US"/>
          </a:p>
        </p:txBody>
      </p:sp>
    </p:spTree>
    <p:extLst>
      <p:ext uri="{BB962C8B-B14F-4D97-AF65-F5344CB8AC3E}">
        <p14:creationId xmlns:p14="http://schemas.microsoft.com/office/powerpoint/2010/main" val="100220031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Look into them and make sure they make sense to you. So one example is to look at their sign. If it does not make sense we should investigate our model or our understanding.</a:t>
            </a:r>
          </a:p>
          <a:p>
            <a:endParaRPr lang="en-US" altLang="zh-CN"/>
          </a:p>
          <a:p>
            <a:pPr marL="0" indent="0">
              <a:buNone/>
              <a:defRPr/>
            </a:pPr>
            <a:r>
              <a:rPr lang="en-US"/>
              <a:t>And if you end up in a situation where you built a model and one of your coefficients were not look like significant, or it’s got the wrong sign, there are ways you can try. </a:t>
            </a:r>
          </a:p>
          <a:p>
            <a:pPr marL="0" indent="0">
              <a:buNone/>
              <a:defRPr/>
            </a:pPr>
            <a:r>
              <a:rPr lang="en-US"/>
              <a:t>You can try removing that predictor from the model and see if that helps, </a:t>
            </a:r>
          </a:p>
          <a:p>
            <a:pPr marL="0" indent="0">
              <a:buNone/>
              <a:defRPr/>
            </a:pPr>
            <a:r>
              <a:rPr lang="en-US"/>
              <a:t>you can also try to do a transformation of that variable. Maybe you are looking at the wrong scale and you </a:t>
            </a:r>
            <a:r>
              <a:rPr lang="en-US" err="1"/>
              <a:t>wanna</a:t>
            </a:r>
            <a:r>
              <a:rPr lang="en-US"/>
              <a:t> try a log scale or take powers of it or squaring it before including that in the model. Or maybe looking at difference of this value with the average value like what we did with Income. </a:t>
            </a:r>
          </a:p>
          <a:p>
            <a:pPr marL="0" indent="0">
              <a:buNone/>
              <a:defRPr/>
            </a:pPr>
            <a:r>
              <a:rPr lang="en-US"/>
              <a:t>You can also take difference of two different fields in your data or try interaction terms by going into variable transformation and you create values that depend on multiple things at the same time. </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264</a:t>
            </a:fld>
            <a:endParaRPr lang="zh-CN" altLang="en-US"/>
          </a:p>
        </p:txBody>
      </p:sp>
    </p:spTree>
    <p:extLst>
      <p:ext uri="{BB962C8B-B14F-4D97-AF65-F5344CB8AC3E}">
        <p14:creationId xmlns:p14="http://schemas.microsoft.com/office/powerpoint/2010/main" val="1637458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35</a:t>
            </a:fld>
            <a:endParaRPr lang="zh-CN" altLang="en-US"/>
          </a:p>
        </p:txBody>
      </p:sp>
    </p:spTree>
    <p:extLst>
      <p:ext uri="{BB962C8B-B14F-4D97-AF65-F5344CB8AC3E}">
        <p14:creationId xmlns:p14="http://schemas.microsoft.com/office/powerpoint/2010/main" val="84362354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Another way to assess the accuracy of the model is residuals. </a:t>
            </a:r>
          </a:p>
          <a:p>
            <a:endParaRPr lang="en-US"/>
          </a:p>
          <a:p>
            <a:r>
              <a:rPr lang="en-US"/>
              <a:t>Let me talk about the method of </a:t>
            </a:r>
            <a:r>
              <a:rPr lang="en-US" b="1"/>
              <a:t>least squares </a:t>
            </a:r>
            <a:r>
              <a:rPr lang="en-US"/>
              <a:t>a bit. </a:t>
            </a:r>
          </a:p>
          <a:p>
            <a:endParaRPr lang="en-US"/>
          </a:p>
          <a:p>
            <a:r>
              <a:rPr lang="en-US"/>
              <a:t>You see the dotted line from point ‘a’ to the diagonal line. We find that vertical distance. For point ‘b’, it’s a negative distance. So we calculate the vertical distance for all points. </a:t>
            </a:r>
          </a:p>
          <a:p>
            <a:r>
              <a:rPr lang="en-US"/>
              <a:t>Note that some points are on the line so the distance is 0. </a:t>
            </a:r>
          </a:p>
          <a:p>
            <a:r>
              <a:rPr lang="en-US"/>
              <a:t>So we take all those distances, and for each </a:t>
            </a:r>
            <a:r>
              <a:rPr lang="en-US" err="1"/>
              <a:t>weI</a:t>
            </a:r>
            <a:r>
              <a:rPr lang="en-US"/>
              <a:t> square it. We take the square of that distance. </a:t>
            </a:r>
          </a:p>
          <a:p>
            <a:r>
              <a:rPr lang="en-US"/>
              <a:t>Now that means that even if we have a negative value, like point b, it becomes positive. So all of the numbers of positive. Then we am </a:t>
            </a:r>
            <a:r>
              <a:rPr lang="en-US" err="1"/>
              <a:t>gonna</a:t>
            </a:r>
            <a:r>
              <a:rPr lang="en-US"/>
              <a:t> add all those numbers up. </a:t>
            </a:r>
          </a:p>
          <a:p>
            <a:endParaRPr lang="en-US"/>
          </a:p>
          <a:p>
            <a:r>
              <a:rPr lang="en-US"/>
              <a:t>BTW, that squaring is where the word ‘square’ comes from in the method of least square.</a:t>
            </a:r>
          </a:p>
          <a:p>
            <a:endParaRPr lang="en-US"/>
          </a:p>
          <a:p>
            <a:r>
              <a:rPr lang="en-US"/>
              <a:t>So we added up those numbers and I need to tell you where the least number comes from. </a:t>
            </a:r>
          </a:p>
          <a:p>
            <a:r>
              <a:rPr lang="en-US"/>
              <a:t>The </a:t>
            </a:r>
            <a:r>
              <a:rPr lang="en-US" b="1"/>
              <a:t>least</a:t>
            </a:r>
            <a:r>
              <a:rPr lang="en-US"/>
              <a:t> comes from the line that minimizes the sum of squares. So which line has the minimum sum of squares of distances between the points and line.</a:t>
            </a:r>
          </a:p>
          <a:p>
            <a:r>
              <a:rPr lang="en-US"/>
              <a:t>I can’t use this for comparing different models. But within a model I can find the best line. So when you tell SW to fit a linear regression, what it’s doing in the backend, is finding a line that goes through the data that minimizes the sum of squares which we call </a:t>
            </a:r>
            <a:r>
              <a:rPr lang="en-US" b="1"/>
              <a:t>sum of squares of errors </a:t>
            </a:r>
            <a:r>
              <a:rPr lang="en-US"/>
              <a:t>over all data points. </a:t>
            </a:r>
          </a:p>
          <a:p>
            <a:endParaRPr lang="en-US"/>
          </a:p>
          <a:p>
            <a:pPr marL="0" indent="0" defTabSz="457200" eaLnBrk="0" fontAlgn="base" hangingPunct="0">
              <a:spcBef>
                <a:spcPct val="30000"/>
              </a:spcBef>
              <a:spcAft>
                <a:spcPct val="0"/>
              </a:spcAft>
              <a:buNone/>
              <a:defRPr/>
            </a:pPr>
            <a:r>
              <a:rPr lang="en-US"/>
              <a:t>Now that we’ve talked about what the method of least square is, let’s talk about residuals. </a:t>
            </a:r>
          </a:p>
          <a:p>
            <a:pPr marL="0" marR="0" lvl="0" indent="0" algn="l" defTabSz="457200">
              <a:lnSpc>
                <a:spcPct val="100000"/>
              </a:lnSpc>
              <a:spcBef>
                <a:spcPct val="30000"/>
              </a:spcBef>
              <a:spcAft>
                <a:spcPct val="0"/>
              </a:spcAft>
              <a:buClrTx/>
              <a:buSzTx/>
              <a:buFontTx/>
              <a:buNone/>
              <a:tabLst/>
              <a:defRPr/>
            </a:pPr>
            <a:r>
              <a:rPr lang="en-GB" sz="1200"/>
              <a:t>Residual = </a:t>
            </a:r>
            <a:r>
              <a:rPr lang="en-GB" sz="1200" i="1"/>
              <a:t>Actual (Observed) – Predicted (Expected). </a:t>
            </a:r>
            <a:r>
              <a:rPr lang="en-GB" sz="1200" b="0" i="0" u="none"/>
              <a:t>That’s exactly the line we talked about.</a:t>
            </a:r>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sz="1200" b="0" i="0" u="none"/>
              <a:t>Over prediction -&gt;-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GB" sz="1200" b="0" i="0" u="none"/>
              <a:t>Under prediction-&gt;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GB" sz="1200" b="1" i="0" u="none"/>
              <a:t>Having only + or only – residuals is a bad sign. Model is not well calibrated.</a:t>
            </a:r>
          </a:p>
          <a:p>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265</a:t>
            </a:fld>
            <a:endParaRPr lang="zh-CN" altLang="en-US"/>
          </a:p>
        </p:txBody>
      </p:sp>
    </p:spTree>
    <p:extLst>
      <p:ext uri="{BB962C8B-B14F-4D97-AF65-F5344CB8AC3E}">
        <p14:creationId xmlns:p14="http://schemas.microsoft.com/office/powerpoint/2010/main" val="260547315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GB" i="1"/>
              <a:t>has everything that effects the dependent variable been included in the model</a:t>
            </a:r>
            <a:r>
              <a:rPr lang="en-GB"/>
              <a:t> ? </a:t>
            </a:r>
          </a:p>
          <a:p>
            <a:pPr eaLnBrk="1" hangingPunct="1"/>
            <a:r>
              <a:rPr lang="en-GB"/>
              <a:t>If not we should be able to see a pattern in residuals and residuals won’t be random. Those patterns can show up in all types of form. If we have included everything, we should see no pattern in residuals at all. Everything should really look random.</a:t>
            </a:r>
          </a:p>
          <a:p>
            <a:pPr eaLnBrk="1" hangingPunct="1"/>
            <a:endParaRPr lang="en-GB"/>
          </a:p>
          <a:p>
            <a:pPr eaLnBrk="1" hangingPunct="1"/>
            <a:r>
              <a:rPr lang="en-GB"/>
              <a:t>In the example of predicting monthly spend from number of children &amp; income difference, If number of children is unknown, its effect must be retained in the residual value. So we might start noticing a pattern. Because the information is hiding in the residuals. So we often need to do residual analysis to see if the model is well-specified. </a:t>
            </a:r>
          </a:p>
          <a:p>
            <a:pPr eaLnBrk="1" hangingPunct="1"/>
            <a:r>
              <a:rPr lang="en-GB"/>
              <a:t>There are three things that we are looking for residuals to have: </a:t>
            </a:r>
          </a:p>
          <a:p>
            <a:pPr marL="287020" lvl="1">
              <a:buClr>
                <a:schemeClr val="tx2"/>
              </a:buClr>
            </a:pPr>
            <a:r>
              <a:rPr lang="en-GB" b="1"/>
              <a:t>Random; </a:t>
            </a:r>
            <a:r>
              <a:rPr lang="en-GB"/>
              <a:t>normally distributed about the line. We want more things closer to the line than far away from the line; but we do expect some values to be far away from the line. We don’t want too many things at exactly a certain distance from the line. That’s a bad sign. We want to see random. </a:t>
            </a:r>
            <a:endParaRPr lang="en-GB">
              <a:cs typeface="Arial"/>
            </a:endParaRPr>
          </a:p>
          <a:p>
            <a:pPr marL="287020" lvl="1" eaLnBrk="1" hangingPunct="1">
              <a:buClr>
                <a:schemeClr val="tx2"/>
              </a:buClr>
            </a:pPr>
            <a:r>
              <a:rPr lang="en-GB" b="1"/>
              <a:t>Homoscedastic(!=heteroscedastic); </a:t>
            </a:r>
            <a:r>
              <a:rPr lang="en-GB" b="0"/>
              <a:t>Homoscedasticity means</a:t>
            </a:r>
            <a:r>
              <a:rPr lang="en-GB" b="1"/>
              <a:t>, (</a:t>
            </a:r>
            <a:r>
              <a:rPr lang="en-GB" b="0"/>
              <a:t>Homo the good one</a:t>
            </a:r>
            <a:r>
              <a:rPr lang="en-GB" b="1"/>
              <a:t>) </a:t>
            </a:r>
            <a:r>
              <a:rPr lang="en-GB"/>
              <a:t>error variance is the same over time and over the predicted values. If the error variance depends on one of the values it become heteroscedastic. E.g., predictions are great for smaller number of children. When number of children goes above 4 predictions become terrible. The further I get, the worse my predictions get. More than 4 kids. So the error variance depends on one of the values and in this example it depends on an independent variable.</a:t>
            </a:r>
            <a:endParaRPr lang="en-GB">
              <a:cs typeface="Arial"/>
            </a:endParaRPr>
          </a:p>
          <a:p>
            <a:pPr marL="287020" lvl="1">
              <a:buClr>
                <a:schemeClr val="tx2"/>
              </a:buClr>
            </a:pPr>
            <a:r>
              <a:rPr lang="en-GB" b="0"/>
              <a:t>We also want it to be </a:t>
            </a:r>
            <a:r>
              <a:rPr lang="en-GB" b="1"/>
              <a:t>Independent</a:t>
            </a:r>
            <a:r>
              <a:rPr lang="en-GB"/>
              <a:t> of the predictions. So there maybe a case that if I spend more than $1000 a month I am more wrong than when I spend less than a $1000. That’s also a bad sign. That’s lack of independence of predictions. </a:t>
            </a:r>
            <a:endParaRPr lang="en-GB">
              <a:cs typeface="Arial"/>
            </a:endParaRPr>
          </a:p>
          <a:p>
            <a:pPr lvl="1" eaLnBrk="1" hangingPunct="1">
              <a:buClr>
                <a:schemeClr val="tx2"/>
              </a:buClr>
            </a:pPr>
            <a:endParaRPr lang="en-GB"/>
          </a:p>
          <a:p>
            <a:pPr marL="287020" lvl="1" eaLnBrk="1" hangingPunct="1">
              <a:buClr>
                <a:schemeClr val="tx2"/>
              </a:buClr>
            </a:pPr>
            <a:r>
              <a:rPr lang="en-GB"/>
              <a:t>So these are the things I want to pay attention to.</a:t>
            </a:r>
            <a:endParaRPr lang="en-GB">
              <a:cs typeface="Arial"/>
            </a:endParaRPr>
          </a:p>
          <a:p>
            <a:pPr eaLnBrk="1" hangingPunct="1"/>
            <a:endParaRPr lang="en-GB"/>
          </a:p>
          <a:p>
            <a:pPr eaLnBrk="1" hangingPunct="1"/>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266</a:t>
            </a:fld>
            <a:endParaRPr lang="zh-CN" altLang="en-US"/>
          </a:p>
        </p:txBody>
      </p:sp>
    </p:spTree>
    <p:extLst>
      <p:ext uri="{BB962C8B-B14F-4D97-AF65-F5344CB8AC3E}">
        <p14:creationId xmlns:p14="http://schemas.microsoft.com/office/powerpoint/2010/main" val="26291478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GB" sz="2000"/>
              <a:t>Now we talk about the assumptions we make when doing a linear regression.</a:t>
            </a:r>
          </a:p>
          <a:p>
            <a:pPr eaLnBrk="1" hangingPunct="1"/>
            <a:endParaRPr lang="en-GB" sz="2000"/>
          </a:p>
          <a:p>
            <a:pPr marL="457200" indent="-457200" eaLnBrk="1" hangingPunct="1">
              <a:buAutoNum type="arabicParenR"/>
            </a:pPr>
            <a:r>
              <a:rPr lang="en-GB" sz="2000"/>
              <a:t>Linear Regression assumes that all Dependent variable and independent variables are continuous. Think about this… Now even in our example this wasn’t the case. Remember we’ve included number of children in our example. Number of children cannot be 2.3. It’s not continuous. One way to break this, is to use numeric variables but not really continuous.  </a:t>
            </a:r>
          </a:p>
          <a:p>
            <a:pPr marL="0" indent="0">
              <a:buNone/>
            </a:pPr>
            <a:r>
              <a:rPr lang="en-GB" sz="2000"/>
              <a:t>	Another way you can break this is by having categorical variable like relationship status. You can say if couple are married their monthly spend is lower than if they are dating and not yet married. And if we want to include marital status in average monthly spend, then we need to do something else because relationship is not numeric. We do something called </a:t>
            </a:r>
            <a:r>
              <a:rPr lang="en-GB" sz="2000" b="1"/>
              <a:t>dummy coding</a:t>
            </a:r>
            <a:r>
              <a:rPr lang="en-GB" sz="2000"/>
              <a:t>. I am going to make a few variables. D1 is 1 if relationship is married otherwise 0, D2 is 1 if relationship is divorced otherwise 0, variable D3 is 1 if relationship is widowed otherwise 0, for the people who are none of the above, I am going to do nothing and I call them the </a:t>
            </a:r>
            <a:r>
              <a:rPr lang="en-GB" sz="2000" b="1"/>
              <a:t>default category</a:t>
            </a:r>
            <a:r>
              <a:rPr lang="en-GB" sz="2000"/>
              <a:t>. And this is important that I am making a default category. So if we don’t have 1 in any of D1,D2 and D3, category is ‘none of the above’. By this technique we convert all categories into a numeric field. Does this violate the first assumption of Linear regression? The answer is </a:t>
            </a:r>
            <a:r>
              <a:rPr lang="en-GB" sz="2000" b="1"/>
              <a:t>sometimes</a:t>
            </a:r>
            <a:r>
              <a:rPr lang="en-GB" sz="2000"/>
              <a:t>. If you have a lot of numeric variables and only a few binary, your model can still be good and robust but if you have a lot of binary variables things won’t be as good. We can’t rely on machinery that is built up around linear regression that tells us how good is our model at predicting. Things like coefficients, residuals and R squared values. So you can use some discrete dummy coded variables without worrying too much but you can’t use too many. Because then we cannot rely on machinery that is built around assessing models and they help us figure out if our model is good.</a:t>
            </a:r>
            <a:endParaRPr lang="en-GB" sz="2000">
              <a:cs typeface="Arial"/>
            </a:endParaRPr>
          </a:p>
          <a:p>
            <a:pPr eaLnBrk="1" hangingPunct="1"/>
            <a:endParaRPr lang="en-GB" sz="2000"/>
          </a:p>
          <a:p>
            <a:pPr eaLnBrk="1" hangingPunct="1"/>
            <a:r>
              <a:rPr lang="en-GB" sz="2000" b="1"/>
              <a:t>DV has to be continuous and this is non-negotiable. </a:t>
            </a:r>
            <a:r>
              <a:rPr lang="en-GB" sz="2000"/>
              <a:t>You cannot have dummy coded DV in linear regression. That’s why logistic regression was developed.</a:t>
            </a:r>
          </a:p>
          <a:p>
            <a:pPr lvl="1" eaLnBrk="1" hangingPunct="1"/>
            <a:endParaRPr lang="en-GB" sz="1600"/>
          </a:p>
          <a:p>
            <a:pPr eaLnBrk="1" hangingPunct="1"/>
            <a:r>
              <a:rPr lang="en-GB" sz="2000"/>
              <a:t>2) Independent variable is linearly associated with the dependent.</a:t>
            </a:r>
          </a:p>
          <a:p>
            <a:pPr eaLnBrk="1" hangingPunct="1"/>
            <a:r>
              <a:rPr lang="en-GB" sz="2000"/>
              <a:t>Is this breakable? Let’s say that it turns out that monthly spend is related to square of number of children. A quadratic relationship instead of a linear relationship. Having 3 kids increase the monthly spend by 9 times compare to having 1 kid. That seems a bit too much in reality but let’s say that is the case. Can linear regression handle this? It turns out it can! A linear relationship between the square of number of children and monthly spend. </a:t>
            </a:r>
            <a:r>
              <a:rPr lang="en-GB" sz="2000" b="1"/>
              <a:t>If you know </a:t>
            </a:r>
            <a:r>
              <a:rPr lang="en-GB" sz="2000"/>
              <a:t>the relationship between dependent and independent numeric variables, linear regression can model it. When you know what it is you can model it with linear regression. But the point is to find new pattern that you did not know about and not modelling the thing you knew! So the thing linear regression cannot do, is discovering non-linear relationships between IVs and DV. So linear regression cannot </a:t>
            </a:r>
            <a:r>
              <a:rPr lang="en-GB" sz="2000" b="1"/>
              <a:t>find</a:t>
            </a:r>
            <a:r>
              <a:rPr lang="en-GB" sz="2000"/>
              <a:t> that square of number of children relationship for you. It cannot find that for you.</a:t>
            </a:r>
          </a:p>
          <a:p>
            <a:pPr eaLnBrk="1" hangingPunct="1"/>
            <a:endParaRPr lang="en-GB" sz="2000"/>
          </a:p>
          <a:p>
            <a:pPr eaLnBrk="1" hangingPunct="1"/>
            <a:r>
              <a:rPr lang="en-GB" sz="2000"/>
              <a:t>3) Variables are not highly associated; Collinear - </a:t>
            </a:r>
            <a:r>
              <a:rPr lang="en-GB" sz="1900"/>
              <a:t>Can lead to Multicollinearity Issues. This means I cannot include number of children I have AND number if dependents I have which is the same as number of children in the same model. This is a problem because what linear regression is doing, is trying to find, some lines that minimizes the sum of squared values. It can starts cancelling out each other relationships</a:t>
            </a:r>
          </a:p>
          <a:p>
            <a:pPr eaLnBrk="1" hangingPunct="1"/>
            <a:r>
              <a:rPr lang="en-GB" sz="1900"/>
              <a:t>Let say I can have a model = 100* number kids +145* number of children. I can also have the same value for model 45* number kids +200* number of children. Different coefficient but same answer . I can also have the same value for model -100,000* number kids +100,245 * number of children. Coefficients are getting wild.</a:t>
            </a:r>
          </a:p>
          <a:p>
            <a:pPr eaLnBrk="1" hangingPunct="1"/>
            <a:r>
              <a:rPr lang="en-GB" sz="1900"/>
              <a:t>The algorithm that finds the best line does not work and will break. It won’t be able to find an optimal line in the case of 100% collinearity. </a:t>
            </a:r>
          </a:p>
          <a:p>
            <a:pPr eaLnBrk="1" hangingPunct="1"/>
            <a:r>
              <a:rPr lang="en-GB" sz="1900"/>
              <a:t>A little bit collinearity is OK but the more correlated variables are, the worse things get in interpreting the model.</a:t>
            </a:r>
          </a:p>
          <a:p>
            <a:pPr eaLnBrk="1" hangingPunct="1"/>
            <a:r>
              <a:rPr lang="en-GB" sz="1900"/>
              <a:t>In SW we can find this out the amount of collinearity by looking at Variance Inflation Factors. (Variables blow out and then cancelling each other) </a:t>
            </a:r>
          </a:p>
          <a:p>
            <a:pPr eaLnBrk="1" hangingPunct="1"/>
            <a:endParaRPr lang="en-GB" sz="1900"/>
          </a:p>
          <a:p>
            <a:r>
              <a:rPr lang="en-GB" sz="2000"/>
              <a:t>4)The other assumption is that the Residuals -what we cannot predict- are Random, Homoscedastic and Independent of the predictions – we cannot assume having variables that make residuals non-random, heteroscedastic and dependent of predictions. If there is a variable that you don’t have access to (it’s hidden) and causes those problems, you’re in trouble. You’re model is not going to work. It’s like having a variable that is important and not including it – except that you don’t even have the variable- it’s hidden. And again it is a matter of degrees.</a:t>
            </a:r>
          </a:p>
          <a:p>
            <a:r>
              <a:rPr lang="en-GB" sz="2000"/>
              <a:t>In reality, almost any time you are doing modelling, you could imagine that there is some other variable you could have measured that would have helped. It would have made things a little bit more clear and because of that your residuals are not completely random.</a:t>
            </a:r>
            <a:endParaRPr lang="en-GB"/>
          </a:p>
          <a:p>
            <a:pPr eaLnBrk="1" hangingPunct="1"/>
            <a:r>
              <a:rPr lang="en-GB" sz="2000"/>
              <a:t>Usually it’s ok if Residuals have a little bit of pattern but it should not have very much. We can accept a very small amount. Otherwise we’re start worrying about the quality of our model.</a:t>
            </a:r>
          </a:p>
          <a:p>
            <a:endParaRPr lang="en-GB" sz="2000"/>
          </a:p>
          <a:p>
            <a:r>
              <a:rPr lang="en-GB" sz="2000"/>
              <a:t>On the other hand we are also going to do some validation. We talked about this before – it’s part of CRISP-DM method- we are going to validate our model on some other data. And because of that we are willing to relax some of these assumptions. </a:t>
            </a:r>
            <a:endParaRPr lang="en-GB"/>
          </a:p>
          <a:p>
            <a:r>
              <a:rPr lang="en-GB" sz="2000"/>
              <a:t>Even If we don't have completely continuous independent variable, we’re not </a:t>
            </a:r>
            <a:r>
              <a:rPr lang="en-GB" sz="2000" err="1"/>
              <a:t>gonna</a:t>
            </a:r>
            <a:r>
              <a:rPr lang="en-GB" sz="2000"/>
              <a:t> threat too much, because if prediction still looks ok on validation data, I say ok - my model accomplishes most of what I wanted to accomplish and </a:t>
            </a:r>
            <a:r>
              <a:rPr lang="en-GB" sz="1200"/>
              <a:t>that’s good enough for me.</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267</a:t>
            </a:fld>
            <a:endParaRPr lang="zh-CN" altLang="en-US"/>
          </a:p>
        </p:txBody>
      </p:sp>
    </p:spTree>
    <p:extLst>
      <p:ext uri="{BB962C8B-B14F-4D97-AF65-F5344CB8AC3E}">
        <p14:creationId xmlns:p14="http://schemas.microsoft.com/office/powerpoint/2010/main" val="411936598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Why N-1? Because regression won’t work and break down. It causes linear dependency of independent variables.  Because we can figure out one of the variable from the other if we do N dummy coding instead of N-1. </a:t>
            </a:r>
          </a:p>
          <a:p>
            <a:r>
              <a:rPr lang="en-US"/>
              <a:t>In this table, one variable is the linear combination of the other two. So if you knew what ‘Married’ category was, and you know what ‘DSW’ category was, you could completely determine what the ‘Never Married’ category was. That’s what we call </a:t>
            </a:r>
            <a:r>
              <a:rPr lang="en-US" b="1"/>
              <a:t>having multiple variables being linearly dependent</a:t>
            </a:r>
            <a:r>
              <a:rPr lang="en-US"/>
              <a:t>. </a:t>
            </a:r>
            <a:endParaRPr lang="en-US">
              <a:cs typeface="Arial"/>
            </a:endParaRPr>
          </a:p>
          <a:p>
            <a:r>
              <a:rPr lang="en-US"/>
              <a:t>And this issue breaks the algorithm that figures out what the best line of FIT is from linear regression. So if you do N dummy coding for N categories, your regression will break down. In Knowledge Studio we prevent you from doing that by setting one of the categories as the reference category through Attribute Editor; unless you manually create those N dummy coded variables.</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268</a:t>
            </a:fld>
            <a:endParaRPr lang="zh-CN" altLang="en-US"/>
          </a:p>
        </p:txBody>
      </p:sp>
    </p:spTree>
    <p:extLst>
      <p:ext uri="{BB962C8B-B14F-4D97-AF65-F5344CB8AC3E}">
        <p14:creationId xmlns:p14="http://schemas.microsoft.com/office/powerpoint/2010/main" val="55090490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t>We’ve seen model </a:t>
            </a:r>
            <a:r>
              <a:rPr lang="en-GB" err="1"/>
              <a:t>analyzer</a:t>
            </a:r>
            <a:r>
              <a:rPr lang="en-GB"/>
              <a:t> for discrete Dependent Variables. </a:t>
            </a:r>
          </a:p>
          <a:p>
            <a:r>
              <a:rPr lang="en-GB"/>
              <a:t>Model Analyzer for linear regression is completely different from what you saw before, It has 4 different charts.</a:t>
            </a:r>
          </a:p>
          <a:p>
            <a:pPr lvl="0" eaLnBrk="1" hangingPunct="1">
              <a:buClr>
                <a:schemeClr val="tx2"/>
              </a:buClr>
            </a:pPr>
            <a:r>
              <a:rPr lang="en-GB" sz="1800" b="1"/>
              <a:t>Bias Chart </a:t>
            </a:r>
            <a:endParaRPr lang="en-GB" sz="1600"/>
          </a:p>
          <a:p>
            <a:pPr lvl="0" eaLnBrk="1" hangingPunct="1">
              <a:buClr>
                <a:schemeClr val="tx2"/>
              </a:buClr>
            </a:pPr>
            <a:r>
              <a:rPr lang="en-GB" sz="1800" b="1"/>
              <a:t>Accuracy Chart</a:t>
            </a:r>
            <a:endParaRPr lang="en-GB" sz="1600"/>
          </a:p>
          <a:p>
            <a:pPr lvl="0" eaLnBrk="1" hangingPunct="1">
              <a:buClr>
                <a:schemeClr val="tx2"/>
              </a:buClr>
            </a:pPr>
            <a:r>
              <a:rPr lang="en-GB" sz="1800" b="1"/>
              <a:t>Scatter Plot</a:t>
            </a:r>
            <a:endParaRPr lang="en-GB" sz="1600"/>
          </a:p>
          <a:p>
            <a:pPr lvl="0" eaLnBrk="1" hangingPunct="1">
              <a:buClr>
                <a:schemeClr val="tx2"/>
              </a:buClr>
            </a:pPr>
            <a:r>
              <a:rPr lang="en-GB" sz="1800" b="1"/>
              <a:t>Error Plot</a:t>
            </a:r>
            <a:endParaRPr lang="en-GB" sz="1800" b="1">
              <a:cs typeface="Calibri"/>
            </a:endParaRPr>
          </a:p>
          <a:p>
            <a:pPr lvl="0" eaLnBrk="1" hangingPunct="1">
              <a:buClr>
                <a:schemeClr val="tx2"/>
              </a:buClr>
            </a:pPr>
            <a:endParaRPr lang="en-GB" sz="1800" b="0"/>
          </a:p>
          <a:p>
            <a:pPr lvl="0" eaLnBrk="1" hangingPunct="1">
              <a:buClr>
                <a:schemeClr val="tx2"/>
              </a:buClr>
            </a:pPr>
            <a:endParaRPr lang="en-GB" sz="1800" b="0"/>
          </a:p>
          <a:p>
            <a:pPr lvl="0" eaLnBrk="1" hangingPunct="1">
              <a:buClr>
                <a:schemeClr val="tx2"/>
              </a:buClr>
            </a:pPr>
            <a:r>
              <a:rPr lang="en-US" sz="1200" b="1" i="0" kern="1200">
                <a:solidFill>
                  <a:schemeClr val="tx1"/>
                </a:solidFill>
                <a:effectLst/>
                <a:latin typeface="+mn-lt"/>
                <a:ea typeface="+mn-ea"/>
                <a:cs typeface="+mn-cs"/>
              </a:rPr>
              <a:t>Bias</a:t>
            </a:r>
            <a:r>
              <a:rPr lang="en-US" sz="1200" b="0" i="0" kern="1200">
                <a:solidFill>
                  <a:schemeClr val="tx1"/>
                </a:solidFill>
                <a:effectLst/>
                <a:latin typeface="+mn-lt"/>
                <a:ea typeface="+mn-ea"/>
                <a:cs typeface="+mn-cs"/>
              </a:rPr>
              <a:t> is the difference between the average prediction of our </a:t>
            </a:r>
            <a:r>
              <a:rPr lang="en-US" sz="1200" b="1" i="0" kern="1200">
                <a:solidFill>
                  <a:schemeClr val="tx1"/>
                </a:solidFill>
                <a:effectLst/>
                <a:latin typeface="+mn-lt"/>
                <a:ea typeface="+mn-ea"/>
                <a:cs typeface="+mn-cs"/>
              </a:rPr>
              <a:t>model</a:t>
            </a:r>
            <a:r>
              <a:rPr lang="en-US" sz="1200" b="0" i="0" kern="1200">
                <a:solidFill>
                  <a:schemeClr val="tx1"/>
                </a:solidFill>
                <a:effectLst/>
                <a:latin typeface="+mn-lt"/>
                <a:ea typeface="+mn-ea"/>
                <a:cs typeface="+mn-cs"/>
              </a:rPr>
              <a:t> and the correct value which we are trying to predict. </a:t>
            </a:r>
            <a:r>
              <a:rPr lang="en-US" sz="1200" b="1" i="0" kern="1200">
                <a:solidFill>
                  <a:schemeClr val="tx1"/>
                </a:solidFill>
                <a:effectLst/>
                <a:latin typeface="+mn-lt"/>
                <a:ea typeface="+mn-ea"/>
                <a:cs typeface="+mn-cs"/>
              </a:rPr>
              <a:t>Model</a:t>
            </a:r>
            <a:r>
              <a:rPr lang="en-US" sz="1200" b="0" i="0" kern="1200">
                <a:solidFill>
                  <a:schemeClr val="tx1"/>
                </a:solidFill>
                <a:effectLst/>
                <a:latin typeface="+mn-lt"/>
                <a:ea typeface="+mn-ea"/>
                <a:cs typeface="+mn-cs"/>
              </a:rPr>
              <a:t> with high </a:t>
            </a:r>
            <a:r>
              <a:rPr lang="en-US" sz="1200" b="1" i="0" kern="1200">
                <a:solidFill>
                  <a:schemeClr val="tx1"/>
                </a:solidFill>
                <a:effectLst/>
                <a:latin typeface="+mn-lt"/>
                <a:ea typeface="+mn-ea"/>
                <a:cs typeface="+mn-cs"/>
              </a:rPr>
              <a:t>bias</a:t>
            </a:r>
            <a:r>
              <a:rPr lang="en-US" sz="1200" b="0" i="0" kern="1200">
                <a:solidFill>
                  <a:schemeClr val="tx1"/>
                </a:solidFill>
                <a:effectLst/>
                <a:latin typeface="+mn-lt"/>
                <a:ea typeface="+mn-ea"/>
                <a:cs typeface="+mn-cs"/>
              </a:rPr>
              <a:t> pays very little attention to the training data and oversimplifies the </a:t>
            </a:r>
            <a:r>
              <a:rPr lang="en-US" sz="1200" b="1" i="0" kern="1200">
                <a:solidFill>
                  <a:schemeClr val="tx1"/>
                </a:solidFill>
                <a:effectLst/>
                <a:latin typeface="+mn-lt"/>
                <a:ea typeface="+mn-ea"/>
                <a:cs typeface="+mn-cs"/>
              </a:rPr>
              <a:t>model</a:t>
            </a:r>
            <a:r>
              <a:rPr lang="en-US" sz="1200" b="0" i="0" kern="1200">
                <a:solidFill>
                  <a:schemeClr val="tx1"/>
                </a:solidFill>
                <a:effectLst/>
                <a:latin typeface="+mn-lt"/>
                <a:ea typeface="+mn-ea"/>
                <a:cs typeface="+mn-cs"/>
              </a:rPr>
              <a:t>. It always leads to high error on training and test data</a:t>
            </a:r>
            <a:endParaRPr lang="en-GB" sz="1800" b="0"/>
          </a:p>
          <a:p>
            <a:endParaRPr lang="en-US"/>
          </a:p>
          <a:p>
            <a:r>
              <a:rPr lang="en-US"/>
              <a:t>We’ll see all those four plots when we go to the software.</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269</a:t>
            </a:fld>
            <a:endParaRPr lang="zh-CN" altLang="en-US"/>
          </a:p>
        </p:txBody>
      </p:sp>
    </p:spTree>
    <p:extLst>
      <p:ext uri="{BB962C8B-B14F-4D97-AF65-F5344CB8AC3E}">
        <p14:creationId xmlns:p14="http://schemas.microsoft.com/office/powerpoint/2010/main" val="139198985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Univariate Distance:</a:t>
            </a:r>
            <a:r>
              <a:rPr lang="en-US">
                <a:cs typeface="Calibri"/>
              </a:rPr>
              <a:t> </a:t>
            </a:r>
            <a:r>
              <a:rPr lang="en-US"/>
              <a:t>A record will be flagged as an outlier if the value in any of the selected focal variables is greater than X distance units away from the </a:t>
            </a:r>
            <a:r>
              <a:rPr lang="en-US" err="1"/>
              <a:t>centre</a:t>
            </a:r>
            <a:r>
              <a:rPr lang="en-US"/>
              <a:t> of the distribution, where the cutoff value, X, is specified by the user. This method is selected by default. </a:t>
            </a:r>
          </a:p>
          <a:p>
            <a:r>
              <a:rPr lang="en-US" b="1" err="1"/>
              <a:t>Mahalanobis</a:t>
            </a:r>
            <a:r>
              <a:rPr lang="en-US" b="1"/>
              <a:t> Distance: </a:t>
            </a:r>
            <a:r>
              <a:rPr lang="en-US"/>
              <a:t>A record will be flagged as an outlier if it is greater than X multivariate </a:t>
            </a:r>
            <a:r>
              <a:rPr lang="en-US" err="1"/>
              <a:t>Mahalanobis</a:t>
            </a:r>
            <a:r>
              <a:rPr lang="en-US"/>
              <a:t> distance units away from the centroid of the focal variables, where the cutoff value, X, is specified by the user.</a:t>
            </a:r>
            <a:endParaRPr lang="en-US" b="1">
              <a:cs typeface="Calibri"/>
            </a:endParaRPr>
          </a:p>
          <a:p>
            <a:r>
              <a:rPr lang="en-US" b="1"/>
              <a:t>Tree: </a:t>
            </a:r>
            <a:r>
              <a:rPr lang="en-US"/>
              <a:t>A decision tree is automatically grown using the parameters specified by the user in the wizard . Then the method finds all terminal nodes with fewer than N records and flags all records in all such nodes as outliers. The number N is specified by the user in the wizard.</a:t>
            </a:r>
            <a:endParaRPr lang="en-US" b="1">
              <a:cs typeface="Calibri"/>
            </a:endParaRPr>
          </a:p>
          <a:p>
            <a:r>
              <a:rPr lang="en-US" b="1"/>
              <a:t>Clustering: </a:t>
            </a:r>
            <a:r>
              <a:rPr lang="en-US"/>
              <a:t>A Cluster Analysis model is run using the parameters specified by the user in the wizard . Then the method finds all records that either belong to clusters with fewer than N records or do not belong to any cluster, and flags all such records as outliers. The number N is specified by the user in the  wizard.</a:t>
            </a:r>
            <a:endParaRPr lang="en-US"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272</a:t>
            </a:fld>
            <a:endParaRPr lang="en-US"/>
          </a:p>
        </p:txBody>
      </p:sp>
    </p:spTree>
    <p:extLst>
      <p:ext uri="{BB962C8B-B14F-4D97-AF65-F5344CB8AC3E}">
        <p14:creationId xmlns:p14="http://schemas.microsoft.com/office/powerpoint/2010/main" val="40351109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Arial"/>
              </a:rPr>
              <a:t>Location Measures: </a:t>
            </a:r>
            <a:r>
              <a:rPr lang="en-US">
                <a:cs typeface="Arial"/>
              </a:rPr>
              <a:t> </a:t>
            </a:r>
            <a:r>
              <a:rPr lang="en-US"/>
              <a:t>The choice of location measure determines how the </a:t>
            </a:r>
            <a:r>
              <a:rPr lang="en-US" err="1"/>
              <a:t>centre</a:t>
            </a:r>
            <a:r>
              <a:rPr lang="en-US"/>
              <a:t> of the distribution is quantified. The mean and median measures identify the </a:t>
            </a:r>
            <a:r>
              <a:rPr lang="en-US" err="1"/>
              <a:t>centre</a:t>
            </a:r>
            <a:r>
              <a:rPr lang="en-US"/>
              <a:t> with the values of these aggregation functions. The 1st and 3rd quartiles identify the </a:t>
            </a:r>
            <a:r>
              <a:rPr lang="en-US" err="1"/>
              <a:t>centre</a:t>
            </a:r>
            <a:r>
              <a:rPr lang="en-US"/>
              <a:t> as the entire interval between these two quartiles.</a:t>
            </a:r>
          </a:p>
          <a:p>
            <a:endParaRPr lang="en-US">
              <a:cs typeface="Calibri"/>
            </a:endParaRPr>
          </a:p>
          <a:p>
            <a:r>
              <a:rPr lang="en-US" b="1"/>
              <a:t>Scale Measures:</a:t>
            </a:r>
            <a:r>
              <a:rPr lang="en-US"/>
              <a:t> The choice of scale measure determines the units with which to measure the distance from the </a:t>
            </a:r>
            <a:r>
              <a:rPr lang="en-US" err="1"/>
              <a:t>centre</a:t>
            </a:r>
            <a:r>
              <a:rPr lang="en-US"/>
              <a:t> of the distribution. The standard deviation is the most common scale measure, and is useful for determining outliers from normal distributions. The median absolute deviation and interquartile range are robust alternatives to the standard deviation, in that they are less sensitive to the presence of outliers. Given that the act of looking for outliers implies that outliers may be present, it is often recommended to use these robust scale measures. The interquartile range is the difference between the first and third quartiles, and is the most commonly recommended measure.</a:t>
            </a:r>
          </a:p>
          <a:p>
            <a:r>
              <a:rPr lang="en-US"/>
              <a:t>The default measures (1st and 3rd quartiles and interquartile range) </a:t>
            </a:r>
            <a:r>
              <a:rPr lang="en-US" err="1"/>
              <a:t>correpond</a:t>
            </a:r>
            <a:r>
              <a:rPr lang="en-US"/>
              <a:t> to a procedure for detecting the so-called box-plot outliers.</a:t>
            </a:r>
          </a:p>
          <a:p>
            <a:endParaRPr lang="en-US">
              <a:cs typeface="Calibri"/>
            </a:endParaRPr>
          </a:p>
          <a:p>
            <a:r>
              <a:rPr lang="en-US"/>
              <a:t>In the Cut Off column, specify the number of distance units in each of the selected variables for a record beyond this distance to be considered an outlier. The default is 3. Specify any non-negative number</a:t>
            </a:r>
          </a:p>
          <a:p>
            <a:endParaRPr lang="en-US"/>
          </a:p>
          <a:p>
            <a:r>
              <a:rPr lang="en-US"/>
              <a:t>If any grouping variables are defined (see the details below), the location and scale measures are calculated within groups defined by the grouping variables. This is useful when values are not outliers for the entire dataset, but are outliers within groups. For example, age = 10 would not normally be an outlier over an entire population, but could be an outlier within a group of married individuals.</a:t>
            </a:r>
          </a:p>
        </p:txBody>
      </p:sp>
      <p:sp>
        <p:nvSpPr>
          <p:cNvPr id="4" name="Slide Number Placeholder 3"/>
          <p:cNvSpPr>
            <a:spLocks noGrp="1"/>
          </p:cNvSpPr>
          <p:nvPr>
            <p:ph type="sldNum" sz="quarter" idx="5"/>
          </p:nvPr>
        </p:nvSpPr>
        <p:spPr/>
        <p:txBody>
          <a:bodyPr/>
          <a:lstStyle/>
          <a:p>
            <a:fld id="{898CB70A-C87A-4C73-9D8B-C3EDC76F4652}" type="slidenum">
              <a:rPr lang="en-US" smtClean="0"/>
              <a:t>273</a:t>
            </a:fld>
            <a:endParaRPr lang="en-US"/>
          </a:p>
        </p:txBody>
      </p:sp>
    </p:spTree>
    <p:extLst>
      <p:ext uri="{BB962C8B-B14F-4D97-AF65-F5344CB8AC3E}">
        <p14:creationId xmlns:p14="http://schemas.microsoft.com/office/powerpoint/2010/main" val="187972450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a:p>
            <a:r>
              <a:rPr lang="en-US"/>
              <a:t>##statistical significance##</a:t>
            </a:r>
          </a:p>
          <a:p>
            <a:r>
              <a:rPr lang="en-US"/>
              <a:t>Now I have to talk about statistical significance. What is statistical significance? You may have seen this thing called P-value. You’re maybe familiar with it. Basically, we have some statistical theories, to understand how certain variables in certain models, should be distributed. They should be distributed in a certain way. And depending on what you are looking at, there are ways to assess how close to the distribution that we think the variable should have, the actual distribution is. One of the thing we do is the </a:t>
            </a:r>
            <a:r>
              <a:rPr lang="en-US" b="1"/>
              <a:t>chi-square test</a:t>
            </a:r>
            <a:r>
              <a:rPr lang="en-US"/>
              <a:t>. Ultimately the end point of chi-square test is the thing we call p-value which is a number between 0 and 1 to show you how significant something is. So the p-value is assessing basically, the null hypothesis. So when we are doing model building, there is always a test we are going to run, and the test is : </a:t>
            </a:r>
            <a:r>
              <a:rPr lang="en-US" b="1"/>
              <a:t>“Does including this variable have an effect on the predictions”.</a:t>
            </a:r>
            <a:r>
              <a:rPr lang="en-US"/>
              <a:t> </a:t>
            </a:r>
            <a:endParaRPr lang="en-US">
              <a:cs typeface="Calibri"/>
            </a:endParaRPr>
          </a:p>
          <a:p>
            <a:r>
              <a:rPr lang="en-US"/>
              <a:t>We look at the value of prediction if we include that variable and we look at the value of prediction if didn’t include that variable, and we can say ok well, if we didn’t include that variable we see these values of predictions, we assume that the values of predictions that we are getting come from a certain type of distributions, and then we look at the predictions we get if we do have included that variable and we say: </a:t>
            </a:r>
            <a:r>
              <a:rPr lang="en-US" b="1"/>
              <a:t>do those predictions fall into the range of values we could have gotten from the distribution, if we had not included that same variable. </a:t>
            </a:r>
          </a:p>
          <a:p>
            <a:r>
              <a:rPr lang="en-US"/>
              <a:t>At the end of it you say ok, I have tested whether or not this variable did anything. It effected the value of prediction. And if it didn’t, I call that a null hypothesis. So the </a:t>
            </a:r>
            <a:r>
              <a:rPr lang="en-US" b="1"/>
              <a:t>null hypothesis is that this variable has no effect</a:t>
            </a:r>
            <a:r>
              <a:rPr lang="en-US"/>
              <a:t>. How likely it is statistically that the variable that I’ve picked have no effect?</a:t>
            </a:r>
          </a:p>
          <a:p>
            <a:r>
              <a:rPr lang="en-US"/>
              <a:t>Now we have to pick a convention, and say at which point we want to pay attention. And the convention is historically 95% or 5% cutoff depending on which side you are looking at. If the data that we got including this variable, could have been obtained, even if we hadn’t included that variable, would fall into the possible ranges, at least 5% of the time, then this variable is not statistically significant and we are going to exclude it. </a:t>
            </a:r>
            <a:r>
              <a:rPr lang="en-US" b="1"/>
              <a:t>So we want a small p-value of 0.05 or less to include a variable. </a:t>
            </a:r>
          </a:p>
          <a:p>
            <a:endParaRPr lang="en-US"/>
          </a:p>
          <a:p>
            <a:r>
              <a:rPr lang="en-US"/>
              <a:t>In KS the default p-value is 0.05 but you can change it if you don’t like 0.05.</a:t>
            </a:r>
          </a:p>
          <a:p>
            <a:r>
              <a:rPr lang="en-US"/>
              <a:t>So based on this number computer decides to include or exclude a variable and there are three different methods. </a:t>
            </a:r>
          </a:p>
          <a:p>
            <a:endParaRPr lang="en-US"/>
          </a:p>
          <a:p>
            <a:r>
              <a:rPr lang="en-US"/>
              <a:t>#</a:t>
            </a:r>
            <a:r>
              <a:rPr lang="en-CA"/>
              <a:t>##################</a:t>
            </a:r>
          </a:p>
          <a:p>
            <a:r>
              <a:rPr lang="en-US"/>
              <a:t>L</a:t>
            </a:r>
            <a:r>
              <a:rPr lang="en-CA"/>
              <a:t>et me talk about the </a:t>
            </a:r>
            <a:r>
              <a:rPr lang="en-CA" b="1"/>
              <a:t>forward method </a:t>
            </a:r>
            <a:r>
              <a:rPr lang="en-CA"/>
              <a:t>first. I start with a null model. Only the intercept. We say how good of job does this null model do at predicting data, then I’m going to add a new variable, and build a model with intercept and only one variable. If adding that one variable made model doing better, with the p-value of less than or equal to 0.05, so it is statistically significantly better, then I will keep that variable in the model forever, and if adding that variable did not make the model statistically significantly better, then I will get rid of that variable forever and I will not look at it again. Then I go to the next variable and so on until I run out of variables. I never go back and check a variable again that was excluded. I also never go back to check the included variables again. This is forward selection. We start a null model and keep adding variables and never look back.</a:t>
            </a:r>
          </a:p>
          <a:p>
            <a:endParaRPr lang="en-US"/>
          </a:p>
          <a:p>
            <a:r>
              <a:rPr lang="en-CA" b="1"/>
              <a:t>backward technique </a:t>
            </a:r>
            <a:r>
              <a:rPr lang="en-CA"/>
              <a:t>is kind of similar but instead of starting with null model, it starts with a full model with access to all variables. So it builds a huge model with all variables you’ve included. and then it removes one variable at a time. It removes a variable and look at prediction and see how much less is at good predicting. If the model is less predictive with a p-value of less than 0.05 then it won’t get rid of that variable and put it back in the model. But if the p-value is higher than 0.05, it throw away that variable from the model forever. Once we decide to keep it or remove, it’s decided, and we never re-evaluate.</a:t>
            </a:r>
          </a:p>
          <a:p>
            <a:endParaRPr lang="en-US"/>
          </a:p>
          <a:p>
            <a:r>
              <a:rPr lang="en-US"/>
              <a:t>N</a:t>
            </a:r>
            <a:r>
              <a:rPr lang="en-CA"/>
              <a:t>ow we’re in the third technique, </a:t>
            </a:r>
            <a:r>
              <a:rPr lang="en-CA" b="1"/>
              <a:t>stepwise</a:t>
            </a:r>
            <a:r>
              <a:rPr lang="en-CA"/>
              <a:t>. It puts one in, assess it, if it’s significant keeps it otherwise throw it out. Then put the second one in and </a:t>
            </a:r>
            <a:r>
              <a:rPr lang="en-US"/>
              <a:t>if it’s significant keeps it otherwise throw it out. Let say it keeps it, then it goes back and look at the first variable again. Remove the first variable and</a:t>
            </a:r>
            <a:r>
              <a:rPr lang="en-CA"/>
              <a:t> reassess the whole thing. Maybe the first one needs to go back in, maybe not. So it tries all possible ways and you see the ability to catch issues if you have variables that are multiply-dependent and one of them look significant only in the presence of some other variables. That’s more easy to discover with stepwise selection. But you can also imagine that stepwise can be very time costly. Because you are trying lots of different models.</a:t>
            </a:r>
          </a:p>
          <a:p>
            <a:r>
              <a:rPr lang="en-US" b="1"/>
              <a:t>T</a:t>
            </a:r>
            <a:r>
              <a:rPr lang="en-CA" b="1"/>
              <a:t>here is another issue </a:t>
            </a:r>
            <a:r>
              <a:rPr lang="en-CA"/>
              <a:t>with stepwise that I want to make you aware of which is variables can cycle back in and out. imagine 3 variables scenario. 1 goes in. then 2 goes in and 1 goes out. Then 3 goes in and 2 goes out. Now because 2 is out 1 goes back in again. Then 2 needs to go in again and 1 goes out. So it can end you in a cycle. So there is a parameter in the SW that you set for how many time you allow this before stopping it. It’s called “</a:t>
            </a:r>
            <a:r>
              <a:rPr lang="en-CA" b="1"/>
              <a:t>round-trip</a:t>
            </a:r>
            <a:r>
              <a:rPr lang="en-CA"/>
              <a:t>”. Default number is 2 in the SW. You can increase that if you want.</a:t>
            </a:r>
          </a:p>
          <a:p>
            <a:endParaRPr lang="en-CA">
              <a:cs typeface="Calibri"/>
            </a:endParaRPr>
          </a:p>
          <a:p>
            <a:r>
              <a:rPr lang="en-CA" b="1">
                <a:cs typeface="Arial"/>
              </a:rPr>
              <a:t>R-Squared:</a:t>
            </a:r>
            <a:r>
              <a:rPr lang="en-CA">
                <a:cs typeface="Arial"/>
              </a:rPr>
              <a:t> </a:t>
            </a:r>
            <a:r>
              <a:rPr lang="en-CA"/>
              <a:t>Check through all possible combinations of coefficients and produce a ranked list with r-square increasing as various combinations go in</a:t>
            </a:r>
            <a:endParaRPr lang="en-CA" altLang="zh-CN">
              <a:cs typeface="Calibri"/>
            </a:endParaRPr>
          </a:p>
          <a:p>
            <a:r>
              <a:rPr lang="en-GB" b="1"/>
              <a:t>Variable Sequence of My choice :</a:t>
            </a:r>
            <a:r>
              <a:rPr lang="en-GB"/>
              <a:t>  Include variables based on the user's custom selection. The variables can be chosen on the basis of their significance (the P-value computed for each variable) and Information Value. Starts with no variables and then includes variables based on their order in the list of variables in the 3rd page of the wizard. The  buttons “Move Up” and “Move Down” allow you to change the order of inclusion of variables in the sequence. It starts with the topmost variable in the list, then adds subsequent variables one by one until it adds all of them, and finally chooses the best sequence as the “Currently Selected Sequence”.</a:t>
            </a:r>
            <a:endParaRPr lang="en-CA">
              <a:cs typeface="Calibri"/>
            </a:endParaRPr>
          </a:p>
          <a:p>
            <a:endParaRPr lang="zh-CN" altLang="en-US">
              <a:cs typeface="Calibri"/>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279</a:t>
            </a:fld>
            <a:endParaRPr lang="zh-CN" altLang="en-US"/>
          </a:p>
        </p:txBody>
      </p:sp>
    </p:spTree>
    <p:extLst>
      <p:ext uri="{BB962C8B-B14F-4D97-AF65-F5344CB8AC3E}">
        <p14:creationId xmlns:p14="http://schemas.microsoft.com/office/powerpoint/2010/main" val="62065997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75"/>
              </a:spcBef>
            </a:pPr>
            <a:r>
              <a:rPr lang="en-US" b="1"/>
              <a:t>Significance Limits options: </a:t>
            </a:r>
            <a:r>
              <a:rPr lang="en-US"/>
              <a:t>To set the p-value threshold </a:t>
            </a:r>
          </a:p>
          <a:p>
            <a:pPr>
              <a:spcBef>
                <a:spcPts val="375"/>
              </a:spcBef>
            </a:pPr>
            <a:r>
              <a:rPr lang="en-US" b="1"/>
              <a:t>Entropy difference threshold:</a:t>
            </a:r>
            <a:r>
              <a:rPr lang="en-US"/>
              <a:t> Looks at the difference between in and out at any given state. And if that is a p-values of less than 0.0005 then keep that variable. </a:t>
            </a:r>
            <a:endParaRPr lang="en-US">
              <a:cs typeface="Calibri"/>
            </a:endParaRPr>
          </a:p>
          <a:p>
            <a:pPr>
              <a:spcBef>
                <a:spcPts val="375"/>
              </a:spcBef>
            </a:pPr>
            <a:r>
              <a:rPr lang="en-US" b="1"/>
              <a:t>Keep indicator variables together</a:t>
            </a:r>
            <a:r>
              <a:rPr lang="en-US"/>
              <a:t>: Algorithm does not know the difference of indicator variable and non-indicator variable. If this is not checked, a category of a dummy-encoded variable might not enter the model. Then model group that category with the default category. Most of the time you don’t want this to happen</a:t>
            </a:r>
            <a:endParaRPr lang="en-US">
              <a:cs typeface="Calibri"/>
            </a:endParaRPr>
          </a:p>
          <a:p>
            <a:endParaRPr lang="en-US" b="1">
              <a:cs typeface="Calibri"/>
            </a:endParaRPr>
          </a:p>
          <a:p>
            <a:r>
              <a:rPr lang="en-US" b="1">
                <a:cs typeface="Calibri"/>
              </a:rPr>
              <a:t>Singular value threshold: </a:t>
            </a:r>
            <a:r>
              <a:rPr lang="en-US">
                <a:cs typeface="Calibri"/>
              </a:rPr>
              <a:t>To tell computer at what low number it should think it is got zero. </a:t>
            </a:r>
          </a:p>
          <a:p>
            <a:r>
              <a:rPr lang="en-US" b="1"/>
              <a:t>Suppress intercept: </a:t>
            </a:r>
            <a:r>
              <a:rPr lang="en-US"/>
              <a:t>For example, average monthly spend on children activities. You want to suppress intercept for zero child. You want to force that.</a:t>
            </a:r>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280</a:t>
            </a:fld>
            <a:endParaRPr lang="en-US"/>
          </a:p>
        </p:txBody>
      </p:sp>
    </p:spTree>
    <p:extLst>
      <p:ext uri="{BB962C8B-B14F-4D97-AF65-F5344CB8AC3E}">
        <p14:creationId xmlns:p14="http://schemas.microsoft.com/office/powerpoint/2010/main" val="126964938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both Score (Lagrange multiplier) and Wald  tests, the p-value is below the typical cutoff of 0.05, suggesting that including the variable </a:t>
            </a:r>
            <a:r>
              <a:rPr lang="en-US" b="1"/>
              <a:t>capital-gain-</a:t>
            </a:r>
            <a:r>
              <a:rPr lang="en-US" b="1" err="1"/>
              <a:t>ZeroToNull</a:t>
            </a:r>
            <a:r>
              <a:rPr lang="en-US"/>
              <a:t> in the model would create a statistically significant improvement in model fit. </a:t>
            </a:r>
          </a:p>
          <a:p>
            <a:endParaRPr lang="en-US">
              <a:cs typeface="Calibri"/>
            </a:endParaRPr>
          </a:p>
          <a:p>
            <a:r>
              <a:rPr lang="en-US">
                <a:cs typeface="Calibri"/>
              </a:rPr>
              <a:t>**** </a:t>
            </a:r>
          </a:p>
          <a:p>
            <a:r>
              <a:rPr lang="en-US">
                <a:cs typeface="Calibri"/>
              </a:rPr>
              <a:t>Wald test:</a:t>
            </a:r>
          </a:p>
          <a:p>
            <a:r>
              <a:rPr lang="en-US"/>
              <a:t>The Wald test works by testing the null hypothesis that a set of parameters is equal to some value. In the model being tested here, the null hypothesis is that the </a:t>
            </a:r>
            <a:r>
              <a:rPr lang="en-US" b="1"/>
              <a:t>capital-gain-</a:t>
            </a:r>
            <a:r>
              <a:rPr lang="en-US" b="1" err="1"/>
              <a:t>ZeroToNull</a:t>
            </a:r>
            <a:r>
              <a:rPr lang="en-US" b="1"/>
              <a:t> </a:t>
            </a:r>
            <a:r>
              <a:rPr lang="en-US"/>
              <a:t>coefficient is equal to zero. </a:t>
            </a:r>
          </a:p>
          <a:p>
            <a:r>
              <a:rPr lang="en-US"/>
              <a:t>If the test fails to reject the null hypothesis, this suggests that removing the variable from the model will not substantially harm the fit of that model. </a:t>
            </a:r>
          </a:p>
          <a:p>
            <a:endParaRPr lang="en-US">
              <a:cs typeface="Calibri"/>
            </a:endParaRPr>
          </a:p>
          <a:p>
            <a:r>
              <a:rPr lang="en-US">
                <a:cs typeface="Calibri"/>
              </a:rPr>
              <a:t>Score test:</a:t>
            </a:r>
          </a:p>
          <a:p>
            <a:r>
              <a:rPr lang="en-US"/>
              <a:t>The test statistic is the expected change in the chi-squared statistic for the model if a variable or set of variables is added to the model.</a:t>
            </a:r>
          </a:p>
        </p:txBody>
      </p:sp>
      <p:sp>
        <p:nvSpPr>
          <p:cNvPr id="4" name="Slide Number Placeholder 3"/>
          <p:cNvSpPr>
            <a:spLocks noGrp="1"/>
          </p:cNvSpPr>
          <p:nvPr>
            <p:ph type="sldNum" sz="quarter" idx="5"/>
          </p:nvPr>
        </p:nvSpPr>
        <p:spPr/>
        <p:txBody>
          <a:bodyPr/>
          <a:lstStyle/>
          <a:p>
            <a:fld id="{898CB70A-C87A-4C73-9D8B-C3EDC76F4652}" type="slidenum">
              <a:rPr lang="en-US" smtClean="0"/>
              <a:t>286</a:t>
            </a:fld>
            <a:endParaRPr lang="en-US"/>
          </a:p>
        </p:txBody>
      </p:sp>
    </p:spTree>
    <p:extLst>
      <p:ext uri="{BB962C8B-B14F-4D97-AF65-F5344CB8AC3E}">
        <p14:creationId xmlns:p14="http://schemas.microsoft.com/office/powerpoint/2010/main" val="913493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36</a:t>
            </a:fld>
            <a:endParaRPr lang="zh-CN" altLang="en-US"/>
          </a:p>
        </p:txBody>
      </p:sp>
    </p:spTree>
    <p:extLst>
      <p:ext uri="{BB962C8B-B14F-4D97-AF65-F5344CB8AC3E}">
        <p14:creationId xmlns:p14="http://schemas.microsoft.com/office/powerpoint/2010/main" val="140418060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 want to determine whether the newer model gives a </a:t>
            </a:r>
            <a:r>
              <a:rPr lang="en-US" i="1"/>
              <a:t>significantly</a:t>
            </a:r>
            <a:r>
              <a:rPr lang="en-US"/>
              <a:t> better fit to the data</a:t>
            </a:r>
          </a:p>
          <a:p>
            <a:endParaRPr lang="en-US"/>
          </a:p>
          <a:p>
            <a:r>
              <a:rPr lang="en-US"/>
              <a:t>When we perform an </a:t>
            </a:r>
            <a:r>
              <a:rPr lang="en-US" b="1"/>
              <a:t>ANOVA</a:t>
            </a:r>
            <a:r>
              <a:rPr lang="en-US"/>
              <a:t> we do a lot of math</a:t>
            </a:r>
            <a:endParaRPr lang="en-US">
              <a:cs typeface="Calibri"/>
            </a:endParaRPr>
          </a:p>
          <a:p>
            <a:r>
              <a:rPr lang="en-US"/>
              <a:t>- We calculate sum of squares,</a:t>
            </a:r>
          </a:p>
          <a:p>
            <a:r>
              <a:rPr lang="en-US"/>
              <a:t>- Then Degree of freedom</a:t>
            </a:r>
          </a:p>
          <a:p>
            <a:r>
              <a:rPr lang="en-US"/>
              <a:t>- Then divide sum of squares by DF to get the Mean Squares for Regression, Error and Total</a:t>
            </a:r>
          </a:p>
          <a:p>
            <a:pPr marL="514350" lvl="1" indent="-171450">
              <a:buFont typeface="Arial"/>
              <a:buChar char="•"/>
            </a:pPr>
            <a:r>
              <a:rPr lang="en-US"/>
              <a:t>The lower the MSE the higher the accuracy of prediction as there would be better match between the actual and predicted data set. However, too low MSE could result to over refinement.</a:t>
            </a:r>
            <a:endParaRPr lang="en-US">
              <a:cs typeface="Calibri"/>
            </a:endParaRPr>
          </a:p>
          <a:p>
            <a:r>
              <a:rPr lang="en-US"/>
              <a:t>- Then divide mean square of Regression (Between ) by mean square of Error (Within) to get F-Ratio  (17,980.480452 /127.72 = 140.78)</a:t>
            </a:r>
          </a:p>
          <a:p>
            <a:endParaRPr lang="en-US">
              <a:cs typeface="Calibri"/>
            </a:endParaRPr>
          </a:p>
          <a:p>
            <a:r>
              <a:rPr lang="en-US"/>
              <a:t>The hypotheses for the F-test of the overall significance are as follows:</a:t>
            </a:r>
            <a:endParaRPr lang="en-US">
              <a:cs typeface="Calibri"/>
            </a:endParaRPr>
          </a:p>
          <a:p>
            <a:pPr marL="285750" indent="-285750">
              <a:buFont typeface="Arial"/>
              <a:buChar char="•"/>
            </a:pPr>
            <a:r>
              <a:rPr lang="en-US" b="1"/>
              <a:t>Null hypothesis</a:t>
            </a:r>
            <a:r>
              <a:rPr lang="en-US"/>
              <a:t>: The fit of the intercept-only model and your model are equal.</a:t>
            </a:r>
            <a:endParaRPr lang="en-US">
              <a:cs typeface="Calibri"/>
            </a:endParaRPr>
          </a:p>
          <a:p>
            <a:pPr marL="285750" indent="-285750">
              <a:buFont typeface="Arial"/>
              <a:buChar char="•"/>
            </a:pPr>
            <a:r>
              <a:rPr lang="en-US" b="1"/>
              <a:t>Alternative hypothesis</a:t>
            </a:r>
            <a:r>
              <a:rPr lang="en-US"/>
              <a:t>: The fit of the intercept-only model is significantly reduced compared to your model.</a:t>
            </a:r>
            <a:endParaRPr lang="en-US">
              <a:cs typeface="Calibri"/>
            </a:endParaRPr>
          </a:p>
          <a:p>
            <a:endParaRPr lang="en-US"/>
          </a:p>
          <a:p>
            <a:r>
              <a:rPr lang="en-US"/>
              <a:t>If the P-value for the F-test of overall significance test is less than your significance level, you can reject the null-hypothesis and conclude that your model provides a better fit than the intercept-only model.</a:t>
            </a:r>
            <a:endParaRPr lang="en-US">
              <a:cs typeface="Calibri"/>
            </a:endParaRPr>
          </a:p>
          <a:p>
            <a:r>
              <a:rPr lang="en-US">
                <a:cs typeface="Calibri"/>
              </a:rPr>
              <a:t>----------------------------------------------------------------</a:t>
            </a:r>
          </a:p>
          <a:p>
            <a:r>
              <a:rPr lang="en-US" b="1"/>
              <a:t>R-squared</a:t>
            </a:r>
            <a:r>
              <a:rPr lang="en-US"/>
              <a:t> (R2), which is the proportion of variation in the outcome that is explained by the predictor variables. In multiple regression models, R2 corresponds to the squared correlation between the observed outcome values and the predicted values by the model. </a:t>
            </a:r>
          </a:p>
          <a:p>
            <a:endParaRPr lang="en-US">
              <a:cs typeface="Calibri"/>
            </a:endParaRPr>
          </a:p>
          <a:p>
            <a:r>
              <a:rPr lang="en-US">
                <a:cs typeface="Calibri"/>
              </a:rPr>
              <a:t>Sum of Squares (Regression) / </a:t>
            </a:r>
            <a:r>
              <a:rPr lang="en-US"/>
              <a:t>Sum of Squares</a:t>
            </a:r>
            <a:r>
              <a:rPr lang="en-US">
                <a:cs typeface="Calibri"/>
              </a:rPr>
              <a:t>(totals) = </a:t>
            </a:r>
            <a:r>
              <a:rPr lang="en-US"/>
              <a:t>323,648.648127</a:t>
            </a:r>
            <a:r>
              <a:rPr lang="en-US">
                <a:cs typeface="Calibri"/>
              </a:rPr>
              <a:t> / </a:t>
            </a:r>
            <a:r>
              <a:rPr lang="en-US"/>
              <a:t>1,775,699.604759</a:t>
            </a:r>
            <a:r>
              <a:rPr lang="en-US">
                <a:cs typeface="Calibri"/>
              </a:rPr>
              <a:t> = 0.182265</a:t>
            </a:r>
          </a:p>
          <a:p>
            <a:endParaRPr lang="en-US"/>
          </a:p>
          <a:p>
            <a:r>
              <a:rPr lang="en-US"/>
              <a:t>The Higher the R-squared, the better the model.</a:t>
            </a:r>
            <a:endParaRPr lang="en-US">
              <a:cs typeface="Calibri"/>
            </a:endParaRPr>
          </a:p>
          <a:p>
            <a:endParaRPr lang="en-US">
              <a:cs typeface="Calibri"/>
            </a:endParaRPr>
          </a:p>
          <a:p>
            <a:r>
              <a:rPr lang="en-US"/>
              <a:t>-------------------------------------------------------------------------</a:t>
            </a:r>
          </a:p>
          <a:p>
            <a:r>
              <a:rPr lang="en-US"/>
              <a:t>The problem with the R2 and RMSE, is that they are sensible to the inclusion of additional variables in the model, even if those variables don't have significant contribution in explaining the outcome. Put in other words, including additional variables in the model will always increase the R2 and reduce the RMSE. So, we need a more robust metric to guide the model choice.</a:t>
            </a:r>
            <a:endParaRPr lang="en-US">
              <a:cs typeface="Calibri"/>
            </a:endParaRPr>
          </a:p>
          <a:p>
            <a:r>
              <a:rPr lang="en-US">
                <a:cs typeface="Calibri"/>
              </a:rPr>
              <a:t>-------------------------------------------------------------------------</a:t>
            </a:r>
            <a:endParaRPr lang="en-US"/>
          </a:p>
          <a:p>
            <a:r>
              <a:rPr lang="en-US"/>
              <a:t> There is an adjusted version, called </a:t>
            </a:r>
            <a:r>
              <a:rPr lang="en-US" b="1"/>
              <a:t>Adjusted R-squared</a:t>
            </a:r>
            <a:r>
              <a:rPr lang="en-US"/>
              <a:t>, which adjusts the R2 for having too many variables in the model.</a:t>
            </a:r>
            <a:endParaRPr lang="en-US">
              <a:cs typeface="Calibri"/>
            </a:endParaRPr>
          </a:p>
          <a:p>
            <a:r>
              <a:rPr lang="en-US">
                <a:cs typeface="Calibri"/>
              </a:rPr>
              <a:t>--------------------------------------------------------------------------</a:t>
            </a:r>
          </a:p>
          <a:p>
            <a:pPr algn="just"/>
            <a:r>
              <a:rPr lang="en-US"/>
              <a:t>Additionally, there are 2 other important metrics - </a:t>
            </a:r>
            <a:r>
              <a:rPr lang="en-US" b="1"/>
              <a:t>AIC</a:t>
            </a:r>
            <a:r>
              <a:rPr lang="en-US"/>
              <a:t> </a:t>
            </a:r>
            <a:r>
              <a:rPr lang="en-US" b="1"/>
              <a:t>and BIC</a:t>
            </a:r>
            <a:r>
              <a:rPr lang="en-US"/>
              <a:t> - that are commonly used for model evaluation and selection.</a:t>
            </a:r>
          </a:p>
          <a:p>
            <a:pPr algn="just"/>
            <a:r>
              <a:rPr lang="en-US"/>
              <a:t>These are an unbiased estimate of the model prediction error MSE. The lower these metrics, he better the model.</a:t>
            </a:r>
            <a:endParaRPr lang="en-US">
              <a:cs typeface="Calibri"/>
            </a:endParaRPr>
          </a:p>
          <a:p>
            <a:pPr algn="just"/>
            <a:endParaRPr lang="en-US"/>
          </a:p>
          <a:p>
            <a:pPr marL="171450" indent="-171450" algn="just">
              <a:buFont typeface="Arial"/>
              <a:buChar char="•"/>
            </a:pPr>
            <a:r>
              <a:rPr lang="en-US" b="1"/>
              <a:t>AIC</a:t>
            </a:r>
            <a:r>
              <a:rPr lang="en-US"/>
              <a:t> stands for (</a:t>
            </a:r>
            <a:r>
              <a:rPr lang="en-US" i="1"/>
              <a:t>Akaike’s Information Criteria</a:t>
            </a:r>
            <a:r>
              <a:rPr lang="en-US"/>
              <a:t>), a metric </a:t>
            </a:r>
            <a:r>
              <a:rPr lang="en-US" err="1"/>
              <a:t>developped</a:t>
            </a:r>
            <a:r>
              <a:rPr lang="en-US"/>
              <a:t> by the Japanese Statistician, </a:t>
            </a:r>
            <a:r>
              <a:rPr lang="en-US" err="1"/>
              <a:t>Hirotugu</a:t>
            </a:r>
            <a:r>
              <a:rPr lang="en-US"/>
              <a:t> Akaike, 1970. The basic idea of AIC is to penalize the inclusion of additional variables to a model. It adds a penalty that increases the error when including additional terms. The lower the AIC, the better the model.</a:t>
            </a:r>
            <a:endParaRPr lang="en-US">
              <a:cs typeface="Calibri"/>
            </a:endParaRPr>
          </a:p>
          <a:p>
            <a:pPr marL="171450" indent="-171450" algn="just">
              <a:buFont typeface="Arial"/>
              <a:buChar char="•"/>
            </a:pPr>
            <a:r>
              <a:rPr lang="en-US" b="1"/>
              <a:t>BIC</a:t>
            </a:r>
            <a:r>
              <a:rPr lang="en-US"/>
              <a:t> (or </a:t>
            </a:r>
            <a:r>
              <a:rPr lang="en-US" i="1"/>
              <a:t>Bayesian information criteria</a:t>
            </a:r>
            <a:r>
              <a:rPr lang="en-US"/>
              <a:t>) is a variant of AIC with a stronger penalty for including additional variables to the model.</a:t>
            </a:r>
            <a:endParaRPr lang="en-US">
              <a:cs typeface="Calibri"/>
            </a:endParaRP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898CB70A-C87A-4C73-9D8B-C3EDC76F4652}" type="slidenum">
              <a:rPr lang="en-US" smtClean="0"/>
              <a:t>287</a:t>
            </a:fld>
            <a:endParaRPr lang="en-US"/>
          </a:p>
        </p:txBody>
      </p:sp>
    </p:spTree>
    <p:extLst>
      <p:ext uri="{BB962C8B-B14F-4D97-AF65-F5344CB8AC3E}">
        <p14:creationId xmlns:p14="http://schemas.microsoft.com/office/powerpoint/2010/main" val="377712628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low VIF means 1. once you start to get close to 5, you should be cautious. once you reach 10, there is something wrong. By simplifying variables we are going to give less info so we expect lower variance explained (R2) but we hope to get more explainable model</a:t>
            </a:r>
          </a:p>
        </p:txBody>
      </p:sp>
      <p:sp>
        <p:nvSpPr>
          <p:cNvPr id="4" name="Slide Number Placeholder 3"/>
          <p:cNvSpPr>
            <a:spLocks noGrp="1"/>
          </p:cNvSpPr>
          <p:nvPr>
            <p:ph type="sldNum" sz="quarter" idx="5"/>
          </p:nvPr>
        </p:nvSpPr>
        <p:spPr/>
        <p:txBody>
          <a:bodyPr/>
          <a:lstStyle/>
          <a:p>
            <a:fld id="{898CB70A-C87A-4C73-9D8B-C3EDC76F4652}" type="slidenum">
              <a:rPr lang="en-US" smtClean="0"/>
              <a:t>292</a:t>
            </a:fld>
            <a:endParaRPr lang="en-US"/>
          </a:p>
        </p:txBody>
      </p:sp>
    </p:spTree>
    <p:extLst>
      <p:ext uri="{BB962C8B-B14F-4D97-AF65-F5344CB8AC3E}">
        <p14:creationId xmlns:p14="http://schemas.microsoft.com/office/powerpoint/2010/main" val="232624002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294</a:t>
            </a:fld>
            <a:endParaRPr lang="en-US"/>
          </a:p>
        </p:txBody>
      </p:sp>
    </p:spTree>
    <p:extLst>
      <p:ext uri="{BB962C8B-B14F-4D97-AF65-F5344CB8AC3E}">
        <p14:creationId xmlns:p14="http://schemas.microsoft.com/office/powerpoint/2010/main" val="59139497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296</a:t>
            </a:fld>
            <a:endParaRPr lang="en-US"/>
          </a:p>
        </p:txBody>
      </p:sp>
    </p:spTree>
    <p:extLst>
      <p:ext uri="{BB962C8B-B14F-4D97-AF65-F5344CB8AC3E}">
        <p14:creationId xmlns:p14="http://schemas.microsoft.com/office/powerpoint/2010/main" val="183652884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Bias:</a:t>
            </a:r>
            <a:r>
              <a:rPr lang="en-US"/>
              <a:t> The average estimate plotted against actual values. The line in the middle is the estimates and the upper and lower lines are the error lines. So let say, for all the people who worked 25 hours per week take the average estimate, plot it here. But what do we expect to here in this plot? For a good model we want to be close to this diagonal line. We want top error bar above the diagonal line and the bottom line below the diagonal line. This model is good for things in the middle but bad at the edges. In general, our model has not done a good job in picking the pattern and prediction overall and it’s a bit misleading. Maybe we have more people in the middle which is doing a better job compare to edges. This is bias chart and definitely, there is some bias going on in this model. This’s ok we are just trying to understand functionalities in Knowledge Studio.</a:t>
            </a:r>
          </a:p>
          <a:p>
            <a:pPr marL="285750" indent="-285750">
              <a:buFont typeface="Arial"/>
              <a:buChar char="•"/>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300</a:t>
            </a:fld>
            <a:endParaRPr lang="en-US"/>
          </a:p>
        </p:txBody>
      </p:sp>
    </p:spTree>
    <p:extLst>
      <p:ext uri="{BB962C8B-B14F-4D97-AF65-F5344CB8AC3E}">
        <p14:creationId xmlns:p14="http://schemas.microsoft.com/office/powerpoint/2010/main" val="336431489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Accuracy:  </a:t>
            </a:r>
            <a:r>
              <a:rPr lang="en-US"/>
              <a:t>This is a count of the residuals plotted against the residuals. This is where we can say if residuals are normally distributed. It should look like a bell curve. This chart vaguely looks like normal. It got a too long left tail compare to the right and it got a big mass on the right close to the center line as opposed to what it got on the left. So this thing is not really normal but it’s not horrible. So this is telling me that there are some information that I am not capturing and my residuals have some pattern that I need to look in.</a:t>
            </a:r>
          </a:p>
          <a:p>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301</a:t>
            </a:fld>
            <a:endParaRPr lang="en-US"/>
          </a:p>
        </p:txBody>
      </p:sp>
    </p:spTree>
    <p:extLst>
      <p:ext uri="{BB962C8B-B14F-4D97-AF65-F5344CB8AC3E}">
        <p14:creationId xmlns:p14="http://schemas.microsoft.com/office/powerpoint/2010/main" val="69403064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Scatter plot</a:t>
            </a:r>
            <a:r>
              <a:rPr lang="en-US"/>
              <a:t>: you get a warning. There are so many points to plot. Over 11000 so it’s reminding me that it’s not showing them all. Again, we are plotting Actual values versus estimated values. I am hoping to see dots around a diagonal line. I also don’t want to see a pattern. There are some here but it’s ok. You see the vertical line bands. That’s because in predictions we have decimal points. This is not ideal in prediction, but it is ok here because we know why this is happening. This is giving me sort of same information Bias chart gave me.</a:t>
            </a:r>
          </a:p>
        </p:txBody>
      </p:sp>
      <p:sp>
        <p:nvSpPr>
          <p:cNvPr id="4" name="Slide Number Placeholder 3"/>
          <p:cNvSpPr>
            <a:spLocks noGrp="1"/>
          </p:cNvSpPr>
          <p:nvPr>
            <p:ph type="sldNum" sz="quarter" idx="5"/>
          </p:nvPr>
        </p:nvSpPr>
        <p:spPr/>
        <p:txBody>
          <a:bodyPr/>
          <a:lstStyle/>
          <a:p>
            <a:fld id="{898CB70A-C87A-4C73-9D8B-C3EDC76F4652}" type="slidenum">
              <a:rPr lang="en-US" smtClean="0"/>
              <a:t>302</a:t>
            </a:fld>
            <a:endParaRPr lang="en-US"/>
          </a:p>
        </p:txBody>
      </p:sp>
    </p:spTree>
    <p:extLst>
      <p:ext uri="{BB962C8B-B14F-4D97-AF65-F5344CB8AC3E}">
        <p14:creationId xmlns:p14="http://schemas.microsoft.com/office/powerpoint/2010/main" val="397353132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Error:</a:t>
            </a:r>
            <a:r>
              <a:rPr lang="en-US"/>
              <a:t> error plot is where I am looking for heteroscedasticity or homoscedasticity. You see that in the middle there are a lot less error. My error is higher for lower values and higher values and we kind of saw that in the bias chart. and this is heteroscedasticity on the sides because we don’t have many people working 80 hours a week or working 5 hours a week. Even in the middle it’s not the best and error depends on hours-per-week. And this is an indicator that my residuals are not homoscedastic.  In order to have homoscedasticity I want to have a flatter line.  Maybe we should include more variables in the model. </a:t>
            </a:r>
          </a:p>
          <a:p>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303</a:t>
            </a:fld>
            <a:endParaRPr lang="en-US"/>
          </a:p>
        </p:txBody>
      </p:sp>
    </p:spTree>
    <p:extLst>
      <p:ext uri="{BB962C8B-B14F-4D97-AF65-F5344CB8AC3E}">
        <p14:creationId xmlns:p14="http://schemas.microsoft.com/office/powerpoint/2010/main" val="271476050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5645836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89886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37</a:t>
            </a:fld>
            <a:endParaRPr lang="zh-CN" altLang="en-US"/>
          </a:p>
        </p:txBody>
      </p:sp>
    </p:spTree>
    <p:extLst>
      <p:ext uri="{BB962C8B-B14F-4D97-AF65-F5344CB8AC3E}">
        <p14:creationId xmlns:p14="http://schemas.microsoft.com/office/powerpoint/2010/main" val="147838059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So what is logistic regression?  It’s a modification of linear regression that make sense in the case that your dependent variable is categorical. </a:t>
            </a:r>
          </a:p>
          <a:p>
            <a:r>
              <a:rPr lang="en-US"/>
              <a:t>We’ll talk about the natural logarithm of odds. </a:t>
            </a:r>
          </a:p>
          <a:p>
            <a:r>
              <a:rPr lang="en-US"/>
              <a:t>We’ll talk about converting that to probabilities.</a:t>
            </a:r>
          </a:p>
          <a:p>
            <a:r>
              <a:rPr lang="en-US"/>
              <a:t>…</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313</a:t>
            </a:fld>
            <a:endParaRPr lang="zh-CN" altLang="en-US"/>
          </a:p>
        </p:txBody>
      </p:sp>
    </p:spTree>
    <p:extLst>
      <p:ext uri="{BB962C8B-B14F-4D97-AF65-F5344CB8AC3E}">
        <p14:creationId xmlns:p14="http://schemas.microsoft.com/office/powerpoint/2010/main" val="117815156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Logistic regression is applied when the dependent variable is categorical. So if you are making prediction of a categorical thing , linear regression, does not make sense. </a:t>
            </a:r>
          </a:p>
          <a:p>
            <a:pPr>
              <a:buNone/>
            </a:pPr>
            <a:r>
              <a:rPr lang="en-US"/>
              <a:t>Imagine predicting whether somebody is going to respond or not. If you use a linear regression, it generates a number. How do you convert that number to yes or no’s? </a:t>
            </a:r>
          </a:p>
          <a:p>
            <a:pPr>
              <a:buNone/>
            </a:pPr>
            <a:r>
              <a:rPr lang="en-US"/>
              <a:t>well, logistic regression provides a technique to convert that to yes or nos. </a:t>
            </a:r>
            <a:endParaRPr lang="en-US">
              <a:cs typeface="Arial"/>
            </a:endParaRPr>
          </a:p>
          <a:p>
            <a:pPr>
              <a:buNone/>
            </a:pPr>
            <a:endParaRPr lang="en-US">
              <a:cs typeface="Arial"/>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314</a:t>
            </a:fld>
            <a:endParaRPr lang="en-US"/>
          </a:p>
        </p:txBody>
      </p:sp>
    </p:spTree>
    <p:extLst>
      <p:ext uri="{BB962C8B-B14F-4D97-AF65-F5344CB8AC3E}">
        <p14:creationId xmlns:p14="http://schemas.microsoft.com/office/powerpoint/2010/main" val="9958564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We’ll mostly talk about binary logistic regression which is when there are only two categories of dependent variable.</a:t>
            </a:r>
          </a:p>
        </p:txBody>
      </p:sp>
      <p:sp>
        <p:nvSpPr>
          <p:cNvPr id="4" name="Slide Number Placeholder 3"/>
          <p:cNvSpPr>
            <a:spLocks noGrp="1"/>
          </p:cNvSpPr>
          <p:nvPr>
            <p:ph type="sldNum" sz="quarter" idx="5"/>
          </p:nvPr>
        </p:nvSpPr>
        <p:spPr/>
        <p:txBody>
          <a:bodyPr/>
          <a:lstStyle/>
          <a:p>
            <a:fld id="{2053E408-BDBF-6142-9AEB-D92FAD324DDB}" type="slidenum">
              <a:rPr lang="en-US" smtClean="0"/>
              <a:pPr/>
              <a:t>315</a:t>
            </a:fld>
            <a:endParaRPr lang="en-US"/>
          </a:p>
        </p:txBody>
      </p:sp>
    </p:spTree>
    <p:extLst>
      <p:ext uri="{BB962C8B-B14F-4D97-AF65-F5344CB8AC3E}">
        <p14:creationId xmlns:p14="http://schemas.microsoft.com/office/powerpoint/2010/main" val="13012204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We cannot apply linear regression when predicting discrete DV. The assumptions of linearity and residuals are violated. Let’s think about this for a second. </a:t>
            </a:r>
          </a:p>
          <a:p>
            <a:pPr>
              <a:buNone/>
            </a:pPr>
            <a:endParaRPr lang="en-US"/>
          </a:p>
          <a:p>
            <a:pPr>
              <a:buNone/>
            </a:pPr>
            <a:r>
              <a:rPr lang="en-US"/>
              <a:t>What is a linear relationship? If I make a small change is the independent variable, that’s going to correspond to relatively a small change in the dependent variable.   </a:t>
            </a:r>
            <a:endParaRPr lang="en-US">
              <a:cs typeface="Arial"/>
            </a:endParaRPr>
          </a:p>
          <a:p>
            <a:pPr>
              <a:buNone/>
            </a:pPr>
            <a:r>
              <a:rPr lang="en-US"/>
              <a:t>On the other hand, for categorical dependent variables, small change does not make sense. </a:t>
            </a:r>
          </a:p>
          <a:p>
            <a:pPr>
              <a:buNone/>
            </a:pPr>
            <a:r>
              <a:rPr lang="en-US"/>
              <a:t>When there is a small change in independent variable how do explain change the corresponding categorical DV? Yes or No? </a:t>
            </a:r>
          </a:p>
          <a:p>
            <a:pPr>
              <a:buNone/>
            </a:pPr>
            <a:r>
              <a:rPr lang="en-US"/>
              <a:t>It just does not make sense. That’s why we say the assumption of linearity are completely violated when predicting discrete variables.</a:t>
            </a:r>
            <a:endParaRPr lang="en-US">
              <a:cs typeface="Arial"/>
            </a:endParaRPr>
          </a:p>
          <a:p>
            <a:pPr>
              <a:buNone/>
            </a:pPr>
            <a:endParaRPr lang="en-US"/>
          </a:p>
          <a:p>
            <a:pPr>
              <a:buNone/>
            </a:pPr>
            <a:r>
              <a:rPr lang="en-US"/>
              <a:t>So what do we do instead? </a:t>
            </a:r>
            <a:endParaRPr lang="en-US">
              <a:cs typeface="Arial"/>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316</a:t>
            </a:fld>
            <a:endParaRPr lang="en-US"/>
          </a:p>
        </p:txBody>
      </p:sp>
    </p:spTree>
    <p:extLst>
      <p:ext uri="{BB962C8B-B14F-4D97-AF65-F5344CB8AC3E}">
        <p14:creationId xmlns:p14="http://schemas.microsoft.com/office/powerpoint/2010/main" val="303869962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endParaRPr lang="en-US">
              <a:cs typeface="Arial"/>
            </a:endParaRPr>
          </a:p>
          <a:p>
            <a:r>
              <a:rPr lang="en-US"/>
              <a:t>In the case of categorical DV, for example, with Yes and No values we want to know the probability of being yes and probability of being no. and If I know that, I say , probability of response being ‘yes; is 0.75 and probability of response being no is 0.25.</a:t>
            </a:r>
          </a:p>
          <a:p>
            <a:r>
              <a:rPr lang="en-US"/>
              <a:t>First I know that I should predict ‘yes’, because its probability is three times more than 'no'. It also gives me some measure of confidence. How confident am I that the DV would be Yes. The chance is 75%. I am not super confident like 99%. And it’s not that low like 55% chance.</a:t>
            </a:r>
          </a:p>
          <a:p>
            <a:r>
              <a:rPr lang="en-US"/>
              <a:t>So if that’s the case why we cannot predict this probability which is a number and we say log of odds?</a:t>
            </a:r>
          </a:p>
          <a:p>
            <a:endParaRPr lang="en-US"/>
          </a:p>
          <a:p>
            <a:r>
              <a:rPr lang="en-US"/>
              <a:t>Because probability is a number between 0 and 1. probability more than 1 or less than zero does not make sense. And this is going to violate linearity assumption again in linear regression. So if my probability is at zero and I want to decrease the value of my independent variable, I cant decrease the value of probability any more. I can’t go less than zero. </a:t>
            </a:r>
          </a:p>
          <a:p>
            <a:endParaRPr lang="en-US"/>
          </a:p>
          <a:p>
            <a:r>
              <a:rPr lang="en-US"/>
              <a:t>Instead, you want to predict the odd. Odds are between zero and infinity. I don’t have the problem for 1 anymore, but I still have the problem with zero. Then you want to predict the Ln odd of the dependent variable. </a:t>
            </a:r>
          </a:p>
          <a:p>
            <a:r>
              <a:rPr lang="en-US"/>
              <a:t>The Ln odd has a nice property that it’s got any value between negative infinity and positive infinity. So that’s why we predict the Ln odds of dependent variable. It does not violate the linear relationship. </a:t>
            </a:r>
          </a:p>
          <a:p>
            <a:endParaRPr lang="en-US"/>
          </a:p>
          <a:p>
            <a:r>
              <a:rPr lang="en-US"/>
              <a:t>Now that we have the Ln odds we need to understand the probabilities because probabilities make the predictions.</a:t>
            </a:r>
          </a:p>
          <a:p>
            <a:endParaRPr lang="en-US"/>
          </a:p>
          <a:p>
            <a:endParaRPr lang="en-US">
              <a:cs typeface="Arial"/>
            </a:endParaRPr>
          </a:p>
          <a:p>
            <a:pPr>
              <a:buNone/>
            </a:pPr>
            <a:endParaRPr lang="en-US">
              <a:cs typeface="Arial"/>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317</a:t>
            </a:fld>
            <a:endParaRPr lang="en-US"/>
          </a:p>
        </p:txBody>
      </p:sp>
    </p:spTree>
    <p:extLst>
      <p:ext uri="{BB962C8B-B14F-4D97-AF65-F5344CB8AC3E}">
        <p14:creationId xmlns:p14="http://schemas.microsoft.com/office/powerpoint/2010/main" val="413763483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NOTE: Prior to applying Logistic Regression it is necessary to test the hypothesis that Income has an effect on Response. </a:t>
            </a:r>
          </a:p>
          <a:p>
            <a:pPr>
              <a:buNone/>
            </a:pPr>
            <a:r>
              <a:rPr lang="en-US"/>
              <a:t>The hypothesis can be tested using a non-parametric statistical test such as the Chi-square test. </a:t>
            </a:r>
            <a:endParaRPr lang="en-US">
              <a:cs typeface="Arial"/>
            </a:endParaRPr>
          </a:p>
          <a:p>
            <a:pPr>
              <a:buNone/>
            </a:pPr>
            <a:r>
              <a:rPr lang="en-US"/>
              <a:t>If the test result shows that Income does affect Response, Logistic Regression can be applied to</a:t>
            </a:r>
            <a:endParaRPr lang="en-US">
              <a:cs typeface="Arial"/>
            </a:endParaRPr>
          </a:p>
          <a:p>
            <a:pPr>
              <a:buNone/>
            </a:pP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318</a:t>
            </a:fld>
            <a:endParaRPr lang="en-US"/>
          </a:p>
        </p:txBody>
      </p:sp>
    </p:spTree>
    <p:extLst>
      <p:ext uri="{BB962C8B-B14F-4D97-AF65-F5344CB8AC3E}">
        <p14:creationId xmlns:p14="http://schemas.microsoft.com/office/powerpoint/2010/main" val="217326334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The Odds are always positive, which is not ideal for a dependent variable modeled by a linear relationship. </a:t>
            </a:r>
          </a:p>
          <a:p>
            <a:pPr>
              <a:buNone/>
            </a:pPr>
            <a:r>
              <a:rPr lang="en-US"/>
              <a:t>Taking the logarithm produces a quantity which has no numeric restrictions (it can vary between negative and positive infinity), a much better quantity to model.</a:t>
            </a:r>
            <a:endParaRPr lang="en-US">
              <a:cs typeface="Arial"/>
            </a:endParaRPr>
          </a:p>
          <a:p>
            <a:pPr>
              <a:buNone/>
            </a:pPr>
            <a:endParaRPr lang="en-US"/>
          </a:p>
          <a:p>
            <a:pPr>
              <a:buNone/>
            </a:pPr>
            <a:r>
              <a:rPr lang="en-US"/>
              <a:t>The DV in a Logistic Regression is the natural log of the odds; ln( p/(1−p) ). </a:t>
            </a:r>
          </a:p>
          <a:p>
            <a:pPr>
              <a:buNone/>
            </a:pPr>
            <a:r>
              <a:rPr lang="en-US"/>
              <a:t>This equation is known as the Link function, also referred to as a logit.</a:t>
            </a:r>
            <a:endParaRPr lang="en-US">
              <a:cs typeface="Arial"/>
            </a:endParaRPr>
          </a:p>
          <a:p>
            <a:pPr>
              <a:buNone/>
            </a:pPr>
            <a:endParaRPr lang="en-US"/>
          </a:p>
          <a:p>
            <a:pPr>
              <a:buNone/>
            </a:pPr>
            <a:r>
              <a:rPr lang="en-US"/>
              <a:t>At first glance, Logistic Regression may look familiar, especially to those users of Linear Regression:</a:t>
            </a:r>
            <a:endParaRPr lang="en-US">
              <a:cs typeface="Arial"/>
            </a:endParaRPr>
          </a:p>
          <a:p>
            <a:pPr>
              <a:buNone/>
            </a:pPr>
            <a:r>
              <a:rPr lang="en-US"/>
              <a:t>There is a regression equation, complete with coefficients for all the variables.</a:t>
            </a:r>
            <a:endParaRPr lang="en-US">
              <a:cs typeface="Arial"/>
            </a:endParaRPr>
          </a:p>
          <a:p>
            <a:pPr>
              <a:buNone/>
            </a:pPr>
            <a:r>
              <a:rPr lang="en-US"/>
              <a:t>However, these regress against the logit, not the Dependent Variable itself. </a:t>
            </a:r>
          </a:p>
          <a:p>
            <a:pPr>
              <a:buNone/>
            </a:pPr>
            <a:r>
              <a:rPr lang="en-US"/>
              <a:t>To find the probability of a Yes, the logit must be converted.</a:t>
            </a: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319</a:t>
            </a:fld>
            <a:endParaRPr lang="en-US"/>
          </a:p>
        </p:txBody>
      </p:sp>
    </p:spTree>
    <p:extLst>
      <p:ext uri="{BB962C8B-B14F-4D97-AF65-F5344CB8AC3E}">
        <p14:creationId xmlns:p14="http://schemas.microsoft.com/office/powerpoint/2010/main" val="181722504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cs typeface="Arial"/>
            </a:endParaRPr>
          </a:p>
          <a:p>
            <a:pPr>
              <a:buFont typeface="Arial"/>
            </a:pPr>
            <a:r>
              <a:rPr lang="en-US"/>
              <a:t>Using the last equation, I can get from my model to the probability of my dependent variable. </a:t>
            </a:r>
            <a:endParaRPr lang="en-US">
              <a:cs typeface="Arial"/>
            </a:endParaRPr>
          </a:p>
          <a:p>
            <a:pPr>
              <a:buFont typeface="Arial"/>
            </a:pPr>
            <a:endParaRPr lang="en-US"/>
          </a:p>
          <a:p>
            <a:pPr>
              <a:buFont typeface="Arial"/>
            </a:pPr>
            <a:r>
              <a:rPr lang="en-US"/>
              <a:t>On the right you see the S shapes curve, has the values of probabilities based on independent variable x. this is a one dimensional case for a simple logistic regression. The idea is that if you have some x in the middle, then you don’t have a lot of confidence. And your probabilities are around the half. The larger the x gets, you are more certain about one category, and the smaller the x gets, you are more certain about the other category because probability is approaching either 1 or 0. but </a:t>
            </a:r>
            <a:endParaRPr lang="en-US">
              <a:cs typeface="Arial"/>
            </a:endParaRPr>
          </a:p>
          <a:p>
            <a:pPr marL="285750" indent="-285750">
              <a:buFont typeface="Arial"/>
            </a:pPr>
            <a:endParaRPr lang="en-US">
              <a:cs typeface="Arial"/>
            </a:endParaRPr>
          </a:p>
          <a:p>
            <a:pPr marL="285750" indent="-285750">
              <a:buFont typeface="Arial"/>
            </a:pPr>
            <a:endParaRPr lang="en-US" altLang="zh-CN"/>
          </a:p>
          <a:p>
            <a:pPr marL="285750" indent="-285750">
              <a:buFont typeface="Arial"/>
            </a:pPr>
            <a:endParaRPr lang="zh-CN" altLang="en-US"/>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321</a:t>
            </a:fld>
            <a:endParaRPr lang="en-US"/>
          </a:p>
        </p:txBody>
      </p:sp>
    </p:spTree>
    <p:extLst>
      <p:ext uri="{BB962C8B-B14F-4D97-AF65-F5344CB8AC3E}">
        <p14:creationId xmlns:p14="http://schemas.microsoft.com/office/powerpoint/2010/main" val="2456466926"/>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Logistic regression </a:t>
            </a: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322</a:t>
            </a:fld>
            <a:endParaRPr lang="zh-CN" altLang="en-US"/>
          </a:p>
        </p:txBody>
      </p:sp>
    </p:spTree>
    <p:extLst>
      <p:ext uri="{BB962C8B-B14F-4D97-AF65-F5344CB8AC3E}">
        <p14:creationId xmlns:p14="http://schemas.microsoft.com/office/powerpoint/2010/main" val="361898276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Partitioning ensures a rigorous validation process by creating independent datasets used exclusively for model testing. </a:t>
            </a:r>
          </a:p>
          <a:p>
            <a:r>
              <a:rPr lang="en-US"/>
              <a:t>For this demonstration, two partitions are created; Development and Validation using a 70/30 split respectively.</a:t>
            </a:r>
            <a:endParaRPr lang="en-US">
              <a:cs typeface="Arial"/>
            </a:endParaRPr>
          </a:p>
          <a:p>
            <a:r>
              <a:rPr lang="en-US"/>
              <a:t>Once the partitions have been added the logistic regression model can be developed.</a:t>
            </a: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327</a:t>
            </a:fld>
            <a:endParaRPr lang="en-US"/>
          </a:p>
        </p:txBody>
      </p:sp>
    </p:spTree>
    <p:extLst>
      <p:ext uri="{BB962C8B-B14F-4D97-AF65-F5344CB8AC3E}">
        <p14:creationId xmlns:p14="http://schemas.microsoft.com/office/powerpoint/2010/main" val="1743866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38</a:t>
            </a:fld>
            <a:endParaRPr lang="zh-CN" altLang="en-US"/>
          </a:p>
        </p:txBody>
      </p:sp>
    </p:spTree>
    <p:extLst>
      <p:ext uri="{BB962C8B-B14F-4D97-AF65-F5344CB8AC3E}">
        <p14:creationId xmlns:p14="http://schemas.microsoft.com/office/powerpoint/2010/main" val="270689801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cs typeface="Arial"/>
            </a:endParaRPr>
          </a:p>
          <a:p>
            <a:endParaRPr lang="en-CA">
              <a:cs typeface="Calibri"/>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329</a:t>
            </a:fld>
            <a:endParaRPr lang="zh-CN" altLang="en-US"/>
          </a:p>
        </p:txBody>
      </p:sp>
    </p:spTree>
    <p:extLst>
      <p:ext uri="{BB962C8B-B14F-4D97-AF65-F5344CB8AC3E}">
        <p14:creationId xmlns:p14="http://schemas.microsoft.com/office/powerpoint/2010/main" val="306885522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75"/>
              </a:spcBef>
            </a:pPr>
            <a:r>
              <a:rPr lang="en-US" b="1"/>
              <a:t>Significance Limits options: </a:t>
            </a:r>
            <a:r>
              <a:rPr lang="en-US"/>
              <a:t>To set the p-value threshold </a:t>
            </a:r>
          </a:p>
          <a:p>
            <a:pPr>
              <a:spcBef>
                <a:spcPts val="375"/>
              </a:spcBef>
            </a:pPr>
            <a:r>
              <a:rPr lang="en-US" b="1"/>
              <a:t>Entropy difference threshold:</a:t>
            </a:r>
            <a:r>
              <a:rPr lang="en-US"/>
              <a:t> Looks at the difference between in and out at any given state. And if that is a p-values of less than 0.0005 then keep that variable. </a:t>
            </a:r>
            <a:endParaRPr lang="en-US">
              <a:cs typeface="Calibri"/>
            </a:endParaRPr>
          </a:p>
          <a:p>
            <a:pPr>
              <a:spcBef>
                <a:spcPts val="375"/>
              </a:spcBef>
            </a:pPr>
            <a:r>
              <a:rPr lang="en-US" b="1"/>
              <a:t>Keep indicator variables together</a:t>
            </a:r>
            <a:r>
              <a:rPr lang="en-US"/>
              <a:t>: Algorithm does not know the difference of indicator variable and non-indicator variable. If this is not checked, a category of a dummy-encoded variable might not enter the model. Then model group that category with the default category. Most of the time you don’t want this to happen</a:t>
            </a:r>
            <a:endParaRPr lang="en-US">
              <a:cs typeface="Calibri"/>
            </a:endParaRPr>
          </a:p>
          <a:p>
            <a:endParaRPr lang="en-US" b="1">
              <a:cs typeface="Calibri"/>
            </a:endParaRPr>
          </a:p>
          <a:p>
            <a:r>
              <a:rPr lang="en-US" b="1">
                <a:cs typeface="Calibri"/>
              </a:rPr>
              <a:t>Singular value threshold: </a:t>
            </a:r>
            <a:r>
              <a:rPr lang="en-US">
                <a:cs typeface="Calibri"/>
              </a:rPr>
              <a:t>To tell computer at what low number it should think it is got zero. </a:t>
            </a:r>
          </a:p>
          <a:p>
            <a:r>
              <a:rPr lang="en-US" b="1"/>
              <a:t>Suppress intercept: </a:t>
            </a:r>
            <a:r>
              <a:rPr lang="en-US"/>
              <a:t>For example, average monthly spend on children activities. You want to suppress intercept for zero child. You want to force that.</a:t>
            </a:r>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330</a:t>
            </a:fld>
            <a:endParaRPr lang="en-US"/>
          </a:p>
        </p:txBody>
      </p:sp>
    </p:spTree>
    <p:extLst>
      <p:ext uri="{BB962C8B-B14F-4D97-AF65-F5344CB8AC3E}">
        <p14:creationId xmlns:p14="http://schemas.microsoft.com/office/powerpoint/2010/main" val="131481672"/>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both Score (Lagrange multiplier) and Wald  tests, the p-value is below the typical cutoff of 0.05, suggesting that including the variable </a:t>
            </a:r>
            <a:r>
              <a:rPr lang="en-US" b="1"/>
              <a:t>capital-gain-</a:t>
            </a:r>
            <a:r>
              <a:rPr lang="en-US" b="1" err="1"/>
              <a:t>ZeroToNull</a:t>
            </a:r>
            <a:r>
              <a:rPr lang="en-US"/>
              <a:t> in the model would create a statistically significant improvement in model fit. </a:t>
            </a:r>
          </a:p>
          <a:p>
            <a:endParaRPr lang="en-US">
              <a:cs typeface="Calibri"/>
            </a:endParaRPr>
          </a:p>
          <a:p>
            <a:r>
              <a:rPr lang="en-US">
                <a:cs typeface="Calibri"/>
              </a:rPr>
              <a:t>**** </a:t>
            </a:r>
          </a:p>
          <a:p>
            <a:r>
              <a:rPr lang="en-US">
                <a:cs typeface="Calibri"/>
              </a:rPr>
              <a:t>Wald test:</a:t>
            </a:r>
          </a:p>
          <a:p>
            <a:r>
              <a:rPr lang="en-US"/>
              <a:t>The Wald test works by testing the null hypothesis that a set of parameters is equal to some value. In the model being tested here, the null hypothesis is that the </a:t>
            </a:r>
            <a:r>
              <a:rPr lang="en-US" b="1"/>
              <a:t>capital-gain-</a:t>
            </a:r>
            <a:r>
              <a:rPr lang="en-US" b="1" err="1"/>
              <a:t>ZeroToNull</a:t>
            </a:r>
            <a:r>
              <a:rPr lang="en-US" b="1"/>
              <a:t> </a:t>
            </a:r>
            <a:r>
              <a:rPr lang="en-US"/>
              <a:t>coefficient is equal to zero. </a:t>
            </a:r>
          </a:p>
          <a:p>
            <a:r>
              <a:rPr lang="en-US"/>
              <a:t>If the test fails to reject the null hypothesis, this suggests that removing the variable from the model will not substantially harm the fit of that model. </a:t>
            </a:r>
          </a:p>
          <a:p>
            <a:endParaRPr lang="en-US">
              <a:cs typeface="Calibri"/>
            </a:endParaRPr>
          </a:p>
          <a:p>
            <a:r>
              <a:rPr lang="en-US">
                <a:cs typeface="Calibri"/>
              </a:rPr>
              <a:t>Score test:</a:t>
            </a:r>
          </a:p>
          <a:p>
            <a:r>
              <a:rPr lang="en-US"/>
              <a:t>The test statistic is the expected change in the chi-squared statistic for the model if a variable or set of variables is added to the model.</a:t>
            </a:r>
          </a:p>
        </p:txBody>
      </p:sp>
      <p:sp>
        <p:nvSpPr>
          <p:cNvPr id="4" name="Slide Number Placeholder 3"/>
          <p:cNvSpPr>
            <a:spLocks noGrp="1"/>
          </p:cNvSpPr>
          <p:nvPr>
            <p:ph type="sldNum" sz="quarter" idx="5"/>
          </p:nvPr>
        </p:nvSpPr>
        <p:spPr/>
        <p:txBody>
          <a:bodyPr/>
          <a:lstStyle/>
          <a:p>
            <a:fld id="{898CB70A-C87A-4C73-9D8B-C3EDC76F4652}" type="slidenum">
              <a:rPr lang="en-US" smtClean="0"/>
              <a:t>336</a:t>
            </a:fld>
            <a:endParaRPr lang="en-US"/>
          </a:p>
        </p:txBody>
      </p:sp>
    </p:spTree>
    <p:extLst>
      <p:ext uri="{BB962C8B-B14F-4D97-AF65-F5344CB8AC3E}">
        <p14:creationId xmlns:p14="http://schemas.microsoft.com/office/powerpoint/2010/main" val="407750185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cs typeface="Arial"/>
            </a:endParaRPr>
          </a:p>
          <a:p>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337</a:t>
            </a:fld>
            <a:endParaRPr lang="en-US"/>
          </a:p>
        </p:txBody>
      </p:sp>
    </p:spTree>
    <p:extLst>
      <p:ext uri="{BB962C8B-B14F-4D97-AF65-F5344CB8AC3E}">
        <p14:creationId xmlns:p14="http://schemas.microsoft.com/office/powerpoint/2010/main" val="66741309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Concordant, Discordant, Tied: </a:t>
            </a:r>
          </a:p>
          <a:p>
            <a:pPr>
              <a:buNone/>
            </a:pPr>
            <a:r>
              <a:rPr lang="en-US"/>
              <a:t>It takes every (1,0) pairs from the actual labeled data (assuming binary logistic regression) and checks all the cases where the model has thrown a higher probability for a 1 than the probability for a 0. The higher the concordance percent, the better the model.</a:t>
            </a:r>
            <a:endParaRPr lang="en-US">
              <a:cs typeface="Arial"/>
            </a:endParaRPr>
          </a:p>
          <a:p>
            <a:pPr>
              <a:buNone/>
            </a:pPr>
            <a:r>
              <a:rPr lang="en-US">
                <a:cs typeface="Arial"/>
              </a:rPr>
              <a:t>In the case of discordant pairs, the model has provided lower probability for the 0 compared with the probability of the 1.</a:t>
            </a:r>
          </a:p>
          <a:p>
            <a:pPr>
              <a:buNone/>
            </a:pPr>
            <a:r>
              <a:rPr lang="en-US">
                <a:cs typeface="Arial"/>
              </a:rPr>
              <a:t>In tied pairs, the probability of the 0 record and the 1 record are equal</a:t>
            </a:r>
          </a:p>
          <a:p>
            <a:pPr>
              <a:buNone/>
            </a:pPr>
            <a:endParaRPr lang="en-US">
              <a:cs typeface="Arial"/>
            </a:endParaRPr>
          </a:p>
          <a:p>
            <a:pPr>
              <a:buNone/>
            </a:pPr>
            <a:r>
              <a:rPr lang="en-US">
                <a:cs typeface="Arial"/>
              </a:rPr>
              <a:t>Sommer's D = %Concordant - %Discordant  --&gt; it ranges between –1 and 1, the higher the better</a:t>
            </a:r>
          </a:p>
          <a:p>
            <a:pPr>
              <a:buNone/>
            </a:pPr>
            <a:r>
              <a:rPr lang="en-US"/>
              <a:t>Somers' D is the percentage difference between concordant and discordant pairs, including ties.</a:t>
            </a:r>
          </a:p>
          <a:p>
            <a:pPr>
              <a:buNone/>
            </a:pPr>
            <a:r>
              <a:rPr lang="en-US"/>
              <a:t>Goodman-Kruskal Gamma is the percentage difference between concordant and discordant pairs, excluding ties.</a:t>
            </a:r>
          </a:p>
          <a:p>
            <a:pPr>
              <a:buNone/>
            </a:pPr>
            <a:r>
              <a:rPr lang="en-US"/>
              <a:t>Somers' D and the Goodman-Kruskal Gamma statistic are identical when the model predicts 0 tied pairs. The more tied pairs, the more the Goodman-Kruskal Gamma statistic exceeds Somers' D.</a:t>
            </a:r>
          </a:p>
          <a:p>
            <a:pPr>
              <a:buNone/>
            </a:pPr>
            <a:endParaRPr lang="en-US"/>
          </a:p>
          <a:p>
            <a:pPr>
              <a:buNone/>
            </a:pPr>
            <a:r>
              <a:rPr lang="en-US"/>
              <a:t>Kendall’s Tau = (C — D / C + D)</a:t>
            </a:r>
            <a:br>
              <a:rPr lang="en-US">
                <a:cs typeface="+mn-lt"/>
              </a:rPr>
            </a:br>
            <a:r>
              <a:rPr lang="en-US"/>
              <a:t>Where C is the number of concordant pairs and D is the number of discordant pairs.</a:t>
            </a:r>
          </a:p>
          <a:p>
            <a:pPr>
              <a:buNone/>
            </a:pPr>
            <a:r>
              <a:rPr lang="en-US"/>
              <a:t>Kendall's Tau-a is the percentage difference of concordant and discordant pairs out of all possible pairs, including pairs with the same response value.</a:t>
            </a:r>
            <a:endParaRPr lang="en-US">
              <a:cs typeface="Arial"/>
            </a:endParaRPr>
          </a:p>
          <a:p>
            <a:pPr>
              <a:buNone/>
            </a:pPr>
            <a:r>
              <a:rPr lang="en-US"/>
              <a:t>Kendall's Tau-a is always lower than Somers' D and the Goodman-Kruskal Gamma statistic because those two statistics do not include pairs with the same response value.</a:t>
            </a:r>
          </a:p>
        </p:txBody>
      </p:sp>
      <p:sp>
        <p:nvSpPr>
          <p:cNvPr id="4" name="Slide Number Placeholder 3"/>
          <p:cNvSpPr>
            <a:spLocks noGrp="1"/>
          </p:cNvSpPr>
          <p:nvPr>
            <p:ph type="sldNum" sz="quarter" idx="5"/>
          </p:nvPr>
        </p:nvSpPr>
        <p:spPr/>
        <p:txBody>
          <a:bodyPr/>
          <a:lstStyle/>
          <a:p>
            <a:fld id="{2053E408-BDBF-6142-9AEB-D92FAD324DDB}" type="slidenum">
              <a:rPr lang="en-US" smtClean="0"/>
              <a:pPr/>
              <a:t>339</a:t>
            </a:fld>
            <a:endParaRPr lang="en-US"/>
          </a:p>
        </p:txBody>
      </p:sp>
    </p:spTree>
    <p:extLst>
      <p:ext uri="{BB962C8B-B14F-4D97-AF65-F5344CB8AC3E}">
        <p14:creationId xmlns:p14="http://schemas.microsoft.com/office/powerpoint/2010/main" val="3899754592"/>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The Global Null Hypothesis Testing table </a:t>
            </a:r>
            <a:r>
              <a:rPr lang="en-US" err="1"/>
              <a:t>relfects</a:t>
            </a:r>
            <a:r>
              <a:rPr lang="en-US"/>
              <a:t> the p-value from the previous section. When all p-value</a:t>
            </a:r>
          </a:p>
          <a:p>
            <a:pPr>
              <a:buNone/>
            </a:pPr>
            <a:r>
              <a:rPr lang="en-US"/>
              <a:t>statistics are less that 0.05, the null hypothesis of no significant relationship between the model and the</a:t>
            </a:r>
          </a:p>
          <a:p>
            <a:pPr>
              <a:buNone/>
            </a:pPr>
            <a:r>
              <a:rPr lang="en-US"/>
              <a:t>dependent variable can be rejected, therefore the model statistically significantly predicts the</a:t>
            </a:r>
          </a:p>
          <a:p>
            <a:pPr>
              <a:buNone/>
            </a:pPr>
            <a:r>
              <a:rPr lang="en-US"/>
              <a:t>Dependent Variable.</a:t>
            </a:r>
          </a:p>
        </p:txBody>
      </p:sp>
      <p:sp>
        <p:nvSpPr>
          <p:cNvPr id="4" name="Slide Number Placeholder 3"/>
          <p:cNvSpPr>
            <a:spLocks noGrp="1"/>
          </p:cNvSpPr>
          <p:nvPr>
            <p:ph type="sldNum" sz="quarter" idx="5"/>
          </p:nvPr>
        </p:nvSpPr>
        <p:spPr/>
        <p:txBody>
          <a:bodyPr/>
          <a:lstStyle/>
          <a:p>
            <a:fld id="{2053E408-BDBF-6142-9AEB-D92FAD324DDB}" type="slidenum">
              <a:rPr lang="en-US" smtClean="0"/>
              <a:pPr/>
              <a:t>340</a:t>
            </a:fld>
            <a:endParaRPr lang="en-US"/>
          </a:p>
        </p:txBody>
      </p:sp>
    </p:spTree>
    <p:extLst>
      <p:ext uri="{BB962C8B-B14F-4D97-AF65-F5344CB8AC3E}">
        <p14:creationId xmlns:p14="http://schemas.microsoft.com/office/powerpoint/2010/main" val="263489169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odds ratio is greater than 1, it describes a positive relationship. </a:t>
            </a:r>
          </a:p>
          <a:p>
            <a:r>
              <a:rPr lang="en-US"/>
              <a:t>an odds ratio less than 1 implies a negative relationship</a:t>
            </a: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342</a:t>
            </a:fld>
            <a:endParaRPr lang="en-US"/>
          </a:p>
        </p:txBody>
      </p:sp>
    </p:spTree>
    <p:extLst>
      <p:ext uri="{BB962C8B-B14F-4D97-AF65-F5344CB8AC3E}">
        <p14:creationId xmlns:p14="http://schemas.microsoft.com/office/powerpoint/2010/main" val="180194689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low VIF means 1. once you start to get close to 5, you should be cautious. once you reach 10, there is something wrong. By simplifying variables we are going to give less info so we expect lower variance explained (R2) but we hope to get more explainable model</a:t>
            </a:r>
          </a:p>
        </p:txBody>
      </p:sp>
      <p:sp>
        <p:nvSpPr>
          <p:cNvPr id="4" name="Slide Number Placeholder 3"/>
          <p:cNvSpPr>
            <a:spLocks noGrp="1"/>
          </p:cNvSpPr>
          <p:nvPr>
            <p:ph type="sldNum" sz="quarter" idx="5"/>
          </p:nvPr>
        </p:nvSpPr>
        <p:spPr/>
        <p:txBody>
          <a:bodyPr/>
          <a:lstStyle/>
          <a:p>
            <a:fld id="{898CB70A-C87A-4C73-9D8B-C3EDC76F4652}" type="slidenum">
              <a:rPr lang="en-US" smtClean="0"/>
              <a:t>344</a:t>
            </a:fld>
            <a:endParaRPr lang="en-US"/>
          </a:p>
        </p:txBody>
      </p:sp>
    </p:spTree>
    <p:extLst>
      <p:ext uri="{BB962C8B-B14F-4D97-AF65-F5344CB8AC3E}">
        <p14:creationId xmlns:p14="http://schemas.microsoft.com/office/powerpoint/2010/main" val="198997799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At the model deployment stage when the model is scored, the values of the required variables in the input dataset are substituted for the model parameters in the formula, and the probability is calculated.</a:t>
            </a:r>
          </a:p>
        </p:txBody>
      </p:sp>
      <p:sp>
        <p:nvSpPr>
          <p:cNvPr id="4" name="Slide Number Placeholder 3"/>
          <p:cNvSpPr>
            <a:spLocks noGrp="1"/>
          </p:cNvSpPr>
          <p:nvPr>
            <p:ph type="sldNum" sz="quarter" idx="5"/>
          </p:nvPr>
        </p:nvSpPr>
        <p:spPr/>
        <p:txBody>
          <a:bodyPr/>
          <a:lstStyle/>
          <a:p>
            <a:fld id="{2053E408-BDBF-6142-9AEB-D92FAD324DDB}" type="slidenum">
              <a:rPr lang="en-US" smtClean="0"/>
              <a:pPr/>
              <a:t>345</a:t>
            </a:fld>
            <a:endParaRPr lang="en-US"/>
          </a:p>
        </p:txBody>
      </p:sp>
    </p:spTree>
    <p:extLst>
      <p:ext uri="{BB962C8B-B14F-4D97-AF65-F5344CB8AC3E}">
        <p14:creationId xmlns:p14="http://schemas.microsoft.com/office/powerpoint/2010/main" val="2543200765"/>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346</a:t>
            </a:fld>
            <a:endParaRPr lang="en-US"/>
          </a:p>
        </p:txBody>
      </p:sp>
    </p:spTree>
    <p:extLst>
      <p:ext uri="{BB962C8B-B14F-4D97-AF65-F5344CB8AC3E}">
        <p14:creationId xmlns:p14="http://schemas.microsoft.com/office/powerpoint/2010/main" val="981297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39</a:t>
            </a:fld>
            <a:endParaRPr lang="zh-CN" altLang="en-US"/>
          </a:p>
        </p:txBody>
      </p:sp>
    </p:spTree>
    <p:extLst>
      <p:ext uri="{BB962C8B-B14F-4D97-AF65-F5344CB8AC3E}">
        <p14:creationId xmlns:p14="http://schemas.microsoft.com/office/powerpoint/2010/main" val="344957466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t>The validation fields produced by validating models with discrete dependent variable (DV) are different from those produced by models with continuous DV</a:t>
            </a:r>
            <a:endParaRPr lang="en-US">
              <a:cs typeface="Calibri"/>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349</a:t>
            </a:fld>
            <a:endParaRPr lang="en-US"/>
          </a:p>
        </p:txBody>
      </p:sp>
    </p:spTree>
    <p:extLst>
      <p:ext uri="{BB962C8B-B14F-4D97-AF65-F5344CB8AC3E}">
        <p14:creationId xmlns:p14="http://schemas.microsoft.com/office/powerpoint/2010/main" val="389769143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Arial"/>
            </a:endParaRPr>
          </a:p>
          <a:p>
            <a:pPr marL="285750" indent="-285750">
              <a:buFont typeface="Arial"/>
              <a:buChar char="•"/>
            </a:pPr>
            <a:endParaRPr lang="en-US">
              <a:cs typeface="Calibri"/>
            </a:endParaRPr>
          </a:p>
          <a:p>
            <a:r>
              <a:rPr lang="en-US"/>
              <a:t>The </a:t>
            </a:r>
            <a:r>
              <a:rPr lang="en-US" b="1"/>
              <a:t>Cumulative gains chart</a:t>
            </a:r>
            <a:r>
              <a:rPr lang="en-US"/>
              <a:t> compares model performance to random selection. </a:t>
            </a:r>
          </a:p>
          <a:p>
            <a:r>
              <a:rPr lang="en-US"/>
              <a:t>The horizontal x-axis refers to the Percentage of Population selected. The vertical y-axis refers to the </a:t>
            </a:r>
          </a:p>
          <a:p>
            <a:r>
              <a:rPr lang="en-US"/>
              <a:t>Percentage of Target hit. </a:t>
            </a:r>
          </a:p>
          <a:p>
            <a:r>
              <a:rPr lang="en-US"/>
              <a:t>Simply put: the graph shows the proportion of those in the target category contained in the percentage of the population selected. Here the target category is the Yes category of the Dependent Variable Response. </a:t>
            </a:r>
          </a:p>
          <a:p>
            <a:r>
              <a:rPr lang="en-US"/>
              <a:t>The diagonal line represents pure chance or random selection, i.e.: if 50% are randomly selected, it should contain 50% of the total number of those in the Yes category, and conversely 50% of the total number of those in the No category also. The curve reflects model performance. Selecting the top 40% based on the model predicted scores would contain approximately 85% of the total number of those in the Yes category. In this case the model is performing approximately 46% better than chance. </a:t>
            </a:r>
            <a:endParaRPr lang="en-US">
              <a:cs typeface="Arial"/>
            </a:endParaRPr>
          </a:p>
          <a:p>
            <a:r>
              <a:rPr lang="en-US"/>
              <a:t>The Cumulative Lift Report tab provides the same information in tabular form. This table gives the </a:t>
            </a:r>
          </a:p>
          <a:p>
            <a:r>
              <a:rPr lang="en-US"/>
              <a:t>Model lift in decile increments. The 4th decile shows the value identified from the Cumulative Lift chart. </a:t>
            </a:r>
          </a:p>
          <a:p>
            <a:endParaRPr lang="en-US"/>
          </a:p>
          <a:p>
            <a:endParaRPr lang="en-US">
              <a:cs typeface="Arial"/>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353</a:t>
            </a:fld>
            <a:endParaRPr lang="en-US"/>
          </a:p>
        </p:txBody>
      </p:sp>
    </p:spTree>
    <p:extLst>
      <p:ext uri="{BB962C8B-B14F-4D97-AF65-F5344CB8AC3E}">
        <p14:creationId xmlns:p14="http://schemas.microsoft.com/office/powerpoint/2010/main" val="3591450253"/>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b="1"/>
              <a:t>Lift Chart tab</a:t>
            </a:r>
            <a:r>
              <a:rPr lang="en-US"/>
              <a:t> shows the model versus random selection. It is a scaled ratio representation of model performance versus random selection at each decile. </a:t>
            </a:r>
            <a:endParaRPr lang="en-US">
              <a:cs typeface="Arial"/>
            </a:endParaRPr>
          </a:p>
          <a:p>
            <a:r>
              <a:rPr lang="en-US"/>
              <a:t>For example, referring back to the cumulative gains chart; draw an imaginary vertical line beginning at the value: 10, on the x-axis. This cuts the diagonal at 10 and the model line at approximately 31. </a:t>
            </a:r>
            <a:endParaRPr lang="en-US">
              <a:cs typeface="Arial"/>
            </a:endParaRPr>
          </a:p>
          <a:p>
            <a:r>
              <a:rPr lang="en-US"/>
              <a:t>These values represent random selection and model performance for the first decile. Divide model performance by random selection, gives approximately 3.1, multiply by 10 gives 31, hence the first decile value on the Lift Chart. </a:t>
            </a:r>
            <a:endParaRPr lang="en-US">
              <a:cs typeface="Arial"/>
            </a:endParaRPr>
          </a:p>
          <a:p>
            <a:r>
              <a:rPr lang="en-US"/>
              <a:t>The interpretation of the Lift Chart is straightforward. For example: If I choose the top 10%, my model is more than three times as likely to identify a Yes category member, than random selection. </a:t>
            </a:r>
            <a:endParaRPr lang="en-US">
              <a:cs typeface="Arial"/>
            </a:endParaRPr>
          </a:p>
          <a:p>
            <a:r>
              <a:rPr lang="en-US"/>
              <a:t>This chart is also useful for detecting hidden problems with the model. The model when plotted should be a monotonically decreasing function, i.e. each decile should have a lower lift than the previous decile. If this is not the case, i.e. the lift decreases and then subsequently increases, then the model should be </a:t>
            </a:r>
          </a:p>
          <a:p>
            <a:r>
              <a:rPr lang="en-US"/>
              <a:t>treated with caution and not used. </a:t>
            </a:r>
          </a:p>
          <a:p>
            <a:r>
              <a:rPr lang="en-US"/>
              <a:t>NOTE: You can see there is a horizontal line drawn at the value 10 - why? This line represents random </a:t>
            </a:r>
          </a:p>
          <a:p>
            <a:r>
              <a:rPr lang="en-US"/>
              <a:t>selection, which always has a 1/1 ratio. </a:t>
            </a:r>
          </a:p>
          <a:p>
            <a:r>
              <a:rPr lang="en-US"/>
              <a:t>The intersection of the model line and the random selection line reflects the point at which model </a:t>
            </a:r>
          </a:p>
          <a:p>
            <a:r>
              <a:rPr lang="en-US"/>
              <a:t>performance is no better than random selection. This happens at approximately the 40th percentile. </a:t>
            </a:r>
          </a:p>
          <a:p>
            <a:r>
              <a:rPr lang="en-US"/>
              <a:t>This information is also given in tabular form on the Lift Report tab (not shown). </a:t>
            </a:r>
          </a:p>
        </p:txBody>
      </p:sp>
      <p:sp>
        <p:nvSpPr>
          <p:cNvPr id="4" name="Slide Number Placeholder 3"/>
          <p:cNvSpPr>
            <a:spLocks noGrp="1"/>
          </p:cNvSpPr>
          <p:nvPr>
            <p:ph type="sldNum" sz="quarter" idx="5"/>
          </p:nvPr>
        </p:nvSpPr>
        <p:spPr/>
        <p:txBody>
          <a:bodyPr/>
          <a:lstStyle/>
          <a:p>
            <a:fld id="{898CB70A-C87A-4C73-9D8B-C3EDC76F4652}" type="slidenum">
              <a:rPr lang="en-US" smtClean="0"/>
              <a:t>354</a:t>
            </a:fld>
            <a:endParaRPr lang="en-US"/>
          </a:p>
        </p:txBody>
      </p:sp>
    </p:spTree>
    <p:extLst>
      <p:ext uri="{BB962C8B-B14F-4D97-AF65-F5344CB8AC3E}">
        <p14:creationId xmlns:p14="http://schemas.microsoft.com/office/powerpoint/2010/main" val="269867433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1"/>
              <a:t> Kolmogorov-Smirnov curve</a:t>
            </a:r>
            <a:r>
              <a:rPr lang="en-US"/>
              <a:t> shows the cumulative distribution of the dependent variable categories. The K-S statistic measures the difference between the two functions and returns the maximum value, which is where the model maximizes separation between </a:t>
            </a:r>
            <a:r>
              <a:rPr lang="en-US" b="1"/>
              <a:t>Yes </a:t>
            </a:r>
            <a:r>
              <a:rPr lang="en-US"/>
              <a:t>and </a:t>
            </a:r>
            <a:r>
              <a:rPr lang="en-US" b="1"/>
              <a:t>No </a:t>
            </a:r>
            <a:r>
              <a:rPr lang="en-US"/>
              <a:t>categories. </a:t>
            </a:r>
          </a:p>
          <a:p>
            <a:r>
              <a:rPr lang="en-US"/>
              <a:t>The </a:t>
            </a:r>
            <a:r>
              <a:rPr lang="en-US" b="1"/>
              <a:t>K-S statistic</a:t>
            </a:r>
            <a:r>
              <a:rPr lang="en-US"/>
              <a:t> is also reported in brackets to the right of the model name, and ranges from 0 (random </a:t>
            </a:r>
            <a:endParaRPr lang="en-US">
              <a:cs typeface="Arial"/>
            </a:endParaRPr>
          </a:p>
          <a:p>
            <a:r>
              <a:rPr lang="en-US"/>
              <a:t>scores) to 1 (perfectly predicted scores)</a:t>
            </a:r>
          </a:p>
          <a:p>
            <a:r>
              <a:rPr lang="en-US"/>
              <a:t> </a:t>
            </a:r>
            <a:endParaRPr lang="en-US">
              <a:cs typeface="Arial"/>
            </a:endParaRPr>
          </a:p>
          <a:p>
            <a:r>
              <a:rPr lang="en-US"/>
              <a:t>Here the maximum value of the K-S statistic is 0.5921.This is calculated as the difference between the Percentage of Target value for each of the curves at the maximum separation point; (86.13-2692)/100 = 0.5921. </a:t>
            </a:r>
            <a:endParaRPr lang="en-US">
              <a:cs typeface="Arial"/>
            </a:endParaRPr>
          </a:p>
          <a:p>
            <a:r>
              <a:rPr lang="en-US"/>
              <a:t>The optimum population selection percentage based on the model is approx. 41%, i.e. selecting the top </a:t>
            </a:r>
            <a:endParaRPr lang="en-US">
              <a:cs typeface="Arial"/>
            </a:endParaRPr>
          </a:p>
          <a:p>
            <a:r>
              <a:rPr lang="en-US"/>
              <a:t>39% as identified by the model will give the greatest separation between No and Yes. </a:t>
            </a:r>
            <a:endParaRPr lang="en-US">
              <a:cs typeface="Arial"/>
            </a:endParaRPr>
          </a:p>
          <a:p>
            <a:endParaRPr lang="en-US"/>
          </a:p>
          <a:p>
            <a:r>
              <a:rPr lang="en-US"/>
              <a:t>NOTE: A criticism of the K-S statistic is that the costs of misclassification are equal; this means that missing a Yes responder has the same penalty as targeting a No. In reality, this is often not the case in practice. </a:t>
            </a:r>
            <a:endParaRPr lang="en-US">
              <a:cs typeface="Arial"/>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355</a:t>
            </a:fld>
            <a:endParaRPr lang="en-US"/>
          </a:p>
        </p:txBody>
      </p:sp>
    </p:spTree>
    <p:extLst>
      <p:ext uri="{BB962C8B-B14F-4D97-AF65-F5344CB8AC3E}">
        <p14:creationId xmlns:p14="http://schemas.microsoft.com/office/powerpoint/2010/main" val="313969441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b="1"/>
              <a:t>ROC Chart, Receiver Operating Characteristic, </a:t>
            </a:r>
            <a:r>
              <a:rPr lang="en-US"/>
              <a:t>compares the True Positive Rate to the False Positive Rate as the discriminant, or classification threshold changes</a:t>
            </a:r>
            <a:endParaRPr lang="en-US">
              <a:cs typeface="Arial"/>
            </a:endParaRPr>
          </a:p>
          <a:p>
            <a:endParaRPr lang="en-US"/>
          </a:p>
          <a:p>
            <a:r>
              <a:rPr lang="en-US"/>
              <a:t>The x-axis shows the proportion of the non-target category misclassified as a result of obtaining the y-axis accuracy for the target category of the dependent variable</a:t>
            </a:r>
            <a:endParaRPr lang="en-US">
              <a:cs typeface="Arial"/>
            </a:endParaRPr>
          </a:p>
          <a:p>
            <a:endParaRPr lang="en-US"/>
          </a:p>
          <a:p>
            <a:r>
              <a:rPr lang="en-US"/>
              <a:t>The graph values highlighted can be interpreted as: </a:t>
            </a:r>
            <a:endParaRPr lang="en-US">
              <a:cs typeface="Arial"/>
            </a:endParaRPr>
          </a:p>
          <a:p>
            <a:r>
              <a:rPr lang="en-US"/>
              <a:t>To obtain an accuracy of 80% for the Yes means 20% of the No category will be misclassified</a:t>
            </a:r>
            <a:endParaRPr lang="en-US">
              <a:cs typeface="Arial"/>
            </a:endParaRPr>
          </a:p>
          <a:p>
            <a:endParaRPr lang="en-US"/>
          </a:p>
          <a:p>
            <a:r>
              <a:rPr lang="en-US"/>
              <a:t>The area under the curve is known as the AUC or C-Statistic. This ranges between 0.5 (for random classification) and 1 (for perfect classification). Any value in excess of .70 means the model is acceptable</a:t>
            </a:r>
            <a:endParaRPr lang="en-US">
              <a:cs typeface="Arial"/>
            </a:endParaRPr>
          </a:p>
          <a:p>
            <a:r>
              <a:rPr lang="en-US"/>
              <a:t>The AUC here is 0.8719 which is more than adequate for a reliable model</a:t>
            </a:r>
            <a:endParaRPr lang="en-US">
              <a:cs typeface="Arial"/>
            </a:endParaRPr>
          </a:p>
          <a:p>
            <a:r>
              <a:rPr lang="en-US"/>
              <a:t>The Gini Index is also displayed and is equal to (2 ×AUC) −1. The Gini Index is no better or worse than the AUC statistic, but ranges between 0 and 1 instead of 0.5 and 1</a:t>
            </a:r>
            <a:endParaRPr lang="en-US">
              <a:cs typeface="Arial"/>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356</a:t>
            </a:fld>
            <a:endParaRPr lang="en-US"/>
          </a:p>
        </p:txBody>
      </p:sp>
    </p:spTree>
    <p:extLst>
      <p:ext uri="{BB962C8B-B14F-4D97-AF65-F5344CB8AC3E}">
        <p14:creationId xmlns:p14="http://schemas.microsoft.com/office/powerpoint/2010/main" val="30133376"/>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9725913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cs typeface="Arial"/>
            </a:endParaRPr>
          </a:p>
          <a:p>
            <a:r>
              <a:rPr lang="zh-CN"/>
              <a:t>We are going through what NN are, and the theoretical underpinning of NN, we are going to talk about how decisions in NN are made, Artificial NN, where they get the name from which is our brain, Layers in an Artificial Neural Network and briefly going through pros and cons of NN.</a:t>
            </a:r>
            <a:endParaRPr lang="zh-CN" altLang="en-US">
              <a:cs typeface="Arial"/>
            </a:endParaRPr>
          </a:p>
          <a:p>
            <a:endParaRPr lang="zh-CN" altLang="en-US">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365</a:t>
            </a:fld>
            <a:endParaRPr lang="zh-CN" altLang="en-US"/>
          </a:p>
        </p:txBody>
      </p:sp>
    </p:spTree>
    <p:extLst>
      <p:ext uri="{BB962C8B-B14F-4D97-AF65-F5344CB8AC3E}">
        <p14:creationId xmlns:p14="http://schemas.microsoft.com/office/powerpoint/2010/main" val="32970151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They are relatively new technology compare to regression.</a:t>
            </a:r>
          </a:p>
          <a:p>
            <a:pPr defTabSz="457200">
              <a:defRPr/>
            </a:pPr>
            <a:r>
              <a:rPr lang="en-GB" sz="1200"/>
              <a:t>Emulate decision making functionality</a:t>
            </a:r>
            <a:r>
              <a:rPr lang="en-US" sz="1200"/>
              <a:t> in the </a:t>
            </a:r>
            <a:r>
              <a:rPr lang="en-GB" sz="1200"/>
              <a:t>brain </a:t>
            </a:r>
            <a:r>
              <a:rPr lang="en-US" sz="1200"/>
              <a:t>-&gt; The NN we use in KS is the feedforward NN and fairly simplistic model of what’s going on in the brain. Of course biologist have a better understating of what’s going on in the brain but we can kind of simplify that pattern and use it in Artificial NN. So we’re trying to emulate that as best we can in a simplified state to build good models. </a:t>
            </a:r>
            <a:endParaRPr lang="en-GB" sz="1200"/>
          </a:p>
          <a:p>
            <a:pPr defTabSz="457200">
              <a:defRPr/>
            </a:pPr>
            <a:endParaRPr lang="en-US" sz="1200">
              <a:cs typeface="Arial"/>
            </a:endParaRPr>
          </a:p>
          <a:p>
            <a:pPr defTabSz="457200">
              <a:defRPr/>
            </a:pPr>
            <a:r>
              <a:rPr lang="en-CA"/>
              <a:t>One thing NN needs, is a lot of data to train the model. So you typically need more data for NN than other types of models. NN take a long time to learn. The upshot is that it will be more predictive models. This is similar to what happens to the kids. When babies are born, it takes a long time for them to start learning thing. They don’t have enough inputs. So it takes long-long time before they have enough inputs for making good decisions.</a:t>
            </a:r>
            <a:endParaRPr lang="en-US"/>
          </a:p>
          <a:p>
            <a:pPr defTabSz="457200">
              <a:defRPr/>
            </a:pPr>
            <a:endParaRPr lang="en-US" sz="1200"/>
          </a:p>
          <a:p>
            <a:pPr defTabSz="457200">
              <a:defRPr/>
            </a:pPr>
            <a:r>
              <a:rPr lang="en-US" sz="1200"/>
              <a:t>In KS NN are designed to do supervised learning- so there is a dependent variables, either continuous or discrete. But in general NN can do unsupervised as well. </a:t>
            </a:r>
            <a:endParaRPr lang="en-GB" sz="1200">
              <a:cs typeface="Arial"/>
            </a:endParaRPr>
          </a:p>
          <a:p>
            <a:pPr defTabSz="457200">
              <a:defRPr/>
            </a:pPr>
            <a:endParaRPr lang="en-GB" sz="1200"/>
          </a:p>
          <a:p>
            <a:pPr defTabSz="457200">
              <a:defRPr/>
            </a:pPr>
            <a:r>
              <a:rPr lang="en-GB" sz="1200"/>
              <a:t>Commonly used in fraud detection -&gt; to see what different cases are in certain cases from the other cases. And that’s one of their strength- looking for things that sort of not following pattern very well. One of the other things that make NN common in fraud is that, explaining why they’ve got certain prediction, is less important. There are less regulation on track back and understanding the model and how you’ve got from state A to state B. </a:t>
            </a:r>
            <a:endParaRPr lang="en-GB" sz="1200">
              <a:cs typeface="Arial"/>
            </a:endParaRPr>
          </a:p>
          <a:p>
            <a:pPr defTabSz="457200">
              <a:defRPr/>
            </a:pPr>
            <a:endParaRPr lang="en-GB" sz="1200"/>
          </a:p>
          <a:p>
            <a:pPr defTabSz="457200">
              <a:defRPr/>
            </a:pPr>
            <a:r>
              <a:rPr lang="en-GB" sz="1200"/>
              <a:t>So we can go and build a NN for the problem we can solve with logistic regression, linear regression, decision tree, or any other model type to predict continuous or discrete DV. In fact, we are going to do what we did with Census data in the demonstration. </a:t>
            </a:r>
            <a:endParaRPr lang="en-GB" sz="1200">
              <a:cs typeface="Arial"/>
            </a:endParaRP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366</a:t>
            </a:fld>
            <a:endParaRPr lang="zh-CN" altLang="en-US"/>
          </a:p>
        </p:txBody>
      </p:sp>
    </p:spTree>
    <p:extLst>
      <p:ext uri="{BB962C8B-B14F-4D97-AF65-F5344CB8AC3E}">
        <p14:creationId xmlns:p14="http://schemas.microsoft.com/office/powerpoint/2010/main" val="2324187129"/>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457200">
              <a:buNone/>
              <a:defRPr/>
            </a:pPr>
            <a:r>
              <a:rPr lang="en-GB"/>
              <a:t>So in the brain we have a lot of cells called neurons, and they are connected by Synapses. </a:t>
            </a:r>
            <a:endParaRPr lang="en-US">
              <a:cs typeface="Arial"/>
            </a:endParaRPr>
          </a:p>
          <a:p>
            <a:pPr defTabSz="457200">
              <a:buNone/>
              <a:defRPr/>
            </a:pPr>
            <a:r>
              <a:rPr lang="en-GB"/>
              <a:t>There are special electrical impulses that are discharged by the neurons and path from one neuron to the other along these synapses. </a:t>
            </a:r>
            <a:endParaRPr lang="en-US">
              <a:cs typeface="Arial"/>
            </a:endParaRPr>
          </a:p>
          <a:p>
            <a:pPr defTabSz="457200">
              <a:buNone/>
              <a:defRPr/>
            </a:pPr>
            <a:r>
              <a:rPr lang="en-GB"/>
              <a:t>There are a lot of them. 10 to the 18th of these in the brain. Much bigger than any NN that you are going to create. Your brain is a very complicated model. </a:t>
            </a:r>
            <a:endParaRPr lang="en-US">
              <a:cs typeface="Arial"/>
            </a:endParaRPr>
          </a:p>
          <a:p>
            <a:pPr defTabSz="457200">
              <a:buNone/>
              <a:defRPr/>
            </a:pPr>
            <a:endParaRPr lang="en-GB">
              <a:cs typeface="Arial"/>
            </a:endParaRPr>
          </a:p>
          <a:p>
            <a:pPr defTabSz="457200">
              <a:buNone/>
              <a:defRPr/>
            </a:pPr>
            <a:r>
              <a:rPr lang="en-GB"/>
              <a:t>So Neurons are </a:t>
            </a:r>
            <a:r>
              <a:rPr lang="en-GB" err="1"/>
              <a:t>gonna</a:t>
            </a:r>
            <a:r>
              <a:rPr lang="en-GB"/>
              <a:t> pass information through these synapses to the next. And basically the only input to the neuron is the electrical impulse discharged that comes along the synapses. </a:t>
            </a:r>
            <a:endParaRPr lang="en-GB">
              <a:cs typeface="Arial"/>
            </a:endParaRPr>
          </a:p>
          <a:p>
            <a:pPr defTabSz="457200">
              <a:buNone/>
              <a:defRPr/>
            </a:pPr>
            <a:r>
              <a:rPr lang="en-GB"/>
              <a:t>And the only thing that’s going on is the electrical impulses sent from one to the other. </a:t>
            </a:r>
            <a:endParaRPr lang="en-GB">
              <a:cs typeface="Arial"/>
            </a:endParaRPr>
          </a:p>
          <a:p>
            <a:pPr defTabSz="457200">
              <a:buNone/>
              <a:defRPr/>
            </a:pPr>
            <a:r>
              <a:rPr lang="en-GB"/>
              <a:t>And these neurons are connected in a very complicated pattern. Each one is connected to on average 1000 of others.</a:t>
            </a:r>
            <a:endParaRPr lang="en-GB">
              <a:cs typeface="Arial"/>
            </a:endParaRPr>
          </a:p>
          <a:p>
            <a:pPr defTabSz="457200">
              <a:buNone/>
              <a:defRPr/>
            </a:pPr>
            <a:r>
              <a:rPr lang="en-GB"/>
              <a:t>Simultaneous impulses can be passed at the same time from multiple different neurons to a single neuron. And also it seems to matters how strong a signal into a neuron is. If the signal is strong enough the neuron is accepting it, itself fires and pass the signal down the chain in the pathway. So lots of neurons can fire from one to the next at the same time.</a:t>
            </a:r>
            <a:endParaRPr lang="en-GB">
              <a:cs typeface="Arial"/>
            </a:endParaRPr>
          </a:p>
          <a:p>
            <a:pPr defTabSz="457200">
              <a:buNone/>
              <a:defRPr/>
            </a:pPr>
            <a:endParaRPr lang="en-GB">
              <a:cs typeface="Arial"/>
            </a:endParaRPr>
          </a:p>
          <a:p>
            <a:pPr defTabSz="457200">
              <a:buNone/>
              <a:defRPr/>
            </a:pPr>
            <a:r>
              <a:rPr lang="en-GB"/>
              <a:t>And the point is that it’s very simple. There are some inputs, bunch of different neurons, each of them have their own input and input is very simple, and if we glue all these together we get a relatively simple set of blocks that make a very complicated system , and a complicated decision can eventually be made just by the passage of these impulses from one neuron to the next. </a:t>
            </a:r>
            <a:endParaRPr lang="en-GB">
              <a:cs typeface="Arial"/>
            </a:endParaRPr>
          </a:p>
          <a:p>
            <a:pPr marL="0" marR="0" lvl="0" indent="0" algn="l" defTabSz="457200">
              <a:lnSpc>
                <a:spcPct val="100000"/>
              </a:lnSpc>
              <a:spcBef>
                <a:spcPct val="30000"/>
              </a:spcBef>
              <a:spcAft>
                <a:spcPct val="0"/>
              </a:spcAft>
              <a:buClrTx/>
              <a:buSzTx/>
              <a:buFontTx/>
              <a:buNone/>
              <a:tabLst/>
              <a:defRPr/>
            </a:pPr>
            <a:endParaRPr lang="en-GB" altLang="zh-CN" sz="1200">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367</a:t>
            </a:fld>
            <a:endParaRPr lang="zh-CN" altLang="en-US"/>
          </a:p>
        </p:txBody>
      </p:sp>
    </p:spTree>
    <p:extLst>
      <p:ext uri="{BB962C8B-B14F-4D97-AF65-F5344CB8AC3E}">
        <p14:creationId xmlns:p14="http://schemas.microsoft.com/office/powerpoint/2010/main" val="218045978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cs typeface="Arial"/>
            </a:endParaRPr>
          </a:p>
          <a:p>
            <a:r>
              <a:rPr lang="zh-CN"/>
              <a:t>As an example, consider a situation of an apple and a child.</a:t>
            </a:r>
            <a:endParaRPr lang="zh-CN" altLang="en-US">
              <a:cs typeface="Arial"/>
            </a:endParaRPr>
          </a:p>
          <a:p>
            <a:r>
              <a:rPr lang="zh-CN"/>
              <a:t>The first time a child experience an apple, there some few neurons that fire. The child learns about the “Shape”</a:t>
            </a:r>
            <a:r>
              <a:rPr lang="en-US" altLang="zh-CN"/>
              <a:t>,</a:t>
            </a:r>
            <a:r>
              <a:rPr lang="zh-CN"/>
              <a:t> based on what he is looking at that by eyes, and he sees that it’s round, so there might be a neuron, that fires, when he sees something that is round;</a:t>
            </a:r>
          </a:p>
          <a:p>
            <a:pPr marL="0" indent="0">
              <a:buNone/>
            </a:pPr>
            <a:r>
              <a:rPr lang="zh-CN" altLang="en-US"/>
              <a:t>    </a:t>
            </a:r>
            <a:endParaRPr lang="zh-CN">
              <a:cs typeface="Arial"/>
            </a:endParaRPr>
          </a:p>
          <a:p>
            <a:pPr marL="0" indent="0">
              <a:buNone/>
            </a:pPr>
            <a:r>
              <a:rPr lang="zh-CN" altLang="en-US"/>
              <a:t>     </a:t>
            </a:r>
            <a:r>
              <a:rPr lang="zh-CN"/>
              <a:t>There is another neuron related to what the eye are seeing whenever child s</a:t>
            </a:r>
            <a:r>
              <a:rPr lang="en-US" altLang="zh-CN" err="1"/>
              <a:t>ees</a:t>
            </a:r>
            <a:r>
              <a:rPr lang="zh-CN" altLang="en-US"/>
              <a:t> </a:t>
            </a:r>
            <a:r>
              <a:rPr lang="en-US" altLang="zh-CN"/>
              <a:t>s</a:t>
            </a:r>
            <a:r>
              <a:rPr lang="zh-CN"/>
              <a:t>omething that is red, that neuron fires, </a:t>
            </a:r>
            <a:endParaRPr lang="zh-CN" altLang="en-US"/>
          </a:p>
          <a:p>
            <a:pPr marL="0" indent="0">
              <a:buNone/>
            </a:pPr>
            <a:r>
              <a:rPr lang="zh-CN"/>
              <a:t>     </a:t>
            </a:r>
            <a:r>
              <a:rPr lang="zh-CN" altLang="en-US"/>
              <a:t> </a:t>
            </a:r>
            <a:r>
              <a:rPr lang="zh-CN"/>
              <a:t>and the child bites the apple, and when he tastes it, he understands that it’s something ‘Natural’. So when that happen there some other neuron fires that is connected to thong. </a:t>
            </a:r>
            <a:endParaRPr lang="zh-CN" altLang="en-US"/>
          </a:p>
          <a:p>
            <a:pPr marL="0" indent="0">
              <a:buNone/>
            </a:pPr>
            <a:r>
              <a:rPr lang="zh-CN" altLang="en-US"/>
              <a:t>      </a:t>
            </a:r>
            <a:r>
              <a:rPr lang="zh-CN"/>
              <a:t>And all of those things fire and the child learns that this is an apple. So the brain says, “Is this an Apple? Yes it is”. </a:t>
            </a:r>
            <a:endParaRPr lang="zh-CN" altLang="en-US"/>
          </a:p>
          <a:p>
            <a:pPr marL="0" indent="0">
              <a:buNone/>
            </a:pPr>
            <a:endParaRPr lang="zh-CN" altLang="en-US"/>
          </a:p>
          <a:p>
            <a:r>
              <a:rPr lang="zh-CN" altLang="en-US"/>
              <a:t> </a:t>
            </a:r>
            <a:r>
              <a:rPr lang="zh-CN"/>
              <a:t>So each one of these aspects fires with different value,</a:t>
            </a:r>
            <a:r>
              <a:rPr lang="zh-CN" altLang="en-US"/>
              <a:t> </a:t>
            </a:r>
            <a:r>
              <a:rPr lang="zh-CN"/>
              <a:t>Each one has weight, weight related to the shape, Ws, weight related to Color, Wc, Weight related to Taste, Wt, and these things all sort of fired at the same time, which means that, the net neuron in the brain got a large input signal. Something from all those three neurons and it was large enough to fire the brain and tell the child that he is holding an apple. </a:t>
            </a:r>
          </a:p>
          <a:p>
            <a:endParaRPr lang="zh-CN">
              <a:cs typeface="Arial"/>
            </a:endParaRPr>
          </a:p>
          <a:p>
            <a:r>
              <a:rPr lang="en-US" altLang="zh-CN"/>
              <a:t>Sometime</a:t>
            </a:r>
            <a:r>
              <a:rPr lang="zh-CN" altLang="en-US"/>
              <a:t> </a:t>
            </a:r>
            <a:r>
              <a:rPr lang="en-US" altLang="zh-CN"/>
              <a:t>the</a:t>
            </a:r>
            <a:r>
              <a:rPr lang="zh-CN" altLang="en-US"/>
              <a:t> </a:t>
            </a:r>
            <a:r>
              <a:rPr lang="en-US" altLang="zh-CN"/>
              <a:t>child</a:t>
            </a:r>
            <a:r>
              <a:rPr lang="zh-CN" altLang="en-US"/>
              <a:t> </a:t>
            </a:r>
            <a:r>
              <a:rPr lang="en-US" altLang="zh-CN"/>
              <a:t>is</a:t>
            </a:r>
            <a:r>
              <a:rPr lang="zh-CN" altLang="en-US"/>
              <a:t> </a:t>
            </a:r>
            <a:r>
              <a:rPr lang="en-US" altLang="zh-CN"/>
              <a:t>holding</a:t>
            </a:r>
            <a:r>
              <a:rPr lang="zh-CN" altLang="en-US"/>
              <a:t> </a:t>
            </a:r>
            <a:r>
              <a:rPr lang="en-US" altLang="zh-CN"/>
              <a:t>a</a:t>
            </a:r>
            <a:r>
              <a:rPr lang="zh-CN" altLang="en-US"/>
              <a:t> </a:t>
            </a:r>
            <a:r>
              <a:rPr lang="en-US" altLang="zh-CN"/>
              <a:t>small</a:t>
            </a:r>
            <a:r>
              <a:rPr lang="zh-CN" altLang="en-US"/>
              <a:t> </a:t>
            </a:r>
            <a:r>
              <a:rPr lang="en-US" altLang="zh-CN"/>
              <a:t>plastic</a:t>
            </a:r>
            <a:r>
              <a:rPr lang="zh-CN" altLang="en-US"/>
              <a:t> </a:t>
            </a:r>
            <a:r>
              <a:rPr lang="en-US" altLang="zh-CN"/>
              <a:t>red</a:t>
            </a:r>
            <a:r>
              <a:rPr lang="zh-CN" altLang="en-US"/>
              <a:t> </a:t>
            </a:r>
            <a:r>
              <a:rPr lang="en-US" altLang="zh-CN"/>
              <a:t>ball</a:t>
            </a:r>
            <a:r>
              <a:rPr lang="zh-CN" altLang="en-US"/>
              <a:t> </a:t>
            </a:r>
            <a:r>
              <a:rPr lang="en-US" altLang="zh-CN"/>
              <a:t>and</a:t>
            </a:r>
            <a:r>
              <a:rPr lang="zh-CN" altLang="en-US"/>
              <a:t> </a:t>
            </a:r>
            <a:r>
              <a:rPr lang="en-US" altLang="zh-CN"/>
              <a:t>the</a:t>
            </a:r>
            <a:r>
              <a:rPr lang="zh-CN" altLang="en-US"/>
              <a:t> </a:t>
            </a:r>
            <a:r>
              <a:rPr lang="en-US" altLang="zh-CN"/>
              <a:t>child</a:t>
            </a:r>
            <a:r>
              <a:rPr lang="zh-CN" altLang="en-US"/>
              <a:t> </a:t>
            </a:r>
            <a:r>
              <a:rPr lang="en-US" altLang="zh-CN"/>
              <a:t>wants</a:t>
            </a:r>
            <a:r>
              <a:rPr lang="zh-CN" altLang="en-US"/>
              <a:t> </a:t>
            </a:r>
            <a:r>
              <a:rPr lang="en-US" altLang="zh-CN"/>
              <a:t>to</a:t>
            </a:r>
            <a:r>
              <a:rPr lang="zh-CN" altLang="en-US"/>
              <a:t> </a:t>
            </a:r>
            <a:r>
              <a:rPr lang="en-US" altLang="zh-CN"/>
              <a:t>know</a:t>
            </a:r>
            <a:r>
              <a:rPr lang="zh-CN" altLang="en-US"/>
              <a:t> </a:t>
            </a:r>
            <a:r>
              <a:rPr lang="en-US" altLang="zh-CN"/>
              <a:t>is</a:t>
            </a:r>
            <a:r>
              <a:rPr lang="zh-CN" altLang="en-US"/>
              <a:t> </a:t>
            </a:r>
            <a:r>
              <a:rPr lang="en-US" altLang="zh-CN"/>
              <a:t>this</a:t>
            </a:r>
            <a:r>
              <a:rPr lang="zh-CN" altLang="en-US"/>
              <a:t> </a:t>
            </a:r>
            <a:r>
              <a:rPr lang="en-US" altLang="zh-CN"/>
              <a:t>an</a:t>
            </a:r>
            <a:r>
              <a:rPr lang="zh-CN" altLang="en-US"/>
              <a:t> </a:t>
            </a:r>
            <a:r>
              <a:rPr lang="en-US" altLang="zh-CN"/>
              <a:t>apple?</a:t>
            </a:r>
            <a:r>
              <a:rPr lang="zh-CN" altLang="en-US"/>
              <a:t> </a:t>
            </a:r>
            <a:r>
              <a:rPr lang="en-US" altLang="zh-CN"/>
              <a:t>So</a:t>
            </a:r>
            <a:r>
              <a:rPr lang="zh-CN" altLang="en-US"/>
              <a:t> </a:t>
            </a:r>
            <a:r>
              <a:rPr lang="en-US" altLang="zh-CN"/>
              <a:t>some</a:t>
            </a:r>
            <a:r>
              <a:rPr lang="zh-CN" altLang="en-US"/>
              <a:t> </a:t>
            </a:r>
            <a:r>
              <a:rPr lang="en-US" altLang="zh-CN"/>
              <a:t>of</a:t>
            </a:r>
            <a:r>
              <a:rPr lang="zh-CN" altLang="en-US"/>
              <a:t> </a:t>
            </a:r>
            <a:r>
              <a:rPr lang="en-US" altLang="zh-CN"/>
              <a:t>the</a:t>
            </a:r>
            <a:r>
              <a:rPr lang="zh-CN" altLang="en-US"/>
              <a:t> </a:t>
            </a:r>
            <a:r>
              <a:rPr lang="en-US" altLang="zh-CN"/>
              <a:t>inputs</a:t>
            </a:r>
            <a:r>
              <a:rPr lang="zh-CN" altLang="en-US"/>
              <a:t> </a:t>
            </a:r>
            <a:r>
              <a:rPr lang="en-US" altLang="zh-CN"/>
              <a:t>fires.</a:t>
            </a:r>
            <a:r>
              <a:rPr lang="zh-CN" altLang="en-US"/>
              <a:t> </a:t>
            </a:r>
          </a:p>
          <a:p>
            <a:r>
              <a:rPr lang="en-US" altLang="zh-CN"/>
              <a:t>The</a:t>
            </a:r>
            <a:r>
              <a:rPr lang="zh-CN" altLang="en-US"/>
              <a:t> </a:t>
            </a:r>
            <a:r>
              <a:rPr lang="en-US" altLang="zh-CN"/>
              <a:t>color</a:t>
            </a:r>
            <a:r>
              <a:rPr lang="zh-CN" altLang="en-US"/>
              <a:t> </a:t>
            </a:r>
            <a:r>
              <a:rPr lang="en-US" altLang="zh-CN"/>
              <a:t>neuron</a:t>
            </a:r>
            <a:r>
              <a:rPr lang="zh-CN" altLang="en-US"/>
              <a:t> </a:t>
            </a:r>
            <a:r>
              <a:rPr lang="en-US" altLang="zh-CN"/>
              <a:t>fires,</a:t>
            </a:r>
            <a:r>
              <a:rPr lang="zh-CN" altLang="en-US"/>
              <a:t> </a:t>
            </a:r>
            <a:r>
              <a:rPr lang="en-US" altLang="zh-CN"/>
              <a:t>the</a:t>
            </a:r>
            <a:r>
              <a:rPr lang="zh-CN" altLang="en-US"/>
              <a:t> </a:t>
            </a:r>
            <a:r>
              <a:rPr lang="en-US" altLang="zh-CN"/>
              <a:t>shape</a:t>
            </a:r>
            <a:r>
              <a:rPr lang="zh-CN" altLang="en-US"/>
              <a:t> </a:t>
            </a:r>
            <a:r>
              <a:rPr lang="en-US" altLang="zh-CN"/>
              <a:t>neuron</a:t>
            </a:r>
            <a:r>
              <a:rPr lang="zh-CN" altLang="en-US"/>
              <a:t> </a:t>
            </a:r>
            <a:r>
              <a:rPr lang="en-US" altLang="zh-CN"/>
              <a:t>fires,</a:t>
            </a:r>
            <a:r>
              <a:rPr lang="zh-CN" altLang="en-US"/>
              <a:t> </a:t>
            </a:r>
            <a:r>
              <a:rPr lang="en-US" altLang="zh-CN"/>
              <a:t>and</a:t>
            </a:r>
            <a:r>
              <a:rPr lang="zh-CN" altLang="en-US"/>
              <a:t> </a:t>
            </a:r>
            <a:r>
              <a:rPr lang="en-US" altLang="zh-CN"/>
              <a:t>the</a:t>
            </a:r>
            <a:r>
              <a:rPr lang="zh-CN" altLang="en-US"/>
              <a:t> </a:t>
            </a:r>
            <a:r>
              <a:rPr lang="en-US" altLang="zh-CN"/>
              <a:t>child</a:t>
            </a:r>
            <a:r>
              <a:rPr lang="zh-CN" altLang="en-US"/>
              <a:t> </a:t>
            </a:r>
            <a:r>
              <a:rPr lang="en-US" altLang="zh-CN"/>
              <a:t>taste</a:t>
            </a:r>
            <a:r>
              <a:rPr lang="zh-CN" altLang="en-US"/>
              <a:t> </a:t>
            </a:r>
            <a:r>
              <a:rPr lang="en-US" altLang="zh-CN"/>
              <a:t>it</a:t>
            </a:r>
            <a:r>
              <a:rPr lang="zh-CN" altLang="en-US"/>
              <a:t> </a:t>
            </a:r>
            <a:r>
              <a:rPr lang="en-US" altLang="zh-CN"/>
              <a:t>but</a:t>
            </a:r>
            <a:r>
              <a:rPr lang="zh-CN" altLang="en-US"/>
              <a:t> </a:t>
            </a:r>
            <a:r>
              <a:rPr lang="en-US" altLang="zh-CN"/>
              <a:t>it</a:t>
            </a:r>
            <a:r>
              <a:rPr lang="zh-CN" altLang="en-US"/>
              <a:t> </a:t>
            </a:r>
            <a:r>
              <a:rPr lang="en-US" altLang="zh-CN"/>
              <a:t>does</a:t>
            </a:r>
            <a:r>
              <a:rPr lang="zh-CN" altLang="en-US"/>
              <a:t> </a:t>
            </a:r>
            <a:r>
              <a:rPr lang="en-US" altLang="zh-CN"/>
              <a:t>not</a:t>
            </a:r>
            <a:r>
              <a:rPr lang="zh-CN" altLang="en-US"/>
              <a:t> </a:t>
            </a:r>
            <a:r>
              <a:rPr lang="en-US" altLang="zh-CN"/>
              <a:t>taste</a:t>
            </a:r>
            <a:r>
              <a:rPr lang="zh-CN" altLang="en-US"/>
              <a:t> </a:t>
            </a:r>
            <a:r>
              <a:rPr lang="en-US" altLang="zh-CN"/>
              <a:t>natural.</a:t>
            </a:r>
            <a:r>
              <a:rPr lang="zh-CN" altLang="en-US"/>
              <a:t> </a:t>
            </a:r>
            <a:r>
              <a:rPr lang="en-US" altLang="zh-CN"/>
              <a:t>It</a:t>
            </a:r>
            <a:r>
              <a:rPr lang="zh-CN" altLang="en-US"/>
              <a:t> </a:t>
            </a:r>
            <a:r>
              <a:rPr lang="en-US" altLang="zh-CN"/>
              <a:t>taste</a:t>
            </a:r>
            <a:r>
              <a:rPr lang="zh-CN" altLang="en-US"/>
              <a:t> </a:t>
            </a:r>
            <a:r>
              <a:rPr lang="en-US" altLang="zh-CN"/>
              <a:t>plastic.</a:t>
            </a:r>
            <a:r>
              <a:rPr lang="zh-CN" altLang="en-US"/>
              <a:t> </a:t>
            </a:r>
            <a:r>
              <a:rPr lang="en-US" altLang="zh-CN"/>
              <a:t>So</a:t>
            </a:r>
            <a:r>
              <a:rPr lang="zh-CN" altLang="en-US"/>
              <a:t> </a:t>
            </a:r>
            <a:r>
              <a:rPr lang="en-US" altLang="zh-CN"/>
              <a:t>that</a:t>
            </a:r>
            <a:r>
              <a:rPr lang="zh-CN" altLang="en-US"/>
              <a:t> </a:t>
            </a:r>
            <a:r>
              <a:rPr lang="en-US" altLang="zh-CN" err="1"/>
              <a:t>Wt</a:t>
            </a:r>
            <a:r>
              <a:rPr lang="en-US" altLang="zh-CN"/>
              <a:t>,</a:t>
            </a:r>
            <a:r>
              <a:rPr lang="zh-CN" altLang="en-US"/>
              <a:t> </a:t>
            </a:r>
            <a:r>
              <a:rPr lang="en-US" altLang="zh-CN"/>
              <a:t>the</a:t>
            </a:r>
            <a:r>
              <a:rPr lang="zh-CN" altLang="en-US"/>
              <a:t> </a:t>
            </a:r>
            <a:r>
              <a:rPr lang="en-US" altLang="zh-CN"/>
              <a:t>Taste</a:t>
            </a:r>
            <a:r>
              <a:rPr lang="zh-CN" altLang="en-US"/>
              <a:t> </a:t>
            </a:r>
            <a:r>
              <a:rPr lang="en-US" altLang="zh-CN"/>
              <a:t>neuron</a:t>
            </a:r>
            <a:r>
              <a:rPr lang="zh-CN" altLang="en-US"/>
              <a:t> </a:t>
            </a:r>
            <a:r>
              <a:rPr lang="en-US" altLang="zh-CN"/>
              <a:t>does</a:t>
            </a:r>
            <a:r>
              <a:rPr lang="zh-CN" altLang="en-US"/>
              <a:t> </a:t>
            </a:r>
            <a:r>
              <a:rPr lang="en-US" altLang="zh-CN"/>
              <a:t>not</a:t>
            </a:r>
            <a:r>
              <a:rPr lang="zh-CN" altLang="en-US"/>
              <a:t> </a:t>
            </a:r>
            <a:r>
              <a:rPr lang="en-US" altLang="zh-CN"/>
              <a:t>fire,</a:t>
            </a:r>
            <a:r>
              <a:rPr lang="zh-CN" altLang="en-US"/>
              <a:t> </a:t>
            </a:r>
            <a:r>
              <a:rPr lang="en-US" altLang="zh-CN"/>
              <a:t>and</a:t>
            </a:r>
            <a:r>
              <a:rPr lang="zh-CN" altLang="en-US"/>
              <a:t> </a:t>
            </a:r>
            <a:r>
              <a:rPr lang="en-US" altLang="zh-CN"/>
              <a:t>there</a:t>
            </a:r>
            <a:r>
              <a:rPr lang="zh-CN" altLang="en-US"/>
              <a:t> </a:t>
            </a:r>
            <a:r>
              <a:rPr lang="en-US" altLang="zh-CN"/>
              <a:t>is</a:t>
            </a:r>
            <a:r>
              <a:rPr lang="zh-CN" altLang="en-US"/>
              <a:t> </a:t>
            </a:r>
            <a:r>
              <a:rPr lang="en-US" altLang="zh-CN"/>
              <a:t>not</a:t>
            </a:r>
            <a:r>
              <a:rPr lang="zh-CN" altLang="en-US"/>
              <a:t> </a:t>
            </a:r>
            <a:r>
              <a:rPr lang="en-US" altLang="zh-CN"/>
              <a:t>enough</a:t>
            </a:r>
            <a:r>
              <a:rPr lang="zh-CN" altLang="en-US"/>
              <a:t> </a:t>
            </a:r>
            <a:r>
              <a:rPr lang="en-US" altLang="zh-CN"/>
              <a:t>signal</a:t>
            </a:r>
            <a:r>
              <a:rPr lang="zh-CN" altLang="en-US"/>
              <a:t> </a:t>
            </a:r>
            <a:r>
              <a:rPr lang="en-US" altLang="zh-CN"/>
              <a:t>going</a:t>
            </a:r>
            <a:r>
              <a:rPr lang="zh-CN" altLang="en-US"/>
              <a:t> </a:t>
            </a:r>
            <a:r>
              <a:rPr lang="en-US" altLang="zh-CN"/>
              <a:t>into</a:t>
            </a:r>
            <a:r>
              <a:rPr lang="zh-CN" altLang="en-US"/>
              <a:t> </a:t>
            </a:r>
            <a:r>
              <a:rPr lang="en-US" altLang="zh-CN"/>
              <a:t>that</a:t>
            </a:r>
            <a:r>
              <a:rPr lang="zh-CN" altLang="en-US"/>
              <a:t> </a:t>
            </a:r>
            <a:r>
              <a:rPr lang="en-US" altLang="zh-CN"/>
              <a:t>neuron</a:t>
            </a:r>
            <a:r>
              <a:rPr lang="zh-CN" altLang="en-US"/>
              <a:t> </a:t>
            </a:r>
            <a:r>
              <a:rPr lang="en-US" altLang="zh-CN"/>
              <a:t>later</a:t>
            </a:r>
            <a:r>
              <a:rPr lang="zh-CN" altLang="en-US"/>
              <a:t> </a:t>
            </a:r>
            <a:r>
              <a:rPr lang="en-US" altLang="zh-CN"/>
              <a:t>on</a:t>
            </a:r>
            <a:r>
              <a:rPr lang="zh-CN" altLang="en-US"/>
              <a:t> </a:t>
            </a:r>
            <a:r>
              <a:rPr lang="en-US" altLang="zh-CN"/>
              <a:t>in</a:t>
            </a:r>
            <a:r>
              <a:rPr lang="zh-CN" altLang="en-US"/>
              <a:t> </a:t>
            </a:r>
            <a:r>
              <a:rPr lang="en-US" altLang="zh-CN"/>
              <a:t>the</a:t>
            </a:r>
            <a:r>
              <a:rPr lang="zh-CN" altLang="en-US"/>
              <a:t> </a:t>
            </a:r>
            <a:r>
              <a:rPr lang="en-US" altLang="zh-CN"/>
              <a:t>brain,</a:t>
            </a:r>
            <a:r>
              <a:rPr lang="zh-CN" altLang="en-US"/>
              <a:t> </a:t>
            </a:r>
            <a:r>
              <a:rPr lang="en-US" altLang="zh-CN"/>
              <a:t>for</a:t>
            </a:r>
            <a:r>
              <a:rPr lang="zh-CN" altLang="en-US"/>
              <a:t> </a:t>
            </a:r>
            <a:r>
              <a:rPr lang="en-US" altLang="zh-CN"/>
              <a:t>the</a:t>
            </a:r>
            <a:r>
              <a:rPr lang="zh-CN" altLang="en-US"/>
              <a:t> </a:t>
            </a:r>
            <a:r>
              <a:rPr lang="en-US" altLang="zh-CN"/>
              <a:t>child</a:t>
            </a:r>
            <a:r>
              <a:rPr lang="zh-CN" altLang="en-US"/>
              <a:t> </a:t>
            </a:r>
            <a:r>
              <a:rPr lang="en-US" altLang="zh-CN"/>
              <a:t>to</a:t>
            </a:r>
            <a:r>
              <a:rPr lang="zh-CN" altLang="en-US"/>
              <a:t> </a:t>
            </a:r>
            <a:r>
              <a:rPr lang="en-US" altLang="zh-CN"/>
              <a:t>determine</a:t>
            </a:r>
            <a:r>
              <a:rPr lang="zh-CN" altLang="en-US"/>
              <a:t> </a:t>
            </a:r>
            <a:r>
              <a:rPr lang="en-US" altLang="zh-CN"/>
              <a:t>it</a:t>
            </a:r>
            <a:r>
              <a:rPr lang="zh-CN" altLang="en-US"/>
              <a:t>’</a:t>
            </a:r>
            <a:r>
              <a:rPr lang="en-US" altLang="zh-CN"/>
              <a:t>s</a:t>
            </a:r>
            <a:r>
              <a:rPr lang="zh-CN" altLang="en-US"/>
              <a:t> </a:t>
            </a:r>
            <a:r>
              <a:rPr lang="en-US" altLang="zh-CN"/>
              <a:t>an</a:t>
            </a:r>
            <a:r>
              <a:rPr lang="zh-CN" altLang="en-US"/>
              <a:t> </a:t>
            </a:r>
            <a:r>
              <a:rPr lang="en-US" altLang="zh-CN"/>
              <a:t>apple.</a:t>
            </a:r>
            <a:r>
              <a:rPr lang="zh-CN" altLang="en-US"/>
              <a:t> </a:t>
            </a:r>
            <a:r>
              <a:rPr lang="en-US" altLang="zh-CN"/>
              <a:t>So</a:t>
            </a:r>
            <a:r>
              <a:rPr lang="zh-CN" altLang="en-US"/>
              <a:t> </a:t>
            </a:r>
            <a:r>
              <a:rPr lang="en-US" altLang="zh-CN"/>
              <a:t>the</a:t>
            </a:r>
            <a:r>
              <a:rPr lang="zh-CN" altLang="en-US"/>
              <a:t> </a:t>
            </a:r>
            <a:r>
              <a:rPr lang="en-US" altLang="zh-CN"/>
              <a:t>child</a:t>
            </a:r>
            <a:r>
              <a:rPr lang="zh-CN" altLang="en-US"/>
              <a:t> </a:t>
            </a:r>
            <a:r>
              <a:rPr lang="en-US" altLang="zh-CN"/>
              <a:t>decides</a:t>
            </a:r>
            <a:r>
              <a:rPr lang="zh-CN" altLang="en-US"/>
              <a:t> </a:t>
            </a:r>
            <a:r>
              <a:rPr lang="en-US" altLang="zh-CN"/>
              <a:t>that</a:t>
            </a:r>
            <a:r>
              <a:rPr lang="zh-CN" altLang="en-US"/>
              <a:t> </a:t>
            </a:r>
            <a:r>
              <a:rPr lang="en-US" altLang="zh-CN"/>
              <a:t>it</a:t>
            </a:r>
            <a:r>
              <a:rPr lang="zh-CN" altLang="en-US"/>
              <a:t>’</a:t>
            </a:r>
            <a:r>
              <a:rPr lang="en-US" altLang="zh-CN"/>
              <a:t>s</a:t>
            </a:r>
            <a:r>
              <a:rPr lang="zh-CN" altLang="en-US"/>
              <a:t> </a:t>
            </a:r>
            <a:r>
              <a:rPr lang="en-US" altLang="zh-CN"/>
              <a:t>not</a:t>
            </a:r>
            <a:r>
              <a:rPr lang="zh-CN" altLang="en-US"/>
              <a:t> </a:t>
            </a:r>
            <a:r>
              <a:rPr lang="en-US" altLang="zh-CN"/>
              <a:t>an</a:t>
            </a:r>
            <a:r>
              <a:rPr lang="zh-CN" altLang="en-US"/>
              <a:t> </a:t>
            </a:r>
            <a:r>
              <a:rPr lang="en-US" altLang="zh-CN"/>
              <a:t>apple.</a:t>
            </a:r>
            <a:endParaRPr lang="zh-CN" altLang="en-US">
              <a:cs typeface="Arial"/>
            </a:endParaRPr>
          </a:p>
          <a:p>
            <a:r>
              <a:rPr lang="en-US" altLang="zh-CN"/>
              <a:t>So</a:t>
            </a:r>
            <a:r>
              <a:rPr lang="zh-CN" altLang="en-US"/>
              <a:t> </a:t>
            </a:r>
            <a:r>
              <a:rPr lang="en-US" altLang="zh-CN"/>
              <a:t>of</a:t>
            </a:r>
            <a:r>
              <a:rPr lang="zh-CN" altLang="en-US"/>
              <a:t> </a:t>
            </a:r>
            <a:r>
              <a:rPr lang="en-US" altLang="zh-CN"/>
              <a:t>course</a:t>
            </a:r>
            <a:r>
              <a:rPr lang="zh-CN" altLang="en-US"/>
              <a:t> </a:t>
            </a:r>
            <a:r>
              <a:rPr lang="en-US" altLang="zh-CN"/>
              <a:t>there</a:t>
            </a:r>
            <a:r>
              <a:rPr lang="zh-CN" altLang="en-US"/>
              <a:t> </a:t>
            </a:r>
            <a:r>
              <a:rPr lang="en-US" altLang="zh-CN"/>
              <a:t>are</a:t>
            </a:r>
            <a:r>
              <a:rPr lang="zh-CN" altLang="en-US"/>
              <a:t> </a:t>
            </a:r>
            <a:r>
              <a:rPr lang="en-US" altLang="zh-CN"/>
              <a:t>other</a:t>
            </a:r>
            <a:r>
              <a:rPr lang="zh-CN" altLang="en-US"/>
              <a:t> </a:t>
            </a:r>
            <a:r>
              <a:rPr lang="en-US" altLang="zh-CN"/>
              <a:t>things</a:t>
            </a:r>
            <a:r>
              <a:rPr lang="zh-CN" altLang="en-US"/>
              <a:t> </a:t>
            </a:r>
            <a:r>
              <a:rPr lang="en-US" altLang="zh-CN"/>
              <a:t>going</a:t>
            </a:r>
            <a:r>
              <a:rPr lang="zh-CN" altLang="en-US"/>
              <a:t> </a:t>
            </a:r>
            <a:r>
              <a:rPr lang="en-US" altLang="zh-CN"/>
              <a:t>on</a:t>
            </a:r>
            <a:r>
              <a:rPr lang="zh-CN" altLang="en-US"/>
              <a:t> </a:t>
            </a:r>
            <a:r>
              <a:rPr lang="en-US" altLang="zh-CN"/>
              <a:t>and</a:t>
            </a:r>
            <a:r>
              <a:rPr lang="zh-CN" altLang="en-US"/>
              <a:t> </a:t>
            </a:r>
            <a:r>
              <a:rPr lang="en-US" altLang="zh-CN"/>
              <a:t>this</a:t>
            </a:r>
            <a:r>
              <a:rPr lang="zh-CN" altLang="en-US"/>
              <a:t> </a:t>
            </a:r>
            <a:r>
              <a:rPr lang="en-US" altLang="zh-CN"/>
              <a:t>is</a:t>
            </a:r>
            <a:r>
              <a:rPr lang="zh-CN" altLang="en-US"/>
              <a:t> </a:t>
            </a:r>
            <a:r>
              <a:rPr lang="en-US" altLang="zh-CN"/>
              <a:t>very</a:t>
            </a:r>
            <a:r>
              <a:rPr lang="zh-CN" altLang="en-US"/>
              <a:t> </a:t>
            </a:r>
            <a:r>
              <a:rPr lang="en-US" altLang="zh-CN"/>
              <a:t>simplified…</a:t>
            </a:r>
            <a:r>
              <a:rPr lang="zh-CN" altLang="en-US"/>
              <a:t> </a:t>
            </a:r>
            <a:r>
              <a:rPr lang="en-US" altLang="zh-CN"/>
              <a:t>there</a:t>
            </a:r>
            <a:r>
              <a:rPr lang="zh-CN" altLang="en-US"/>
              <a:t> </a:t>
            </a:r>
            <a:r>
              <a:rPr lang="en-US" altLang="zh-CN"/>
              <a:t>are</a:t>
            </a:r>
            <a:r>
              <a:rPr lang="zh-CN" altLang="en-US"/>
              <a:t> </a:t>
            </a:r>
            <a:r>
              <a:rPr lang="en-US" altLang="zh-CN"/>
              <a:t>apples</a:t>
            </a:r>
            <a:r>
              <a:rPr lang="zh-CN" altLang="en-US"/>
              <a:t> </a:t>
            </a:r>
            <a:r>
              <a:rPr lang="en-US" altLang="zh-CN"/>
              <a:t>with</a:t>
            </a:r>
            <a:r>
              <a:rPr lang="zh-CN" altLang="en-US"/>
              <a:t> </a:t>
            </a:r>
            <a:r>
              <a:rPr lang="en-US" altLang="zh-CN"/>
              <a:t>different</a:t>
            </a:r>
            <a:r>
              <a:rPr lang="zh-CN" altLang="en-US"/>
              <a:t> </a:t>
            </a:r>
            <a:r>
              <a:rPr lang="en-US" altLang="zh-CN"/>
              <a:t>colors</a:t>
            </a:r>
            <a:r>
              <a:rPr lang="zh-CN" altLang="en-US"/>
              <a:t> </a:t>
            </a:r>
            <a:r>
              <a:rPr lang="en-US" altLang="zh-CN"/>
              <a:t>,</a:t>
            </a:r>
            <a:r>
              <a:rPr lang="zh-CN" altLang="en-US"/>
              <a:t> </a:t>
            </a:r>
            <a:r>
              <a:rPr lang="en-US" altLang="zh-CN"/>
              <a:t>some</a:t>
            </a:r>
            <a:r>
              <a:rPr lang="zh-CN" altLang="en-US"/>
              <a:t> </a:t>
            </a:r>
            <a:r>
              <a:rPr lang="en-US" altLang="zh-CN"/>
              <a:t>of</a:t>
            </a:r>
            <a:r>
              <a:rPr lang="zh-CN" altLang="en-US"/>
              <a:t> </a:t>
            </a:r>
            <a:r>
              <a:rPr lang="en-US" altLang="zh-CN"/>
              <a:t>them</a:t>
            </a:r>
            <a:r>
              <a:rPr lang="zh-CN" altLang="en-US"/>
              <a:t> </a:t>
            </a:r>
            <a:r>
              <a:rPr lang="en-US" altLang="zh-CN"/>
              <a:t>are</a:t>
            </a:r>
            <a:r>
              <a:rPr lang="zh-CN" altLang="en-US"/>
              <a:t> </a:t>
            </a:r>
            <a:r>
              <a:rPr lang="en-US" altLang="zh-CN"/>
              <a:t>round</a:t>
            </a:r>
            <a:r>
              <a:rPr lang="zh-CN" altLang="en-US"/>
              <a:t> </a:t>
            </a:r>
            <a:r>
              <a:rPr lang="en-US" altLang="zh-CN"/>
              <a:t>some</a:t>
            </a:r>
            <a:r>
              <a:rPr lang="zh-CN" altLang="en-US"/>
              <a:t> </a:t>
            </a:r>
            <a:r>
              <a:rPr lang="en-US" altLang="zh-CN"/>
              <a:t>of</a:t>
            </a:r>
            <a:r>
              <a:rPr lang="zh-CN" altLang="en-US"/>
              <a:t> </a:t>
            </a:r>
            <a:r>
              <a:rPr lang="en-US" altLang="zh-CN"/>
              <a:t>them</a:t>
            </a:r>
            <a:r>
              <a:rPr lang="zh-CN" altLang="en-US"/>
              <a:t> </a:t>
            </a:r>
            <a:r>
              <a:rPr lang="en-US" altLang="zh-CN"/>
              <a:t>are</a:t>
            </a:r>
            <a:r>
              <a:rPr lang="zh-CN" altLang="en-US"/>
              <a:t> </a:t>
            </a:r>
            <a:r>
              <a:rPr lang="en-US" altLang="zh-CN"/>
              <a:t>round</a:t>
            </a:r>
            <a:r>
              <a:rPr lang="zh-CN" altLang="en-US"/>
              <a:t> </a:t>
            </a:r>
            <a:r>
              <a:rPr lang="en-US" altLang="zh-CN"/>
              <a:t>in</a:t>
            </a:r>
            <a:r>
              <a:rPr lang="zh-CN" altLang="en-US"/>
              <a:t> </a:t>
            </a:r>
            <a:r>
              <a:rPr lang="en-US" altLang="zh-CN"/>
              <a:t>a</a:t>
            </a:r>
            <a:r>
              <a:rPr lang="zh-CN" altLang="en-US"/>
              <a:t> </a:t>
            </a:r>
            <a:r>
              <a:rPr lang="en-US" altLang="zh-CN"/>
              <a:t>different</a:t>
            </a:r>
            <a:r>
              <a:rPr lang="zh-CN" altLang="en-US"/>
              <a:t> </a:t>
            </a:r>
            <a:r>
              <a:rPr lang="en-US" altLang="zh-CN"/>
              <a:t>way…,</a:t>
            </a:r>
            <a:r>
              <a:rPr lang="zh-CN" altLang="en-US"/>
              <a:t> </a:t>
            </a:r>
            <a:r>
              <a:rPr lang="en-US" altLang="zh-CN"/>
              <a:t>but</a:t>
            </a:r>
            <a:r>
              <a:rPr lang="zh-CN" altLang="en-US"/>
              <a:t> </a:t>
            </a:r>
            <a:r>
              <a:rPr lang="en-US" altLang="zh-CN"/>
              <a:t>the</a:t>
            </a:r>
            <a:r>
              <a:rPr lang="zh-CN" altLang="en-US"/>
              <a:t> </a:t>
            </a:r>
            <a:r>
              <a:rPr lang="en-US" altLang="zh-CN"/>
              <a:t>point</a:t>
            </a:r>
            <a:r>
              <a:rPr lang="zh-CN" altLang="en-US"/>
              <a:t> </a:t>
            </a:r>
            <a:r>
              <a:rPr lang="en-US" altLang="zh-CN"/>
              <a:t>is</a:t>
            </a:r>
            <a:r>
              <a:rPr lang="zh-CN" altLang="en-US"/>
              <a:t> </a:t>
            </a:r>
            <a:r>
              <a:rPr lang="en-US" altLang="zh-CN"/>
              <a:t>there</a:t>
            </a:r>
            <a:r>
              <a:rPr lang="zh-CN" altLang="en-US"/>
              <a:t> </a:t>
            </a:r>
            <a:r>
              <a:rPr lang="en-US" altLang="zh-CN"/>
              <a:t>are</a:t>
            </a:r>
            <a:r>
              <a:rPr lang="zh-CN" altLang="en-US"/>
              <a:t> </a:t>
            </a:r>
            <a:r>
              <a:rPr lang="en-US" altLang="zh-CN"/>
              <a:t>different</a:t>
            </a:r>
            <a:r>
              <a:rPr lang="zh-CN" altLang="en-US"/>
              <a:t> </a:t>
            </a:r>
            <a:r>
              <a:rPr lang="en-US" altLang="zh-CN"/>
              <a:t>kinds</a:t>
            </a:r>
            <a:r>
              <a:rPr lang="zh-CN" altLang="en-US"/>
              <a:t> </a:t>
            </a:r>
            <a:r>
              <a:rPr lang="en-US" altLang="zh-CN"/>
              <a:t>of</a:t>
            </a:r>
            <a:r>
              <a:rPr lang="zh-CN" altLang="en-US"/>
              <a:t> </a:t>
            </a:r>
            <a:r>
              <a:rPr lang="en-US" altLang="zh-CN"/>
              <a:t>these</a:t>
            </a:r>
            <a:r>
              <a:rPr lang="zh-CN" altLang="en-US"/>
              <a:t> </a:t>
            </a:r>
            <a:r>
              <a:rPr lang="en-US" altLang="zh-CN"/>
              <a:t>things.</a:t>
            </a:r>
            <a:r>
              <a:rPr lang="zh-CN" altLang="en-US"/>
              <a:t> </a:t>
            </a:r>
            <a:r>
              <a:rPr lang="en-US" altLang="zh-CN"/>
              <a:t>Maybe</a:t>
            </a:r>
            <a:r>
              <a:rPr lang="zh-CN" altLang="en-US"/>
              <a:t> </a:t>
            </a:r>
            <a:r>
              <a:rPr lang="en-US" altLang="zh-CN"/>
              <a:t>the</a:t>
            </a:r>
            <a:r>
              <a:rPr lang="zh-CN" altLang="en-US"/>
              <a:t> </a:t>
            </a:r>
            <a:r>
              <a:rPr lang="en-US" altLang="zh-CN"/>
              <a:t>apple</a:t>
            </a:r>
            <a:r>
              <a:rPr lang="zh-CN" altLang="en-US"/>
              <a:t> </a:t>
            </a:r>
            <a:r>
              <a:rPr lang="en-US" altLang="zh-CN"/>
              <a:t>is</a:t>
            </a:r>
            <a:r>
              <a:rPr lang="zh-CN" altLang="en-US"/>
              <a:t> </a:t>
            </a:r>
            <a:r>
              <a:rPr lang="en-US" altLang="zh-CN"/>
              <a:t>green</a:t>
            </a:r>
            <a:r>
              <a:rPr lang="zh-CN" altLang="en-US"/>
              <a:t> </a:t>
            </a:r>
            <a:r>
              <a:rPr lang="en-US" altLang="zh-CN"/>
              <a:t>and</a:t>
            </a:r>
            <a:r>
              <a:rPr lang="zh-CN" altLang="en-US"/>
              <a:t> </a:t>
            </a:r>
            <a:r>
              <a:rPr lang="en-US" altLang="zh-CN"/>
              <a:t>the</a:t>
            </a:r>
            <a:r>
              <a:rPr lang="zh-CN" altLang="en-US"/>
              <a:t> </a:t>
            </a:r>
            <a:r>
              <a:rPr lang="en-US" altLang="zh-CN"/>
              <a:t>red</a:t>
            </a:r>
            <a:r>
              <a:rPr lang="zh-CN" altLang="en-US"/>
              <a:t> </a:t>
            </a:r>
            <a:r>
              <a:rPr lang="en-US" altLang="zh-CN"/>
              <a:t>neuron</a:t>
            </a:r>
            <a:r>
              <a:rPr lang="zh-CN" altLang="en-US"/>
              <a:t> </a:t>
            </a:r>
            <a:r>
              <a:rPr lang="en-US" altLang="zh-CN"/>
              <a:t>won</a:t>
            </a:r>
            <a:r>
              <a:rPr lang="zh-CN" altLang="en-US"/>
              <a:t>’</a:t>
            </a:r>
            <a:r>
              <a:rPr lang="en-US" altLang="zh-CN"/>
              <a:t>t</a:t>
            </a:r>
            <a:r>
              <a:rPr lang="zh-CN" altLang="en-US"/>
              <a:t> </a:t>
            </a:r>
            <a:r>
              <a:rPr lang="en-US" altLang="zh-CN"/>
              <a:t>fire</a:t>
            </a:r>
            <a:r>
              <a:rPr lang="zh-CN" altLang="en-US"/>
              <a:t> </a:t>
            </a:r>
            <a:r>
              <a:rPr lang="en-US" altLang="zh-CN"/>
              <a:t>but</a:t>
            </a:r>
            <a:r>
              <a:rPr lang="zh-CN" altLang="en-US"/>
              <a:t> </a:t>
            </a:r>
            <a:r>
              <a:rPr lang="en-US" altLang="zh-CN"/>
              <a:t>the</a:t>
            </a:r>
            <a:r>
              <a:rPr lang="zh-CN" altLang="en-US"/>
              <a:t> </a:t>
            </a:r>
            <a:r>
              <a:rPr lang="en-US" altLang="zh-CN"/>
              <a:t>green</a:t>
            </a:r>
            <a:r>
              <a:rPr lang="zh-CN" altLang="en-US"/>
              <a:t> </a:t>
            </a:r>
            <a:r>
              <a:rPr lang="en-US" altLang="zh-CN"/>
              <a:t>neuron</a:t>
            </a:r>
            <a:r>
              <a:rPr lang="zh-CN" altLang="en-US"/>
              <a:t> </a:t>
            </a:r>
            <a:r>
              <a:rPr lang="en-US" altLang="zh-CN"/>
              <a:t>would</a:t>
            </a:r>
            <a:r>
              <a:rPr lang="zh-CN" altLang="en-US"/>
              <a:t> </a:t>
            </a:r>
            <a:r>
              <a:rPr lang="en-US" altLang="zh-CN"/>
              <a:t>fire</a:t>
            </a:r>
            <a:r>
              <a:rPr lang="zh-CN" altLang="en-US"/>
              <a:t> </a:t>
            </a:r>
            <a:r>
              <a:rPr lang="en-US" altLang="zh-CN"/>
              <a:t>and</a:t>
            </a:r>
            <a:r>
              <a:rPr lang="zh-CN" altLang="en-US"/>
              <a:t> </a:t>
            </a:r>
            <a:r>
              <a:rPr lang="en-US" altLang="zh-CN"/>
              <a:t>that</a:t>
            </a:r>
            <a:r>
              <a:rPr lang="zh-CN" altLang="en-US"/>
              <a:t>’</a:t>
            </a:r>
            <a:r>
              <a:rPr lang="en-US" altLang="zh-CN"/>
              <a:t>s</a:t>
            </a:r>
            <a:r>
              <a:rPr lang="zh-CN" altLang="en-US"/>
              <a:t> </a:t>
            </a:r>
            <a:r>
              <a:rPr lang="en-US" altLang="zh-CN"/>
              <a:t>ok.</a:t>
            </a:r>
            <a:r>
              <a:rPr lang="zh-CN" altLang="en-US"/>
              <a:t> </a:t>
            </a:r>
            <a:r>
              <a:rPr lang="en-US" altLang="zh-CN"/>
              <a:t>Maybe</a:t>
            </a:r>
            <a:r>
              <a:rPr lang="zh-CN" altLang="en-US"/>
              <a:t> </a:t>
            </a:r>
            <a:r>
              <a:rPr lang="en-US" altLang="zh-CN"/>
              <a:t>the</a:t>
            </a:r>
            <a:r>
              <a:rPr lang="zh-CN" altLang="en-US"/>
              <a:t> </a:t>
            </a:r>
            <a:r>
              <a:rPr lang="en-US" altLang="zh-CN"/>
              <a:t>color</a:t>
            </a:r>
            <a:r>
              <a:rPr lang="zh-CN" altLang="en-US"/>
              <a:t> </a:t>
            </a:r>
            <a:r>
              <a:rPr lang="en-US" altLang="zh-CN"/>
              <a:t>is</a:t>
            </a:r>
            <a:r>
              <a:rPr lang="zh-CN" altLang="en-US"/>
              <a:t> </a:t>
            </a:r>
            <a:r>
              <a:rPr lang="en-US" altLang="zh-CN"/>
              <a:t>less</a:t>
            </a:r>
            <a:r>
              <a:rPr lang="zh-CN" altLang="en-US"/>
              <a:t> </a:t>
            </a:r>
            <a:r>
              <a:rPr lang="en-US" altLang="zh-CN"/>
              <a:t>important</a:t>
            </a:r>
            <a:r>
              <a:rPr lang="zh-CN" altLang="en-US"/>
              <a:t> </a:t>
            </a:r>
            <a:r>
              <a:rPr lang="en-US" altLang="zh-CN"/>
              <a:t>than</a:t>
            </a:r>
            <a:r>
              <a:rPr lang="zh-CN" altLang="en-US"/>
              <a:t> </a:t>
            </a:r>
            <a:r>
              <a:rPr lang="en-US" altLang="zh-CN"/>
              <a:t>taste.</a:t>
            </a:r>
            <a:endParaRPr lang="zh-CN" altLang="en-US"/>
          </a:p>
          <a:p>
            <a:r>
              <a:rPr lang="en-US" altLang="zh-CN"/>
              <a:t>So</a:t>
            </a:r>
            <a:r>
              <a:rPr lang="zh-CN" altLang="en-US"/>
              <a:t> </a:t>
            </a:r>
            <a:r>
              <a:rPr lang="en-US" altLang="zh-CN"/>
              <a:t>that</a:t>
            </a:r>
            <a:r>
              <a:rPr lang="zh-CN" altLang="en-US"/>
              <a:t>’</a:t>
            </a:r>
            <a:r>
              <a:rPr lang="en-US" altLang="zh-CN"/>
              <a:t>s</a:t>
            </a:r>
            <a:r>
              <a:rPr lang="zh-CN" altLang="en-US"/>
              <a:t> </a:t>
            </a:r>
            <a:r>
              <a:rPr lang="en-US" altLang="zh-CN"/>
              <a:t>what</a:t>
            </a:r>
            <a:r>
              <a:rPr lang="zh-CN" altLang="en-US"/>
              <a:t>’</a:t>
            </a:r>
            <a:r>
              <a:rPr lang="en-US" altLang="zh-CN"/>
              <a:t>s</a:t>
            </a:r>
            <a:r>
              <a:rPr lang="zh-CN" altLang="en-US"/>
              <a:t> </a:t>
            </a:r>
            <a:r>
              <a:rPr lang="en-US" altLang="zh-CN"/>
              <a:t>going</a:t>
            </a:r>
            <a:r>
              <a:rPr lang="zh-CN" altLang="en-US"/>
              <a:t> </a:t>
            </a:r>
            <a:r>
              <a:rPr lang="en-US" altLang="zh-CN"/>
              <a:t>on</a:t>
            </a:r>
            <a:r>
              <a:rPr lang="zh-CN" altLang="en-US"/>
              <a:t> </a:t>
            </a:r>
            <a:r>
              <a:rPr lang="en-US" altLang="zh-CN"/>
              <a:t>with</a:t>
            </a:r>
            <a:r>
              <a:rPr lang="zh-CN" altLang="en-US"/>
              <a:t> </a:t>
            </a:r>
            <a:r>
              <a:rPr lang="en-US" altLang="zh-CN"/>
              <a:t>neurons</a:t>
            </a:r>
            <a:r>
              <a:rPr lang="zh-CN" altLang="en-US"/>
              <a:t> </a:t>
            </a:r>
            <a:r>
              <a:rPr lang="en-US" altLang="zh-CN"/>
              <a:t>in</a:t>
            </a:r>
            <a:r>
              <a:rPr lang="zh-CN" altLang="en-US"/>
              <a:t> </a:t>
            </a:r>
            <a:r>
              <a:rPr lang="en-US" altLang="zh-CN"/>
              <a:t>the</a:t>
            </a:r>
            <a:r>
              <a:rPr lang="zh-CN" altLang="en-US"/>
              <a:t> </a:t>
            </a:r>
            <a:r>
              <a:rPr lang="en-US" altLang="zh-CN"/>
              <a:t>brain.</a:t>
            </a:r>
            <a:r>
              <a:rPr lang="zh-CN" altLang="en-US"/>
              <a:t> </a:t>
            </a:r>
            <a:endParaRPr lang="zh-CN" altLang="en-US">
              <a:cs typeface="Arial"/>
            </a:endParaRPr>
          </a:p>
          <a:p>
            <a:endParaRPr lang="zh-CN">
              <a:cs typeface="Arial"/>
            </a:endParaRPr>
          </a:p>
          <a:p>
            <a:endParaRPr lang="zh-CN" altLang="en-US">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368</a:t>
            </a:fld>
            <a:endParaRPr lang="zh-CN" altLang="en-US"/>
          </a:p>
        </p:txBody>
      </p:sp>
    </p:spTree>
    <p:extLst>
      <p:ext uri="{BB962C8B-B14F-4D97-AF65-F5344CB8AC3E}">
        <p14:creationId xmlns:p14="http://schemas.microsoft.com/office/powerpoint/2010/main" val="270468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40</a:t>
            </a:fld>
            <a:endParaRPr lang="zh-CN" altLang="en-US"/>
          </a:p>
        </p:txBody>
      </p:sp>
    </p:spTree>
    <p:extLst>
      <p:ext uri="{BB962C8B-B14F-4D97-AF65-F5344CB8AC3E}">
        <p14:creationId xmlns:p14="http://schemas.microsoft.com/office/powerpoint/2010/main" val="420999927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R="0" lvl="0" algn="l" defTabSz="457200" rtl="0" eaLnBrk="0" fontAlgn="base" latinLnBrk="0" hangingPunct="0">
              <a:lnSpc>
                <a:spcPct val="100000"/>
              </a:lnSpc>
              <a:spcBef>
                <a:spcPct val="30000"/>
              </a:spcBef>
              <a:spcAft>
                <a:spcPct val="0"/>
              </a:spcAft>
              <a:buClrTx/>
              <a:buSzTx/>
              <a:buFont typeface="Arial"/>
              <a:buChar char="•"/>
              <a:tabLst/>
              <a:defRPr/>
            </a:pPr>
            <a:endParaRPr lang="en-GB" sz="1200">
              <a:cs typeface="Arial"/>
            </a:endParaRPr>
          </a:p>
          <a:p>
            <a:endParaRPr lang="zh-CN" altLang="en-US">
              <a:cs typeface="Arial"/>
            </a:endParaRPr>
          </a:p>
          <a:p>
            <a:endParaRPr lang="en-CA">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369</a:t>
            </a:fld>
            <a:endParaRPr lang="zh-CN" altLang="en-US"/>
          </a:p>
        </p:txBody>
      </p:sp>
    </p:spTree>
    <p:extLst>
      <p:ext uri="{BB962C8B-B14F-4D97-AF65-F5344CB8AC3E}">
        <p14:creationId xmlns:p14="http://schemas.microsoft.com/office/powerpoint/2010/main" val="103031157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R="0" lvl="0" algn="l" defTabSz="457200" rtl="0" latinLnBrk="0">
              <a:lnSpc>
                <a:spcPct val="100000"/>
              </a:lnSpc>
              <a:buClrTx/>
              <a:buSzTx/>
              <a:tabLst/>
              <a:defRPr/>
            </a:pPr>
            <a:endParaRPr lang="en-CA"/>
          </a:p>
          <a:p>
            <a:endParaRPr lang="zh-CN" altLang="en-US"/>
          </a:p>
          <a:p>
            <a:r>
              <a:rPr lang="en-CA" altLang="zh-CN"/>
              <a:t>We refer to the inputs as an input layer. And there is going to be variable values related to each record in our dataset, when we are talking about artificial neural networks.</a:t>
            </a:r>
          </a:p>
          <a:p>
            <a:endParaRPr lang="en-CA" altLang="zh-CN"/>
          </a:p>
          <a:p>
            <a:r>
              <a:rPr lang="en-CA" altLang="zh-CN"/>
              <a:t>And then, the start, we are going to </a:t>
            </a:r>
            <a:r>
              <a:rPr lang="en-CA" altLang="zh-CN" b="1"/>
              <a:t>randomly</a:t>
            </a:r>
            <a:r>
              <a:rPr lang="en-CA" altLang="zh-CN"/>
              <a:t> assign weights to each of the inputs. </a:t>
            </a:r>
            <a:endParaRPr lang="en-US" altLang="zh-CN"/>
          </a:p>
          <a:p>
            <a:r>
              <a:rPr lang="en-CA" altLang="zh-CN"/>
              <a:t>That is going to </a:t>
            </a:r>
            <a:r>
              <a:rPr lang="en-CA" altLang="zh-CN" b="1"/>
              <a:t>sum up</a:t>
            </a:r>
            <a:r>
              <a:rPr lang="en-CA" altLang="zh-CN"/>
              <a:t> all the weights and pass it to the next neuron. </a:t>
            </a:r>
            <a:endParaRPr lang="en-US" altLang="zh-CN"/>
          </a:p>
          <a:p>
            <a:r>
              <a:rPr lang="en-CA" altLang="zh-CN"/>
              <a:t>At each neuron, there will be an activation function that takes the input of the weights and puts them through the logistic function and outputs a single number based on the input weights. </a:t>
            </a:r>
          </a:p>
          <a:p>
            <a:r>
              <a:rPr lang="en-CA" altLang="zh-CN"/>
              <a:t>And that single number will be multiplied by another weight on the connection and pass to the next layer. </a:t>
            </a:r>
          </a:p>
          <a:p>
            <a:endParaRPr lang="en-CA" altLang="zh-CN"/>
          </a:p>
          <a:p>
            <a:r>
              <a:rPr lang="en-CA" altLang="zh-CN"/>
              <a:t>Then the neurons in those layers will take all the inputs and pass those through another logistic function and pass it forward and forward. </a:t>
            </a:r>
          </a:p>
          <a:p>
            <a:endParaRPr lang="en-CA" altLang="zh-CN"/>
          </a:p>
          <a:p>
            <a:r>
              <a:rPr lang="en-CA" altLang="zh-CN"/>
              <a:t>At the end of training NN, we will see what happens and compare the output with the actuals.</a:t>
            </a:r>
          </a:p>
          <a:p>
            <a:r>
              <a:rPr lang="en-CA" altLang="zh-CN"/>
              <a:t>If it’s correct, we won’t adjust those weights. But if it’s an incorrect answer, we will pass weight adjustments backwards through the network in an algorithm called </a:t>
            </a:r>
            <a:r>
              <a:rPr lang="en-CA" altLang="zh-CN" b="1"/>
              <a:t>back propagation</a:t>
            </a:r>
            <a:r>
              <a:rPr lang="en-CA" altLang="zh-CN"/>
              <a:t>. We are </a:t>
            </a:r>
            <a:r>
              <a:rPr lang="en-CA" altLang="zh-CN" err="1"/>
              <a:t>gonna</a:t>
            </a:r>
            <a:r>
              <a:rPr lang="en-CA" altLang="zh-CN"/>
              <a:t> pass that back to the inputs and we’re </a:t>
            </a:r>
            <a:r>
              <a:rPr lang="en-CA" altLang="zh-CN" err="1"/>
              <a:t>gonna</a:t>
            </a:r>
            <a:r>
              <a:rPr lang="en-CA" altLang="zh-CN"/>
              <a:t> update all the weights. </a:t>
            </a:r>
          </a:p>
          <a:p>
            <a:r>
              <a:rPr lang="en-CA" altLang="zh-CN"/>
              <a:t>We’ll take a new data record and keep doing this again and again with new data and new data and, updating the weights again and again. This is how the artificial neural network learns. We’ll cycle through the whole dataset many times to make sure we keep learning from the same information, and ultimately the goal is when everything converged, we have weights that make sense, and we score new data on the same neurons, it’s going to give reasonable values for the output.</a:t>
            </a:r>
          </a:p>
          <a:p>
            <a:endParaRPr lang="en-CA" altLang="zh-CN"/>
          </a:p>
          <a:p>
            <a:endParaRPr lang="zh-CN" altLang="en-US">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370</a:t>
            </a:fld>
            <a:endParaRPr lang="zh-CN" altLang="en-US"/>
          </a:p>
        </p:txBody>
      </p:sp>
    </p:spTree>
    <p:extLst>
      <p:ext uri="{BB962C8B-B14F-4D97-AF65-F5344CB8AC3E}">
        <p14:creationId xmlns:p14="http://schemas.microsoft.com/office/powerpoint/2010/main" val="251149053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t>All ANN should have at least one hidden layer. They will have one input layer and one output layer. </a:t>
            </a:r>
          </a:p>
          <a:p>
            <a:endParaRPr lang="en-CA"/>
          </a:p>
          <a:p>
            <a:pPr>
              <a:defRPr/>
            </a:pPr>
            <a:r>
              <a:rPr lang="en-GB"/>
              <a:t>If different fields are on different scales, one variable may dominate the decisions. Solution: standardize data before modelling– in fact, this is done by default when building NN models in Knowledge Studio.</a:t>
            </a:r>
            <a:endParaRPr lang="en-GB">
              <a:cs typeface="Arial"/>
            </a:endParaRPr>
          </a:p>
          <a:p>
            <a:pPr>
              <a:defRPr/>
            </a:pPr>
            <a:r>
              <a:rPr lang="en-CA"/>
              <a:t>Subtract the mean and divide by SD for continuous and ordinal variables and categorical variables will be dummy coded with values of 0 and 1. and this is supposed to put everything on the same scale. </a:t>
            </a:r>
            <a:endParaRPr lang="en-US">
              <a:cs typeface="Arial"/>
            </a:endParaRPr>
          </a:p>
          <a:p>
            <a:pPr marL="0" indent="0">
              <a:buFont typeface="Arial" panose="020B0604020202020204" pitchFamily="34" charset="0"/>
              <a:buNone/>
              <a:defRPr/>
            </a:pPr>
            <a:endParaRPr lang="en-CA"/>
          </a:p>
          <a:p>
            <a:pPr marL="0" marR="0" lvl="0" indent="0" algn="l" defTabSz="914400">
              <a:lnSpc>
                <a:spcPct val="100000"/>
              </a:lnSpc>
              <a:spcBef>
                <a:spcPts val="0"/>
              </a:spcBef>
              <a:spcAft>
                <a:spcPts val="0"/>
              </a:spcAft>
              <a:buClrTx/>
              <a:buSzTx/>
              <a:buFontTx/>
              <a:buNone/>
              <a:tabLst/>
              <a:defRPr/>
            </a:pPr>
            <a:r>
              <a:rPr lang="en-CA"/>
              <a:t>There are lots of types of NN, in </a:t>
            </a:r>
            <a:r>
              <a:rPr lang="en-US" sz="1200"/>
              <a:t>Knowledge Studio</a:t>
            </a:r>
            <a:r>
              <a:rPr lang="en-CA"/>
              <a:t>, we have a simple feed forward NN. There’s no feedback loop. Information in the network never goes back,</a:t>
            </a:r>
          </a:p>
          <a:p>
            <a:r>
              <a:rPr lang="en-CA"/>
              <a:t>It’s a simple design and easy to specify the network that you’re building because everything is fully connected. All you to specify  is the number of layers and number of neurons in each layer. Everything else is taken care of for you.</a:t>
            </a:r>
            <a:endParaRPr lang="en-CA">
              <a:cs typeface="Arial"/>
            </a:endParaRPr>
          </a:p>
          <a:p>
            <a:r>
              <a:rPr lang="en-CA"/>
              <a:t>Once you specify those you have the architecture of neural network and you are ready to start training. One of the things about neural network is that you don’t have to do anything. The NN trains itself. </a:t>
            </a:r>
            <a:endParaRPr lang="en-CA">
              <a:cs typeface="Arial"/>
            </a:endParaRP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371</a:t>
            </a:fld>
            <a:endParaRPr lang="zh-CN" altLang="en-US"/>
          </a:p>
        </p:txBody>
      </p:sp>
    </p:spTree>
    <p:extLst>
      <p:ext uri="{BB962C8B-B14F-4D97-AF65-F5344CB8AC3E}">
        <p14:creationId xmlns:p14="http://schemas.microsoft.com/office/powerpoint/2010/main" val="321208961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defRPr/>
            </a:pPr>
            <a:endParaRPr lang="en-CA"/>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372</a:t>
            </a:fld>
            <a:endParaRPr lang="zh-CN" altLang="en-US"/>
          </a:p>
        </p:txBody>
      </p:sp>
    </p:spTree>
    <p:extLst>
      <p:ext uri="{BB962C8B-B14F-4D97-AF65-F5344CB8AC3E}">
        <p14:creationId xmlns:p14="http://schemas.microsoft.com/office/powerpoint/2010/main" val="77508545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374</a:t>
            </a:fld>
            <a:endParaRPr lang="zh-CN" altLang="en-US"/>
          </a:p>
        </p:txBody>
      </p:sp>
    </p:spTree>
    <p:extLst>
      <p:ext uri="{BB962C8B-B14F-4D97-AF65-F5344CB8AC3E}">
        <p14:creationId xmlns:p14="http://schemas.microsoft.com/office/powerpoint/2010/main" val="419494112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375</a:t>
            </a:fld>
            <a:endParaRPr lang="zh-CN" altLang="en-US"/>
          </a:p>
        </p:txBody>
      </p:sp>
    </p:spTree>
    <p:extLst>
      <p:ext uri="{BB962C8B-B14F-4D97-AF65-F5344CB8AC3E}">
        <p14:creationId xmlns:p14="http://schemas.microsoft.com/office/powerpoint/2010/main" val="83025807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376</a:t>
            </a:fld>
            <a:endParaRPr lang="zh-CN" altLang="en-US"/>
          </a:p>
        </p:txBody>
      </p:sp>
    </p:spTree>
    <p:extLst>
      <p:ext uri="{BB962C8B-B14F-4D97-AF65-F5344CB8AC3E}">
        <p14:creationId xmlns:p14="http://schemas.microsoft.com/office/powerpoint/2010/main" val="405337198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377</a:t>
            </a:fld>
            <a:endParaRPr lang="zh-CN" altLang="en-US"/>
          </a:p>
        </p:txBody>
      </p:sp>
    </p:spTree>
    <p:extLst>
      <p:ext uri="{BB962C8B-B14F-4D97-AF65-F5344CB8AC3E}">
        <p14:creationId xmlns:p14="http://schemas.microsoft.com/office/powerpoint/2010/main" val="3436603039"/>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t>For </a:t>
            </a:r>
            <a:r>
              <a:rPr lang="en-CA" err="1"/>
              <a:t>LinR</a:t>
            </a:r>
            <a:r>
              <a:rPr lang="en-CA"/>
              <a:t> it will only model linear relationships and if you want to model non linear relationships, you will have to perform transformations.</a:t>
            </a:r>
          </a:p>
          <a:p>
            <a:r>
              <a:rPr lang="en-CA"/>
              <a:t>If all you only care about prediction, it can sometimes be the best tool.</a:t>
            </a:r>
            <a:endParaRPr lang="en-CA">
              <a:cs typeface="Arial"/>
            </a:endParaRPr>
          </a:p>
          <a:p>
            <a:endParaRPr lang="en-CA"/>
          </a:p>
          <a:p>
            <a:r>
              <a:rPr lang="en-CA"/>
              <a:t>CON: </a:t>
            </a:r>
          </a:p>
          <a:p>
            <a:pPr marL="0" indent="0">
              <a:buNone/>
            </a:pPr>
            <a:r>
              <a:rPr lang="en-CA"/>
              <a:t>-   it’s difficult to interpret how it got to its solution. </a:t>
            </a:r>
            <a:endParaRPr lang="en-CA">
              <a:cs typeface="Arial"/>
            </a:endParaRPr>
          </a:p>
          <a:p>
            <a:pPr>
              <a:buFontTx/>
              <a:buChar char="-"/>
            </a:pPr>
            <a:r>
              <a:rPr lang="en-CA"/>
              <a:t>If you include Customer ID , it will be used in the model. There will be no stepwise business to take care of it. </a:t>
            </a:r>
          </a:p>
          <a:p>
            <a:pPr>
              <a:buFontTx/>
              <a:buChar char="-"/>
            </a:pPr>
            <a:r>
              <a:rPr lang="en-CA"/>
              <a:t>In KS we have included an stepwise option if you </a:t>
            </a:r>
            <a:r>
              <a:rPr lang="en-CA" err="1"/>
              <a:t>wanna</a:t>
            </a:r>
            <a:r>
              <a:rPr lang="en-CA"/>
              <a:t> try it but I find it very slow. If you have deadlines, I don’t recommend it. Just be warned that it may take a lot of time and you may have to kill the model. </a:t>
            </a:r>
            <a:endParaRPr lang="en-CA">
              <a:cs typeface="Arial"/>
            </a:endParaRPr>
          </a:p>
          <a:p>
            <a:pPr>
              <a:buFontTx/>
              <a:buChar char="-"/>
            </a:pPr>
            <a:r>
              <a:rPr lang="en-US"/>
              <a:t>If you have limited amount of data it’s not the best choice. It needs a lot of data in order to train a good model. We’ll see this with Census data. </a:t>
            </a:r>
            <a:endParaRPr lang="en-US">
              <a:cs typeface="Arial"/>
            </a:endParaRPr>
          </a:p>
          <a:p>
            <a:pPr marL="0" indent="0">
              <a:buFontTx/>
              <a:buNone/>
            </a:pPr>
            <a:r>
              <a:rPr lang="en-US"/>
              <a:t>#(if we are trying to find complex relationships more data is needed, if relationship is simpler then we need less data)</a:t>
            </a:r>
            <a:endParaRPr lang="en-US">
              <a:cs typeface="Arial"/>
            </a:endParaRPr>
          </a:p>
          <a:p>
            <a:pPr marL="171450" indent="-171450">
              <a:buFontTx/>
              <a:buChar char="-"/>
            </a:pPr>
            <a:r>
              <a:rPr lang="en-US"/>
              <a:t>They tend to overfit to training data much more so that other techniques we’ve seen. You need to be careful. So if you train a model, and then test it with a test dataset, don’t go and adjust thing to see you still see overfitting. Now you are </a:t>
            </a:r>
            <a:r>
              <a:rPr lang="en-US" err="1"/>
              <a:t>gonna</a:t>
            </a:r>
            <a:r>
              <a:rPr lang="en-US"/>
              <a:t> overfit to the testing data as well. If you see overfitting it’s time to go very back and oversee the variables and consider what variable you really need in there. Maybe you need to eliminate some of the variables to simplify things down and really start again. And even that, you don’t </a:t>
            </a:r>
            <a:r>
              <a:rPr lang="en-US" err="1"/>
              <a:t>wanna</a:t>
            </a:r>
            <a:r>
              <a:rPr lang="en-US"/>
              <a:t> do that often.</a:t>
            </a:r>
            <a:endParaRPr lang="en-US">
              <a:cs typeface="Arial"/>
            </a:endParaRPr>
          </a:p>
          <a:p>
            <a:pPr marL="171450" indent="-171450">
              <a:buFontTx/>
              <a:buChar char="-"/>
            </a:pPr>
            <a:endParaRPr lang="en-CA"/>
          </a:p>
          <a:p>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379</a:t>
            </a:fld>
            <a:endParaRPr lang="zh-CN" altLang="en-US"/>
          </a:p>
        </p:txBody>
      </p:sp>
    </p:spTree>
    <p:extLst>
      <p:ext uri="{BB962C8B-B14F-4D97-AF65-F5344CB8AC3E}">
        <p14:creationId xmlns:p14="http://schemas.microsoft.com/office/powerpoint/2010/main" val="46692866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40478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cs typeface="Arial"/>
            </a:endParaRP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41</a:t>
            </a:fld>
            <a:endParaRPr lang="zh-CN" altLang="en-US"/>
          </a:p>
        </p:txBody>
      </p:sp>
    </p:spTree>
    <p:extLst>
      <p:ext uri="{BB962C8B-B14F-4D97-AF65-F5344CB8AC3E}">
        <p14:creationId xmlns:p14="http://schemas.microsoft.com/office/powerpoint/2010/main" val="380680652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3614478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A little recap on the point of weighting</a:t>
            </a:r>
            <a:r>
              <a:rPr lang="en-US"/>
              <a:t> </a:t>
            </a:r>
          </a:p>
          <a:p>
            <a:pPr>
              <a:buNone/>
            </a:pPr>
            <a:r>
              <a:rPr lang="en-US"/>
              <a:t>Say we want to build a fraud detection model, but we only have 1% cases of fraud in the dataset. </a:t>
            </a:r>
          </a:p>
          <a:p>
            <a:pPr>
              <a:buNone/>
            </a:pPr>
            <a:r>
              <a:rPr lang="en-US"/>
              <a:t>Imagine we simply try to build a model (say a logistic regression model for simplicity) like normal (e.g. no weighting) to predict whether a given transaction is flagged as fraudulent or not. </a:t>
            </a:r>
          </a:p>
          <a:p>
            <a:pPr>
              <a:buNone/>
            </a:pPr>
            <a:r>
              <a:rPr lang="en-US"/>
              <a:t>The logistic regression will probably use an intercept only model, and predict no fraud for any transaction. </a:t>
            </a:r>
          </a:p>
          <a:p>
            <a:pPr>
              <a:buNone/>
            </a:pPr>
            <a:r>
              <a:rPr lang="en-US"/>
              <a:t>This model will have an accuracy of 99%, which is pretty amazing for a model! (However, it will have a 100% accuracy on the non-fraud records, and a 0% accuracy on the fraud records, which will average out to 99%, because it’s a weighted average.) </a:t>
            </a:r>
          </a:p>
          <a:p>
            <a:pPr>
              <a:buNone/>
            </a:pPr>
            <a:r>
              <a:rPr lang="en-US"/>
              <a:t>The problem is that the model is mostly useless because it never predicts fraud, which is what it was designed to do. </a:t>
            </a:r>
          </a:p>
          <a:p>
            <a:pPr>
              <a:buNone/>
            </a:pPr>
            <a:r>
              <a:rPr lang="en-US"/>
              <a:t>What the model </a:t>
            </a:r>
            <a:r>
              <a:rPr lang="en-US" i="1"/>
              <a:t>does</a:t>
            </a:r>
            <a:r>
              <a:rPr lang="en-US"/>
              <a:t> do is tell you that if the cost to your business of missing a case of fraud (false negative) is equal to the cost of flagging a non-fraudulent transaction as fraudulent (false positive), then you shouldn’t flag anything as fraudulent. However, in reality, a false negative (missing a case of fraud) is way more expensive than a false positive (flagging a non-fraudulent transaction as fraudulent). </a:t>
            </a:r>
          </a:p>
          <a:p>
            <a:pPr>
              <a:buNone/>
            </a:pPr>
            <a:r>
              <a:rPr lang="en-US"/>
              <a:t>  </a:t>
            </a: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384</a:t>
            </a:fld>
            <a:endParaRPr lang="en-US"/>
          </a:p>
        </p:txBody>
      </p:sp>
    </p:spTree>
    <p:extLst>
      <p:ext uri="{BB962C8B-B14F-4D97-AF65-F5344CB8AC3E}">
        <p14:creationId xmlns:p14="http://schemas.microsoft.com/office/powerpoint/2010/main" val="108141908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 </a:t>
            </a:r>
            <a:endParaRPr lang="en-US">
              <a:cs typeface="Arial"/>
            </a:endParaRPr>
          </a:p>
          <a:p>
            <a:pPr marL="285750" indent="-285750">
              <a:spcAft>
                <a:spcPts val="900"/>
              </a:spcAft>
              <a:buFont typeface="Arial"/>
              <a:buChar char="•"/>
            </a:pPr>
            <a:r>
              <a:rPr lang="en-US"/>
              <a:t>To deal with the issue above, there are a few options:</a:t>
            </a:r>
          </a:p>
          <a:p>
            <a:pPr marL="458470" lvl="1">
              <a:lnSpc>
                <a:spcPct val="90000"/>
              </a:lnSpc>
              <a:spcAft>
                <a:spcPts val="600"/>
              </a:spcAft>
              <a:buFont typeface="Arial"/>
              <a:buChar char="•"/>
            </a:pPr>
            <a:r>
              <a:rPr lang="en-US"/>
              <a:t>Weighting (optimally)</a:t>
            </a:r>
          </a:p>
          <a:p>
            <a:pPr marL="458470" lvl="1">
              <a:lnSpc>
                <a:spcPct val="90000"/>
              </a:lnSpc>
              <a:spcAft>
                <a:spcPts val="600"/>
              </a:spcAft>
              <a:buFont typeface="Arial"/>
              <a:buChar char="•"/>
            </a:pPr>
            <a:r>
              <a:rPr lang="en-US"/>
              <a:t>Sampling (kind of like weighting) </a:t>
            </a:r>
          </a:p>
          <a:p>
            <a:pPr marL="458470" lvl="1">
              <a:lnSpc>
                <a:spcPct val="90000"/>
              </a:lnSpc>
              <a:spcAft>
                <a:spcPts val="600"/>
              </a:spcAft>
              <a:buFont typeface="Arial"/>
              <a:buChar char="•"/>
            </a:pPr>
            <a:r>
              <a:rPr lang="en-US"/>
              <a:t>“Thresholding” (where you build the model normally, but change the probability that you use to classify fraud – e.g. if the model says there is even a 5% chance of fraud, classify the transaction as fraudulent)</a:t>
            </a:r>
          </a:p>
          <a:p>
            <a:pPr>
              <a:buNone/>
            </a:pPr>
            <a:r>
              <a:rPr lang="en-US"/>
              <a:t>  </a:t>
            </a:r>
            <a:endParaRPr lang="en-US">
              <a:cs typeface="Arial"/>
            </a:endParaRPr>
          </a:p>
          <a:p>
            <a:pPr>
              <a:buNone/>
            </a:pPr>
            <a:r>
              <a:rPr lang="en-US"/>
              <a:t>The way “weighting” works is that you pretend (during training) that the records of fraud are worth more. </a:t>
            </a:r>
          </a:p>
          <a:p>
            <a:pPr>
              <a:buNone/>
            </a:pPr>
            <a:r>
              <a:rPr lang="en-US"/>
              <a:t>This is similar to imagining that there are more of them in the dataset. In this case, when you build the model, the algorithm will think that it gets a maximum accuracy by flagging more fraud cases instead of less. </a:t>
            </a:r>
          </a:p>
          <a:p>
            <a:pPr>
              <a:buNone/>
            </a:pPr>
            <a:endParaRPr lang="en-US"/>
          </a:p>
          <a:p>
            <a:pPr>
              <a:buNone/>
            </a:pPr>
            <a:r>
              <a:rPr lang="en-US"/>
              <a:t>In the example before, the breakdown of 100%/0% would no longer average out to 99% because the fraud cases would be worth more.</a:t>
            </a:r>
          </a:p>
          <a:p>
            <a:pPr>
              <a:buNone/>
            </a:pPr>
            <a:endParaRPr lang="en-US"/>
          </a:p>
          <a:p>
            <a:pPr>
              <a:buNone/>
            </a:pPr>
            <a:r>
              <a:rPr lang="en-US"/>
              <a:t>Anyway, then a different model might have a larger (weighted)-accuracy. This new model might have a breakdown more like 80%/95%. </a:t>
            </a:r>
          </a:p>
          <a:p>
            <a:pPr>
              <a:buNone/>
            </a:pPr>
            <a:r>
              <a:rPr lang="en-US"/>
              <a:t>The (weighted)-accuracy (which pretty much only exists inside the algorithm that builds the model), might be better for the new model, but in reality (even in the model evaluation), the new model has a lower (actual)-accuracy. </a:t>
            </a:r>
          </a:p>
          <a:p>
            <a:pPr>
              <a:buNone/>
            </a:pPr>
            <a:r>
              <a:rPr lang="en-US"/>
              <a:t>However, even in reality, the new model has a higher accuracy </a:t>
            </a:r>
            <a:r>
              <a:rPr lang="en-US" i="1"/>
              <a:t>for the cases of fraud</a:t>
            </a:r>
            <a:r>
              <a:rPr lang="en-US"/>
              <a:t> (95% instead of 0%), which was the goal of weighting. </a:t>
            </a:r>
            <a:endParaRPr lang="en-US">
              <a:cs typeface="Arial"/>
            </a:endParaRPr>
          </a:p>
          <a:p>
            <a:pPr>
              <a:buNone/>
            </a:pPr>
            <a:endParaRPr lang="en-US">
              <a:cs typeface="Arial"/>
            </a:endParaRPr>
          </a:p>
          <a:p>
            <a:pPr>
              <a:buNone/>
            </a:pPr>
            <a:endParaRPr lang="en-US">
              <a:cs typeface="Arial"/>
            </a:endParaRPr>
          </a:p>
          <a:p>
            <a:pPr>
              <a:buNone/>
            </a:pPr>
            <a:endParaRPr lang="en-US"/>
          </a:p>
          <a:p>
            <a:pPr>
              <a:buNone/>
            </a:pPr>
            <a:endParaRPr lang="en-US"/>
          </a:p>
          <a:p>
            <a:pPr>
              <a:buNone/>
            </a:pPr>
            <a:endParaRPr lang="en-US">
              <a:cs typeface="Arial"/>
            </a:endParaRPr>
          </a:p>
          <a:p>
            <a:pPr>
              <a:buNone/>
            </a:pPr>
            <a:endParaRPr lang="en-US"/>
          </a:p>
          <a:p>
            <a:pPr>
              <a:buNone/>
            </a:pP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385</a:t>
            </a:fld>
            <a:endParaRPr lang="en-US"/>
          </a:p>
        </p:txBody>
      </p:sp>
    </p:spTree>
    <p:extLst>
      <p:ext uri="{BB962C8B-B14F-4D97-AF65-F5344CB8AC3E}">
        <p14:creationId xmlns:p14="http://schemas.microsoft.com/office/powerpoint/2010/main" val="325908841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Part 3: Specific example</a:t>
            </a:r>
            <a:r>
              <a:rPr lang="en-US"/>
              <a:t> </a:t>
            </a:r>
          </a:p>
          <a:p>
            <a:pPr>
              <a:buNone/>
            </a:pPr>
            <a:r>
              <a:rPr lang="en-US"/>
              <a:t>Imagine your dataset is 1% fraud and 99% no fraud. </a:t>
            </a:r>
          </a:p>
          <a:p>
            <a:pPr>
              <a:buNone/>
            </a:pPr>
            <a:r>
              <a:rPr lang="en-US"/>
              <a:t>  </a:t>
            </a:r>
            <a:endParaRPr lang="en-US">
              <a:cs typeface="Arial"/>
            </a:endParaRPr>
          </a:p>
          <a:p>
            <a:pPr>
              <a:buNone/>
            </a:pPr>
            <a:r>
              <a:rPr lang="en-US"/>
              <a:t>You have 2 different models: </a:t>
            </a:r>
          </a:p>
          <a:p>
            <a:pPr marL="0" indent="0">
              <a:buNone/>
            </a:pPr>
            <a:r>
              <a:rPr lang="en-US"/>
              <a:t>Model A: </a:t>
            </a:r>
            <a:endParaRPr lang="en-US">
              <a:cs typeface="Arial"/>
            </a:endParaRPr>
          </a:p>
          <a:p>
            <a:pPr marL="285750" lvl="1" indent="-285750">
              <a:buFont typeface="Arial"/>
            </a:pPr>
            <a:r>
              <a:rPr lang="en-US"/>
              <a:t>100% accuracy on the fraud </a:t>
            </a:r>
          </a:p>
          <a:p>
            <a:pPr marL="285750" lvl="1" indent="-285750">
              <a:buFont typeface="Arial"/>
            </a:pPr>
            <a:r>
              <a:rPr lang="en-US"/>
              <a:t>0% accuracy on the no fraud </a:t>
            </a:r>
          </a:p>
          <a:p>
            <a:pPr marL="0" lvl="1" indent="0">
              <a:buNone/>
            </a:pPr>
            <a:r>
              <a:rPr lang="en-US"/>
              <a:t>Model B: </a:t>
            </a:r>
            <a:endParaRPr lang="en-US">
              <a:cs typeface="Arial"/>
            </a:endParaRPr>
          </a:p>
          <a:p>
            <a:pPr marL="285750" lvl="2" indent="-285750">
              <a:buFont typeface="Arial"/>
            </a:pPr>
            <a:r>
              <a:rPr lang="en-US"/>
              <a:t>80% accuracy on the fraud </a:t>
            </a:r>
          </a:p>
          <a:p>
            <a:pPr marL="285750" lvl="2" indent="-285750">
              <a:buFont typeface="Arial"/>
            </a:pPr>
            <a:r>
              <a:rPr lang="en-US"/>
              <a:t>95% accuracy on the no fraud</a:t>
            </a:r>
          </a:p>
          <a:p>
            <a:pPr marL="0" lvl="2" indent="0">
              <a:buNone/>
            </a:pPr>
            <a:endParaRPr lang="en-US"/>
          </a:p>
          <a:p>
            <a:pPr marL="0" lvl="2" indent="0">
              <a:buFont typeface="Arial"/>
              <a:buNone/>
            </a:pPr>
            <a:r>
              <a:rPr lang="en-US"/>
              <a:t>Now let’s say you don’t weight at the time of training. Then: </a:t>
            </a:r>
            <a:endParaRPr lang="en-US">
              <a:cs typeface="Arial"/>
            </a:endParaRPr>
          </a:p>
          <a:p>
            <a:pPr marL="342900" lvl="3" indent="-342900"/>
            <a:r>
              <a:rPr lang="en-US"/>
              <a:t>Model A has a net accuracy of: 100*0.99 + 0*0.01 = 99% </a:t>
            </a:r>
          </a:p>
          <a:p>
            <a:pPr marL="342900" lvl="3" indent="-342900"/>
            <a:r>
              <a:rPr lang="en-US"/>
              <a:t>Model B has a net accuracy of: 80*0.99 + 95*0.01 = 80.15% </a:t>
            </a:r>
          </a:p>
          <a:p>
            <a:pPr marL="0" lvl="3" indent="0">
              <a:buNone/>
            </a:pPr>
            <a:r>
              <a:rPr lang="en-US"/>
              <a:t>So you pick Model A! [Why should I pick model A when the hope is to find Fraud accounts? ] </a:t>
            </a:r>
          </a:p>
          <a:p>
            <a:pPr marL="0" lvl="3" indent="0">
              <a:buNone/>
            </a:pPr>
            <a:endParaRPr lang="en-US"/>
          </a:p>
          <a:p>
            <a:pPr marL="0" lvl="3" indent="0">
              <a:buNone/>
            </a:pPr>
            <a:endParaRPr lang="en-US"/>
          </a:p>
          <a:p>
            <a:pPr marL="0" lvl="3" indent="0">
              <a:buNone/>
            </a:pPr>
            <a:r>
              <a:rPr lang="en-US"/>
              <a:t>On the other hand, if at training time, you upweight the fraud cases to be worth 25 times as much (e.g. they get a weight of 25, and the no fraud records get a weight of 1), then consider what happens: </a:t>
            </a:r>
            <a:endParaRPr lang="en-US">
              <a:cs typeface="Arial"/>
            </a:endParaRPr>
          </a:p>
          <a:p>
            <a:pPr marL="342900" lvl="4" indent="-342900"/>
            <a:r>
              <a:rPr lang="en-US"/>
              <a:t>Model A has a net accuracy of: 100*0.99/(0.99+0.01*25) + 0*0.01*25/(0.99+0.01*25) = 79.84% </a:t>
            </a:r>
          </a:p>
          <a:p>
            <a:pPr marL="342900" lvl="4" indent="-342900"/>
            <a:r>
              <a:rPr lang="en-US"/>
              <a:t>Model B has a net accuracy of: 80*0.99/(0.99+0.01*25) + 95*0.01*25/(0.99+0.01*25) = 83.02% </a:t>
            </a:r>
          </a:p>
          <a:p>
            <a:pPr marL="0" lvl="4" indent="0">
              <a:buNone/>
            </a:pPr>
            <a:r>
              <a:rPr lang="en-US"/>
              <a:t>So you pick Model B! </a:t>
            </a:r>
          </a:p>
          <a:p>
            <a:pPr marL="0" lvl="4" indent="0">
              <a:buNone/>
            </a:pPr>
            <a:endParaRPr lang="en-US"/>
          </a:p>
          <a:p>
            <a:pPr marL="0" lvl="4" indent="0">
              <a:buNone/>
            </a:pPr>
            <a:r>
              <a:rPr lang="en-US"/>
              <a:t>So, depending on if you weight or not, you pick a different model. This is where the weight is supposed to end. </a:t>
            </a:r>
            <a:endParaRPr lang="en-US">
              <a:cs typeface="Arial"/>
            </a:endParaRPr>
          </a:p>
          <a:p>
            <a:pPr>
              <a:buNone/>
            </a:pPr>
            <a:r>
              <a:rPr lang="en-US"/>
              <a:t>(Of course in reality, you don’t have 2 models, you have an infinite number of possible models, and the algorithm picks the model that optimizes the (weighted)-accuracy, but the point is that using the (weighted)-accuracy leads to different model choices). </a:t>
            </a:r>
          </a:p>
        </p:txBody>
      </p:sp>
      <p:sp>
        <p:nvSpPr>
          <p:cNvPr id="4" name="Slide Number Placeholder 3"/>
          <p:cNvSpPr>
            <a:spLocks noGrp="1"/>
          </p:cNvSpPr>
          <p:nvPr>
            <p:ph type="sldNum" sz="quarter" idx="5"/>
          </p:nvPr>
        </p:nvSpPr>
        <p:spPr/>
        <p:txBody>
          <a:bodyPr/>
          <a:lstStyle/>
          <a:p>
            <a:fld id="{2053E408-BDBF-6142-9AEB-D92FAD324DDB}" type="slidenum">
              <a:rPr lang="en-US" smtClean="0"/>
              <a:pPr/>
              <a:t>386</a:t>
            </a:fld>
            <a:endParaRPr lang="en-US"/>
          </a:p>
        </p:txBody>
      </p:sp>
    </p:spTree>
    <p:extLst>
      <p:ext uri="{BB962C8B-B14F-4D97-AF65-F5344CB8AC3E}">
        <p14:creationId xmlns:p14="http://schemas.microsoft.com/office/powerpoint/2010/main" val="250445652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Part 2: </a:t>
            </a:r>
            <a:endParaRPr lang="en-US"/>
          </a:p>
          <a:p>
            <a:pPr>
              <a:buNone/>
            </a:pPr>
            <a:r>
              <a:rPr lang="en-US"/>
              <a:t>The weighting should only really apply for the purposes of selecting the model which provides the best weighted-accuracy (and this weighted-accuracy) should only really exist inside the model training node. </a:t>
            </a:r>
          </a:p>
          <a:p>
            <a:pPr>
              <a:buNone/>
            </a:pPr>
            <a:r>
              <a:rPr lang="en-US"/>
              <a:t>Once the model is selected, the weighting has done it’s job, and is no longer needed. The accuracy you report is the un-weighted accuracy [Why? For example for 1% fraud model, when my non-weighted model is 99% accurate (100*0.99 + 0*0.01) and weighted model is 80.15% accurate (80*0.99 + 95*0.01 = 80.15%), and I pick the weighted model, what do I report? Do I report 80*0.99/(0.99+0.01*25) + 95*0.01*25/(0.99+0.01*25) = 83.02%? ], and the scoring should be done with unweighted stuff. </a:t>
            </a:r>
          </a:p>
          <a:p>
            <a:pPr>
              <a:buNone/>
            </a:pPr>
            <a:r>
              <a:rPr lang="en-US"/>
              <a:t>The whole point of the weighting was to select a different model than what would have been chosen without weighting, one where the small category gets more accuracy (at the expense of overall accuracy). Once the model is selected, you use it like normal. </a:t>
            </a:r>
          </a:p>
          <a:p>
            <a:pPr>
              <a:buNone/>
            </a:pPr>
            <a:r>
              <a:rPr lang="en-US"/>
              <a:t>  </a:t>
            </a:r>
            <a:endParaRPr lang="en-US">
              <a:cs typeface="Arial"/>
            </a:endParaRPr>
          </a:p>
          <a:p>
            <a:pPr>
              <a:buNone/>
            </a:pPr>
            <a:r>
              <a:rPr lang="en-US"/>
              <a:t>So,  </a:t>
            </a:r>
            <a:r>
              <a:rPr lang="en-US" i="1"/>
              <a:t>you don’t do anything different at the time of scoring, and you don’t need to include the weight in the scoring dataset.</a:t>
            </a:r>
            <a:r>
              <a:rPr lang="en-US"/>
              <a:t> </a:t>
            </a:r>
            <a:endParaRPr lang="en-US">
              <a:cs typeface="Arial"/>
            </a:endParaRPr>
          </a:p>
          <a:p>
            <a:pPr>
              <a:buNone/>
            </a:pPr>
            <a:r>
              <a:rPr lang="en-US"/>
              <a:t>(and since the weight comes from the DV, you won’t even be able to include it in scoring if you were doing a real project, since you don’t know the DV at scoring time). </a:t>
            </a:r>
          </a:p>
          <a:p>
            <a:pPr>
              <a:buNone/>
            </a:pPr>
            <a:r>
              <a:rPr lang="en-US"/>
              <a:t>  </a:t>
            </a:r>
            <a:endParaRPr lang="en-US">
              <a:cs typeface="Arial"/>
            </a:endParaRPr>
          </a:p>
          <a:p>
            <a:pPr>
              <a:buNone/>
            </a:pP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387</a:t>
            </a:fld>
            <a:endParaRPr lang="en-US"/>
          </a:p>
        </p:txBody>
      </p:sp>
    </p:spTree>
    <p:extLst>
      <p:ext uri="{BB962C8B-B14F-4D97-AF65-F5344CB8AC3E}">
        <p14:creationId xmlns:p14="http://schemas.microsoft.com/office/powerpoint/2010/main" val="192303132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391</a:t>
            </a:fld>
            <a:endParaRPr lang="zh-CN" altLang="en-US"/>
          </a:p>
        </p:txBody>
      </p:sp>
    </p:spTree>
    <p:extLst>
      <p:ext uri="{BB962C8B-B14F-4D97-AF65-F5344CB8AC3E}">
        <p14:creationId xmlns:p14="http://schemas.microsoft.com/office/powerpoint/2010/main" val="65741319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Clr>
                <a:srgbClr val="FFC000"/>
              </a:buClr>
            </a:pPr>
            <a:r>
              <a:rPr lang="zh-CN"/>
              <a:t>Clustering is a method of grouping objects with similar characteristics into groups.</a:t>
            </a:r>
            <a:endParaRPr lang="zh-CN" altLang="en-US"/>
          </a:p>
          <a:p>
            <a:pPr>
              <a:buClr>
                <a:srgbClr val="FFC000"/>
              </a:buClr>
            </a:pPr>
            <a:r>
              <a:rPr lang="zh-CN"/>
              <a:t>The main aim of a</a:t>
            </a:r>
            <a:r>
              <a:rPr lang="zh-CN" altLang="en-US"/>
              <a:t> </a:t>
            </a:r>
            <a:r>
              <a:rPr lang="zh-CN"/>
              <a:t>cluster analysis is to generate homogenous groups where variability within clusters is minimized and the</a:t>
            </a:r>
            <a:r>
              <a:rPr lang="zh-CN" altLang="en-US"/>
              <a:t> </a:t>
            </a:r>
            <a:r>
              <a:rPr lang="zh-CN"/>
              <a:t>variability between clusters is maximized.</a:t>
            </a:r>
          </a:p>
          <a:p>
            <a:pPr>
              <a:buClr>
                <a:srgbClr val="FFC000"/>
              </a:buClr>
            </a:pPr>
            <a:endParaRPr lang="zh-CN">
              <a:cs typeface="Arial"/>
            </a:endParaRPr>
          </a:p>
          <a:p>
            <a:pPr>
              <a:buClr>
                <a:srgbClr val="FFC000"/>
              </a:buClr>
            </a:pPr>
            <a:r>
              <a:rPr lang="zh-CN"/>
              <a:t>The aim of clustering is to segment a heterogeneous population into a number of more homogeneous</a:t>
            </a:r>
            <a:r>
              <a:rPr lang="zh-CN" altLang="en-US"/>
              <a:t> </a:t>
            </a:r>
            <a:r>
              <a:rPr lang="zh-CN"/>
              <a:t>sub-groups or clusters. Records within the same cluster should be similar to each other and should be</a:t>
            </a:r>
            <a:r>
              <a:rPr lang="zh-CN" altLang="en-US"/>
              <a:t> </a:t>
            </a:r>
            <a:r>
              <a:rPr lang="zh-CN"/>
              <a:t>distinct from records in other clusters.</a:t>
            </a:r>
            <a:endParaRPr lang="zh-CN" altLang="en-US">
              <a:cs typeface="Arial"/>
            </a:endParaRPr>
          </a:p>
          <a:p>
            <a:pPr>
              <a:buClr>
                <a:srgbClr val="FFC000"/>
              </a:buClr>
            </a:pPr>
            <a:r>
              <a:rPr lang="zh-CN"/>
              <a:t>Clustering is an unsupervised technique as the grouping is not driven by any specific purpose</a:t>
            </a:r>
            <a:r>
              <a:rPr lang="zh-CN" altLang="en-US"/>
              <a:t> </a:t>
            </a:r>
            <a:r>
              <a:rPr lang="zh-CN"/>
              <a:t>and therefore there is no Dependent Variable involved in the model. </a:t>
            </a:r>
            <a:r>
              <a:rPr lang="zh-CN" altLang="en-US"/>
              <a:t> </a:t>
            </a:r>
            <a:r>
              <a:rPr lang="zh-CN"/>
              <a:t>Instead, all variables are considered</a:t>
            </a:r>
            <a:r>
              <a:rPr lang="zh-CN" altLang="en-US"/>
              <a:t> </a:t>
            </a:r>
            <a:r>
              <a:rPr lang="zh-CN"/>
              <a:t>independent variables.</a:t>
            </a:r>
            <a:endParaRPr lang="zh-CN" altLang="en-US">
              <a:cs typeface="Arial"/>
            </a:endParaRPr>
          </a:p>
          <a:p>
            <a:pPr>
              <a:buClr>
                <a:srgbClr val="FFC000"/>
              </a:buClr>
            </a:pPr>
            <a:endParaRPr lang="zh-CN" altLang="en-US"/>
          </a:p>
          <a:p>
            <a:pPr>
              <a:buClr>
                <a:srgbClr val="FFC000"/>
              </a:buClr>
            </a:pPr>
            <a:r>
              <a:rPr lang="zh-CN"/>
              <a:t>Cluster Analysis is a useful technique for uncovering homogenous groups. As such, it is mainly used as an</a:t>
            </a:r>
            <a:r>
              <a:rPr lang="zh-CN" altLang="en-US"/>
              <a:t> </a:t>
            </a:r>
            <a:r>
              <a:rPr lang="zh-CN"/>
              <a:t>exploratory technique in a number of areas including pattern recognition, image analysis, information</a:t>
            </a:r>
            <a:r>
              <a:rPr lang="zh-CN" altLang="en-US"/>
              <a:t> </a:t>
            </a:r>
            <a:r>
              <a:rPr lang="zh-CN"/>
              <a:t>retrieval and bioinformatics alongside business and marketing.</a:t>
            </a:r>
            <a:endParaRPr lang="zh-CN">
              <a:cs typeface="Arial"/>
            </a:endParaRPr>
          </a:p>
          <a:p>
            <a:pPr>
              <a:buClr>
                <a:srgbClr val="FFC000"/>
              </a:buClr>
            </a:pPr>
            <a:r>
              <a:rPr lang="zh-CN"/>
              <a:t>Within the business and marketing domain Cluster Analysis is an appropriate technique for customer</a:t>
            </a:r>
            <a:r>
              <a:rPr lang="zh-CN" altLang="en-US"/>
              <a:t> </a:t>
            </a:r>
            <a:r>
              <a:rPr lang="zh-CN"/>
              <a:t>segmentation, product targeting, credit behaviour, product segmentation and fraud.</a:t>
            </a:r>
          </a:p>
          <a:p>
            <a:pPr marL="0" indent="0">
              <a:buClr>
                <a:srgbClr val="FFC000"/>
              </a:buClr>
              <a:buNone/>
            </a:pPr>
            <a:endParaRPr lang="zh-CN" altLang="en-US">
              <a:cs typeface="Arial"/>
            </a:endParaRPr>
          </a:p>
          <a:p>
            <a:pPr marL="0" indent="0">
              <a:buClr>
                <a:srgbClr val="FFC000"/>
              </a:buClr>
              <a:buNone/>
            </a:pPr>
            <a:r>
              <a:rPr lang="zh-CN" altLang="en-US" b="1">
                <a:cs typeface="Arial"/>
              </a:rPr>
              <a:t>Reminder:</a:t>
            </a:r>
          </a:p>
          <a:p>
            <a:pPr>
              <a:buClr>
                <a:srgbClr val="FFC000"/>
              </a:buClr>
            </a:pPr>
            <a:endParaRPr lang="zh-CN" altLang="en-US"/>
          </a:p>
          <a:p>
            <a:pPr>
              <a:buClr>
                <a:srgbClr val="FFC000"/>
              </a:buClr>
              <a:buNone/>
            </a:pPr>
            <a:r>
              <a:rPr lang="en-US" altLang="zh-CN"/>
              <a:t>It</a:t>
            </a:r>
            <a:r>
              <a:rPr lang="zh-CN" altLang="en-US"/>
              <a:t>’</a:t>
            </a:r>
            <a:r>
              <a:rPr lang="en-US" altLang="zh-CN"/>
              <a:t>s</a:t>
            </a:r>
            <a:r>
              <a:rPr lang="zh-CN" altLang="en-US"/>
              <a:t> </a:t>
            </a:r>
            <a:r>
              <a:rPr lang="en-US" altLang="zh-CN"/>
              <a:t>important</a:t>
            </a:r>
            <a:r>
              <a:rPr lang="zh-CN" altLang="en-US"/>
              <a:t> </a:t>
            </a:r>
            <a:r>
              <a:rPr lang="en-US" altLang="zh-CN"/>
              <a:t>to</a:t>
            </a:r>
            <a:r>
              <a:rPr lang="zh-CN" altLang="en-US"/>
              <a:t> </a:t>
            </a:r>
            <a:r>
              <a:rPr lang="en-US" altLang="zh-CN"/>
              <a:t>validate</a:t>
            </a:r>
            <a:r>
              <a:rPr lang="zh-CN" altLang="en-US"/>
              <a:t> </a:t>
            </a:r>
            <a:r>
              <a:rPr lang="en-US" altLang="zh-CN"/>
              <a:t>the</a:t>
            </a:r>
            <a:r>
              <a:rPr lang="zh-CN" altLang="en-US"/>
              <a:t> </a:t>
            </a:r>
            <a:r>
              <a:rPr lang="en-US" altLang="zh-CN"/>
              <a:t>model</a:t>
            </a:r>
            <a:r>
              <a:rPr lang="zh-CN" altLang="en-US"/>
              <a:t> </a:t>
            </a:r>
            <a:r>
              <a:rPr lang="en-US" altLang="zh-CN"/>
              <a:t>on</a:t>
            </a:r>
            <a:r>
              <a:rPr lang="zh-CN" altLang="en-US"/>
              <a:t> </a:t>
            </a:r>
            <a:r>
              <a:rPr lang="en-US" altLang="zh-CN"/>
              <a:t>out</a:t>
            </a:r>
            <a:r>
              <a:rPr lang="zh-CN" altLang="en-US"/>
              <a:t> </a:t>
            </a:r>
            <a:r>
              <a:rPr lang="en-US" altLang="zh-CN"/>
              <a:t>of</a:t>
            </a:r>
            <a:r>
              <a:rPr lang="zh-CN" altLang="en-US"/>
              <a:t> </a:t>
            </a:r>
            <a:r>
              <a:rPr lang="en-US" altLang="zh-CN"/>
              <a:t>time</a:t>
            </a:r>
            <a:r>
              <a:rPr lang="zh-CN" altLang="en-US"/>
              <a:t> </a:t>
            </a:r>
            <a:r>
              <a:rPr lang="en-US" altLang="zh-CN"/>
              <a:t>data</a:t>
            </a:r>
            <a:r>
              <a:rPr lang="zh-CN" altLang="en-US"/>
              <a:t> </a:t>
            </a:r>
            <a:r>
              <a:rPr lang="en-US" altLang="zh-CN"/>
              <a:t>to</a:t>
            </a:r>
            <a:r>
              <a:rPr lang="zh-CN" altLang="en-US"/>
              <a:t> </a:t>
            </a:r>
            <a:r>
              <a:rPr lang="en-US" altLang="zh-CN"/>
              <a:t>make</a:t>
            </a:r>
            <a:r>
              <a:rPr lang="zh-CN" altLang="en-US"/>
              <a:t> </a:t>
            </a:r>
            <a:r>
              <a:rPr lang="en-US" altLang="zh-CN"/>
              <a:t>sure</a:t>
            </a:r>
            <a:r>
              <a:rPr lang="zh-CN" altLang="en-US"/>
              <a:t> </a:t>
            </a:r>
            <a:r>
              <a:rPr lang="en-US" altLang="zh-CN"/>
              <a:t>that</a:t>
            </a:r>
            <a:r>
              <a:rPr lang="zh-CN" altLang="en-US"/>
              <a:t> </a:t>
            </a:r>
            <a:r>
              <a:rPr lang="en-US" altLang="zh-CN"/>
              <a:t>these</a:t>
            </a:r>
            <a:r>
              <a:rPr lang="zh-CN" altLang="en-US"/>
              <a:t> </a:t>
            </a:r>
            <a:r>
              <a:rPr lang="en-US" altLang="zh-CN"/>
              <a:t>clusters</a:t>
            </a:r>
            <a:r>
              <a:rPr lang="zh-CN" altLang="en-US"/>
              <a:t> </a:t>
            </a:r>
            <a:r>
              <a:rPr lang="en-US" altLang="zh-CN"/>
              <a:t>actually</a:t>
            </a:r>
            <a:r>
              <a:rPr lang="zh-CN" altLang="en-US"/>
              <a:t> </a:t>
            </a:r>
            <a:r>
              <a:rPr lang="en-US" altLang="zh-CN"/>
              <a:t>exist.</a:t>
            </a:r>
            <a:endParaRPr lang="en-US" altLang="zh-CN">
              <a:cs typeface="Arial"/>
            </a:endParaRPr>
          </a:p>
          <a:p>
            <a:pPr>
              <a:buClr>
                <a:srgbClr val="FFC000"/>
              </a:buClr>
              <a:buNone/>
            </a:pPr>
            <a:r>
              <a:rPr lang="zh-CN" altLang="en-US"/>
              <a:t> </a:t>
            </a:r>
            <a:r>
              <a:rPr lang="en-US" altLang="zh-CN"/>
              <a:t>One</a:t>
            </a:r>
            <a:r>
              <a:rPr lang="zh-CN" altLang="en-US"/>
              <a:t> </a:t>
            </a:r>
            <a:r>
              <a:rPr lang="en-US" altLang="zh-CN"/>
              <a:t>thing</a:t>
            </a:r>
            <a:r>
              <a:rPr lang="zh-CN" altLang="en-US"/>
              <a:t> </a:t>
            </a:r>
            <a:r>
              <a:rPr lang="en-US" altLang="zh-CN"/>
              <a:t>we</a:t>
            </a:r>
            <a:r>
              <a:rPr lang="zh-CN" altLang="en-US"/>
              <a:t> </a:t>
            </a:r>
            <a:r>
              <a:rPr lang="en-US" altLang="zh-CN"/>
              <a:t>don</a:t>
            </a:r>
            <a:r>
              <a:rPr lang="zh-CN" altLang="en-US"/>
              <a:t>’</a:t>
            </a:r>
            <a:r>
              <a:rPr lang="en-US" altLang="zh-CN"/>
              <a:t>t</a:t>
            </a:r>
            <a:r>
              <a:rPr lang="zh-CN" altLang="en-US"/>
              <a:t> </a:t>
            </a:r>
            <a:r>
              <a:rPr lang="en-US" altLang="zh-CN"/>
              <a:t>want</a:t>
            </a:r>
            <a:r>
              <a:rPr lang="zh-CN" altLang="en-US"/>
              <a:t> </a:t>
            </a:r>
            <a:r>
              <a:rPr lang="en-US" altLang="zh-CN"/>
              <a:t>to</a:t>
            </a:r>
            <a:r>
              <a:rPr lang="zh-CN" altLang="en-US"/>
              <a:t> </a:t>
            </a:r>
            <a:r>
              <a:rPr lang="en-US" altLang="zh-CN"/>
              <a:t>happen</a:t>
            </a:r>
            <a:r>
              <a:rPr lang="zh-CN" altLang="en-US"/>
              <a:t> </a:t>
            </a:r>
            <a:r>
              <a:rPr lang="en-US" altLang="zh-CN"/>
              <a:t>is</a:t>
            </a:r>
            <a:r>
              <a:rPr lang="zh-CN" altLang="en-US"/>
              <a:t> </a:t>
            </a:r>
            <a:r>
              <a:rPr lang="en-US" altLang="zh-CN"/>
              <a:t>that</a:t>
            </a:r>
            <a:r>
              <a:rPr lang="zh-CN" altLang="en-US"/>
              <a:t> </a:t>
            </a:r>
            <a:r>
              <a:rPr lang="en-US" altLang="zh-CN"/>
              <a:t>we</a:t>
            </a:r>
            <a:r>
              <a:rPr lang="zh-CN" altLang="en-US"/>
              <a:t> </a:t>
            </a:r>
            <a:r>
              <a:rPr lang="en-US" altLang="zh-CN"/>
              <a:t>build</a:t>
            </a:r>
            <a:r>
              <a:rPr lang="zh-CN" altLang="en-US"/>
              <a:t> </a:t>
            </a:r>
            <a:r>
              <a:rPr lang="en-US" altLang="zh-CN"/>
              <a:t>a</a:t>
            </a:r>
            <a:r>
              <a:rPr lang="zh-CN" altLang="en-US"/>
              <a:t> </a:t>
            </a:r>
            <a:r>
              <a:rPr lang="en-US" altLang="zh-CN"/>
              <a:t>cluster</a:t>
            </a:r>
            <a:r>
              <a:rPr lang="zh-CN" altLang="en-US"/>
              <a:t> </a:t>
            </a:r>
            <a:r>
              <a:rPr lang="en-US" altLang="zh-CN"/>
              <a:t>model</a:t>
            </a:r>
            <a:r>
              <a:rPr lang="zh-CN" altLang="en-US"/>
              <a:t> </a:t>
            </a:r>
            <a:r>
              <a:rPr lang="en-US" altLang="zh-CN"/>
              <a:t>that</a:t>
            </a:r>
            <a:r>
              <a:rPr lang="zh-CN" altLang="en-US"/>
              <a:t> </a:t>
            </a:r>
            <a:r>
              <a:rPr lang="en-US" altLang="zh-CN"/>
              <a:t>works</a:t>
            </a:r>
            <a:r>
              <a:rPr lang="zh-CN" altLang="en-US"/>
              <a:t> </a:t>
            </a:r>
            <a:r>
              <a:rPr lang="en-US" altLang="zh-CN"/>
              <a:t>well</a:t>
            </a:r>
            <a:r>
              <a:rPr lang="zh-CN" altLang="en-US"/>
              <a:t> </a:t>
            </a:r>
            <a:r>
              <a:rPr lang="en-US" altLang="zh-CN"/>
              <a:t>in</a:t>
            </a:r>
            <a:r>
              <a:rPr lang="zh-CN" altLang="en-US"/>
              <a:t> </a:t>
            </a:r>
            <a:r>
              <a:rPr lang="en-US" altLang="zh-CN"/>
              <a:t>your</a:t>
            </a:r>
            <a:r>
              <a:rPr lang="zh-CN" altLang="en-US"/>
              <a:t> </a:t>
            </a:r>
            <a:r>
              <a:rPr lang="en-US" altLang="zh-CN"/>
              <a:t>training</a:t>
            </a:r>
            <a:r>
              <a:rPr lang="zh-CN" altLang="en-US"/>
              <a:t> </a:t>
            </a:r>
            <a:r>
              <a:rPr lang="en-US" altLang="zh-CN"/>
              <a:t>data</a:t>
            </a:r>
            <a:r>
              <a:rPr lang="zh-CN" altLang="en-US"/>
              <a:t> </a:t>
            </a:r>
            <a:r>
              <a:rPr lang="en-US" altLang="zh-CN"/>
              <a:t>and</a:t>
            </a:r>
            <a:r>
              <a:rPr lang="zh-CN" altLang="en-US"/>
              <a:t> </a:t>
            </a:r>
            <a:r>
              <a:rPr lang="en-US" altLang="zh-CN"/>
              <a:t>identifies</a:t>
            </a:r>
            <a:r>
              <a:rPr lang="zh-CN" altLang="en-US"/>
              <a:t> </a:t>
            </a:r>
            <a:r>
              <a:rPr lang="en-US" altLang="zh-CN"/>
              <a:t>3</a:t>
            </a:r>
            <a:r>
              <a:rPr lang="zh-CN" altLang="en-US"/>
              <a:t> </a:t>
            </a:r>
            <a:r>
              <a:rPr lang="en-US" altLang="zh-CN"/>
              <a:t>interesting</a:t>
            </a:r>
            <a:r>
              <a:rPr lang="zh-CN" altLang="en-US"/>
              <a:t> </a:t>
            </a:r>
            <a:r>
              <a:rPr lang="en-US" altLang="zh-CN"/>
              <a:t>clusters,</a:t>
            </a:r>
            <a:r>
              <a:rPr lang="zh-CN" altLang="en-US"/>
              <a:t> </a:t>
            </a:r>
            <a:r>
              <a:rPr lang="en-US" altLang="zh-CN"/>
              <a:t>but</a:t>
            </a:r>
            <a:r>
              <a:rPr lang="zh-CN" altLang="en-US"/>
              <a:t> </a:t>
            </a:r>
            <a:r>
              <a:rPr lang="en-US" altLang="zh-CN"/>
              <a:t>they</a:t>
            </a:r>
            <a:r>
              <a:rPr lang="zh-CN" altLang="en-US"/>
              <a:t> </a:t>
            </a:r>
            <a:r>
              <a:rPr lang="en-US" altLang="zh-CN"/>
              <a:t>don</a:t>
            </a:r>
            <a:r>
              <a:rPr lang="zh-CN" altLang="en-US"/>
              <a:t>’</a:t>
            </a:r>
            <a:r>
              <a:rPr lang="en-US" altLang="zh-CN"/>
              <a:t>t</a:t>
            </a:r>
            <a:r>
              <a:rPr lang="zh-CN" altLang="en-US"/>
              <a:t> </a:t>
            </a:r>
            <a:r>
              <a:rPr lang="en-US" altLang="zh-CN"/>
              <a:t>actually</a:t>
            </a:r>
            <a:r>
              <a:rPr lang="zh-CN" altLang="en-US"/>
              <a:t> </a:t>
            </a:r>
            <a:r>
              <a:rPr lang="en-US" altLang="zh-CN"/>
              <a:t>exist</a:t>
            </a:r>
            <a:r>
              <a:rPr lang="zh-CN" altLang="en-US"/>
              <a:t> </a:t>
            </a:r>
            <a:r>
              <a:rPr lang="en-US" altLang="zh-CN"/>
              <a:t>in</a:t>
            </a:r>
            <a:r>
              <a:rPr lang="zh-CN" altLang="en-US"/>
              <a:t> </a:t>
            </a:r>
            <a:r>
              <a:rPr lang="en-US" altLang="zh-CN"/>
              <a:t>the</a:t>
            </a:r>
            <a:r>
              <a:rPr lang="zh-CN" altLang="en-US"/>
              <a:t> </a:t>
            </a:r>
            <a:r>
              <a:rPr lang="en-US" altLang="zh-CN"/>
              <a:t>general</a:t>
            </a:r>
            <a:r>
              <a:rPr lang="zh-CN" altLang="en-US"/>
              <a:t> </a:t>
            </a:r>
            <a:r>
              <a:rPr lang="en-US" altLang="zh-CN"/>
              <a:t>population.</a:t>
            </a:r>
            <a:r>
              <a:rPr lang="zh-CN" altLang="en-US"/>
              <a:t> </a:t>
            </a:r>
          </a:p>
          <a:p>
            <a:pPr>
              <a:buClr>
                <a:srgbClr val="FFC000"/>
              </a:buClr>
              <a:buNone/>
            </a:pPr>
            <a:r>
              <a:rPr lang="en-US" altLang="zh-CN"/>
              <a:t>In</a:t>
            </a:r>
            <a:r>
              <a:rPr lang="zh-CN" altLang="en-US"/>
              <a:t> </a:t>
            </a:r>
            <a:r>
              <a:rPr lang="en-US" altLang="zh-CN"/>
              <a:t>this</a:t>
            </a:r>
            <a:r>
              <a:rPr lang="zh-CN" altLang="en-US"/>
              <a:t> </a:t>
            </a:r>
            <a:r>
              <a:rPr lang="en-US" altLang="zh-CN"/>
              <a:t>case,</a:t>
            </a:r>
            <a:r>
              <a:rPr lang="zh-CN" altLang="en-US"/>
              <a:t> </a:t>
            </a:r>
            <a:r>
              <a:rPr lang="en-US" altLang="zh-CN"/>
              <a:t>it</a:t>
            </a:r>
            <a:r>
              <a:rPr lang="zh-CN" altLang="en-US"/>
              <a:t> </a:t>
            </a:r>
            <a:r>
              <a:rPr lang="en-US" altLang="zh-CN"/>
              <a:t>identified</a:t>
            </a:r>
            <a:r>
              <a:rPr lang="zh-CN" altLang="en-US"/>
              <a:t> </a:t>
            </a:r>
            <a:r>
              <a:rPr lang="en-US" altLang="zh-CN"/>
              <a:t>interesting</a:t>
            </a:r>
            <a:r>
              <a:rPr lang="zh-CN" altLang="en-US"/>
              <a:t> </a:t>
            </a:r>
            <a:r>
              <a:rPr lang="en-US" altLang="zh-CN"/>
              <a:t>clusters</a:t>
            </a:r>
            <a:r>
              <a:rPr lang="zh-CN" altLang="en-US"/>
              <a:t> </a:t>
            </a:r>
            <a:r>
              <a:rPr lang="en-US" altLang="zh-CN"/>
              <a:t>in</a:t>
            </a:r>
            <a:r>
              <a:rPr lang="zh-CN" altLang="en-US"/>
              <a:t> </a:t>
            </a:r>
            <a:r>
              <a:rPr lang="en-US" altLang="zh-CN"/>
              <a:t>our</a:t>
            </a:r>
            <a:r>
              <a:rPr lang="zh-CN" altLang="en-US"/>
              <a:t> </a:t>
            </a:r>
            <a:r>
              <a:rPr lang="en-US" altLang="zh-CN"/>
              <a:t>training</a:t>
            </a:r>
            <a:r>
              <a:rPr lang="zh-CN" altLang="en-US"/>
              <a:t> </a:t>
            </a:r>
            <a:r>
              <a:rPr lang="en-US" altLang="zh-CN"/>
              <a:t>data</a:t>
            </a:r>
            <a:r>
              <a:rPr lang="zh-CN" altLang="en-US"/>
              <a:t> </a:t>
            </a:r>
            <a:r>
              <a:rPr lang="en-US" altLang="zh-CN"/>
              <a:t>and</a:t>
            </a:r>
            <a:r>
              <a:rPr lang="zh-CN" altLang="en-US"/>
              <a:t> </a:t>
            </a:r>
            <a:r>
              <a:rPr lang="en-US" altLang="zh-CN"/>
              <a:t>when</a:t>
            </a:r>
            <a:r>
              <a:rPr lang="zh-CN" altLang="en-US"/>
              <a:t> </a:t>
            </a:r>
            <a:r>
              <a:rPr lang="en-US" altLang="zh-CN"/>
              <a:t>you</a:t>
            </a:r>
            <a:r>
              <a:rPr lang="zh-CN" altLang="en-US"/>
              <a:t> </a:t>
            </a:r>
            <a:r>
              <a:rPr lang="en-US" altLang="zh-CN"/>
              <a:t>tried</a:t>
            </a:r>
            <a:r>
              <a:rPr lang="zh-CN" altLang="en-US"/>
              <a:t> </a:t>
            </a:r>
            <a:r>
              <a:rPr lang="en-US" altLang="zh-CN"/>
              <a:t>to</a:t>
            </a:r>
            <a:r>
              <a:rPr lang="zh-CN" altLang="en-US"/>
              <a:t> </a:t>
            </a:r>
            <a:r>
              <a:rPr lang="en-US" altLang="zh-CN"/>
              <a:t>applied</a:t>
            </a:r>
            <a:r>
              <a:rPr lang="zh-CN" altLang="en-US"/>
              <a:t> </a:t>
            </a:r>
            <a:r>
              <a:rPr lang="en-US" altLang="zh-CN"/>
              <a:t>this</a:t>
            </a:r>
            <a:r>
              <a:rPr lang="zh-CN" altLang="en-US"/>
              <a:t> </a:t>
            </a:r>
            <a:r>
              <a:rPr lang="en-US" altLang="zh-CN"/>
              <a:t>in</a:t>
            </a:r>
            <a:r>
              <a:rPr lang="zh-CN" altLang="en-US"/>
              <a:t> </a:t>
            </a:r>
            <a:r>
              <a:rPr lang="en-US" altLang="zh-CN"/>
              <a:t>the</a:t>
            </a:r>
            <a:r>
              <a:rPr lang="zh-CN" altLang="en-US"/>
              <a:t> </a:t>
            </a:r>
            <a:r>
              <a:rPr lang="en-US" altLang="zh-CN"/>
              <a:t>general</a:t>
            </a:r>
            <a:r>
              <a:rPr lang="zh-CN" altLang="en-US"/>
              <a:t> </a:t>
            </a:r>
            <a:r>
              <a:rPr lang="en-US" altLang="zh-CN"/>
              <a:t>population,</a:t>
            </a:r>
            <a:r>
              <a:rPr lang="zh-CN" altLang="en-US"/>
              <a:t> </a:t>
            </a:r>
            <a:r>
              <a:rPr lang="en-US" altLang="zh-CN"/>
              <a:t>you</a:t>
            </a:r>
            <a:r>
              <a:rPr lang="zh-CN" altLang="en-US"/>
              <a:t> </a:t>
            </a:r>
            <a:r>
              <a:rPr lang="en-US" altLang="zh-CN"/>
              <a:t>get</a:t>
            </a:r>
            <a:r>
              <a:rPr lang="zh-CN" altLang="en-US"/>
              <a:t> </a:t>
            </a:r>
            <a:r>
              <a:rPr lang="en-US" altLang="zh-CN"/>
              <a:t>a</a:t>
            </a:r>
            <a:r>
              <a:rPr lang="zh-CN" altLang="en-US"/>
              <a:t> </a:t>
            </a:r>
            <a:r>
              <a:rPr lang="en-US" altLang="zh-CN"/>
              <a:t>totally</a:t>
            </a:r>
            <a:r>
              <a:rPr lang="zh-CN" altLang="en-US"/>
              <a:t> </a:t>
            </a:r>
            <a:r>
              <a:rPr lang="en-US" altLang="zh-CN"/>
              <a:t>different</a:t>
            </a:r>
            <a:r>
              <a:rPr lang="zh-CN" altLang="en-US"/>
              <a:t> </a:t>
            </a:r>
            <a:r>
              <a:rPr lang="en-US" altLang="zh-CN"/>
              <a:t>pattern.</a:t>
            </a:r>
            <a:r>
              <a:rPr lang="zh-CN" altLang="en-US"/>
              <a:t> </a:t>
            </a:r>
            <a:endParaRPr lang="zh-CN">
              <a:cs typeface="Arial"/>
            </a:endParaRPr>
          </a:p>
          <a:p>
            <a:pPr>
              <a:buClr>
                <a:srgbClr val="FFC000"/>
              </a:buClr>
              <a:buNone/>
            </a:pPr>
            <a:r>
              <a:rPr lang="en-US" altLang="zh-CN"/>
              <a:t>So</a:t>
            </a:r>
            <a:r>
              <a:rPr lang="zh-CN" altLang="en-US"/>
              <a:t> </a:t>
            </a:r>
            <a:r>
              <a:rPr lang="en-US" altLang="zh-CN"/>
              <a:t>with</a:t>
            </a:r>
            <a:r>
              <a:rPr lang="zh-CN" altLang="en-US"/>
              <a:t> </a:t>
            </a:r>
            <a:r>
              <a:rPr lang="en-US" altLang="zh-CN"/>
              <a:t>validation,</a:t>
            </a:r>
            <a:r>
              <a:rPr lang="zh-CN" altLang="en-US"/>
              <a:t> </a:t>
            </a:r>
            <a:r>
              <a:rPr lang="en-US" altLang="zh-CN"/>
              <a:t>you</a:t>
            </a:r>
            <a:r>
              <a:rPr lang="zh-CN" altLang="en-US"/>
              <a:t> </a:t>
            </a:r>
            <a:r>
              <a:rPr lang="en-US" altLang="zh-CN"/>
              <a:t>can</a:t>
            </a:r>
            <a:r>
              <a:rPr lang="zh-CN" altLang="en-US"/>
              <a:t> </a:t>
            </a:r>
            <a:r>
              <a:rPr lang="en-US" altLang="zh-CN"/>
              <a:t>say</a:t>
            </a:r>
            <a:r>
              <a:rPr lang="zh-CN" altLang="en-US"/>
              <a:t> </a:t>
            </a:r>
            <a:r>
              <a:rPr lang="en-US" altLang="zh-CN"/>
              <a:t>here</a:t>
            </a:r>
            <a:r>
              <a:rPr lang="zh-CN" altLang="en-US"/>
              <a:t> </a:t>
            </a:r>
            <a:r>
              <a:rPr lang="en-US" altLang="zh-CN"/>
              <a:t>are</a:t>
            </a:r>
            <a:r>
              <a:rPr lang="zh-CN" altLang="en-US"/>
              <a:t> </a:t>
            </a:r>
            <a:r>
              <a:rPr lang="en-US" altLang="zh-CN"/>
              <a:t>some</a:t>
            </a:r>
            <a:r>
              <a:rPr lang="zh-CN" altLang="en-US"/>
              <a:t> </a:t>
            </a:r>
            <a:r>
              <a:rPr lang="en-US" altLang="zh-CN"/>
              <a:t>numerical</a:t>
            </a:r>
            <a:r>
              <a:rPr lang="zh-CN" altLang="en-US"/>
              <a:t> </a:t>
            </a:r>
            <a:r>
              <a:rPr lang="en-US" altLang="zh-CN"/>
              <a:t>characteristics</a:t>
            </a:r>
            <a:r>
              <a:rPr lang="zh-CN" altLang="en-US"/>
              <a:t> </a:t>
            </a:r>
            <a:r>
              <a:rPr lang="en-US" altLang="zh-CN"/>
              <a:t>of</a:t>
            </a:r>
            <a:r>
              <a:rPr lang="zh-CN" altLang="en-US"/>
              <a:t> </a:t>
            </a:r>
            <a:r>
              <a:rPr lang="en-US" altLang="zh-CN"/>
              <a:t>the</a:t>
            </a:r>
            <a:r>
              <a:rPr lang="zh-CN" altLang="en-US"/>
              <a:t> </a:t>
            </a:r>
            <a:r>
              <a:rPr lang="en-US" altLang="zh-CN"/>
              <a:t>clusters</a:t>
            </a:r>
            <a:r>
              <a:rPr lang="zh-CN" altLang="en-US"/>
              <a:t> </a:t>
            </a:r>
            <a:r>
              <a:rPr lang="en-US" altLang="zh-CN"/>
              <a:t>in</a:t>
            </a:r>
            <a:r>
              <a:rPr lang="zh-CN" altLang="en-US"/>
              <a:t> </a:t>
            </a:r>
            <a:r>
              <a:rPr lang="en-US" altLang="zh-CN"/>
              <a:t>my</a:t>
            </a:r>
            <a:r>
              <a:rPr lang="zh-CN" altLang="en-US"/>
              <a:t> </a:t>
            </a:r>
            <a:r>
              <a:rPr lang="en-US" altLang="zh-CN"/>
              <a:t>training</a:t>
            </a:r>
            <a:r>
              <a:rPr lang="zh-CN" altLang="en-US"/>
              <a:t> </a:t>
            </a:r>
            <a:r>
              <a:rPr lang="en-US" altLang="zh-CN"/>
              <a:t>data</a:t>
            </a:r>
            <a:r>
              <a:rPr lang="zh-CN" altLang="en-US"/>
              <a:t> </a:t>
            </a:r>
            <a:r>
              <a:rPr lang="en-US" altLang="zh-CN"/>
              <a:t>and</a:t>
            </a:r>
            <a:r>
              <a:rPr lang="zh-CN" altLang="en-US"/>
              <a:t> </a:t>
            </a:r>
            <a:r>
              <a:rPr lang="en-US" altLang="zh-CN"/>
              <a:t>does</a:t>
            </a:r>
            <a:r>
              <a:rPr lang="zh-CN" altLang="en-US"/>
              <a:t> </a:t>
            </a:r>
            <a:r>
              <a:rPr lang="en-US" altLang="zh-CN"/>
              <a:t>this</a:t>
            </a:r>
            <a:r>
              <a:rPr lang="zh-CN" altLang="en-US"/>
              <a:t> </a:t>
            </a:r>
            <a:r>
              <a:rPr lang="en-US" altLang="zh-CN"/>
              <a:t>apply</a:t>
            </a:r>
            <a:r>
              <a:rPr lang="zh-CN" altLang="en-US"/>
              <a:t> </a:t>
            </a:r>
            <a:r>
              <a:rPr lang="en-US" altLang="zh-CN"/>
              <a:t>to</a:t>
            </a:r>
            <a:r>
              <a:rPr lang="zh-CN" altLang="en-US"/>
              <a:t> </a:t>
            </a:r>
            <a:r>
              <a:rPr lang="en-US" altLang="zh-CN"/>
              <a:t>my</a:t>
            </a:r>
            <a:r>
              <a:rPr lang="zh-CN" altLang="en-US"/>
              <a:t> </a:t>
            </a:r>
            <a:r>
              <a:rPr lang="en-US" altLang="zh-CN"/>
              <a:t>validation</a:t>
            </a:r>
            <a:r>
              <a:rPr lang="zh-CN" altLang="en-US"/>
              <a:t> </a:t>
            </a:r>
            <a:r>
              <a:rPr lang="en-US" altLang="zh-CN"/>
              <a:t>data</a:t>
            </a:r>
            <a:r>
              <a:rPr lang="zh-CN" altLang="en-US"/>
              <a:t> </a:t>
            </a:r>
          </a:p>
          <a:p>
            <a:pPr>
              <a:buClr>
                <a:srgbClr val="FFC000"/>
              </a:buClr>
              <a:buNone/>
            </a:pPr>
            <a:r>
              <a:rPr lang="en-US" altLang="zh-CN"/>
              <a:t>(how</a:t>
            </a:r>
            <a:r>
              <a:rPr lang="zh-CN" altLang="en-US"/>
              <a:t> </a:t>
            </a:r>
            <a:r>
              <a:rPr lang="en-US" altLang="zh-CN"/>
              <a:t>tightly</a:t>
            </a:r>
            <a:r>
              <a:rPr lang="zh-CN" altLang="en-US"/>
              <a:t> </a:t>
            </a:r>
            <a:r>
              <a:rPr lang="en-US" altLang="zh-CN"/>
              <a:t>the</a:t>
            </a:r>
            <a:r>
              <a:rPr lang="zh-CN" altLang="en-US"/>
              <a:t> </a:t>
            </a:r>
            <a:r>
              <a:rPr lang="en-US" altLang="zh-CN"/>
              <a:t>clusters</a:t>
            </a:r>
            <a:r>
              <a:rPr lang="zh-CN" altLang="en-US"/>
              <a:t> </a:t>
            </a:r>
            <a:r>
              <a:rPr lang="en-US" altLang="zh-CN"/>
              <a:t>are</a:t>
            </a:r>
            <a:r>
              <a:rPr lang="zh-CN" altLang="en-US"/>
              <a:t> </a:t>
            </a:r>
            <a:r>
              <a:rPr lang="en-US" altLang="zh-CN"/>
              <a:t>together,</a:t>
            </a:r>
            <a:r>
              <a:rPr lang="zh-CN" altLang="en-US"/>
              <a:t> </a:t>
            </a:r>
            <a:r>
              <a:rPr lang="en-US" altLang="zh-CN"/>
              <a:t>how</a:t>
            </a:r>
            <a:r>
              <a:rPr lang="zh-CN" altLang="en-US"/>
              <a:t> </a:t>
            </a:r>
            <a:r>
              <a:rPr lang="en-US" altLang="zh-CN"/>
              <a:t>far</a:t>
            </a:r>
            <a:r>
              <a:rPr lang="zh-CN" altLang="en-US"/>
              <a:t> </a:t>
            </a:r>
            <a:r>
              <a:rPr lang="en-US" altLang="zh-CN"/>
              <a:t>are</a:t>
            </a:r>
            <a:r>
              <a:rPr lang="zh-CN" altLang="en-US"/>
              <a:t> </a:t>
            </a:r>
            <a:r>
              <a:rPr lang="en-US" altLang="zh-CN"/>
              <a:t>the</a:t>
            </a:r>
            <a:r>
              <a:rPr lang="zh-CN" altLang="en-US"/>
              <a:t> </a:t>
            </a:r>
            <a:r>
              <a:rPr lang="en-US" altLang="zh-CN"/>
              <a:t>clusters</a:t>
            </a:r>
            <a:r>
              <a:rPr lang="zh-CN" altLang="en-US"/>
              <a:t> </a:t>
            </a:r>
            <a:r>
              <a:rPr lang="en-US" altLang="zh-CN"/>
              <a:t>from</a:t>
            </a:r>
            <a:r>
              <a:rPr lang="zh-CN" altLang="en-US"/>
              <a:t> </a:t>
            </a:r>
            <a:r>
              <a:rPr lang="en-US" altLang="zh-CN"/>
              <a:t>each</a:t>
            </a:r>
            <a:r>
              <a:rPr lang="zh-CN" altLang="en-US"/>
              <a:t> </a:t>
            </a:r>
            <a:r>
              <a:rPr lang="en-US" altLang="zh-CN"/>
              <a:t>other).</a:t>
            </a:r>
            <a:r>
              <a:rPr lang="zh-CN" altLang="en-US"/>
              <a:t> </a:t>
            </a:r>
          </a:p>
          <a:p>
            <a:pPr>
              <a:buClr>
                <a:srgbClr val="FFC000"/>
              </a:buClr>
              <a:buNone/>
            </a:pPr>
            <a:r>
              <a:rPr lang="en-US" altLang="zh-CN"/>
              <a:t>You</a:t>
            </a:r>
            <a:r>
              <a:rPr lang="zh-CN" altLang="en-US"/>
              <a:t> </a:t>
            </a:r>
            <a:r>
              <a:rPr lang="en-US" altLang="zh-CN"/>
              <a:t>can</a:t>
            </a:r>
            <a:r>
              <a:rPr lang="zh-CN" altLang="en-US"/>
              <a:t> </a:t>
            </a:r>
            <a:r>
              <a:rPr lang="en-US" altLang="zh-CN"/>
              <a:t>make</a:t>
            </a:r>
            <a:r>
              <a:rPr lang="zh-CN" altLang="en-US"/>
              <a:t> </a:t>
            </a:r>
            <a:r>
              <a:rPr lang="en-US" altLang="zh-CN"/>
              <a:t>sure</a:t>
            </a:r>
            <a:r>
              <a:rPr lang="zh-CN" altLang="en-US"/>
              <a:t> </a:t>
            </a:r>
            <a:r>
              <a:rPr lang="en-US" altLang="zh-CN"/>
              <a:t>that</a:t>
            </a:r>
            <a:r>
              <a:rPr lang="zh-CN" altLang="en-US"/>
              <a:t> </a:t>
            </a:r>
            <a:r>
              <a:rPr lang="en-US" altLang="zh-CN"/>
              <a:t>the</a:t>
            </a:r>
            <a:r>
              <a:rPr lang="zh-CN" altLang="en-US"/>
              <a:t> </a:t>
            </a:r>
            <a:r>
              <a:rPr lang="en-US" altLang="zh-CN"/>
              <a:t>patterns</a:t>
            </a:r>
            <a:r>
              <a:rPr lang="zh-CN" altLang="en-US"/>
              <a:t> </a:t>
            </a:r>
            <a:r>
              <a:rPr lang="en-US" altLang="zh-CN"/>
              <a:t>you</a:t>
            </a:r>
            <a:r>
              <a:rPr lang="zh-CN" altLang="en-US"/>
              <a:t> </a:t>
            </a:r>
            <a:r>
              <a:rPr lang="en-US" altLang="zh-CN"/>
              <a:t>found</a:t>
            </a:r>
            <a:r>
              <a:rPr lang="zh-CN" altLang="en-US"/>
              <a:t> </a:t>
            </a:r>
            <a:r>
              <a:rPr lang="en-US" altLang="zh-CN"/>
              <a:t>in</a:t>
            </a:r>
            <a:r>
              <a:rPr lang="zh-CN" altLang="en-US"/>
              <a:t> </a:t>
            </a:r>
            <a:r>
              <a:rPr lang="en-US" altLang="zh-CN"/>
              <a:t>the</a:t>
            </a:r>
            <a:r>
              <a:rPr lang="zh-CN" altLang="en-US"/>
              <a:t> </a:t>
            </a:r>
            <a:r>
              <a:rPr lang="en-US" altLang="zh-CN"/>
              <a:t>training</a:t>
            </a:r>
            <a:r>
              <a:rPr lang="zh-CN" altLang="en-US"/>
              <a:t> </a:t>
            </a:r>
            <a:r>
              <a:rPr lang="en-US" altLang="zh-CN"/>
              <a:t>data</a:t>
            </a:r>
            <a:r>
              <a:rPr lang="zh-CN" altLang="en-US"/>
              <a:t> </a:t>
            </a:r>
            <a:r>
              <a:rPr lang="en-US" altLang="zh-CN"/>
              <a:t>also</a:t>
            </a:r>
            <a:r>
              <a:rPr lang="zh-CN" altLang="en-US"/>
              <a:t> </a:t>
            </a:r>
            <a:r>
              <a:rPr lang="en-US" altLang="zh-CN"/>
              <a:t>apply</a:t>
            </a:r>
            <a:r>
              <a:rPr lang="zh-CN" altLang="en-US"/>
              <a:t> </a:t>
            </a:r>
            <a:r>
              <a:rPr lang="en-US" altLang="zh-CN"/>
              <a:t>to</a:t>
            </a:r>
            <a:r>
              <a:rPr lang="zh-CN" altLang="en-US"/>
              <a:t> </a:t>
            </a:r>
            <a:r>
              <a:rPr lang="en-US" altLang="zh-CN"/>
              <a:t>the</a:t>
            </a:r>
            <a:r>
              <a:rPr lang="zh-CN" altLang="en-US"/>
              <a:t> </a:t>
            </a:r>
            <a:r>
              <a:rPr lang="en-US" altLang="zh-CN"/>
              <a:t>real</a:t>
            </a:r>
            <a:r>
              <a:rPr lang="zh-CN" altLang="en-US"/>
              <a:t> </a:t>
            </a:r>
            <a:r>
              <a:rPr lang="en-US" altLang="zh-CN"/>
              <a:t>population</a:t>
            </a:r>
            <a:endParaRPr lang="zh-CN" altLang="en-US">
              <a:cs typeface="Arial"/>
            </a:endParaRPr>
          </a:p>
          <a:p>
            <a:pPr marL="0" indent="0">
              <a:buClr>
                <a:srgbClr val="FFC000"/>
              </a:buClr>
              <a:buNone/>
            </a:pPr>
            <a:endParaRPr lang="zh-CN">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392</a:t>
            </a:fld>
            <a:endParaRPr lang="zh-CN" altLang="en-US"/>
          </a:p>
        </p:txBody>
      </p:sp>
    </p:spTree>
    <p:extLst>
      <p:ext uri="{BB962C8B-B14F-4D97-AF65-F5344CB8AC3E}">
        <p14:creationId xmlns:p14="http://schemas.microsoft.com/office/powerpoint/2010/main" val="713414247"/>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An example of customer segmentation is illustrated in t</a:t>
            </a:r>
            <a:r>
              <a:rPr lang="en-US" altLang="zh-CN"/>
              <a:t>his</a:t>
            </a:r>
            <a:r>
              <a:rPr lang="zh-CN"/>
              <a:t>.</a:t>
            </a:r>
            <a:r>
              <a:rPr lang="zh-CN" altLang="en-US"/>
              <a:t> </a:t>
            </a:r>
          </a:p>
          <a:p>
            <a:r>
              <a:rPr lang="zh-CN"/>
              <a:t>Each point on the scatter plot</a:t>
            </a:r>
            <a:r>
              <a:rPr lang="zh-CN" altLang="en-US"/>
              <a:t> </a:t>
            </a:r>
            <a:r>
              <a:rPr lang="zh-CN"/>
              <a:t>represents a customer in terms of age and income. </a:t>
            </a:r>
            <a:endParaRPr lang="zh-CN" altLang="en-US"/>
          </a:p>
          <a:p>
            <a:r>
              <a:rPr lang="zh-CN"/>
              <a:t>Here, five segments have been identified.</a:t>
            </a:r>
            <a:endParaRPr lang="zh-CN" altLang="en-US">
              <a:cs typeface="Arial"/>
            </a:endParaRPr>
          </a:p>
          <a:p>
            <a:r>
              <a:rPr lang="zh-CN"/>
              <a:t>In addition, some data points have some extreme values, which may be interpreted as outliers. </a:t>
            </a:r>
            <a:endParaRPr lang="zh-CN" altLang="en-US"/>
          </a:p>
          <a:p>
            <a:r>
              <a:rPr lang="zh-CN"/>
              <a:t>In</a:t>
            </a:r>
            <a:r>
              <a:rPr lang="zh-CN" altLang="en-US"/>
              <a:t> </a:t>
            </a:r>
            <a:r>
              <a:rPr lang="zh-CN"/>
              <a:t>clustering, classification is not based on a single variable but on the combination of multiple variables</a:t>
            </a:r>
            <a:r>
              <a:rPr lang="zh-CN" altLang="en-US"/>
              <a:t> </a:t>
            </a:r>
            <a:r>
              <a:rPr lang="zh-CN"/>
              <a:t>simultaneously.</a:t>
            </a:r>
          </a:p>
          <a:p>
            <a:r>
              <a:rPr lang="zh-CN"/>
              <a:t>Cluster analysis works best with continuous/scale variables however </a:t>
            </a:r>
            <a:r>
              <a:rPr lang="en-US" altLang="zh-CN"/>
              <a:t>in</a:t>
            </a:r>
            <a:r>
              <a:rPr lang="zh-CN" altLang="en-US"/>
              <a:t> </a:t>
            </a:r>
            <a:r>
              <a:rPr lang="zh-CN"/>
              <a:t>K</a:t>
            </a:r>
            <a:r>
              <a:rPr lang="en-US" altLang="zh-CN"/>
              <a:t>n</a:t>
            </a:r>
            <a:r>
              <a:rPr lang="zh-CN"/>
              <a:t>owledge</a:t>
            </a:r>
            <a:r>
              <a:rPr lang="zh-CN" altLang="en-US"/>
              <a:t> </a:t>
            </a:r>
            <a:r>
              <a:rPr lang="zh-CN"/>
              <a:t>S</a:t>
            </a:r>
            <a:r>
              <a:rPr lang="en-US" altLang="zh-CN" err="1"/>
              <a:t>tudio</a:t>
            </a:r>
            <a:r>
              <a:rPr lang="zh-CN"/>
              <a:t> we </a:t>
            </a:r>
            <a:r>
              <a:rPr lang="en-US" altLang="zh-CN"/>
              <a:t>c</a:t>
            </a:r>
            <a:r>
              <a:rPr lang="zh-CN"/>
              <a:t>an </a:t>
            </a:r>
            <a:r>
              <a:rPr lang="en-US" altLang="zh-CN"/>
              <a:t>u</a:t>
            </a:r>
            <a:r>
              <a:rPr lang="zh-CN"/>
              <a:t>se categorical variables by way of dummy coding.</a:t>
            </a:r>
            <a:endParaRPr lang="zh-CN" altLang="en-US">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393</a:t>
            </a:fld>
            <a:endParaRPr lang="zh-CN" altLang="en-US"/>
          </a:p>
        </p:txBody>
      </p:sp>
    </p:spTree>
    <p:extLst>
      <p:ext uri="{BB962C8B-B14F-4D97-AF65-F5344CB8AC3E}">
        <p14:creationId xmlns:p14="http://schemas.microsoft.com/office/powerpoint/2010/main" val="742768984"/>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Cluster Analysis, in practice, is applied with two objectives:</a:t>
            </a:r>
            <a:endParaRPr lang="en-US">
              <a:cs typeface="Arial"/>
            </a:endParaRPr>
          </a:p>
          <a:p>
            <a:pPr marL="0" indent="0">
              <a:buNone/>
            </a:pPr>
            <a:r>
              <a:rPr lang="en-US"/>
              <a:t>1)  Segmentation of the data into distinct groups to more easily understand, identify and distinguish homogenous groups</a:t>
            </a:r>
            <a:endParaRPr lang="en-US">
              <a:cs typeface="Arial"/>
            </a:endParaRPr>
          </a:p>
          <a:p>
            <a:pPr marL="0" indent="0">
              <a:buNone/>
            </a:pPr>
            <a:r>
              <a:rPr lang="en-US"/>
              <a:t>2)  Generation of a cluster index i.e. the segment number or label, to use in other models or for further exploration</a:t>
            </a:r>
            <a:endParaRPr lang="en-US">
              <a:cs typeface="Arial"/>
            </a:endParaRPr>
          </a:p>
          <a:p>
            <a:pPr marL="0" indent="0">
              <a:buNone/>
            </a:pPr>
            <a:endParaRPr lang="en-US">
              <a:cs typeface="Arial"/>
            </a:endParaRPr>
          </a:p>
          <a:p>
            <a:pPr marL="0" indent="0">
              <a:buNone/>
            </a:pPr>
            <a:endParaRPr lang="en-US">
              <a:cs typeface="Arial"/>
            </a:endParaRPr>
          </a:p>
          <a:p>
            <a:pPr marL="0" indent="0">
              <a:buNone/>
            </a:pPr>
            <a:r>
              <a:rPr lang="en-US">
                <a:cs typeface="Arial"/>
              </a:rPr>
              <a:t>There are two methods in KS</a:t>
            </a:r>
            <a:endParaRPr lang="en-US"/>
          </a:p>
          <a:p>
            <a:r>
              <a:rPr lang="en-US"/>
              <a:t>K-Means is probably the most </a:t>
            </a:r>
            <a:r>
              <a:rPr lang="en-US" err="1"/>
              <a:t>wellknown</a:t>
            </a:r>
            <a:r>
              <a:rPr lang="en-US"/>
              <a:t> clustering algorithm. It’s taught in a lot of introductory data science and machine learning classes. It’s very easy to understand.</a:t>
            </a:r>
            <a:endParaRPr lang="zh-CN" altLang="en-US">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394</a:t>
            </a:fld>
            <a:endParaRPr lang="zh-CN" altLang="en-US"/>
          </a:p>
        </p:txBody>
      </p:sp>
    </p:spTree>
    <p:extLst>
      <p:ext uri="{BB962C8B-B14F-4D97-AF65-F5344CB8AC3E}">
        <p14:creationId xmlns:p14="http://schemas.microsoft.com/office/powerpoint/2010/main" val="1187045666"/>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a:solidFill>
                  <a:schemeClr val="tx1"/>
                </a:solidFill>
                <a:effectLst/>
                <a:latin typeface="Arial"/>
                <a:ea typeface="ＭＳ Ｐゴシック" charset="-128"/>
                <a:cs typeface="ＭＳ Ｐゴシック" charset="-128"/>
              </a:rPr>
              <a:t>The </a:t>
            </a:r>
            <a:r>
              <a:rPr lang="en-US" sz="1200" b="0" i="1" kern="1200">
                <a:solidFill>
                  <a:schemeClr val="tx1"/>
                </a:solidFill>
                <a:effectLst/>
                <a:latin typeface="Arial"/>
                <a:ea typeface="ＭＳ Ｐゴシック" charset="-128"/>
                <a:cs typeface="ＭＳ Ｐゴシック" charset="-128"/>
              </a:rPr>
              <a:t>Κ</a:t>
            </a:r>
            <a:r>
              <a:rPr lang="en-US" sz="1200" b="0" i="0" kern="1200">
                <a:solidFill>
                  <a:schemeClr val="tx1"/>
                </a:solidFill>
                <a:effectLst/>
                <a:latin typeface="Arial"/>
                <a:ea typeface="ＭＳ Ｐゴシック" charset="-128"/>
                <a:cs typeface="ＭＳ Ｐゴシック" charset="-128"/>
              </a:rPr>
              <a:t>-means clustering algorithm uses iterative refinement to produce a final result. </a:t>
            </a:r>
          </a:p>
          <a:p>
            <a:r>
              <a:rPr lang="en-US" sz="1200" b="0" i="0" kern="1200">
                <a:solidFill>
                  <a:schemeClr val="tx1"/>
                </a:solidFill>
                <a:effectLst/>
                <a:latin typeface="Arial"/>
                <a:ea typeface="ＭＳ Ｐゴシック" charset="-128"/>
                <a:cs typeface="ＭＳ Ｐゴシック" charset="-128"/>
              </a:rPr>
              <a:t>The algorithm inputs are the number of clusters ’</a:t>
            </a:r>
            <a:r>
              <a:rPr lang="en-US" sz="1200" b="0" i="1" kern="1200">
                <a:solidFill>
                  <a:schemeClr val="tx1"/>
                </a:solidFill>
                <a:effectLst/>
                <a:latin typeface="Arial"/>
                <a:ea typeface="ＭＳ Ｐゴシック" charset="-128"/>
                <a:cs typeface="ＭＳ Ｐゴシック" charset="-128"/>
              </a:rPr>
              <a:t>Κ’</a:t>
            </a:r>
            <a:r>
              <a:rPr lang="en-US" sz="1200" b="0" i="0" kern="1200">
                <a:solidFill>
                  <a:schemeClr val="tx1"/>
                </a:solidFill>
                <a:effectLst/>
                <a:latin typeface="Arial"/>
                <a:ea typeface="ＭＳ Ｐゴシック" charset="-128"/>
                <a:cs typeface="ＭＳ Ｐゴシック" charset="-128"/>
              </a:rPr>
              <a:t> and a set of data points. So we need to tell it how many clusters you want it to find. So that’s what K is.</a:t>
            </a:r>
          </a:p>
          <a:p>
            <a:r>
              <a:rPr lang="en-US" sz="1200" b="0" i="0" kern="1200">
                <a:solidFill>
                  <a:schemeClr val="tx1"/>
                </a:solidFill>
                <a:effectLst/>
                <a:latin typeface="Arial"/>
                <a:ea typeface="ＭＳ Ｐゴシック" charset="-128"/>
                <a:cs typeface="ＭＳ Ｐゴシック" charset="-128"/>
              </a:rPr>
              <a:t>So how does it work? It starts by placing K centroids in random locations in your space-right- what is the space- each one of these is a point in some high dimensional vector space. So you just put some points-K points randomly in that space and then you iteratively do the following:</a:t>
            </a:r>
          </a:p>
          <a:p>
            <a:pPr marL="171450" indent="-171450">
              <a:buFontTx/>
              <a:buChar char="-"/>
            </a:pPr>
            <a:r>
              <a:rPr lang="en-US" sz="1200" b="0" i="0" kern="1200">
                <a:solidFill>
                  <a:schemeClr val="tx1"/>
                </a:solidFill>
                <a:effectLst/>
                <a:latin typeface="Arial"/>
                <a:ea typeface="ＭＳ Ｐゴシック" charset="-128"/>
                <a:cs typeface="ＭＳ Ｐゴシック" charset="-128"/>
              </a:rPr>
              <a:t>First we’re </a:t>
            </a:r>
            <a:r>
              <a:rPr lang="en-US" sz="1200" b="0" i="0" kern="1200" err="1">
                <a:solidFill>
                  <a:schemeClr val="tx1"/>
                </a:solidFill>
                <a:effectLst/>
                <a:latin typeface="Arial"/>
                <a:ea typeface="ＭＳ Ｐゴシック" charset="-128"/>
                <a:cs typeface="ＭＳ Ｐゴシック" charset="-128"/>
              </a:rPr>
              <a:t>gonna</a:t>
            </a:r>
            <a:r>
              <a:rPr lang="en-US" sz="1200" b="0" i="0" kern="1200">
                <a:solidFill>
                  <a:schemeClr val="tx1"/>
                </a:solidFill>
                <a:effectLst/>
                <a:latin typeface="Arial"/>
                <a:ea typeface="ＭＳ Ｐゴシック" charset="-128"/>
                <a:cs typeface="ＭＳ Ｐゴシック" charset="-128"/>
              </a:rPr>
              <a:t> run through our dataset and for each individual we’re </a:t>
            </a:r>
            <a:r>
              <a:rPr lang="en-US" sz="1200" b="0" i="0" kern="1200" err="1">
                <a:solidFill>
                  <a:schemeClr val="tx1"/>
                </a:solidFill>
                <a:effectLst/>
                <a:latin typeface="Arial"/>
                <a:ea typeface="ＭＳ Ｐゴシック" charset="-128"/>
                <a:cs typeface="ＭＳ Ｐゴシック" charset="-128"/>
              </a:rPr>
              <a:t>gonna</a:t>
            </a:r>
            <a:r>
              <a:rPr lang="en-US" sz="1200" b="0" i="0" kern="1200">
                <a:solidFill>
                  <a:schemeClr val="tx1"/>
                </a:solidFill>
                <a:effectLst/>
                <a:latin typeface="Arial"/>
                <a:ea typeface="ＭＳ Ｐゴシック" charset="-128"/>
                <a:cs typeface="ＭＳ Ｐゴシック" charset="-128"/>
              </a:rPr>
              <a:t> find the nearest centroid to that individual data point and the way to do that is to compute the distance between the data point and centroid for every cluster and that distance could be something like Euclidean (in Angoss it’s Euclidean) and then you pick the cluster which has the minimum distance to it. So the nearest centroid. So you assign this point to the cluster of that nearest centroid. So that’s the first step of the algorithm.</a:t>
            </a:r>
          </a:p>
          <a:p>
            <a:pPr marL="171450" indent="-171450">
              <a:buFontTx/>
              <a:buChar char="-"/>
            </a:pPr>
            <a:r>
              <a:rPr lang="en-US" sz="1200" b="0" i="0" kern="1200">
                <a:solidFill>
                  <a:schemeClr val="tx1"/>
                </a:solidFill>
                <a:effectLst/>
                <a:latin typeface="Arial"/>
                <a:ea typeface="ＭＳ Ｐゴシック" charset="-128"/>
                <a:cs typeface="ＭＳ Ｐゴシック" charset="-128"/>
              </a:rPr>
              <a:t>The next step is, you run over your clusters, over K centroids and for each centroid you recompute its positions. And the way you do that is you take all the data points that fall into a cluster so all the data points that were aligned to a cluster in the previous step, you take their vectors and you average them out , so just add them up divide by the total number of elements that fell into that cluster, and that’s </a:t>
            </a:r>
            <a:r>
              <a:rPr lang="en-US" sz="1200" b="0" i="0" kern="1200" err="1">
                <a:solidFill>
                  <a:schemeClr val="tx1"/>
                </a:solidFill>
                <a:effectLst/>
                <a:latin typeface="Arial"/>
                <a:ea typeface="ＭＳ Ｐゴシック" charset="-128"/>
                <a:cs typeface="ＭＳ Ｐゴシック" charset="-128"/>
              </a:rPr>
              <a:t>gonna</a:t>
            </a:r>
            <a:r>
              <a:rPr lang="en-US" sz="1200" b="0" i="0" kern="1200">
                <a:solidFill>
                  <a:schemeClr val="tx1"/>
                </a:solidFill>
                <a:effectLst/>
                <a:latin typeface="Arial"/>
                <a:ea typeface="ＭＳ Ｐゴシック" charset="-128"/>
                <a:cs typeface="ＭＳ Ｐゴシック" charset="-128"/>
              </a:rPr>
              <a:t> be your centroid for that cluster.</a:t>
            </a:r>
          </a:p>
          <a:p>
            <a:r>
              <a:rPr lang="en-US" sz="1200" b="0" i="0" kern="1200">
                <a:solidFill>
                  <a:schemeClr val="tx1"/>
                </a:solidFill>
                <a:effectLst/>
                <a:latin typeface="Arial"/>
                <a:ea typeface="ＭＳ Ｐゴシック" charset="-128"/>
                <a:cs typeface="ＭＳ Ｐゴシック" charset="-128"/>
              </a:rPr>
              <a:t>- You keep running them until no points change cluster memberships and at that point the algorithm has converged so you stop there.</a:t>
            </a:r>
          </a:p>
          <a:p>
            <a:endParaRPr lang="en-US" sz="1200" b="0" i="0" kern="1200">
              <a:solidFill>
                <a:schemeClr val="tx1"/>
              </a:solidFill>
              <a:effectLst/>
              <a:latin typeface="Arial"/>
              <a:ea typeface="ＭＳ Ｐゴシック" charset="-128"/>
              <a:cs typeface="ＭＳ Ｐゴシック" charset="-128"/>
            </a:endParaRPr>
          </a:p>
          <a:p>
            <a:r>
              <a:rPr lang="en-US" sz="1200" b="0" i="0" kern="1200">
                <a:solidFill>
                  <a:schemeClr val="tx1"/>
                </a:solidFill>
                <a:effectLst/>
                <a:latin typeface="Arial"/>
                <a:ea typeface="ＭＳ Ｐゴシック" charset="-128"/>
                <a:cs typeface="ＭＳ Ｐゴシック" charset="-128"/>
              </a:rPr>
              <a:t>K-means is blazingly fast compare to all other clustering techniques. </a:t>
            </a:r>
          </a:p>
          <a:p>
            <a:r>
              <a:rPr lang="en-US" sz="1200" b="0" i="0" kern="1200">
                <a:solidFill>
                  <a:schemeClr val="tx1"/>
                </a:solidFill>
                <a:effectLst/>
                <a:latin typeface="Arial"/>
                <a:ea typeface="ＭＳ Ｐゴシック" charset="-128"/>
                <a:cs typeface="ＭＳ Ｐゴシック" charset="-128"/>
              </a:rPr>
              <a:t>You can give maximum number of loops until convergence and typically you don’t run until convergence, you say how many iterations you are around.</a:t>
            </a:r>
          </a:p>
          <a:p>
            <a:endParaRPr lang="en-US" sz="1200" b="0" i="0" kern="1200">
              <a:solidFill>
                <a:schemeClr val="tx1"/>
              </a:solidFill>
              <a:effectLst/>
              <a:latin typeface="Arial"/>
              <a:ea typeface="ＭＳ Ｐゴシック" charset="-128"/>
              <a:cs typeface="ＭＳ Ｐゴシック" charset="-128"/>
            </a:endParaRPr>
          </a:p>
          <a:p>
            <a:endParaRPr lang="en-US" sz="1200" b="0" i="0" kern="1200">
              <a:solidFill>
                <a:schemeClr val="tx1"/>
              </a:solidFill>
              <a:effectLst/>
              <a:latin typeface="Arial"/>
              <a:ea typeface="ＭＳ Ｐゴシック" charset="-128"/>
              <a:cs typeface="ＭＳ Ｐゴシック" charset="-128"/>
            </a:endParaRPr>
          </a:p>
          <a:p>
            <a:r>
              <a:rPr lang="en-US" sz="1200" b="0" i="0" kern="1200">
                <a:solidFill>
                  <a:schemeClr val="tx1"/>
                </a:solidFill>
                <a:effectLst/>
                <a:latin typeface="Arial"/>
                <a:ea typeface="ＭＳ Ｐゴシック" charset="-128"/>
                <a:cs typeface="ＭＳ Ｐゴシック" charset="-128"/>
              </a:rPr>
              <a:t>##… Maybe use paint to show them</a:t>
            </a:r>
          </a:p>
          <a:p>
            <a:endParaRPr lang="en-US" sz="1200" b="0" i="0" kern="1200">
              <a:solidFill>
                <a:schemeClr val="tx1"/>
              </a:solidFill>
              <a:effectLst/>
              <a:latin typeface="Arial"/>
              <a:ea typeface="ＭＳ Ｐゴシック" charset="-128"/>
              <a:cs typeface="ＭＳ Ｐゴシック" charset="-128"/>
            </a:endParaRPr>
          </a:p>
          <a:p>
            <a:r>
              <a:rPr lang="en-US" sz="1200" b="0" i="0" kern="1200">
                <a:solidFill>
                  <a:schemeClr val="tx1"/>
                </a:solidFill>
                <a:effectLst/>
                <a:latin typeface="Arial"/>
                <a:ea typeface="ＭＳ Ｐゴシック" charset="-128"/>
                <a:cs typeface="ＭＳ Ｐゴシック" charset="-128"/>
              </a:rPr>
              <a:t>##to find the number of clusters in the data, the user needs to run the </a:t>
            </a:r>
            <a:r>
              <a:rPr lang="en-US" sz="1200" b="0" i="1" kern="1200">
                <a:solidFill>
                  <a:schemeClr val="tx1"/>
                </a:solidFill>
                <a:effectLst/>
                <a:latin typeface="Arial"/>
                <a:ea typeface="ＭＳ Ｐゴシック" charset="-128"/>
                <a:cs typeface="ＭＳ Ｐゴシック" charset="-128"/>
              </a:rPr>
              <a:t>K</a:t>
            </a:r>
            <a:r>
              <a:rPr lang="en-US" sz="1200" b="0" i="0" kern="1200">
                <a:solidFill>
                  <a:schemeClr val="tx1"/>
                </a:solidFill>
                <a:effectLst/>
                <a:latin typeface="Arial"/>
                <a:ea typeface="ＭＳ Ｐゴシック" charset="-128"/>
                <a:cs typeface="ＭＳ Ｐゴシック" charset="-128"/>
              </a:rPr>
              <a:t>-means clustering algorithm for a range of </a:t>
            </a:r>
            <a:r>
              <a:rPr lang="en-US" sz="1200" b="0" i="1" kern="1200">
                <a:solidFill>
                  <a:schemeClr val="tx1"/>
                </a:solidFill>
                <a:effectLst/>
                <a:latin typeface="Arial"/>
                <a:ea typeface="ＭＳ Ｐゴシック" charset="-128"/>
                <a:cs typeface="ＭＳ Ｐゴシック" charset="-128"/>
              </a:rPr>
              <a:t>K</a:t>
            </a:r>
            <a:r>
              <a:rPr lang="en-US" sz="1200" b="0" i="0" kern="1200">
                <a:solidFill>
                  <a:schemeClr val="tx1"/>
                </a:solidFill>
                <a:effectLst/>
                <a:latin typeface="Arial"/>
                <a:ea typeface="ＭＳ Ｐゴシック" charset="-128"/>
                <a:cs typeface="ＭＳ Ｐゴシック" charset="-128"/>
              </a:rPr>
              <a:t> values and compare the results. A number of other techniques exist for validating </a:t>
            </a:r>
            <a:r>
              <a:rPr lang="en-US" sz="1200" b="0" i="1" kern="1200">
                <a:solidFill>
                  <a:schemeClr val="tx1"/>
                </a:solidFill>
                <a:effectLst/>
                <a:latin typeface="Arial"/>
                <a:ea typeface="ＭＳ Ｐゴシック" charset="-128"/>
                <a:cs typeface="ＭＳ Ｐゴシック" charset="-128"/>
              </a:rPr>
              <a:t>K</a:t>
            </a:r>
            <a:r>
              <a:rPr lang="en-US" sz="1200" b="0" i="0" kern="1200">
                <a:solidFill>
                  <a:schemeClr val="tx1"/>
                </a:solidFill>
                <a:effectLst/>
                <a:latin typeface="Arial"/>
                <a:ea typeface="ＭＳ Ｐゴシック" charset="-128"/>
                <a:cs typeface="ＭＳ Ｐゴシック" charset="-128"/>
              </a:rPr>
              <a:t>, including cross-validation, information criteria, the information theoretic jump method, the silhouette method, and the G-means algorithm. In addition, monitoring the distribution of data points across groups provides insight into how the algorithm is splitting the data for each </a:t>
            </a:r>
            <a:r>
              <a:rPr lang="en-US" sz="1200" b="0" i="1" kern="1200">
                <a:solidFill>
                  <a:schemeClr val="tx1"/>
                </a:solidFill>
                <a:effectLst/>
                <a:latin typeface="Arial"/>
                <a:ea typeface="ＭＳ Ｐゴシック" charset="-128"/>
                <a:cs typeface="ＭＳ Ｐゴシック" charset="-128"/>
              </a:rPr>
              <a:t>K.</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395</a:t>
            </a:fld>
            <a:endParaRPr lang="zh-CN" altLang="en-US"/>
          </a:p>
        </p:txBody>
      </p:sp>
    </p:spTree>
    <p:extLst>
      <p:ext uri="{BB962C8B-B14F-4D97-AF65-F5344CB8AC3E}">
        <p14:creationId xmlns:p14="http://schemas.microsoft.com/office/powerpoint/2010/main" val="3301919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689570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a:t>
            </a:r>
          </a:p>
          <a:p>
            <a:pPr>
              <a:buNone/>
            </a:pPr>
            <a:r>
              <a:rPr lang="en-US"/>
              <a:t>-Starts with two randomly placed Gaussians (random mean and random variance)</a:t>
            </a:r>
            <a:endParaRPr lang="en-US">
              <a:cs typeface="Arial"/>
            </a:endParaRPr>
          </a:p>
          <a:p>
            <a:pPr>
              <a:buNone/>
            </a:pPr>
            <a:r>
              <a:rPr lang="en-US"/>
              <a:t>-For each point: P(K1|xi) Does it look like it came from cluster K1</a:t>
            </a:r>
            <a:endParaRPr lang="en-US">
              <a:cs typeface="Arial"/>
            </a:endParaRPr>
          </a:p>
          <a:p>
            <a:pPr>
              <a:buNone/>
            </a:pPr>
            <a:r>
              <a:rPr lang="en-US"/>
              <a:t>-So if there are for example two clusters, K1 and K2, it’s going to assign data points to K1 or K2, but unlike k-means it’s not going to do a hard assignment- So K-means takes a point and puts it into one cluster or the other. </a:t>
            </a:r>
          </a:p>
          <a:p>
            <a:pPr>
              <a:buNone/>
            </a:pPr>
            <a:r>
              <a:rPr lang="en-US"/>
              <a:t>####</a:t>
            </a:r>
            <a:endParaRPr lang="en-US">
              <a:cs typeface="Arial"/>
            </a:endParaRPr>
          </a:p>
          <a:p>
            <a:r>
              <a:rPr lang="en-US"/>
              <a:t>EM computes the probability that it goes into the K1 or the K2, and it never quantizes that probability, it never sets it to 0 or 1. It just keeps it as a number between 0 and 1. That’s why it’s also called </a:t>
            </a:r>
            <a:r>
              <a:rPr lang="en-US" b="1"/>
              <a:t>soft clustering</a:t>
            </a:r>
            <a:r>
              <a:rPr lang="en-US"/>
              <a:t>. It does not assign a point. </a:t>
            </a:r>
            <a:r>
              <a:rPr lang="en-US" b="1"/>
              <a:t>It says here is the probability that it came from this distribution and here’s a probability that is came from that distribution. </a:t>
            </a:r>
            <a:endParaRPr lang="en-US">
              <a:cs typeface="Arial"/>
            </a:endParaRPr>
          </a:p>
          <a:p>
            <a:r>
              <a:rPr lang="en-US"/>
              <a:t>Once it has computed these assignments, the probability that it came from the K1 cluster, it’s </a:t>
            </a:r>
            <a:r>
              <a:rPr lang="en-US" err="1"/>
              <a:t>gonna</a:t>
            </a:r>
            <a:r>
              <a:rPr lang="en-US"/>
              <a:t> use those numbers to re-estimate the means and the variances to fit the points. So the point assignments are a little bit better so that part is very much like k-means. </a:t>
            </a:r>
            <a:endParaRPr lang="en-US">
              <a:cs typeface="Arial"/>
            </a:endParaRPr>
          </a:p>
          <a:p>
            <a:pPr>
              <a:buNone/>
            </a:pPr>
            <a:r>
              <a:rPr lang="en-US"/>
              <a:t>The part that’s different is that you’re using probabilities here, </a:t>
            </a:r>
            <a:endParaRPr lang="en-US">
              <a:cs typeface="Arial"/>
            </a:endParaRPr>
          </a:p>
          <a:p>
            <a:r>
              <a:rPr lang="en-US"/>
              <a:t>And then just like k-means you keep iterating this until it converges </a:t>
            </a:r>
            <a:endParaRPr lang="en-US">
              <a:cs typeface="Arial"/>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396</a:t>
            </a:fld>
            <a:endParaRPr lang="en-US"/>
          </a:p>
        </p:txBody>
      </p:sp>
    </p:spTree>
    <p:extLst>
      <p:ext uri="{BB962C8B-B14F-4D97-AF65-F5344CB8AC3E}">
        <p14:creationId xmlns:p14="http://schemas.microsoft.com/office/powerpoint/2010/main" val="2720753925"/>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t>So the distance between 18 and 22 years old is 4 years…it’s not that much and I understand that amount. However, the distance between 20,000 and 22,000 is a small difference as well because we’re measuring in 000’s. In fact, it’s a small difference compared to 18 and 22 years old. However, if I tell the software this, it’s going to have problems. It’s going to look at this picture and say the distance between 20000 and 22000 in income is huge, compared to age of 18 and 22. because the difference is 2000 instead of 4. That’s problematic</a:t>
            </a:r>
          </a:p>
          <a:p>
            <a:endParaRPr lang="en-CA"/>
          </a:p>
          <a:p>
            <a:r>
              <a:rPr lang="en-CA"/>
              <a:t>What we should do is try to put all our variables on the same scale. In studio, we standardize them (subtract the mean and divide by SD for continuous var) and categorical var will be dummy coded with values of 0 and 1. and this is supposed to put everything on the same scale. </a:t>
            </a:r>
            <a:endParaRPr lang="en-CA">
              <a:cs typeface="Arial"/>
            </a:endParaRPr>
          </a:p>
          <a:p>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397</a:t>
            </a:fld>
            <a:endParaRPr lang="zh-CN" altLang="en-US"/>
          </a:p>
        </p:txBody>
      </p:sp>
    </p:spTree>
    <p:extLst>
      <p:ext uri="{BB962C8B-B14F-4D97-AF65-F5344CB8AC3E}">
        <p14:creationId xmlns:p14="http://schemas.microsoft.com/office/powerpoint/2010/main" val="248230565"/>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Partitioning ensures a rigorous validation process by creating independent datasets used exclusively for model testing. </a:t>
            </a:r>
          </a:p>
          <a:p>
            <a:r>
              <a:rPr lang="en-US"/>
              <a:t>For this demonstration, two partitions are created; Development and Validation using a 70/30 split respectively.</a:t>
            </a:r>
            <a:endParaRPr lang="en-US">
              <a:cs typeface="Arial"/>
            </a:endParaRPr>
          </a:p>
          <a:p>
            <a:r>
              <a:rPr lang="en-US"/>
              <a:t>Once the partitions have been added the cluster analysis model can be developed.</a:t>
            </a: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399</a:t>
            </a:fld>
            <a:endParaRPr lang="en-US"/>
          </a:p>
        </p:txBody>
      </p:sp>
    </p:spTree>
    <p:extLst>
      <p:ext uri="{BB962C8B-B14F-4D97-AF65-F5344CB8AC3E}">
        <p14:creationId xmlns:p14="http://schemas.microsoft.com/office/powerpoint/2010/main" val="169003979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400</a:t>
            </a:fld>
            <a:endParaRPr lang="en-US"/>
          </a:p>
        </p:txBody>
      </p:sp>
    </p:spTree>
    <p:extLst>
      <p:ext uri="{BB962C8B-B14F-4D97-AF65-F5344CB8AC3E}">
        <p14:creationId xmlns:p14="http://schemas.microsoft.com/office/powerpoint/2010/main" val="1919134990"/>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401</a:t>
            </a:fld>
            <a:endParaRPr lang="en-US"/>
          </a:p>
        </p:txBody>
      </p:sp>
    </p:spTree>
    <p:extLst>
      <p:ext uri="{BB962C8B-B14F-4D97-AF65-F5344CB8AC3E}">
        <p14:creationId xmlns:p14="http://schemas.microsoft.com/office/powerpoint/2010/main" val="253905768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latin typeface="Arial"/>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402</a:t>
            </a:fld>
            <a:endParaRPr lang="en-US"/>
          </a:p>
        </p:txBody>
      </p:sp>
    </p:spTree>
    <p:extLst>
      <p:ext uri="{BB962C8B-B14F-4D97-AF65-F5344CB8AC3E}">
        <p14:creationId xmlns:p14="http://schemas.microsoft.com/office/powerpoint/2010/main" val="140397115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b="1">
              <a:latin typeface="Arial"/>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403</a:t>
            </a:fld>
            <a:endParaRPr lang="en-US"/>
          </a:p>
        </p:txBody>
      </p:sp>
    </p:spTree>
    <p:extLst>
      <p:ext uri="{BB962C8B-B14F-4D97-AF65-F5344CB8AC3E}">
        <p14:creationId xmlns:p14="http://schemas.microsoft.com/office/powerpoint/2010/main" val="373733648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405</a:t>
            </a:fld>
            <a:endParaRPr lang="en-US"/>
          </a:p>
        </p:txBody>
      </p:sp>
    </p:spTree>
    <p:extLst>
      <p:ext uri="{BB962C8B-B14F-4D97-AF65-F5344CB8AC3E}">
        <p14:creationId xmlns:p14="http://schemas.microsoft.com/office/powerpoint/2010/main" val="34162883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The value of relevance is the K-L divergence, also called Information Divergence, or Relative Entropy. </a:t>
            </a:r>
          </a:p>
          <a:p>
            <a:pPr>
              <a:buNone/>
            </a:pPr>
            <a:r>
              <a:rPr lang="en-US"/>
              <a:t>It measures the degree of relevance of a variable to each cluster; the higher the value, the greater</a:t>
            </a:r>
          </a:p>
          <a:p>
            <a:pPr>
              <a:buNone/>
            </a:pPr>
            <a:r>
              <a:rPr lang="en-US"/>
              <a:t>contribution of the variable in the cluster.</a:t>
            </a:r>
          </a:p>
        </p:txBody>
      </p:sp>
      <p:sp>
        <p:nvSpPr>
          <p:cNvPr id="4" name="Slide Number Placeholder 3"/>
          <p:cNvSpPr>
            <a:spLocks noGrp="1"/>
          </p:cNvSpPr>
          <p:nvPr>
            <p:ph type="sldNum" sz="quarter" idx="5"/>
          </p:nvPr>
        </p:nvSpPr>
        <p:spPr/>
        <p:txBody>
          <a:bodyPr/>
          <a:lstStyle/>
          <a:p>
            <a:fld id="{2053E408-BDBF-6142-9AEB-D92FAD324DDB}" type="slidenum">
              <a:rPr lang="en-US" smtClean="0"/>
              <a:pPr/>
              <a:t>406</a:t>
            </a:fld>
            <a:endParaRPr lang="en-US"/>
          </a:p>
        </p:txBody>
      </p:sp>
    </p:spTree>
    <p:extLst>
      <p:ext uri="{BB962C8B-B14F-4D97-AF65-F5344CB8AC3E}">
        <p14:creationId xmlns:p14="http://schemas.microsoft.com/office/powerpoint/2010/main" val="43927462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56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user driven utilized by computers. There is no shortcut. There are </a:t>
            </a:r>
            <a:r>
              <a:rPr lang="en-US" err="1"/>
              <a:t>softwares</a:t>
            </a:r>
            <a:r>
              <a:rPr lang="en-US"/>
              <a:t> like Knowledge Studio that makes it easy, but, data science requires lots of thinking. </a:t>
            </a:r>
          </a:p>
          <a:p>
            <a:endParaRPr lang="en-US"/>
          </a:p>
          <a:p>
            <a:r>
              <a:rPr lang="en-US"/>
              <a:t>##</a:t>
            </a:r>
            <a:endParaRPr lang="en-US">
              <a:cs typeface="Arial"/>
            </a:endParaRPr>
          </a:p>
          <a:p>
            <a:r>
              <a:rPr lang="en-US"/>
              <a:t>Broad availability of data and its high level of complexity have made it impossible to simply rely on traditional decision making techniques. </a:t>
            </a:r>
          </a:p>
          <a:p>
            <a:r>
              <a:rPr lang="en-US"/>
              <a:t>These conventional approaches predominantly use tools such as spreadsheets, database queries and other business intelligence tools. </a:t>
            </a:r>
            <a:endParaRPr lang="en-US">
              <a:cs typeface="Arial"/>
            </a:endParaRPr>
          </a:p>
          <a:p>
            <a:r>
              <a:rPr lang="en-US"/>
              <a:t>Instead, increasing interest in methods for extracting meaningful information and knowledge from Big Data has made a shift from a gut-based decision making style to data-driven decision making style.</a:t>
            </a:r>
            <a:endParaRPr lang="en-US">
              <a:cs typeface="Arial"/>
            </a:endParaRPr>
          </a:p>
          <a:p>
            <a:r>
              <a:rPr lang="en-US" sz="900" b="0" i="0" u="none" strike="noStrike" kern="1200" baseline="0">
                <a:solidFill>
                  <a:schemeClr val="tx1"/>
                </a:solidFill>
                <a:latin typeface="Arial"/>
                <a:ea typeface="ＭＳ Ｐゴシック"/>
                <a:cs typeface="Arial"/>
              </a:rPr>
              <a:t>At the same time the convergence of various phenomena including powerful computers and computer networks,</a:t>
            </a:r>
            <a:r>
              <a:rPr lang="en-US" sz="900">
                <a:latin typeface="Arial"/>
                <a:ea typeface="ＭＳ Ｐゴシック"/>
                <a:cs typeface="Arial"/>
              </a:rPr>
              <a:t> </a:t>
            </a:r>
            <a:r>
              <a:rPr lang="en-US" sz="900" b="0" i="0" u="none" strike="noStrike" kern="1200" baseline="0">
                <a:solidFill>
                  <a:schemeClr val="tx1"/>
                </a:solidFill>
                <a:latin typeface="Arial"/>
                <a:ea typeface="ＭＳ Ｐゴシック"/>
                <a:cs typeface="Arial"/>
              </a:rPr>
              <a:t>internet technologies, high volumes of data and efficient algorithms have given rise to data science</a:t>
            </a:r>
            <a:r>
              <a:rPr lang="en-US" sz="900">
                <a:latin typeface="Arial"/>
                <a:ea typeface="ＭＳ Ｐゴシック"/>
                <a:cs typeface="Arial"/>
              </a:rPr>
              <a:t> </a:t>
            </a:r>
            <a:r>
              <a:rPr lang="en-US" sz="900" b="0" i="0" u="none" strike="noStrike" kern="1200" baseline="0">
                <a:solidFill>
                  <a:schemeClr val="tx1"/>
                </a:solidFill>
                <a:latin typeface="Arial"/>
                <a:ea typeface="ＭＳ Ｐゴシック"/>
                <a:cs typeface="Arial"/>
              </a:rPr>
              <a:t>principles and data mining techniques with the ultimate goal to improve and speed up the decision </a:t>
            </a:r>
            <a:r>
              <a:rPr lang="en-US" sz="900">
                <a:latin typeface="Arial"/>
                <a:ea typeface="ＭＳ Ｐゴシック"/>
                <a:cs typeface="Arial"/>
              </a:rPr>
              <a:t>making process</a:t>
            </a:r>
            <a:r>
              <a:rPr lang="en-US" sz="900" b="0" i="0" u="none" strike="noStrike" kern="1200" baseline="0">
                <a:solidFill>
                  <a:schemeClr val="tx1"/>
                </a:solidFill>
                <a:latin typeface="Arial"/>
                <a:ea typeface="ＭＳ Ｐゴシック"/>
                <a:cs typeface="Arial"/>
              </a:rPr>
              <a:t> and consequently establish a competitive advantage.</a:t>
            </a:r>
            <a:endParaRPr lang="zh-CN" altLang="en-US">
              <a:ea typeface="ＭＳ Ｐゴシック"/>
              <a:cs typeface="Arial"/>
            </a:endParaRPr>
          </a:p>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13</a:t>
            </a:fld>
            <a:endParaRPr lang="en-US"/>
          </a:p>
        </p:txBody>
      </p:sp>
    </p:spTree>
    <p:extLst>
      <p:ext uri="{BB962C8B-B14F-4D97-AF65-F5344CB8AC3E}">
        <p14:creationId xmlns:p14="http://schemas.microsoft.com/office/powerpoint/2010/main" val="2178334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44</a:t>
            </a:fld>
            <a:endParaRPr lang="zh-CN" altLang="en-US"/>
          </a:p>
        </p:txBody>
      </p:sp>
    </p:spTree>
    <p:extLst>
      <p:ext uri="{BB962C8B-B14F-4D97-AF65-F5344CB8AC3E}">
        <p14:creationId xmlns:p14="http://schemas.microsoft.com/office/powerpoint/2010/main" val="414346139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1268542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39576099"/>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Principal Component Analysis (PCA) is a dimension-reduction t</a:t>
            </a:r>
            <a:r>
              <a:rPr lang="en-US" altLang="zh-CN" err="1"/>
              <a:t>echnique</a:t>
            </a:r>
            <a:r>
              <a:rPr lang="zh-CN"/>
              <a:t> that can be used to reduce a large set of variables to a small set that still contains most of the information in the large set. </a:t>
            </a:r>
            <a:endParaRPr lang="zh-CN" altLang="en-US"/>
          </a:p>
          <a:p>
            <a:r>
              <a:rPr lang="zh-CN"/>
              <a:t>The main goal of a PCA is to identify patterns in data; </a:t>
            </a:r>
            <a:endParaRPr lang="zh-CN" altLang="en-US"/>
          </a:p>
          <a:p>
            <a:r>
              <a:rPr lang="zh-CN"/>
              <a:t>PCA aims to detect the correlation between variables and it’s is a mathematical procedure that transforms a number of (possibly) correlated variables into a (smaller) number of uncorrelated variables called principal components.</a:t>
            </a:r>
            <a:endParaRPr lang="zh-CN" altLang="en-US"/>
          </a:p>
          <a:p>
            <a:r>
              <a:rPr lang="zh-CN"/>
              <a:t>So when a strong correlation between variables exists, PCA attempts to reduce the dimensionality. How? By finding the directions of maximum variance in high-dimensional data and project it onto a smaller dimensional sub</a:t>
            </a:r>
            <a:r>
              <a:rPr lang="en-US" altLang="zh-CN"/>
              <a:t>-</a:t>
            </a:r>
            <a:r>
              <a:rPr lang="zh-CN"/>
              <a:t>space while retaining most of the information.</a:t>
            </a:r>
            <a:endParaRPr lang="zh-CN" altLang="en-US">
              <a:cs typeface="Arial"/>
            </a:endParaRPr>
          </a:p>
          <a:p>
            <a:r>
              <a:rPr lang="zh-CN"/>
              <a:t>So you have data and maybe you feel some of the variables have redundant information and you wonder if you should use them all or express them with a fewer number of components. </a:t>
            </a:r>
            <a:endParaRPr lang="zh-CN" altLang="en-US"/>
          </a:p>
          <a:p>
            <a:r>
              <a:rPr lang="zh-CN"/>
              <a:t>So the goal is to reorient the data so that many original variables can be summarized with a fewer number of components that capture maximum possible information or variation available in the original data.</a:t>
            </a:r>
          </a:p>
          <a:p>
            <a:endParaRPr lang="zh-CN" altLang="en-US">
              <a:cs typeface="Aria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12829270"/>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From one dimensional we can get some useful information. For example, D is greater than A. Or B is smaller than C</a:t>
            </a:r>
            <a:endParaRPr lang="zh-CN" altLang="en-US">
              <a:cs typeface="Arial"/>
            </a:endParaRPr>
          </a:p>
          <a:p>
            <a:r>
              <a:rPr lang="zh-CN"/>
              <a:t>If we have two variables, then we need two dimensional chart. From two dimensional chart, we see that there are positive correlation between the two variables.</a:t>
            </a:r>
          </a:p>
          <a:p>
            <a:r>
              <a:rPr lang="zh-CN"/>
              <a:t>If we have three variables then we need 3 dimensional chart. We have that with depth. </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4012768"/>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The question here </a:t>
            </a:r>
            <a:r>
              <a:rPr lang="en-US" altLang="zh-CN" err="1"/>
              <a:t>i</a:t>
            </a:r>
            <a:r>
              <a:rPr lang="zh-CN"/>
              <a:t>s that are all of these dimensions super important? Or are there some that are more important than others?</a:t>
            </a:r>
            <a:endParaRPr lang="zh-CN" altLang="en-US">
              <a:cs typeface="Arial"/>
            </a:endParaRPr>
          </a:p>
          <a:p>
            <a:r>
              <a:rPr lang="zh-CN"/>
              <a:t>What we see here is that all the variation is from left to right. So, if i flatten it, i keep the most important information.</a:t>
            </a:r>
          </a:p>
          <a:p>
            <a:r>
              <a:rPr lang="zh-CN"/>
              <a:t>This is similar to what we are thinking with PCA. Think about a 2D television. We do have 3D televisions but does that 1 more dimension adds much to the movie? </a:t>
            </a:r>
          </a:p>
          <a:p>
            <a:r>
              <a:rPr lang="zh-CN"/>
              <a:t>So PCA takes data with many dimension and reduce it to fewer number of dimensions by trying to finding a meaningful way to flatten data.</a:t>
            </a:r>
          </a:p>
          <a:p>
            <a:endParaRPr lang="zh-CN" altLang="en-US">
              <a:cs typeface="Aria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7372761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cs typeface="Arial"/>
            </a:endParaRPr>
          </a:p>
          <a:p>
            <a:r>
              <a:rPr lang="zh-CN"/>
              <a:t>PCA yields the directions (principal components) that maximize the variance of the data</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1615421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Visitors to a retail outlet were asked to rate different aspects of their experience. The correlation matrix in picture shows the relationships between the data gathered.</a:t>
            </a:r>
            <a:endParaRPr lang="en-US">
              <a:cs typeface="Arial"/>
            </a:endParaRPr>
          </a:p>
          <a:p>
            <a:r>
              <a:rPr lang="en-US"/>
              <a:t>It is clear there are relationships between two groups of variables. One set: </a:t>
            </a:r>
            <a:r>
              <a:rPr lang="en-US" i="1"/>
              <a:t>Polite</a:t>
            </a:r>
            <a:r>
              <a:rPr lang="en-US"/>
              <a:t>, </a:t>
            </a:r>
            <a:r>
              <a:rPr lang="en-US" i="1" err="1"/>
              <a:t>Knowledgeable</a:t>
            </a:r>
            <a:r>
              <a:rPr lang="en-US" err="1"/>
              <a:t>,</a:t>
            </a:r>
            <a:r>
              <a:rPr lang="en-US" i="1" err="1"/>
              <a:t>Efficient</a:t>
            </a:r>
            <a:r>
              <a:rPr lang="en-US" i="1"/>
              <a:t> </a:t>
            </a:r>
            <a:r>
              <a:rPr lang="en-US"/>
              <a:t>and  </a:t>
            </a:r>
            <a:r>
              <a:rPr lang="en-US" i="1"/>
              <a:t>Nice Layout </a:t>
            </a:r>
            <a:r>
              <a:rPr lang="en-US"/>
              <a:t>and G</a:t>
            </a:r>
            <a:r>
              <a:rPr lang="en-US" i="1"/>
              <a:t>ood Location</a:t>
            </a:r>
            <a:r>
              <a:rPr lang="en-US"/>
              <a:t>.</a:t>
            </a:r>
            <a:endParaRPr lang="en-US">
              <a:cs typeface="Arial"/>
            </a:endParaRPr>
          </a:p>
          <a:p>
            <a:r>
              <a:rPr lang="en-US"/>
              <a:t>In some modelling techniques, multicollinearity issues may arise if variables are highly associated. </a:t>
            </a:r>
          </a:p>
          <a:p>
            <a:r>
              <a:rPr lang="en-US"/>
              <a:t>One way to fix that is to apply data reduction, extract the </a:t>
            </a:r>
            <a:r>
              <a:rPr lang="en-US" b="1"/>
              <a:t>Principal Components </a:t>
            </a:r>
            <a:r>
              <a:rPr lang="en-US"/>
              <a:t>and use them in a model.</a:t>
            </a:r>
          </a:p>
          <a:p>
            <a:endParaRPr lang="en-US">
              <a:cs typeface="Arial"/>
            </a:endParaRP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2026236"/>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b="1"/>
              <a:t>Principal Component Analysis </a:t>
            </a:r>
            <a:r>
              <a:rPr lang="zh-CN"/>
              <a:t>begins by extracting the </a:t>
            </a:r>
            <a:r>
              <a:rPr lang="zh-CN" b="1"/>
              <a:t>Eigenvectors </a:t>
            </a:r>
            <a:r>
              <a:rPr lang="zh-CN"/>
              <a:t>and </a:t>
            </a:r>
            <a:r>
              <a:rPr lang="zh-CN" b="1"/>
              <a:t>Eigenvalues </a:t>
            </a:r>
            <a:r>
              <a:rPr lang="zh-CN"/>
              <a:t>of the covariance</a:t>
            </a:r>
            <a:r>
              <a:rPr lang="zh-CN" altLang="en-US"/>
              <a:t> </a:t>
            </a:r>
            <a:r>
              <a:rPr lang="zh-CN"/>
              <a:t>matrix of a set of variables. </a:t>
            </a:r>
            <a:endParaRPr lang="zh-CN">
              <a:cs typeface="Arial"/>
            </a:endParaRPr>
          </a:p>
          <a:p>
            <a:r>
              <a:rPr lang="zh-CN"/>
              <a:t>As the variables are standardized, the process is essentially conducted on a correlation matrix where each variable contains 1 unit of variance.</a:t>
            </a:r>
          </a:p>
          <a:p>
            <a:r>
              <a:rPr lang="zh-CN"/>
              <a:t>The </a:t>
            </a:r>
            <a:r>
              <a:rPr lang="zh-CN" b="1"/>
              <a:t>Eigenvectors </a:t>
            </a:r>
            <a:r>
              <a:rPr lang="zh-CN"/>
              <a:t>are the underlying dimensions in the data, latent factors</a:t>
            </a:r>
            <a:r>
              <a:rPr lang="zh-CN" altLang="en-US"/>
              <a:t> </a:t>
            </a:r>
            <a:r>
              <a:rPr lang="zh-CN"/>
              <a:t>-  and the </a:t>
            </a:r>
            <a:r>
              <a:rPr lang="zh-CN" b="1"/>
              <a:t>Eigenvalues </a:t>
            </a:r>
            <a:r>
              <a:rPr lang="zh-CN"/>
              <a:t>reflect how many units of</a:t>
            </a:r>
            <a:r>
              <a:rPr lang="zh-CN" altLang="en-US"/>
              <a:t> </a:t>
            </a:r>
            <a:r>
              <a:rPr lang="zh-CN"/>
              <a:t>variability each </a:t>
            </a:r>
            <a:r>
              <a:rPr lang="zh-CN" b="1"/>
              <a:t>Eigenvector </a:t>
            </a:r>
            <a:r>
              <a:rPr lang="zh-CN"/>
              <a:t>explains.</a:t>
            </a:r>
            <a:r>
              <a:rPr lang="zh-CN" altLang="en-US"/>
              <a:t> </a:t>
            </a:r>
            <a:r>
              <a:rPr lang="zh-CN"/>
              <a:t>The amount of variance attributable to each </a:t>
            </a:r>
            <a:r>
              <a:rPr lang="zh-CN" b="1"/>
              <a:t>Eigenvector.</a:t>
            </a:r>
            <a:endParaRPr lang="zh-CN">
              <a:cs typeface="Arial"/>
            </a:endParaRPr>
          </a:p>
          <a:p>
            <a:r>
              <a:rPr lang="zh-CN"/>
              <a:t>The </a:t>
            </a:r>
            <a:r>
              <a:rPr lang="zh-CN" b="1"/>
              <a:t>Eigenvectors </a:t>
            </a:r>
            <a:r>
              <a:rPr lang="zh-CN"/>
              <a:t>and </a:t>
            </a:r>
            <a:r>
              <a:rPr lang="zh-CN" b="1"/>
              <a:t>Eigenvalues </a:t>
            </a:r>
            <a:r>
              <a:rPr lang="zh-CN"/>
              <a:t>provide information about the structure of the data and are in turn</a:t>
            </a:r>
            <a:r>
              <a:rPr lang="zh-CN" altLang="en-US"/>
              <a:t> </a:t>
            </a:r>
            <a:r>
              <a:rPr lang="zh-CN"/>
              <a:t>used to derive the set of </a:t>
            </a:r>
            <a:r>
              <a:rPr lang="zh-CN" b="1"/>
              <a:t>Principal Components</a:t>
            </a:r>
            <a:r>
              <a:rPr lang="zh-CN"/>
              <a:t>.</a:t>
            </a:r>
            <a:endParaRPr lang="zh-CN">
              <a:cs typeface="Arial"/>
            </a:endParaRPr>
          </a:p>
          <a:p>
            <a:r>
              <a:rPr lang="zh-CN"/>
              <a:t>In this example there are six variables, so in total there are six units of variance to explain. </a:t>
            </a:r>
            <a:r>
              <a:rPr lang="zh-CN" b="1"/>
              <a:t>Eigenvector1</a:t>
            </a:r>
            <a:r>
              <a:rPr lang="zh-CN" altLang="en-US" b="1"/>
              <a:t> </a:t>
            </a:r>
            <a:r>
              <a:rPr lang="zh-CN"/>
              <a:t>explains 3.5 units or approximately 60% of this.</a:t>
            </a:r>
          </a:p>
          <a:p>
            <a:endParaRPr lang="zh-CN" altLang="en-US">
              <a:cs typeface="Aria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4900036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cs typeface="Arial"/>
            </a:endParaRPr>
          </a:p>
          <a:p>
            <a:r>
              <a:rPr lang="zh-CN"/>
              <a:t>As one variable equals one unit of variance, a rule of thumb is to extract only </a:t>
            </a:r>
            <a:r>
              <a:rPr lang="zh-CN" b="1"/>
              <a:t>Eigenvectors </a:t>
            </a:r>
            <a:r>
              <a:rPr lang="zh-CN"/>
              <a:t>explaining at least 1 unit of variance as this means they </a:t>
            </a:r>
            <a:r>
              <a:rPr lang="en-US" altLang="zh-CN"/>
              <a:t>must </a:t>
            </a:r>
            <a:r>
              <a:rPr lang="zh-CN"/>
              <a:t>explain variance from more than one variable.</a:t>
            </a:r>
            <a:endParaRPr lang="zh-CN" altLang="en-US">
              <a:cs typeface="Arial"/>
            </a:endParaRPr>
          </a:p>
          <a:p>
            <a:r>
              <a:rPr lang="zh-CN"/>
              <a:t>You see </a:t>
            </a:r>
            <a:r>
              <a:rPr lang="en-US" altLang="zh-CN"/>
              <a:t>c</a:t>
            </a:r>
            <a:r>
              <a:rPr lang="zh-CN"/>
              <a:t>om</a:t>
            </a:r>
            <a:r>
              <a:rPr lang="en-US" altLang="zh-CN"/>
              <a:t>ponents</a:t>
            </a:r>
            <a:r>
              <a:rPr lang="zh-CN"/>
              <a:t> down here. It shows the correlation between the variables and principle components. Variables with little influence on principle components have values closer to 0. Variables that have higher influence have values closer to 1 and it tells us how strongly variable is related to the principle component.</a:t>
            </a:r>
          </a:p>
          <a:p>
            <a:r>
              <a:rPr lang="zh-CN"/>
              <a:t>We can also specify a variance cut off. So we can tell give me the components that explains at least 70% of total variance. In this example the two eigenvectors are extracted and the two principle components created and they explain 81% of overall variance. </a:t>
            </a:r>
          </a:p>
          <a:p>
            <a:r>
              <a:rPr lang="zh-CN"/>
              <a:t>This is known as the Variance Cutoff method and an available option in Knowledge S</a:t>
            </a:r>
            <a:r>
              <a:rPr lang="en-US" altLang="zh-CN" err="1"/>
              <a:t>tudio</a:t>
            </a:r>
            <a:endParaRPr lang="zh-CN" err="1">
              <a:cs typeface="Aria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3707366"/>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cs typeface="Arial"/>
            </a:endParaRP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76491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Data exploration or data profiling is an essential and integral part of Data Mining. It’s a preliminary step to further modelling or simply to attempt to better understand data.</a:t>
            </a:r>
          </a:p>
          <a:p>
            <a:r>
              <a:rPr lang="en-US"/>
              <a:t>Exploration of data involves examining the characteristics and distributions of the dataset fields to identify potential issues and ultimately important factors and patterns that distinguish the data.</a:t>
            </a:r>
          </a:p>
          <a:p>
            <a:endParaRPr lang="en-US"/>
          </a:p>
          <a:p>
            <a:r>
              <a:rPr lang="en-US"/>
              <a:t>These aspects are not only used to explore a dataset but also as a preliminary set of tools to identify potentially good predictors of an outcome, target, or Dependent Variable, prior to modelling.</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45</a:t>
            </a:fld>
            <a:endParaRPr lang="zh-CN" altLang="en-US"/>
          </a:p>
        </p:txBody>
      </p:sp>
    </p:spTree>
    <p:extLst>
      <p:ext uri="{BB962C8B-B14F-4D97-AF65-F5344CB8AC3E}">
        <p14:creationId xmlns:p14="http://schemas.microsoft.com/office/powerpoint/2010/main" val="194514634"/>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900"/>
              </a:spcAft>
              <a:buFont typeface="Arial"/>
            </a:pPr>
            <a:r>
              <a:rPr lang="en-US"/>
              <a:t>The </a:t>
            </a:r>
            <a:r>
              <a:rPr lang="en-US" b="1"/>
              <a:t>Eigenvalue plot</a:t>
            </a:r>
            <a:r>
              <a:rPr lang="en-US"/>
              <a:t> helps determine how many principal components should be retained as significant. The general rule is to retain the components in the steep segment of the eigenvalue curve</a:t>
            </a:r>
          </a:p>
          <a:p>
            <a:pPr marL="285750" indent="-285750">
              <a:spcAft>
                <a:spcPts val="900"/>
              </a:spcAft>
              <a:buFont typeface="Arial"/>
            </a:pPr>
            <a:r>
              <a:rPr lang="en-US"/>
              <a:t>The </a:t>
            </a:r>
            <a:r>
              <a:rPr lang="en-US" b="1"/>
              <a:t>Cumulative %</a:t>
            </a:r>
            <a:r>
              <a:rPr lang="en-US"/>
              <a:t> curve is the cumulative proportion of variance explained by consecutive components. Use it in combination with the eigenvalue plot to retain the components explaining the required level of variance.</a:t>
            </a:r>
            <a:endParaRPr lang="en-US">
              <a:cs typeface="Arial"/>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431</a:t>
            </a:fld>
            <a:endParaRPr lang="en-US"/>
          </a:p>
        </p:txBody>
      </p:sp>
    </p:spTree>
    <p:extLst>
      <p:ext uri="{BB962C8B-B14F-4D97-AF65-F5344CB8AC3E}">
        <p14:creationId xmlns:p14="http://schemas.microsoft.com/office/powerpoint/2010/main" val="423836785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a:solidFill>
                  <a:schemeClr val="tx1"/>
                </a:solidFill>
                <a:latin typeface="Arial"/>
                <a:ea typeface="ＭＳ Ｐゴシック" charset="-128"/>
                <a:cs typeface="ＭＳ Ｐゴシック" charset="-128"/>
              </a:rPr>
              <a:t>Also called, </a:t>
            </a:r>
            <a:r>
              <a:rPr lang="en-US" sz="900" b="0" i="1" u="none" strike="noStrike" kern="1200" baseline="0">
                <a:solidFill>
                  <a:schemeClr val="tx1"/>
                </a:solidFill>
                <a:latin typeface="Arial"/>
                <a:ea typeface="ＭＳ Ｐゴシック" charset="-128"/>
                <a:cs typeface="ＭＳ Ｐゴシック" charset="-128"/>
              </a:rPr>
              <a:t>Affinity Analysis </a:t>
            </a:r>
            <a:r>
              <a:rPr lang="en-US" sz="900" b="0" i="0" u="none" strike="noStrike" kern="1200" baseline="0">
                <a:solidFill>
                  <a:schemeClr val="tx1"/>
                </a:solidFill>
                <a:latin typeface="Arial"/>
                <a:ea typeface="ＭＳ Ｐゴシック" charset="-128"/>
                <a:cs typeface="ＭＳ Ｐゴシック" charset="-128"/>
              </a:rPr>
              <a:t>or </a:t>
            </a:r>
            <a:r>
              <a:rPr lang="en-US" sz="900" b="0" i="1" u="none" strike="noStrike" kern="1200" baseline="0">
                <a:solidFill>
                  <a:schemeClr val="tx1"/>
                </a:solidFill>
                <a:latin typeface="Arial"/>
                <a:ea typeface="ＭＳ Ｐゴシック" charset="-128"/>
                <a:cs typeface="ＭＳ Ｐゴシック" charset="-128"/>
              </a:rPr>
              <a:t>Association Analysis</a:t>
            </a:r>
            <a:r>
              <a:rPr lang="en-US" sz="900" b="0" i="0" u="none" strike="noStrike" kern="1200" baseline="0">
                <a:solidFill>
                  <a:schemeClr val="tx1"/>
                </a:solidFill>
                <a:latin typeface="Arial"/>
                <a:ea typeface="ＭＳ Ｐゴシック" charset="-128"/>
                <a:cs typeface="ＭＳ Ｐゴシック" charset="-128"/>
              </a:rPr>
              <a:t>, </a:t>
            </a:r>
            <a:r>
              <a:rPr lang="en-US" sz="900" b="1" i="0" u="none" strike="noStrike" kern="1200" baseline="0">
                <a:solidFill>
                  <a:schemeClr val="tx1"/>
                </a:solidFill>
                <a:latin typeface="Arial"/>
                <a:ea typeface="ＭＳ Ｐゴシック" charset="-128"/>
                <a:cs typeface="ＭＳ Ｐゴシック" charset="-128"/>
              </a:rPr>
              <a:t>Market Basket Analysis </a:t>
            </a:r>
            <a:r>
              <a:rPr lang="en-US" sz="900" b="0" i="1" u="none" strike="noStrike" kern="1200" baseline="0">
                <a:solidFill>
                  <a:schemeClr val="tx1"/>
                </a:solidFill>
                <a:latin typeface="Arial"/>
                <a:ea typeface="ＭＳ Ｐゴシック" charset="-128"/>
                <a:cs typeface="ＭＳ Ｐゴシック" charset="-128"/>
              </a:rPr>
              <a:t>(MBA) </a:t>
            </a:r>
            <a:r>
              <a:rPr lang="en-US" sz="900" b="0" i="0" u="none" strike="noStrike" kern="1200" baseline="0">
                <a:solidFill>
                  <a:schemeClr val="tx1"/>
                </a:solidFill>
                <a:latin typeface="Arial"/>
                <a:ea typeface="ＭＳ Ｐゴシック" charset="-128"/>
                <a:cs typeface="ＭＳ Ｐゴシック" charset="-128"/>
              </a:rPr>
              <a:t>is a data mining</a:t>
            </a:r>
          </a:p>
          <a:p>
            <a:r>
              <a:rPr lang="en-US" sz="900" b="0" i="0" u="none" strike="noStrike" kern="1200" baseline="0">
                <a:solidFill>
                  <a:schemeClr val="tx1"/>
                </a:solidFill>
                <a:latin typeface="Arial"/>
                <a:ea typeface="ＭＳ Ｐゴシック" charset="-128"/>
                <a:cs typeface="ＭＳ Ｐゴシック" charset="-128"/>
              </a:rPr>
              <a:t>technique for determining associations between items. </a:t>
            </a:r>
          </a:p>
          <a:p>
            <a:endParaRPr lang="en-US" sz="900" b="0" i="0" u="none" strike="noStrike" kern="1200" baseline="0">
              <a:solidFill>
                <a:schemeClr val="tx1"/>
              </a:solidFill>
              <a:latin typeface="Arial"/>
              <a:ea typeface="ＭＳ Ｐゴシック" charset="-128"/>
              <a:cs typeface="ＭＳ Ｐゴシック" charset="-128"/>
            </a:endParaRPr>
          </a:p>
          <a:p>
            <a:r>
              <a:rPr lang="en-US" sz="900" b="1" i="0" kern="1200">
                <a:solidFill>
                  <a:schemeClr val="tx1"/>
                </a:solidFill>
                <a:effectLst/>
                <a:latin typeface="Arial"/>
                <a:ea typeface="ＭＳ Ｐゴシック" charset="-128"/>
                <a:cs typeface="ＭＳ Ｐゴシック" charset="-128"/>
              </a:rPr>
              <a:t>Market Basket Analysis</a:t>
            </a:r>
            <a:r>
              <a:rPr lang="en-US" sz="900" b="0" i="0" kern="1200">
                <a:solidFill>
                  <a:schemeClr val="tx1"/>
                </a:solidFill>
                <a:effectLst/>
                <a:latin typeface="Arial"/>
                <a:ea typeface="ＭＳ Ｐゴシック" charset="-128"/>
                <a:cs typeface="ＭＳ Ｐゴシック" charset="-128"/>
              </a:rPr>
              <a:t> is one of the key techniques used by large retailers to uncover associations between items. It works by looking for combinations of items that occur together frequently in transactions. To put it another way, it allows retailers to identify relationships between the items that people buy.</a:t>
            </a:r>
            <a:endParaRPr lang="en-US" sz="900" b="0" i="0" u="none" strike="noStrike" kern="1200" baseline="0">
              <a:solidFill>
                <a:schemeClr val="tx1"/>
              </a:solidFill>
              <a:latin typeface="Arial"/>
              <a:ea typeface="ＭＳ Ｐゴシック" charset="-128"/>
              <a:cs typeface="ＭＳ Ｐゴシック" charset="-128"/>
            </a:endParaRPr>
          </a:p>
          <a:p>
            <a:r>
              <a:rPr lang="en-US" sz="900" b="0" i="0" u="none" strike="noStrike" kern="1200" baseline="0">
                <a:solidFill>
                  <a:schemeClr val="tx1"/>
                </a:solidFill>
                <a:latin typeface="Arial"/>
                <a:ea typeface="ＭＳ Ｐゴシック" charset="-128"/>
                <a:cs typeface="ＭＳ Ｐゴシック" charset="-128"/>
              </a:rPr>
              <a:t>For example, a retailer finds that items </a:t>
            </a:r>
            <a:r>
              <a:rPr lang="en-US" sz="900" b="1" i="0" u="none" strike="noStrike" kern="1200" baseline="0">
                <a:solidFill>
                  <a:schemeClr val="tx1"/>
                </a:solidFill>
                <a:latin typeface="Arial"/>
                <a:ea typeface="ＭＳ Ｐゴシック" charset="-128"/>
                <a:cs typeface="ＭＳ Ｐゴシック" charset="-128"/>
              </a:rPr>
              <a:t>A</a:t>
            </a:r>
            <a:r>
              <a:rPr lang="en-US" sz="900" b="0" i="0" u="none" strike="noStrike" kern="1200" baseline="0">
                <a:solidFill>
                  <a:schemeClr val="tx1"/>
                </a:solidFill>
                <a:latin typeface="Arial"/>
                <a:ea typeface="ＭＳ Ｐゴシック" charset="-128"/>
                <a:cs typeface="ＭＳ Ｐゴシック" charset="-128"/>
              </a:rPr>
              <a:t>, </a:t>
            </a:r>
            <a:r>
              <a:rPr lang="en-US" sz="900" b="1" i="0" u="none" strike="noStrike" kern="1200" baseline="0">
                <a:solidFill>
                  <a:schemeClr val="tx1"/>
                </a:solidFill>
                <a:latin typeface="Arial"/>
                <a:ea typeface="ＭＳ Ｐゴシック" charset="-128"/>
                <a:cs typeface="ＭＳ Ｐゴシック" charset="-128"/>
              </a:rPr>
              <a:t>B </a:t>
            </a:r>
            <a:r>
              <a:rPr lang="en-US" sz="900" b="0" i="0" u="none" strike="noStrike" kern="1200" baseline="0">
                <a:solidFill>
                  <a:schemeClr val="tx1"/>
                </a:solidFill>
                <a:latin typeface="Arial"/>
                <a:ea typeface="ＭＳ Ｐゴシック" charset="-128"/>
                <a:cs typeface="ＭＳ Ｐゴシック" charset="-128"/>
              </a:rPr>
              <a:t>and </a:t>
            </a:r>
            <a:r>
              <a:rPr lang="en-US" sz="900" b="1" i="0" u="none" strike="noStrike" kern="1200" baseline="0">
                <a:solidFill>
                  <a:schemeClr val="tx1"/>
                </a:solidFill>
                <a:latin typeface="Arial"/>
                <a:ea typeface="ＭＳ Ｐゴシック" charset="-128"/>
                <a:cs typeface="ＭＳ Ｐゴシック" charset="-128"/>
              </a:rPr>
              <a:t>C </a:t>
            </a:r>
            <a:r>
              <a:rPr lang="en-US" sz="900" b="0" i="0" u="none" strike="noStrike" kern="1200" baseline="0">
                <a:solidFill>
                  <a:schemeClr val="tx1"/>
                </a:solidFill>
                <a:latin typeface="Arial"/>
                <a:ea typeface="ＭＳ Ｐゴシック" charset="-128"/>
                <a:cs typeface="ＭＳ Ｐゴシック" charset="-128"/>
              </a:rPr>
              <a:t>are generally purchased together. A cross-sell strategy might be to offer item </a:t>
            </a:r>
            <a:r>
              <a:rPr lang="en-US" sz="900" b="1" i="0" u="none" strike="noStrike" kern="1200" baseline="0">
                <a:solidFill>
                  <a:schemeClr val="tx1"/>
                </a:solidFill>
                <a:latin typeface="Arial"/>
                <a:ea typeface="ＭＳ Ｐゴシック" charset="-128"/>
                <a:cs typeface="ＭＳ Ｐゴシック" charset="-128"/>
              </a:rPr>
              <a:t>C </a:t>
            </a:r>
            <a:r>
              <a:rPr lang="en-US" sz="900" b="0" i="0" u="none" strike="noStrike" kern="1200" baseline="0">
                <a:solidFill>
                  <a:schemeClr val="tx1"/>
                </a:solidFill>
                <a:latin typeface="Arial"/>
                <a:ea typeface="ＭＳ Ｐゴシック" charset="-128"/>
                <a:cs typeface="ＭＳ Ｐゴシック" charset="-128"/>
              </a:rPr>
              <a:t>to those who purchased only items </a:t>
            </a:r>
            <a:r>
              <a:rPr lang="en-US" sz="900" b="1" i="0" u="none" strike="noStrike" kern="1200" baseline="0">
                <a:solidFill>
                  <a:schemeClr val="tx1"/>
                </a:solidFill>
                <a:latin typeface="Arial"/>
                <a:ea typeface="ＭＳ Ｐゴシック" charset="-128"/>
                <a:cs typeface="ＭＳ Ｐゴシック" charset="-128"/>
              </a:rPr>
              <a:t>A </a:t>
            </a:r>
            <a:r>
              <a:rPr lang="en-US" sz="900" b="0" i="0" u="none" strike="noStrike" kern="1200" baseline="0">
                <a:solidFill>
                  <a:schemeClr val="tx1"/>
                </a:solidFill>
                <a:latin typeface="Arial"/>
                <a:ea typeface="ＭＳ Ｐゴシック" charset="-128"/>
                <a:cs typeface="ＭＳ Ｐゴシック" charset="-128"/>
              </a:rPr>
              <a:t>and </a:t>
            </a:r>
            <a:r>
              <a:rPr lang="en-US" sz="900" b="1" i="0" u="none" strike="noStrike" kern="1200" baseline="0">
                <a:solidFill>
                  <a:schemeClr val="tx1"/>
                </a:solidFill>
                <a:latin typeface="Arial"/>
                <a:ea typeface="ＭＳ Ｐゴシック" charset="-128"/>
                <a:cs typeface="ＭＳ Ｐゴシック" charset="-128"/>
              </a:rPr>
              <a:t>B</a:t>
            </a:r>
            <a:r>
              <a:rPr lang="en-US" sz="900" b="0" i="0" u="none" strike="noStrike" kern="1200" baseline="0">
                <a:solidFill>
                  <a:schemeClr val="tx1"/>
                </a:solidFill>
                <a:latin typeface="Arial"/>
                <a:ea typeface="ＭＳ Ｐゴシック" charset="-128"/>
                <a:cs typeface="ＭＳ Ｐゴシック" charset="-128"/>
              </a:rPr>
              <a:t>.</a:t>
            </a:r>
          </a:p>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441</a:t>
            </a:fld>
            <a:endParaRPr lang="en-US"/>
          </a:p>
        </p:txBody>
      </p:sp>
    </p:spTree>
    <p:extLst>
      <p:ext uri="{BB962C8B-B14F-4D97-AF65-F5344CB8AC3E}">
        <p14:creationId xmlns:p14="http://schemas.microsoft.com/office/powerpoint/2010/main" val="3004145006"/>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442</a:t>
            </a:fld>
            <a:endParaRPr lang="zh-CN" altLang="en-US"/>
          </a:p>
        </p:txBody>
      </p:sp>
    </p:spTree>
    <p:extLst>
      <p:ext uri="{BB962C8B-B14F-4D97-AF65-F5344CB8AC3E}">
        <p14:creationId xmlns:p14="http://schemas.microsoft.com/office/powerpoint/2010/main" val="1538527936"/>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Market Basket Analysis is a technique which identifies the strength of association between pairs of products purchased together and identify patterns of co-occurrence. A co-occurrence is when two or more things take place together.</a:t>
            </a:r>
          </a:p>
          <a:p>
            <a:endParaRPr lang="en-US"/>
          </a:p>
          <a:p>
            <a:r>
              <a:rPr lang="en-US"/>
              <a:t>Also called, Affinity Analysis or Association Analysis</a:t>
            </a:r>
            <a:endParaRPr lang="en-US">
              <a:cs typeface="Arial"/>
            </a:endParaRPr>
          </a:p>
          <a:p>
            <a:endParaRPr lang="en-US"/>
          </a:p>
          <a:p>
            <a:r>
              <a:rPr lang="en-US"/>
              <a:t>Items can be anything; processes, activities, products, services etc.  The main thrust of any analysis in business is to assess, in general, whether items are purchased together.</a:t>
            </a:r>
            <a:endParaRPr lang="en-US">
              <a:cs typeface="Arial"/>
            </a:endParaRPr>
          </a:p>
          <a:p>
            <a:r>
              <a:rPr lang="en-US"/>
              <a:t>Once associations have been determined upsell, cross sell, promotional and other strategies can be implemented.</a:t>
            </a:r>
            <a:endParaRPr lang="en-US">
              <a:cs typeface="Arial"/>
            </a:endParaRPr>
          </a:p>
          <a:p>
            <a:endParaRPr lang="en-US">
              <a:latin typeface="Arial"/>
              <a:ea typeface="ＭＳ Ｐゴシック"/>
              <a:cs typeface="Arial"/>
            </a:endParaRPr>
          </a:p>
          <a:p>
            <a:r>
              <a:rPr lang="en-US"/>
              <a:t>Other possible applications of association rules include: financial services, insurance, health sciences, fraud detection and other areas where identifying pattern</a:t>
            </a:r>
            <a:endParaRPr lang="en-US">
              <a:cs typeface="Arial"/>
            </a:endParaRPr>
          </a:p>
          <a:p>
            <a:endParaRPr lang="en-US">
              <a:cs typeface="Arial"/>
            </a:endParaRPr>
          </a:p>
          <a:p>
            <a:r>
              <a:rPr lang="en-US"/>
              <a:t>Market Basket Analysis was first used in retail to understand the purchase behavior of customers, basically to assess what is in their baskets. Based on this information, new products that may appeal can be promoted based on basket items and their associations of events or behavior from transactional data is required</a:t>
            </a:r>
            <a:endParaRPr lang="en-US">
              <a:cs typeface="Arial"/>
            </a:endParaRPr>
          </a:p>
          <a:p>
            <a:endParaRPr lang="en-US">
              <a:latin typeface="Arial"/>
              <a:ea typeface="ＭＳ Ｐゴシック"/>
              <a:cs typeface="Arial"/>
            </a:endParaRPr>
          </a:p>
          <a:p>
            <a:r>
              <a:rPr lang="en-US"/>
              <a:t>For example, a retailer finds that items A, B and C are generally purchased together. A cross-sell strategy might be to offer item C to those who purchased only items A and B.</a:t>
            </a:r>
            <a:endParaRPr lang="en-US">
              <a:cs typeface="Arial"/>
            </a:endParaRPr>
          </a:p>
          <a:p>
            <a:pPr marL="0" indent="0">
              <a:buNone/>
            </a:pPr>
            <a:endParaRPr lang="en-US">
              <a:ea typeface="ＭＳ Ｐゴシック"/>
              <a:cs typeface="Arial"/>
            </a:endParaRPr>
          </a:p>
          <a:p>
            <a:r>
              <a:rPr lang="en-CA"/>
              <a:t>This chapter will describe MBA</a:t>
            </a:r>
            <a:endParaRPr lang="en-CA" altLang="zh-CN" sz="900">
              <a:ea typeface="ＭＳ Ｐゴシック"/>
              <a:cs typeface="Arial"/>
            </a:endParaRPr>
          </a:p>
          <a:p>
            <a:endParaRPr lang="zh-CN" altLang="en-US">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443</a:t>
            </a:fld>
            <a:endParaRPr lang="zh-CN" altLang="en-US"/>
          </a:p>
        </p:txBody>
      </p:sp>
    </p:spTree>
    <p:extLst>
      <p:ext uri="{BB962C8B-B14F-4D97-AF65-F5344CB8AC3E}">
        <p14:creationId xmlns:p14="http://schemas.microsoft.com/office/powerpoint/2010/main" val="1518644955"/>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did knowledge of one product being in a basket imply information about</a:t>
            </a:r>
            <a:r>
              <a:rPr lang="zh-CN" altLang="en-US"/>
              <a:t> </a:t>
            </a:r>
            <a:r>
              <a:rPr lang="zh-CN"/>
              <a:t>other products being in the same basket</a:t>
            </a:r>
            <a:r>
              <a:rPr lang="en-US" altLang="zh-CN"/>
              <a:t>?</a:t>
            </a:r>
            <a:endParaRPr lang="zh-CN" altLang="en-US">
              <a:cs typeface="Arial"/>
            </a:endParaRPr>
          </a:p>
          <a:p>
            <a:endParaRPr lang="en-US" altLang="zh-CN">
              <a:cs typeface="Arial"/>
            </a:endParaRPr>
          </a:p>
          <a:p>
            <a:r>
              <a:rPr lang="en-US"/>
              <a:t>Once determined, strategies can be designed around the results. For example for those who purchase bread and milk, other dairy products could be discounted if purchased alongside these products.</a:t>
            </a:r>
            <a:endParaRPr lang="en-US">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444</a:t>
            </a:fld>
            <a:endParaRPr lang="zh-CN" altLang="en-US"/>
          </a:p>
        </p:txBody>
      </p:sp>
    </p:spTree>
    <p:extLst>
      <p:ext uri="{BB962C8B-B14F-4D97-AF65-F5344CB8AC3E}">
        <p14:creationId xmlns:p14="http://schemas.microsoft.com/office/powerpoint/2010/main" val="377106019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900" b="0" i="0" u="none" strike="noStrike" kern="1200" baseline="0">
                <a:solidFill>
                  <a:schemeClr val="tx1"/>
                </a:solidFill>
                <a:latin typeface="Arial"/>
                <a:ea typeface="ＭＳ Ｐゴシック"/>
                <a:cs typeface="Arial"/>
              </a:rPr>
              <a:t>Although </a:t>
            </a:r>
            <a:r>
              <a:rPr lang="en-US" sz="900" b="1" i="0" u="none" strike="noStrike" kern="1200" baseline="0">
                <a:solidFill>
                  <a:schemeClr val="tx1"/>
                </a:solidFill>
                <a:latin typeface="Arial"/>
                <a:ea typeface="ＭＳ Ｐゴシック"/>
                <a:cs typeface="Arial"/>
              </a:rPr>
              <a:t>Market Basket Analysis </a:t>
            </a:r>
            <a:r>
              <a:rPr lang="en-US" sz="900" b="0" i="0" u="none" strike="noStrike" kern="1200" baseline="0">
                <a:solidFill>
                  <a:schemeClr val="tx1"/>
                </a:solidFill>
                <a:latin typeface="Arial"/>
                <a:ea typeface="ＭＳ Ｐゴシック"/>
                <a:cs typeface="Arial"/>
              </a:rPr>
              <a:t>was derived and is commonly used in retail, it can be applied to good</a:t>
            </a:r>
            <a:r>
              <a:rPr lang="en-US" sz="900">
                <a:latin typeface="Arial"/>
                <a:ea typeface="ＭＳ Ｐゴシック"/>
                <a:cs typeface="Arial"/>
              </a:rPr>
              <a:t> </a:t>
            </a:r>
            <a:r>
              <a:rPr lang="en-CA" sz="900" b="0" i="0" u="none" strike="noStrike" kern="1200" baseline="0">
                <a:solidFill>
                  <a:schemeClr val="tx1"/>
                </a:solidFill>
                <a:latin typeface="Arial"/>
                <a:ea typeface="ＭＳ Ｐゴシック"/>
                <a:cs typeface="Arial"/>
              </a:rPr>
              <a:t>effect in other areas.</a:t>
            </a:r>
            <a:endParaRPr lang="en-US"/>
          </a:p>
          <a:p>
            <a:r>
              <a:rPr lang="en-US" sz="900" b="0" i="0" u="none" strike="noStrike" kern="1200" baseline="0">
                <a:solidFill>
                  <a:schemeClr val="tx1"/>
                </a:solidFill>
                <a:latin typeface="Arial"/>
                <a:ea typeface="ＭＳ Ｐゴシック" charset="-128"/>
                <a:cs typeface="ＭＳ Ｐゴシック" charset="-128"/>
              </a:rPr>
              <a:t>For example, in the financial services sector; a bank has low cross-sell rates of its products and would like</a:t>
            </a:r>
          </a:p>
          <a:p>
            <a:r>
              <a:rPr lang="en-US" sz="900" b="0" i="0" u="none" strike="noStrike" kern="1200" baseline="0">
                <a:solidFill>
                  <a:schemeClr val="tx1"/>
                </a:solidFill>
                <a:latin typeface="Arial"/>
                <a:ea typeface="ＭＳ Ｐゴシック" charset="-128"/>
                <a:cs typeface="ＭＳ Ｐゴシック" charset="-128"/>
              </a:rPr>
              <a:t>to increase the uptake of complimentary products in its customer base.</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445</a:t>
            </a:fld>
            <a:endParaRPr lang="zh-CN" altLang="en-US"/>
          </a:p>
        </p:txBody>
      </p:sp>
    </p:spTree>
    <p:extLst>
      <p:ext uri="{BB962C8B-B14F-4D97-AF65-F5344CB8AC3E}">
        <p14:creationId xmlns:p14="http://schemas.microsoft.com/office/powerpoint/2010/main" val="3623437194"/>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900" b="0" i="0" u="none" strike="noStrike" kern="1200" baseline="0">
                <a:solidFill>
                  <a:schemeClr val="tx1"/>
                </a:solidFill>
                <a:latin typeface="Arial"/>
                <a:ea typeface="ＭＳ Ｐゴシック"/>
                <a:cs typeface="Arial"/>
              </a:rPr>
              <a:t>Any </a:t>
            </a:r>
            <a:r>
              <a:rPr lang="en-US" sz="900" b="1" i="0" u="none" strike="noStrike" kern="1200" baseline="0">
                <a:solidFill>
                  <a:schemeClr val="tx1"/>
                </a:solidFill>
                <a:latin typeface="Arial"/>
                <a:ea typeface="ＭＳ Ｐゴシック"/>
                <a:cs typeface="Arial"/>
              </a:rPr>
              <a:t>Market Basket Analysis </a:t>
            </a:r>
            <a:r>
              <a:rPr lang="en-US" sz="900" b="0" i="0" u="none" strike="noStrike" kern="1200" baseline="0">
                <a:solidFill>
                  <a:schemeClr val="tx1"/>
                </a:solidFill>
                <a:latin typeface="Arial"/>
                <a:ea typeface="ＭＳ Ｐゴシック"/>
                <a:cs typeface="Arial"/>
              </a:rPr>
              <a:t>aims to derive groups of associated items, these are referred to as </a:t>
            </a:r>
            <a:r>
              <a:rPr lang="en-US" sz="900" b="0" i="0" u="none" strike="noStrike" kern="1200" baseline="0" err="1">
                <a:solidFill>
                  <a:schemeClr val="tx1"/>
                </a:solidFill>
                <a:latin typeface="Arial"/>
                <a:ea typeface="ＭＳ Ｐゴシック"/>
                <a:cs typeface="Arial"/>
              </a:rPr>
              <a:t>itemsets</a:t>
            </a:r>
            <a:r>
              <a:rPr lang="en-US" sz="900" b="0" i="0" u="none" strike="noStrike" kern="1200" baseline="0">
                <a:solidFill>
                  <a:schemeClr val="tx1"/>
                </a:solidFill>
                <a:latin typeface="Arial"/>
                <a:ea typeface="ＭＳ Ｐゴシック"/>
                <a:cs typeface="Arial"/>
              </a:rPr>
              <a:t>.</a:t>
            </a:r>
          </a:p>
          <a:p>
            <a:r>
              <a:rPr lang="en-US" sz="900" b="0" i="0" u="none" strike="noStrike" kern="1200" baseline="0">
                <a:solidFill>
                  <a:schemeClr val="tx1"/>
                </a:solidFill>
                <a:latin typeface="Arial"/>
                <a:ea typeface="ＭＳ Ｐゴシック" charset="-128"/>
                <a:cs typeface="ＭＳ Ｐゴシック" charset="-128"/>
              </a:rPr>
              <a:t>These are groups of items that are generally found together in the same basket.</a:t>
            </a:r>
          </a:p>
          <a:p>
            <a:endParaRPr lang="en-CA" sz="900" b="0" i="0" u="none" strike="noStrike" kern="1200" baseline="0">
              <a:solidFill>
                <a:schemeClr val="tx1"/>
              </a:solidFill>
              <a:latin typeface="Arial"/>
              <a:ea typeface="ＭＳ Ｐゴシック"/>
              <a:cs typeface="Arial"/>
            </a:endParaRPr>
          </a:p>
          <a:p>
            <a:r>
              <a:rPr lang="en-CA" sz="900" b="0" i="0" u="none" strike="noStrike" kern="1200" baseline="0">
                <a:solidFill>
                  <a:schemeClr val="tx1"/>
                </a:solidFill>
                <a:latin typeface="Arial"/>
                <a:ea typeface="ＭＳ Ｐゴシック" charset="-128"/>
                <a:cs typeface="ＭＳ Ｐゴシック" charset="-128"/>
              </a:rPr>
              <a:t>• </a:t>
            </a:r>
            <a:r>
              <a:rPr lang="en-CA" sz="900" b="0" i="1" u="none" strike="noStrike" kern="1200" baseline="0">
                <a:solidFill>
                  <a:schemeClr val="tx1"/>
                </a:solidFill>
                <a:latin typeface="Arial"/>
                <a:ea typeface="ＭＳ Ｐゴシック" charset="-128"/>
                <a:cs typeface="ＭＳ Ｐゴシック" charset="-128"/>
              </a:rPr>
              <a:t>bread</a:t>
            </a:r>
            <a:r>
              <a:rPr lang="en-CA" sz="900" b="0" i="0" u="none" strike="noStrike" kern="1200" baseline="0">
                <a:solidFill>
                  <a:schemeClr val="tx1"/>
                </a:solidFill>
                <a:latin typeface="Arial"/>
                <a:ea typeface="ＭＳ Ｐゴシック" charset="-128"/>
                <a:cs typeface="ＭＳ Ｐゴシック" charset="-128"/>
              </a:rPr>
              <a:t>, </a:t>
            </a:r>
            <a:r>
              <a:rPr lang="en-CA" sz="900" b="0" i="1" u="none" strike="noStrike" kern="1200" baseline="0">
                <a:solidFill>
                  <a:schemeClr val="tx1"/>
                </a:solidFill>
                <a:latin typeface="Arial"/>
                <a:ea typeface="ＭＳ Ｐゴシック" charset="-128"/>
                <a:cs typeface="ＭＳ Ｐゴシック" charset="-128"/>
              </a:rPr>
              <a:t>milk</a:t>
            </a:r>
          </a:p>
          <a:p>
            <a:r>
              <a:rPr lang="en-CA" sz="900" b="0" i="0" u="none" strike="noStrike" kern="1200" baseline="0">
                <a:solidFill>
                  <a:schemeClr val="tx1"/>
                </a:solidFill>
                <a:latin typeface="Arial"/>
                <a:ea typeface="ＭＳ Ｐゴシック" charset="-128"/>
                <a:cs typeface="ＭＳ Ｐゴシック" charset="-128"/>
              </a:rPr>
              <a:t>• </a:t>
            </a:r>
            <a:r>
              <a:rPr lang="en-CA" sz="900" b="0" i="1" u="none" strike="noStrike" kern="1200" baseline="0">
                <a:solidFill>
                  <a:schemeClr val="tx1"/>
                </a:solidFill>
                <a:latin typeface="Arial"/>
                <a:ea typeface="ＭＳ Ｐゴシック" charset="-128"/>
                <a:cs typeface="ＭＳ Ｐゴシック" charset="-128"/>
              </a:rPr>
              <a:t>frozen veg</a:t>
            </a:r>
            <a:r>
              <a:rPr lang="en-CA" sz="900" b="0" i="0" u="none" strike="noStrike" kern="1200" baseline="0">
                <a:solidFill>
                  <a:schemeClr val="tx1"/>
                </a:solidFill>
                <a:latin typeface="Arial"/>
                <a:ea typeface="ＭＳ Ｐゴシック" charset="-128"/>
                <a:cs typeface="ＭＳ Ｐゴシック" charset="-128"/>
              </a:rPr>
              <a:t>, </a:t>
            </a:r>
            <a:r>
              <a:rPr lang="en-CA" sz="900" b="0" i="1" u="none" strike="noStrike" kern="1200" baseline="0">
                <a:solidFill>
                  <a:schemeClr val="tx1"/>
                </a:solidFill>
                <a:latin typeface="Arial"/>
                <a:ea typeface="ＭＳ Ｐゴシック" charset="-128"/>
                <a:cs typeface="ＭＳ Ｐゴシック" charset="-128"/>
              </a:rPr>
              <a:t>frozen meat</a:t>
            </a:r>
          </a:p>
          <a:p>
            <a:r>
              <a:rPr lang="en-CA" sz="900" b="0" i="0" u="none" strike="noStrike" kern="1200" baseline="0">
                <a:solidFill>
                  <a:schemeClr val="tx1"/>
                </a:solidFill>
                <a:latin typeface="Arial"/>
                <a:ea typeface="ＭＳ Ｐゴシック" charset="-128"/>
                <a:cs typeface="ＭＳ Ｐゴシック" charset="-128"/>
              </a:rPr>
              <a:t>• </a:t>
            </a:r>
            <a:r>
              <a:rPr lang="en-CA" sz="900" b="0" i="1" u="none" strike="noStrike" kern="1200" baseline="0">
                <a:solidFill>
                  <a:schemeClr val="tx1"/>
                </a:solidFill>
                <a:latin typeface="Arial"/>
                <a:ea typeface="ＭＳ Ｐゴシック" charset="-128"/>
                <a:cs typeface="ＭＳ Ｐゴシック" charset="-128"/>
              </a:rPr>
              <a:t>Candy</a:t>
            </a:r>
            <a:r>
              <a:rPr lang="en-CA" sz="900" b="0" i="0" u="none" strike="noStrike" kern="1200" baseline="0">
                <a:solidFill>
                  <a:schemeClr val="tx1"/>
                </a:solidFill>
                <a:latin typeface="Arial"/>
                <a:ea typeface="ＭＳ Ｐゴシック" charset="-128"/>
                <a:cs typeface="ＭＳ Ｐゴシック" charset="-128"/>
              </a:rPr>
              <a:t>, </a:t>
            </a:r>
            <a:r>
              <a:rPr lang="en-CA" sz="900" b="0" i="1" u="none" strike="noStrike" kern="1200" baseline="0">
                <a:solidFill>
                  <a:schemeClr val="tx1"/>
                </a:solidFill>
                <a:latin typeface="Arial"/>
                <a:ea typeface="ＭＳ Ｐゴシック" charset="-128"/>
                <a:cs typeface="ＭＳ Ｐゴシック" charset="-128"/>
              </a:rPr>
              <a:t>Soda</a:t>
            </a:r>
            <a:r>
              <a:rPr lang="en-CA" sz="900" b="0" i="0" u="none" strike="noStrike" kern="1200" baseline="0">
                <a:solidFill>
                  <a:schemeClr val="tx1"/>
                </a:solidFill>
                <a:latin typeface="Arial"/>
                <a:ea typeface="ＭＳ Ｐゴシック" charset="-128"/>
                <a:cs typeface="ＭＳ Ｐゴシック" charset="-128"/>
              </a:rPr>
              <a:t>, </a:t>
            </a:r>
            <a:r>
              <a:rPr lang="en-CA" sz="900" b="0" i="1" u="none" strike="noStrike" kern="1200" baseline="0">
                <a:solidFill>
                  <a:schemeClr val="tx1"/>
                </a:solidFill>
                <a:latin typeface="Arial"/>
                <a:ea typeface="ＭＳ Ｐゴシック" charset="-128"/>
                <a:cs typeface="ＭＳ Ｐゴシック" charset="-128"/>
              </a:rPr>
              <a:t>breadsticks</a:t>
            </a:r>
          </a:p>
          <a:p>
            <a:endParaRPr lang="en-US" sz="900" b="0" i="1" u="none" strike="noStrike" kern="1200" baseline="0">
              <a:solidFill>
                <a:schemeClr val="tx1"/>
              </a:solidFill>
              <a:latin typeface="Arial"/>
              <a:ea typeface="ＭＳ Ｐゴシック" charset="-128"/>
            </a:endParaRPr>
          </a:p>
          <a:p>
            <a:r>
              <a:rPr lang="en-US" sz="900" b="0" i="0" u="none" strike="noStrike" kern="1200" baseline="0">
                <a:solidFill>
                  <a:schemeClr val="tx1"/>
                </a:solidFill>
                <a:latin typeface="Arial"/>
                <a:ea typeface="ＭＳ Ｐゴシック"/>
                <a:cs typeface="Arial"/>
              </a:rPr>
              <a:t>Once a set of associated items-an itemset- has been identified, </a:t>
            </a:r>
            <a:r>
              <a:rPr lang="en-US" sz="900" b="1" i="0" u="none" strike="noStrike" kern="1200" baseline="0">
                <a:solidFill>
                  <a:schemeClr val="tx1"/>
                </a:solidFill>
                <a:latin typeface="Arial"/>
                <a:ea typeface="ＭＳ Ｐゴシック"/>
                <a:cs typeface="Arial"/>
              </a:rPr>
              <a:t>Association Rules </a:t>
            </a:r>
            <a:r>
              <a:rPr lang="en-US" sz="900" b="0" i="0" u="none" strike="noStrike" kern="1200" baseline="0">
                <a:solidFill>
                  <a:schemeClr val="tx1"/>
                </a:solidFill>
                <a:latin typeface="Arial"/>
                <a:ea typeface="ＭＳ Ｐゴシック"/>
                <a:cs typeface="Arial"/>
              </a:rPr>
              <a:t>or simply </a:t>
            </a:r>
            <a:r>
              <a:rPr lang="en-US" sz="900" b="1" i="0" u="none" strike="noStrike" kern="1200" baseline="0">
                <a:solidFill>
                  <a:schemeClr val="tx1"/>
                </a:solidFill>
                <a:latin typeface="Arial"/>
                <a:ea typeface="ＭＳ Ｐゴシック"/>
                <a:cs typeface="Arial"/>
              </a:rPr>
              <a:t>Rules </a:t>
            </a:r>
            <a:r>
              <a:rPr lang="en-US" sz="900" b="0" i="0" u="none" strike="noStrike" kern="1200" baseline="0">
                <a:solidFill>
                  <a:schemeClr val="tx1"/>
                </a:solidFill>
                <a:latin typeface="Arial"/>
                <a:ea typeface="ＭＳ Ｐゴシック"/>
                <a:cs typeface="Arial"/>
              </a:rPr>
              <a:t>can </a:t>
            </a:r>
            <a:r>
              <a:rPr lang="en-US" sz="900">
                <a:latin typeface="Arial"/>
                <a:ea typeface="ＭＳ Ｐゴシック"/>
                <a:cs typeface="Arial"/>
              </a:rPr>
              <a:t>be derived</a:t>
            </a:r>
            <a:r>
              <a:rPr lang="en-US" sz="900" b="0" i="0" u="none" strike="noStrike" kern="1200" baseline="0">
                <a:solidFill>
                  <a:schemeClr val="tx1"/>
                </a:solidFill>
                <a:latin typeface="Arial"/>
                <a:ea typeface="ＭＳ Ｐゴシック"/>
                <a:cs typeface="Arial"/>
              </a:rPr>
              <a:t>. A rule includes an outcome.</a:t>
            </a:r>
            <a:r>
              <a:rPr lang="en-US" sz="900" b="0" i="0" kern="1200">
                <a:solidFill>
                  <a:schemeClr val="tx1"/>
                </a:solidFill>
                <a:effectLst/>
                <a:latin typeface="Arial"/>
                <a:ea typeface="ＭＳ Ｐゴシック"/>
                <a:cs typeface="Arial"/>
              </a:rPr>
              <a:t> </a:t>
            </a:r>
            <a:endParaRPr lang="en-US" sz="900">
              <a:latin typeface="Arial"/>
              <a:ea typeface="ＭＳ Ｐゴシック"/>
              <a:cs typeface="Arial"/>
            </a:endParaRPr>
          </a:p>
          <a:p>
            <a:r>
              <a:rPr lang="en-US" sz="900" b="0" i="0" kern="1200">
                <a:solidFill>
                  <a:schemeClr val="tx1"/>
                </a:solidFill>
                <a:effectLst/>
                <a:latin typeface="Arial"/>
                <a:ea typeface="ＭＳ Ｐゴシック"/>
                <a:cs typeface="Arial"/>
              </a:rPr>
              <a:t>if you have the items in item set , then it is likely that a visitor will be interested in the item on the right hand side.</a:t>
            </a:r>
            <a:endParaRPr lang="en-US"/>
          </a:p>
          <a:p>
            <a:endParaRPr lang="en-US" sz="900" b="0" i="0" u="none" strike="noStrike" kern="1200" baseline="0">
              <a:solidFill>
                <a:schemeClr val="tx1"/>
              </a:solidFill>
              <a:latin typeface="Arial"/>
              <a:ea typeface="ＭＳ Ｐゴシック" charset="-128"/>
              <a:cs typeface="ＭＳ Ｐゴシック" charset="-128"/>
            </a:endParaRPr>
          </a:p>
          <a:p>
            <a:r>
              <a:rPr lang="en-US" sz="900" b="0" i="0" u="none" strike="noStrike" kern="1200" baseline="0">
                <a:solidFill>
                  <a:schemeClr val="tx1"/>
                </a:solidFill>
                <a:latin typeface="Arial"/>
                <a:ea typeface="ＭＳ Ｐゴシック" charset="-128"/>
                <a:cs typeface="ＭＳ Ｐゴシック" charset="-128"/>
              </a:rPr>
              <a:t>in this diagram there are three rules:</a:t>
            </a:r>
          </a:p>
          <a:p>
            <a:r>
              <a:rPr lang="en-CA" sz="900" b="0" i="0" u="none" strike="noStrike" kern="1200" baseline="0">
                <a:solidFill>
                  <a:schemeClr val="tx1"/>
                </a:solidFill>
                <a:latin typeface="Arial"/>
                <a:ea typeface="ＭＳ Ｐゴシック" charset="-128"/>
                <a:cs typeface="ＭＳ Ｐゴシック" charset="-128"/>
              </a:rPr>
              <a:t>• </a:t>
            </a:r>
            <a:r>
              <a:rPr lang="en-CA" sz="900" b="0" i="1" u="none" strike="noStrike" kern="1200" baseline="0">
                <a:solidFill>
                  <a:schemeClr val="tx1"/>
                </a:solidFill>
                <a:latin typeface="Arial"/>
                <a:ea typeface="ＭＳ Ｐゴシック" charset="-128"/>
                <a:cs typeface="ＭＳ Ｐゴシック" charset="-128"/>
              </a:rPr>
              <a:t>bread</a:t>
            </a:r>
            <a:r>
              <a:rPr lang="en-CA" sz="900" b="0" i="0" u="none" strike="noStrike" kern="1200" baseline="0">
                <a:solidFill>
                  <a:schemeClr val="tx1"/>
                </a:solidFill>
                <a:latin typeface="Arial"/>
                <a:ea typeface="ＭＳ Ｐゴシック" charset="-128"/>
                <a:cs typeface="ＭＳ Ｐゴシック" charset="-128"/>
              </a:rPr>
              <a:t>, </a:t>
            </a:r>
            <a:r>
              <a:rPr lang="en-CA" sz="900" b="0" i="1" u="none" strike="noStrike" kern="1200" baseline="0">
                <a:solidFill>
                  <a:schemeClr val="tx1"/>
                </a:solidFill>
                <a:latin typeface="Arial"/>
                <a:ea typeface="ＭＳ Ｐゴシック" charset="-128"/>
                <a:cs typeface="ＭＳ Ｐゴシック" charset="-128"/>
              </a:rPr>
              <a:t>milk </a:t>
            </a:r>
            <a:r>
              <a:rPr lang="en-CA" sz="900" b="0" i="0" u="none" strike="noStrike" kern="1200" baseline="0">
                <a:solidFill>
                  <a:schemeClr val="tx1"/>
                </a:solidFill>
                <a:latin typeface="Arial"/>
                <a:ea typeface="ＭＳ Ｐゴシック" charset="-128"/>
                <a:cs typeface="ＭＳ Ｐゴシック" charset="-128"/>
              </a:rPr>
              <a:t>-&gt;</a:t>
            </a:r>
            <a:r>
              <a:rPr lang="en-CA" sz="900" b="0" i="1" u="none" strike="noStrike" kern="1200" baseline="0">
                <a:solidFill>
                  <a:schemeClr val="tx1"/>
                </a:solidFill>
                <a:latin typeface="Arial"/>
                <a:ea typeface="ＭＳ Ｐゴシック" charset="-128"/>
                <a:cs typeface="ＭＳ Ｐゴシック" charset="-128"/>
              </a:rPr>
              <a:t>Other dairy</a:t>
            </a:r>
          </a:p>
          <a:p>
            <a:r>
              <a:rPr lang="en-US" sz="900" b="0" i="0" u="none" strike="noStrike" kern="1200" baseline="0">
                <a:solidFill>
                  <a:schemeClr val="tx1"/>
                </a:solidFill>
                <a:latin typeface="Arial"/>
                <a:ea typeface="ＭＳ Ｐゴシック" charset="-128"/>
                <a:cs typeface="ＭＳ Ｐゴシック" charset="-128"/>
              </a:rPr>
              <a:t>• </a:t>
            </a:r>
            <a:r>
              <a:rPr lang="en-US" sz="900" b="0" i="1" u="none" strike="noStrike" kern="1200" baseline="0">
                <a:solidFill>
                  <a:schemeClr val="tx1"/>
                </a:solidFill>
                <a:latin typeface="Arial"/>
                <a:ea typeface="ＭＳ Ｐゴシック" charset="-128"/>
                <a:cs typeface="ＭＳ Ｐゴシック" charset="-128"/>
              </a:rPr>
              <a:t>frozen veg</a:t>
            </a:r>
            <a:r>
              <a:rPr lang="en-US" sz="900" b="0" i="0" u="none" strike="noStrike" kern="1200" baseline="0">
                <a:solidFill>
                  <a:schemeClr val="tx1"/>
                </a:solidFill>
                <a:latin typeface="Arial"/>
                <a:ea typeface="ＭＳ Ｐゴシック" charset="-128"/>
                <a:cs typeface="ＭＳ Ｐゴシック" charset="-128"/>
              </a:rPr>
              <a:t>, </a:t>
            </a:r>
            <a:r>
              <a:rPr lang="en-US" sz="900" b="0" i="1" u="none" strike="noStrike" kern="1200" baseline="0">
                <a:solidFill>
                  <a:schemeClr val="tx1"/>
                </a:solidFill>
                <a:latin typeface="Arial"/>
                <a:ea typeface="ＭＳ Ｐゴシック" charset="-128"/>
                <a:cs typeface="ＭＳ Ｐゴシック" charset="-128"/>
              </a:rPr>
              <a:t>frozen meat </a:t>
            </a:r>
            <a:r>
              <a:rPr lang="en-US" sz="900" b="0" i="0" u="none" strike="noStrike" kern="1200" baseline="0">
                <a:solidFill>
                  <a:schemeClr val="tx1"/>
                </a:solidFill>
                <a:latin typeface="Arial"/>
                <a:ea typeface="ＭＳ Ｐゴシック" charset="-128"/>
                <a:cs typeface="ＭＳ Ｐゴシック" charset="-128"/>
              </a:rPr>
              <a:t>-&gt; </a:t>
            </a:r>
            <a:r>
              <a:rPr lang="en-US" sz="900" b="0" i="1" u="none" strike="noStrike" kern="1200" baseline="0">
                <a:solidFill>
                  <a:schemeClr val="tx1"/>
                </a:solidFill>
                <a:latin typeface="Arial"/>
                <a:ea typeface="ＭＳ Ｐゴシック" charset="-128"/>
                <a:cs typeface="ＭＳ Ｐゴシック" charset="-128"/>
              </a:rPr>
              <a:t>long life milk</a:t>
            </a:r>
          </a:p>
          <a:p>
            <a:r>
              <a:rPr lang="en-US" sz="900" b="0" i="0" u="none" strike="noStrike" kern="1200" baseline="0">
                <a:solidFill>
                  <a:schemeClr val="tx1"/>
                </a:solidFill>
                <a:latin typeface="Arial"/>
                <a:ea typeface="ＭＳ Ｐゴシック"/>
                <a:cs typeface="Arial"/>
              </a:rPr>
              <a:t>• </a:t>
            </a:r>
            <a:r>
              <a:rPr lang="en-US" sz="900" b="0" i="1" u="none" strike="noStrike" kern="1200" baseline="0">
                <a:solidFill>
                  <a:schemeClr val="tx1"/>
                </a:solidFill>
                <a:latin typeface="Arial"/>
                <a:ea typeface="ＭＳ Ｐゴシック"/>
                <a:cs typeface="Arial"/>
              </a:rPr>
              <a:t>Candy</a:t>
            </a:r>
            <a:r>
              <a:rPr lang="en-US" sz="900" b="0" i="0" u="none" strike="noStrike" kern="1200" baseline="0">
                <a:solidFill>
                  <a:schemeClr val="tx1"/>
                </a:solidFill>
                <a:latin typeface="Arial"/>
                <a:ea typeface="ＭＳ Ｐゴシック"/>
                <a:cs typeface="Arial"/>
              </a:rPr>
              <a:t>, </a:t>
            </a:r>
            <a:r>
              <a:rPr lang="en-US" sz="900" b="0" i="1" u="none" strike="noStrike" kern="1200" baseline="0">
                <a:solidFill>
                  <a:schemeClr val="tx1"/>
                </a:solidFill>
                <a:latin typeface="Arial"/>
                <a:ea typeface="ＭＳ Ｐゴシック"/>
                <a:cs typeface="Arial"/>
              </a:rPr>
              <a:t>Soda</a:t>
            </a:r>
            <a:r>
              <a:rPr lang="en-US" sz="900" b="0" i="0" u="none" strike="noStrike" kern="1200" baseline="0">
                <a:solidFill>
                  <a:schemeClr val="tx1"/>
                </a:solidFill>
                <a:latin typeface="Arial"/>
                <a:ea typeface="ＭＳ Ｐゴシック"/>
                <a:cs typeface="Arial"/>
              </a:rPr>
              <a:t>, </a:t>
            </a:r>
            <a:r>
              <a:rPr lang="en-US" sz="900" b="0" i="1" u="none" strike="noStrike" kern="1200" baseline="0">
                <a:solidFill>
                  <a:schemeClr val="tx1"/>
                </a:solidFill>
                <a:latin typeface="Arial"/>
                <a:ea typeface="ＭＳ Ｐゴシック"/>
                <a:cs typeface="Arial"/>
              </a:rPr>
              <a:t>breadsticks </a:t>
            </a:r>
            <a:r>
              <a:rPr lang="en-US" sz="900" b="0" i="0" u="none" strike="noStrike" kern="1200" baseline="0">
                <a:solidFill>
                  <a:schemeClr val="tx1"/>
                </a:solidFill>
                <a:latin typeface="Arial"/>
                <a:ea typeface="ＭＳ Ｐゴシック"/>
                <a:cs typeface="Arial"/>
              </a:rPr>
              <a:t>&gt; </a:t>
            </a:r>
            <a:r>
              <a:rPr lang="en-US" sz="900" b="0" i="1" u="none" strike="noStrike" kern="1200" baseline="0">
                <a:solidFill>
                  <a:schemeClr val="tx1"/>
                </a:solidFill>
                <a:latin typeface="Arial"/>
                <a:ea typeface="ＭＳ Ｐゴシック"/>
                <a:cs typeface="Arial"/>
              </a:rPr>
              <a:t>Savoury snacks</a:t>
            </a:r>
          </a:p>
          <a:p>
            <a:endParaRPr lang="en-US" sz="900" b="0" i="1" u="none" strike="noStrike" kern="1200" baseline="0">
              <a:solidFill>
                <a:schemeClr val="tx1"/>
              </a:solidFill>
              <a:latin typeface="Arial"/>
              <a:ea typeface="ＭＳ Ｐゴシック" charset="-128"/>
            </a:endParaRPr>
          </a:p>
          <a:p>
            <a:r>
              <a:rPr lang="en-US" sz="900" b="0" i="0" u="none" strike="noStrike" kern="1200" baseline="0">
                <a:solidFill>
                  <a:schemeClr val="tx1"/>
                </a:solidFill>
                <a:latin typeface="Arial"/>
                <a:ea typeface="ＭＳ Ｐゴシック" charset="-128"/>
                <a:cs typeface="ＭＳ Ｐゴシック" charset="-128"/>
              </a:rPr>
              <a:t>The itemset is also referred to as the </a:t>
            </a:r>
            <a:r>
              <a:rPr lang="en-US" sz="900" b="1" i="0" u="none" strike="noStrike" kern="1200" baseline="0">
                <a:solidFill>
                  <a:schemeClr val="tx1"/>
                </a:solidFill>
                <a:latin typeface="Arial"/>
                <a:ea typeface="ＭＳ Ｐゴシック" charset="-128"/>
                <a:cs typeface="ＭＳ Ｐゴシック" charset="-128"/>
              </a:rPr>
              <a:t>Left Hand </a:t>
            </a:r>
            <a:r>
              <a:rPr lang="en-US" sz="900" b="0" i="0" u="none" strike="noStrike" kern="1200" baseline="0">
                <a:solidFill>
                  <a:schemeClr val="tx1"/>
                </a:solidFill>
                <a:latin typeface="Arial"/>
                <a:ea typeface="ＭＳ Ｐゴシック" charset="-128"/>
                <a:cs typeface="ＭＳ Ｐゴシック" charset="-128"/>
              </a:rPr>
              <a:t>of the rule or </a:t>
            </a:r>
            <a:r>
              <a:rPr lang="en-US" sz="900" b="1" i="0" u="none" strike="noStrike" kern="1200" baseline="0">
                <a:solidFill>
                  <a:schemeClr val="tx1"/>
                </a:solidFill>
                <a:latin typeface="Arial"/>
                <a:ea typeface="ＭＳ Ｐゴシック" charset="-128"/>
                <a:cs typeface="ＭＳ Ｐゴシック" charset="-128"/>
              </a:rPr>
              <a:t>Antecedents</a:t>
            </a:r>
            <a:r>
              <a:rPr lang="en-US" sz="900" b="0" i="0" u="none" strike="noStrike" kern="1200" baseline="0">
                <a:solidFill>
                  <a:schemeClr val="tx1"/>
                </a:solidFill>
                <a:latin typeface="Arial"/>
                <a:ea typeface="ＭＳ Ｐゴシック" charset="-128"/>
                <a:cs typeface="ＭＳ Ｐゴシック" charset="-128"/>
              </a:rPr>
              <a:t>. The outcome is referred to</a:t>
            </a:r>
          </a:p>
          <a:p>
            <a:r>
              <a:rPr lang="en-US" sz="900" b="0" i="0" u="none" strike="noStrike" kern="1200" baseline="0">
                <a:solidFill>
                  <a:schemeClr val="tx1"/>
                </a:solidFill>
                <a:latin typeface="Arial"/>
                <a:ea typeface="ＭＳ Ｐゴシック" charset="-128"/>
                <a:cs typeface="ＭＳ Ｐゴシック" charset="-128"/>
              </a:rPr>
              <a:t>as the </a:t>
            </a:r>
            <a:r>
              <a:rPr lang="en-US" sz="900" b="1" i="0" u="none" strike="noStrike" kern="1200" baseline="0">
                <a:solidFill>
                  <a:schemeClr val="tx1"/>
                </a:solidFill>
                <a:latin typeface="Arial"/>
                <a:ea typeface="ＭＳ Ｐゴシック" charset="-128"/>
                <a:cs typeface="ＭＳ Ｐゴシック" charset="-128"/>
              </a:rPr>
              <a:t>Right Hand </a:t>
            </a:r>
            <a:r>
              <a:rPr lang="en-US" sz="900" b="0" i="0" u="none" strike="noStrike" kern="1200" baseline="0">
                <a:solidFill>
                  <a:schemeClr val="tx1"/>
                </a:solidFill>
                <a:latin typeface="Arial"/>
                <a:ea typeface="ＭＳ Ｐゴシック" charset="-128"/>
                <a:cs typeface="ＭＳ Ｐゴシック" charset="-128"/>
              </a:rPr>
              <a:t>of the rule or the </a:t>
            </a:r>
            <a:r>
              <a:rPr lang="en-US" sz="900" b="1" i="0" u="none" strike="noStrike" kern="1200" baseline="0">
                <a:solidFill>
                  <a:schemeClr val="tx1"/>
                </a:solidFill>
                <a:latin typeface="Arial"/>
                <a:ea typeface="ＭＳ Ｐゴシック" charset="-128"/>
                <a:cs typeface="ＭＳ Ｐゴシック" charset="-128"/>
              </a:rPr>
              <a:t>Consequent</a:t>
            </a:r>
            <a:r>
              <a:rPr lang="en-US" sz="900" b="0" i="0" u="none" strike="noStrike" kern="1200" baseline="0">
                <a:solidFill>
                  <a:schemeClr val="tx1"/>
                </a:solidFill>
                <a:latin typeface="Arial"/>
                <a:ea typeface="ＭＳ Ｐゴシック" charset="-128"/>
                <a:cs typeface="ＭＳ Ｐゴシック" charset="-128"/>
              </a:rPr>
              <a:t>. Items can exist as both </a:t>
            </a:r>
            <a:r>
              <a:rPr lang="en-US" sz="900" b="1" i="0" u="none" strike="noStrike" kern="1200" baseline="0">
                <a:solidFill>
                  <a:schemeClr val="tx1"/>
                </a:solidFill>
                <a:latin typeface="Arial"/>
                <a:ea typeface="ＭＳ Ｐゴシック" charset="-128"/>
                <a:cs typeface="ＭＳ Ｐゴシック" charset="-128"/>
              </a:rPr>
              <a:t>Antecedents </a:t>
            </a:r>
            <a:r>
              <a:rPr lang="en-US" sz="900" b="0" i="0" u="none" strike="noStrike" kern="1200" baseline="0">
                <a:solidFill>
                  <a:schemeClr val="tx1"/>
                </a:solidFill>
                <a:latin typeface="Arial"/>
                <a:ea typeface="ＭＳ Ｐゴシック" charset="-128"/>
                <a:cs typeface="ＭＳ Ｐゴシック" charset="-128"/>
              </a:rPr>
              <a:t>or </a:t>
            </a:r>
            <a:r>
              <a:rPr lang="en-US" sz="900" b="1" i="0" u="none" strike="noStrike" kern="1200" baseline="0">
                <a:solidFill>
                  <a:schemeClr val="tx1"/>
                </a:solidFill>
                <a:latin typeface="Arial"/>
                <a:ea typeface="ＭＳ Ｐゴシック" charset="-128"/>
                <a:cs typeface="ＭＳ Ｐゴシック" charset="-128"/>
              </a:rPr>
              <a:t>Consequents</a:t>
            </a:r>
            <a:r>
              <a:rPr lang="en-US" sz="900" b="0" i="0" u="none" strike="noStrike" kern="1200" baseline="0">
                <a:solidFill>
                  <a:schemeClr val="tx1"/>
                </a:solidFill>
                <a:latin typeface="Arial"/>
                <a:ea typeface="ＭＳ Ｐゴシック" charset="-128"/>
                <a:cs typeface="ＭＳ Ｐゴシック" charset="-128"/>
              </a:rPr>
              <a:t>.</a:t>
            </a: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446</a:t>
            </a:fld>
            <a:endParaRPr lang="zh-CN" altLang="en-US"/>
          </a:p>
        </p:txBody>
      </p:sp>
    </p:spTree>
    <p:extLst>
      <p:ext uri="{BB962C8B-B14F-4D97-AF65-F5344CB8AC3E}">
        <p14:creationId xmlns:p14="http://schemas.microsoft.com/office/powerpoint/2010/main" val="1449021452"/>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900" b="0" i="0" u="none" strike="noStrike" kern="1200" baseline="0">
                <a:solidFill>
                  <a:schemeClr val="tx1"/>
                </a:solidFill>
                <a:latin typeface="Arial"/>
                <a:ea typeface="ＭＳ Ｐゴシック"/>
                <a:cs typeface="Arial"/>
              </a:rPr>
              <a:t>Rules are understood by referring to four rule statistics; </a:t>
            </a:r>
            <a:r>
              <a:rPr lang="en-US" sz="900" b="1" i="0" u="none" strike="noStrike" kern="1200" baseline="0">
                <a:solidFill>
                  <a:schemeClr val="tx1"/>
                </a:solidFill>
                <a:latin typeface="Arial"/>
                <a:ea typeface="ＭＳ Ｐゴシック"/>
                <a:cs typeface="Arial"/>
              </a:rPr>
              <a:t>Rule Support</a:t>
            </a:r>
            <a:r>
              <a:rPr lang="en-US" sz="900" b="0" i="0" u="none" strike="noStrike" kern="1200" baseline="0">
                <a:solidFill>
                  <a:schemeClr val="tx1"/>
                </a:solidFill>
                <a:latin typeface="Arial"/>
                <a:ea typeface="ＭＳ Ｐゴシック"/>
                <a:cs typeface="Arial"/>
              </a:rPr>
              <a:t>, </a:t>
            </a:r>
            <a:r>
              <a:rPr lang="en-US" sz="900" b="1" i="0" u="none" strike="noStrike" kern="1200" baseline="0">
                <a:solidFill>
                  <a:schemeClr val="tx1"/>
                </a:solidFill>
                <a:latin typeface="Arial"/>
                <a:ea typeface="ＭＳ Ｐゴシック"/>
                <a:cs typeface="Arial"/>
              </a:rPr>
              <a:t>Confidence</a:t>
            </a:r>
            <a:r>
              <a:rPr lang="en-US" sz="900" b="0" i="0" u="none" strike="noStrike" kern="1200" baseline="0">
                <a:solidFill>
                  <a:schemeClr val="tx1"/>
                </a:solidFill>
                <a:latin typeface="Arial"/>
                <a:ea typeface="ＭＳ Ｐゴシック"/>
                <a:cs typeface="Arial"/>
              </a:rPr>
              <a:t>, </a:t>
            </a:r>
            <a:r>
              <a:rPr lang="en-US" sz="900" b="1" i="0" u="none" strike="noStrike" kern="1200" baseline="0">
                <a:solidFill>
                  <a:schemeClr val="tx1"/>
                </a:solidFill>
                <a:latin typeface="Arial"/>
                <a:ea typeface="ＭＳ Ｐゴシック"/>
                <a:cs typeface="Arial"/>
              </a:rPr>
              <a:t>Lift </a:t>
            </a:r>
            <a:r>
              <a:rPr lang="en-US" sz="900" b="0" i="0" u="none" strike="noStrike" kern="1200" baseline="0">
                <a:solidFill>
                  <a:schemeClr val="tx1"/>
                </a:solidFill>
                <a:latin typeface="Arial"/>
                <a:ea typeface="ＭＳ Ｐゴシック"/>
                <a:cs typeface="Arial"/>
              </a:rPr>
              <a:t>and </a:t>
            </a:r>
            <a:r>
              <a:rPr lang="en-US" sz="900" b="1" i="0" u="none" strike="noStrike" kern="1200" baseline="0">
                <a:solidFill>
                  <a:schemeClr val="tx1"/>
                </a:solidFill>
                <a:latin typeface="Arial"/>
                <a:ea typeface="ＭＳ Ｐゴシック"/>
                <a:cs typeface="Arial"/>
              </a:rPr>
              <a:t>Expectation</a:t>
            </a:r>
            <a:r>
              <a:rPr lang="en-US" sz="900" b="0" i="0" u="none" strike="noStrike" kern="1200" baseline="0">
                <a:solidFill>
                  <a:schemeClr val="tx1"/>
                </a:solidFill>
                <a:latin typeface="Arial"/>
                <a:ea typeface="ＭＳ Ｐゴシック"/>
                <a:cs typeface="Arial"/>
              </a:rPr>
              <a:t>.</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447</a:t>
            </a:fld>
            <a:endParaRPr lang="zh-CN" altLang="en-US"/>
          </a:p>
        </p:txBody>
      </p:sp>
    </p:spTree>
    <p:extLst>
      <p:ext uri="{BB962C8B-B14F-4D97-AF65-F5344CB8AC3E}">
        <p14:creationId xmlns:p14="http://schemas.microsoft.com/office/powerpoint/2010/main" val="25278172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pPr>
            <a:r>
              <a:rPr lang="en-CA" b="1"/>
              <a:t>1) Support</a:t>
            </a:r>
            <a:endParaRPr lang="en-US"/>
          </a:p>
          <a:p>
            <a:pPr marL="285750" indent="-285750">
              <a:buFont typeface="Arial"/>
            </a:pPr>
            <a:r>
              <a:rPr lang="en-US"/>
              <a:t>Support is the frequency of an </a:t>
            </a:r>
            <a:r>
              <a:rPr lang="en-US" b="1"/>
              <a:t>itemset</a:t>
            </a:r>
            <a:r>
              <a:rPr lang="en-US"/>
              <a:t> or </a:t>
            </a:r>
            <a:r>
              <a:rPr lang="en-US" b="1"/>
              <a:t>rule</a:t>
            </a:r>
            <a:r>
              <a:rPr lang="en-US"/>
              <a:t> expressed as a percentage. The higher the support the more frequently the itemset occurs. </a:t>
            </a:r>
          </a:p>
          <a:p>
            <a:pPr marL="285750" indent="-285750">
              <a:buFont typeface="Arial"/>
            </a:pPr>
            <a:r>
              <a:rPr lang="en-US"/>
              <a:t>Rules or itemset with a high support are preferred since they are likely to be applicable to a large number of future transactions.</a:t>
            </a:r>
          </a:p>
          <a:p>
            <a:pPr marL="285750" indent="-285750">
              <a:buFont typeface="Arial"/>
            </a:pPr>
            <a:r>
              <a:rPr lang="en-US"/>
              <a:t>So it’s the fraction of transactions in our data set that contain that itemset or rule.</a:t>
            </a:r>
          </a:p>
          <a:p>
            <a:pPr marL="285750" indent="-285750">
              <a:buFont typeface="Arial"/>
            </a:pPr>
            <a:endParaRPr lang="en-US"/>
          </a:p>
          <a:p>
            <a:pPr marL="285750" indent="-285750">
              <a:buFont typeface="Arial"/>
            </a:pPr>
            <a:r>
              <a:rPr lang="en-US"/>
              <a:t>For example for super market retailers, this is likely to involve basic products that are popular across an entire user base (e.g. bread, milk). </a:t>
            </a:r>
          </a:p>
          <a:p>
            <a:pPr marL="285750" indent="-285750">
              <a:buFont typeface="Arial"/>
            </a:pPr>
            <a:r>
              <a:rPr lang="en-US"/>
              <a:t>A printer cartridge retailer, may not have products with a high support, because each customer only buys cartridges that are specific to his / her own printer.</a:t>
            </a:r>
          </a:p>
          <a:p>
            <a:pPr marL="285750" indent="-285750">
              <a:buFont typeface="Arial"/>
            </a:pPr>
            <a:endParaRPr lang="en-US"/>
          </a:p>
          <a:p>
            <a:pPr marL="0" indent="0">
              <a:spcBef>
                <a:spcPct val="30000"/>
              </a:spcBef>
              <a:spcAft>
                <a:spcPct val="0"/>
              </a:spcAft>
              <a:buNone/>
            </a:pPr>
            <a:r>
              <a:rPr lang="en-US"/>
              <a:t>It is preferable to action rules that have a high support - as these will be applicable to a larger number of transactions. However, in the case of long-tail retailers, this may not be possible.</a:t>
            </a: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448</a:t>
            </a:fld>
            <a:endParaRPr lang="en-US"/>
          </a:p>
        </p:txBody>
      </p:sp>
    </p:spTree>
    <p:extLst>
      <p:ext uri="{BB962C8B-B14F-4D97-AF65-F5344CB8AC3E}">
        <p14:creationId xmlns:p14="http://schemas.microsoft.com/office/powerpoint/2010/main" val="1383945500"/>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latin typeface="Calibri"/>
              <a:cs typeface="Calibri"/>
            </a:endParaRPr>
          </a:p>
          <a:p>
            <a:pPr>
              <a:buNone/>
            </a:pPr>
            <a:r>
              <a:rPr lang="en-US"/>
              <a:t>The second measure called the confidence of the rule is the ratio of the number of transactions that include all items in {B} as well as the number of transactions that include all items in {A} to the number of transactions that include all items in {A}.</a:t>
            </a:r>
            <a:endParaRPr lang="en-US">
              <a:latin typeface="Calibri"/>
              <a:cs typeface="Calibri"/>
            </a:endParaRPr>
          </a:p>
          <a:p>
            <a:pPr>
              <a:buNone/>
            </a:pPr>
            <a:r>
              <a:rPr lang="en-US"/>
              <a:t>The confidence formula written out would like something like:</a:t>
            </a:r>
            <a:endParaRPr lang="en-US">
              <a:cs typeface="Arial"/>
            </a:endParaRPr>
          </a:p>
          <a:p>
            <a:pPr>
              <a:buNone/>
            </a:pPr>
            <a:endParaRPr lang="en-US">
              <a:latin typeface="Calibri"/>
              <a:cs typeface="Calibri"/>
            </a:endParaRPr>
          </a:p>
          <a:p>
            <a:pPr marL="0" indent="0">
              <a:buNone/>
            </a:pPr>
            <a:r>
              <a:rPr lang="en-US">
                <a:latin typeface="Calibri"/>
                <a:cs typeface="Calibri"/>
              </a:rPr>
              <a:t>So </a:t>
            </a:r>
            <a:r>
              <a:rPr lang="en-US"/>
              <a:t>Confidence applies to Rules and is the ratio of the support of an item set to its output. For example if 10%</a:t>
            </a:r>
            <a:endParaRPr lang="en-US">
              <a:latin typeface="Calibri"/>
              <a:cs typeface="Calibri"/>
            </a:endParaRPr>
          </a:p>
          <a:p>
            <a:pPr>
              <a:buNone/>
            </a:pPr>
            <a:r>
              <a:rPr lang="en-US"/>
              <a:t>of baskets contain Item A and 5% of baskets contain Item A and Item B, the confidence for the rule A - B is:  5/10 = 0.5</a:t>
            </a:r>
          </a:p>
          <a:p>
            <a:pPr>
              <a:buNone/>
            </a:pPr>
            <a:endParaRPr lang="en-US">
              <a:cs typeface="Arial"/>
            </a:endParaRPr>
          </a:p>
          <a:p>
            <a:pPr>
              <a:buNone/>
            </a:pPr>
            <a:r>
              <a:rPr lang="en-US"/>
              <a:t>Confidence varies from 0 to 1 and in simple terms, Confidence is a means to assess the proportion of</a:t>
            </a:r>
            <a:endParaRPr lang="en-US">
              <a:cs typeface="Arial"/>
            </a:endParaRPr>
          </a:p>
          <a:p>
            <a:pPr>
              <a:buNone/>
            </a:pPr>
            <a:r>
              <a:rPr lang="en-US"/>
              <a:t>itemset cases the outcome applies to.</a:t>
            </a:r>
            <a:endParaRPr lang="en-US">
              <a:cs typeface="Arial"/>
            </a:endParaRPr>
          </a:p>
          <a:p>
            <a:pPr>
              <a:buNone/>
            </a:pPr>
            <a:r>
              <a:rPr lang="en-US"/>
              <a:t>In the slide example, the statistic is interpreted as; 100% of those with Milk also have Cheese.</a:t>
            </a:r>
          </a:p>
        </p:txBody>
      </p:sp>
      <p:sp>
        <p:nvSpPr>
          <p:cNvPr id="4" name="Slide Number Placeholder 3"/>
          <p:cNvSpPr>
            <a:spLocks noGrp="1"/>
          </p:cNvSpPr>
          <p:nvPr>
            <p:ph type="sldNum" sz="quarter" idx="5"/>
          </p:nvPr>
        </p:nvSpPr>
        <p:spPr/>
        <p:txBody>
          <a:bodyPr/>
          <a:lstStyle/>
          <a:p>
            <a:fld id="{2053E408-BDBF-6142-9AEB-D92FAD324DDB}" type="slidenum">
              <a:rPr lang="en-US" smtClean="0"/>
              <a:pPr/>
              <a:t>449</a:t>
            </a:fld>
            <a:endParaRPr lang="en-US"/>
          </a:p>
        </p:txBody>
      </p:sp>
    </p:spTree>
    <p:extLst>
      <p:ext uri="{BB962C8B-B14F-4D97-AF65-F5344CB8AC3E}">
        <p14:creationId xmlns:p14="http://schemas.microsoft.com/office/powerpoint/2010/main" val="1107614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dataset used in all demonstrations from this point onwards is an excel file; Census.xlsx. This file is</a:t>
            </a:r>
          </a:p>
          <a:p>
            <a:r>
              <a:rPr lang="en-US"/>
              <a:t>based on a set of 16,281 records. The Data Mining steps and modelling in following chapters are tuned to</a:t>
            </a:r>
          </a:p>
          <a:p>
            <a:r>
              <a:rPr lang="en-US"/>
              <a:t>marketing operations.</a:t>
            </a:r>
          </a:p>
          <a:p>
            <a:endParaRPr lang="en-US"/>
          </a:p>
          <a:p>
            <a:r>
              <a:rPr lang="en-US"/>
              <a:t>…  -&gt; &lt;only talk about the overview report in software&gt;</a:t>
            </a:r>
          </a:p>
          <a:p>
            <a:endParaRPr lang="en-CA"/>
          </a:p>
          <a:p>
            <a:endParaRPr lang="en-US"/>
          </a:p>
          <a:p>
            <a:pPr marL="285750" indent="-285750">
              <a:buClr>
                <a:srgbClr val="FFC000"/>
              </a:buClr>
              <a:buFont typeface="Wingdings" panose="05000000000000000000" pitchFamily="2" charset="2"/>
              <a:buChar char="§"/>
            </a:pPr>
            <a:r>
              <a:rPr lang="en-CA" sz="2400"/>
              <a:t>Prior to modeling investigate dataset for good predictors</a:t>
            </a:r>
          </a:p>
          <a:p>
            <a:pPr marL="285750" indent="-285750">
              <a:buClr>
                <a:srgbClr val="FFC000"/>
              </a:buClr>
              <a:buFont typeface="Wingdings" panose="05000000000000000000" pitchFamily="2" charset="2"/>
              <a:buChar char="§"/>
            </a:pPr>
            <a:r>
              <a:rPr lang="en-CA" sz="2400"/>
              <a:t>Variables to remove</a:t>
            </a:r>
          </a:p>
          <a:p>
            <a:pPr marL="742950" lvl="1" indent="-285750">
              <a:buClr>
                <a:srgbClr val="FFC000"/>
              </a:buClr>
              <a:buFont typeface="Wingdings" panose="05000000000000000000" pitchFamily="2" charset="2"/>
              <a:buChar char="§"/>
            </a:pPr>
            <a:r>
              <a:rPr lang="en-CA" sz="2400"/>
              <a:t>Large % missing values</a:t>
            </a:r>
          </a:p>
          <a:p>
            <a:pPr marL="742950" lvl="1" indent="-285750">
              <a:buClr>
                <a:srgbClr val="FFC000"/>
              </a:buClr>
              <a:buFont typeface="Wingdings" panose="05000000000000000000" pitchFamily="2" charset="2"/>
              <a:buChar char="§"/>
            </a:pPr>
            <a:r>
              <a:rPr lang="en-CA" sz="2400"/>
              <a:t>Constant fields (cardinality = 1)</a:t>
            </a:r>
          </a:p>
          <a:p>
            <a:pPr marL="742950" lvl="1" indent="-285750">
              <a:buClr>
                <a:srgbClr val="FFC000"/>
              </a:buClr>
              <a:buFont typeface="Wingdings" panose="05000000000000000000" pitchFamily="2" charset="2"/>
              <a:buChar char="§"/>
            </a:pPr>
            <a:r>
              <a:rPr lang="en-CA" sz="2400"/>
              <a:t>Key columns (e.g. ID, phone number)</a:t>
            </a:r>
          </a:p>
          <a:p>
            <a:pPr marL="742950" lvl="1" indent="-285750">
              <a:buClr>
                <a:srgbClr val="FFC000"/>
              </a:buClr>
              <a:buFont typeface="Wingdings" panose="05000000000000000000" pitchFamily="2" charset="2"/>
              <a:buChar char="§"/>
            </a:pPr>
            <a:r>
              <a:rPr lang="en-CA" sz="2400"/>
              <a:t>Variables used to derive the DV (that have large direct correlation with DV)</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47</a:t>
            </a:fld>
            <a:endParaRPr lang="zh-CN" altLang="en-US"/>
          </a:p>
        </p:txBody>
      </p:sp>
    </p:spTree>
    <p:extLst>
      <p:ext uri="{BB962C8B-B14F-4D97-AF65-F5344CB8AC3E}">
        <p14:creationId xmlns:p14="http://schemas.microsoft.com/office/powerpoint/2010/main" val="94347386"/>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3) Lift</a:t>
            </a:r>
            <a:endParaRPr lang="en-US"/>
          </a:p>
          <a:p>
            <a:pPr>
              <a:buNone/>
            </a:pPr>
            <a:r>
              <a:rPr lang="en-US" b="1"/>
              <a:t>Lift </a:t>
            </a:r>
            <a:r>
              <a:rPr lang="en-US"/>
              <a:t>is also referred to as importance and is the ratio of the support of the itemset on the LHS of the rule co-</a:t>
            </a:r>
            <a:r>
              <a:rPr lang="en-US" err="1"/>
              <a:t>occuring</a:t>
            </a:r>
            <a:r>
              <a:rPr lang="en-US"/>
              <a:t> with items on the RHS, divided by probability that the LHS and RHS co-occur if the two are independent.</a:t>
            </a:r>
            <a:endParaRPr lang="en-US">
              <a:cs typeface="Arial"/>
            </a:endParaRPr>
          </a:p>
          <a:p>
            <a:pPr>
              <a:buNone/>
            </a:pPr>
            <a:r>
              <a:rPr lang="en-US"/>
              <a:t>This, is a ratio of probabilities, where the numerator is the probability of both evident in a basket. The denominator is the product of the support for the individual item.</a:t>
            </a:r>
            <a:endParaRPr lang="en-US">
              <a:cs typeface="Arial"/>
            </a:endParaRPr>
          </a:p>
          <a:p>
            <a:pPr>
              <a:buNone/>
            </a:pPr>
            <a:r>
              <a:rPr lang="en-US"/>
              <a:t>In this example, given the rule A→B  support is 5%, the Support for </a:t>
            </a:r>
            <a:r>
              <a:rPr lang="en-US" b="1"/>
              <a:t>Item A </a:t>
            </a:r>
            <a:r>
              <a:rPr lang="en-US"/>
              <a:t>and </a:t>
            </a:r>
            <a:r>
              <a:rPr lang="en-US" b="1"/>
              <a:t>Item B </a:t>
            </a:r>
            <a:r>
              <a:rPr lang="en-US"/>
              <a:t>are 10% and 25%</a:t>
            </a:r>
            <a:endParaRPr lang="en-US">
              <a:cs typeface="Arial"/>
            </a:endParaRPr>
          </a:p>
          <a:p>
            <a:pPr>
              <a:buNone/>
            </a:pPr>
            <a:r>
              <a:rPr lang="en-US"/>
              <a:t>respectively, the </a:t>
            </a:r>
            <a:r>
              <a:rPr lang="en-US" b="1"/>
              <a:t>Lift </a:t>
            </a:r>
            <a:r>
              <a:rPr lang="en-US"/>
              <a:t>is calculated as (5 / 10*25 *100=2). </a:t>
            </a:r>
          </a:p>
          <a:p>
            <a:pPr>
              <a:buNone/>
            </a:pPr>
            <a:endParaRPr lang="en-US"/>
          </a:p>
          <a:p>
            <a:pPr>
              <a:buNone/>
            </a:pPr>
            <a:r>
              <a:rPr lang="en-US"/>
              <a:t>This is interpreted as: the probability of finding a transaction with </a:t>
            </a:r>
            <a:r>
              <a:rPr lang="en-US" b="1"/>
              <a:t>B </a:t>
            </a:r>
            <a:r>
              <a:rPr lang="en-US"/>
              <a:t>is twice as probable if they have </a:t>
            </a:r>
            <a:r>
              <a:rPr lang="en-US" b="1"/>
              <a:t>A </a:t>
            </a:r>
            <a:r>
              <a:rPr lang="en-US"/>
              <a:t>in comparison to a randomly selected basket.</a:t>
            </a:r>
            <a:endParaRPr lang="en-US">
              <a:cs typeface="Arial"/>
            </a:endParaRPr>
          </a:p>
          <a:p>
            <a:pPr>
              <a:buNone/>
            </a:pPr>
            <a:r>
              <a:rPr lang="en-US"/>
              <a:t>In layman terms: twice as likely to find </a:t>
            </a:r>
            <a:r>
              <a:rPr lang="en-US" b="1"/>
              <a:t>Item B </a:t>
            </a:r>
            <a:r>
              <a:rPr lang="en-US"/>
              <a:t>if </a:t>
            </a:r>
            <a:r>
              <a:rPr lang="en-US" b="1"/>
              <a:t>Item A </a:t>
            </a:r>
            <a:r>
              <a:rPr lang="en-US"/>
              <a:t>is present, in comparison to selecting a basket at random.</a:t>
            </a:r>
            <a:endParaRPr lang="en-US">
              <a:cs typeface="Arial"/>
            </a:endParaRPr>
          </a:p>
          <a:p>
            <a:pPr>
              <a:buNone/>
            </a:pPr>
            <a:endParaRPr lang="en-US"/>
          </a:p>
          <a:p>
            <a:pPr>
              <a:buNone/>
            </a:pPr>
            <a:r>
              <a:rPr lang="en-US"/>
              <a:t>If lift is greater than 1, it suggests that the presence of the items on the LHS has increased the probability that the items on the right hand side will occur on this transaction. </a:t>
            </a:r>
          </a:p>
          <a:p>
            <a:pPr>
              <a:buNone/>
            </a:pPr>
            <a:r>
              <a:rPr lang="en-US"/>
              <a:t>If the lift is below 1, it suggests that the presence of the items on the LHS make the probability that the items on the RHS will be part of the transaction </a:t>
            </a:r>
            <a:r>
              <a:rPr lang="en-US" i="1"/>
              <a:t>lower</a:t>
            </a:r>
            <a:r>
              <a:rPr lang="en-US"/>
              <a:t>. </a:t>
            </a:r>
          </a:p>
          <a:p>
            <a:pPr>
              <a:buNone/>
            </a:pPr>
            <a:r>
              <a:rPr lang="en-US"/>
              <a:t>If the lift is 1, it suggests that the presence of items on the LHS and RHS really are independent: knowing that the items on the LHS are present makes no difference to the probability that items will occur on the RHS.</a:t>
            </a:r>
            <a:endParaRPr lang="en-US">
              <a:cs typeface="Arial"/>
            </a:endParaRPr>
          </a:p>
          <a:p>
            <a:pPr>
              <a:buNone/>
            </a:pPr>
            <a:endParaRPr lang="en-US"/>
          </a:p>
          <a:p>
            <a:pPr>
              <a:buNone/>
            </a:pPr>
            <a:r>
              <a:rPr lang="en-US"/>
              <a:t>When we perform market basket analysis, then, we are looking for rules with a lift of more than one. </a:t>
            </a:r>
            <a:endParaRPr lang="en-US">
              <a:cs typeface="Arial"/>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450</a:t>
            </a:fld>
            <a:endParaRPr lang="en-US"/>
          </a:p>
        </p:txBody>
      </p:sp>
    </p:spTree>
    <p:extLst>
      <p:ext uri="{BB962C8B-B14F-4D97-AF65-F5344CB8AC3E}">
        <p14:creationId xmlns:p14="http://schemas.microsoft.com/office/powerpoint/2010/main" val="794763528"/>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sz="900" b="1">
              <a:ea typeface="ＭＳ Ｐゴシック"/>
              <a:cs typeface="Arial"/>
            </a:endParaRPr>
          </a:p>
          <a:p>
            <a:pPr marL="285750" indent="-285750"/>
            <a:r>
              <a:rPr lang="en-CA" altLang="zh-CN" b="1"/>
              <a:t>4) Expected</a:t>
            </a:r>
            <a:endParaRPr lang="en-US" altLang="zh-CN"/>
          </a:p>
          <a:p>
            <a:pPr marL="285750" indent="-285750"/>
            <a:r>
              <a:rPr lang="en-US" altLang="zh-CN"/>
              <a:t>A simple statistic referring to the basket frequency of the </a:t>
            </a:r>
            <a:r>
              <a:rPr lang="en-US" altLang="zh-CN" b="1"/>
              <a:t>Right Hand </a:t>
            </a:r>
            <a:r>
              <a:rPr lang="en-US" altLang="zh-CN"/>
              <a:t>of the rule; Or the outcome. </a:t>
            </a:r>
          </a:p>
          <a:p>
            <a:pPr marL="285750" indent="-285750"/>
            <a:endParaRPr lang="en-US" altLang="zh-CN"/>
          </a:p>
          <a:p>
            <a:pPr marL="285750" indent="-285750"/>
            <a:r>
              <a:rPr lang="en-US" altLang="zh-CN"/>
              <a:t>All of these statistics can be used when assessing rules. The most focus is applied to the </a:t>
            </a:r>
            <a:r>
              <a:rPr lang="en-US" altLang="zh-CN" b="1"/>
              <a:t>Support</a:t>
            </a:r>
            <a:r>
              <a:rPr lang="en-US" altLang="zh-CN"/>
              <a:t>, </a:t>
            </a:r>
            <a:r>
              <a:rPr lang="en-US" altLang="zh-CN" b="1"/>
              <a:t>Confidence </a:t>
            </a:r>
            <a:r>
              <a:rPr lang="en-US" altLang="zh-CN"/>
              <a:t>and </a:t>
            </a:r>
            <a:r>
              <a:rPr lang="en-US" altLang="zh-CN" b="1"/>
              <a:t>Lift </a:t>
            </a:r>
            <a:r>
              <a:rPr lang="en-US" altLang="zh-CN"/>
              <a:t>statistics.</a:t>
            </a:r>
          </a:p>
          <a:p>
            <a:pPr marL="285750" indent="-285750"/>
            <a:r>
              <a:rPr lang="en-US" altLang="zh-CN"/>
              <a:t>Threshold values can be set for </a:t>
            </a:r>
            <a:r>
              <a:rPr lang="en-US" altLang="zh-CN" b="1"/>
              <a:t>Support</a:t>
            </a:r>
            <a:r>
              <a:rPr lang="en-US" altLang="zh-CN"/>
              <a:t>, </a:t>
            </a:r>
            <a:r>
              <a:rPr lang="en-US" altLang="zh-CN" b="1"/>
              <a:t>Confidence </a:t>
            </a:r>
            <a:r>
              <a:rPr lang="en-US" altLang="zh-CN"/>
              <a:t>and the maximum number of items that can appear in the </a:t>
            </a:r>
            <a:r>
              <a:rPr lang="en-US" altLang="zh-CN" b="1"/>
              <a:t>Left Hand </a:t>
            </a:r>
            <a:r>
              <a:rPr lang="en-US" altLang="zh-CN"/>
              <a:t>of the rule.</a:t>
            </a:r>
            <a:endParaRPr lang="zh-CN"/>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451</a:t>
            </a:fld>
            <a:endParaRPr lang="zh-CN" altLang="en-US"/>
          </a:p>
        </p:txBody>
      </p:sp>
    </p:spTree>
    <p:extLst>
      <p:ext uri="{BB962C8B-B14F-4D97-AF65-F5344CB8AC3E}">
        <p14:creationId xmlns:p14="http://schemas.microsoft.com/office/powerpoint/2010/main" val="325151446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471</a:t>
            </a:fld>
            <a:endParaRPr lang="zh-CN" altLang="en-US"/>
          </a:p>
        </p:txBody>
      </p:sp>
    </p:spTree>
    <p:extLst>
      <p:ext uri="{BB962C8B-B14F-4D97-AF65-F5344CB8AC3E}">
        <p14:creationId xmlns:p14="http://schemas.microsoft.com/office/powerpoint/2010/main" val="381722275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473</a:t>
            </a:fld>
            <a:endParaRPr lang="zh-CN" altLang="en-US"/>
          </a:p>
        </p:txBody>
      </p:sp>
    </p:spTree>
    <p:extLst>
      <p:ext uri="{BB962C8B-B14F-4D97-AF65-F5344CB8AC3E}">
        <p14:creationId xmlns:p14="http://schemas.microsoft.com/office/powerpoint/2010/main" val="405793868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474</a:t>
            </a:fld>
            <a:endParaRPr lang="zh-CN" altLang="en-US"/>
          </a:p>
        </p:txBody>
      </p:sp>
    </p:spTree>
    <p:extLst>
      <p:ext uri="{BB962C8B-B14F-4D97-AF65-F5344CB8AC3E}">
        <p14:creationId xmlns:p14="http://schemas.microsoft.com/office/powerpoint/2010/main" val="174317346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a:t>Aggregation method of choice: average, count, max, min, median, mode, std </a:t>
            </a:r>
            <a:r>
              <a:rPr lang="en-CA" altLang="zh-CN" err="1"/>
              <a:t>dvn</a:t>
            </a:r>
            <a:r>
              <a:rPr lang="en-CA" altLang="zh-CN"/>
              <a:t>, sum, unique count and variance </a:t>
            </a: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475</a:t>
            </a:fld>
            <a:endParaRPr lang="zh-CN" altLang="en-US"/>
          </a:p>
        </p:txBody>
      </p:sp>
    </p:spTree>
    <p:extLst>
      <p:ext uri="{BB962C8B-B14F-4D97-AF65-F5344CB8AC3E}">
        <p14:creationId xmlns:p14="http://schemas.microsoft.com/office/powerpoint/2010/main" val="1668683465"/>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effectLst/>
              </a:rPr>
              <a:t>Series Length:  Number of time-steps in the resulting time series</a:t>
            </a:r>
          </a:p>
          <a:p>
            <a:r>
              <a:rPr lang="en-US">
                <a:effectLst/>
              </a:rPr>
              <a:t>Number Missing:   Number of time-steps without any corresponding records within the input dataset</a:t>
            </a:r>
          </a:p>
          <a:p>
            <a:r>
              <a:rPr lang="en-US">
                <a:effectLst/>
              </a:rPr>
              <a:t>Percent Missing:  100 * (</a:t>
            </a:r>
            <a:r>
              <a:rPr lang="en-US" i="1">
                <a:effectLst/>
              </a:rPr>
              <a:t>Number Missing</a:t>
            </a:r>
            <a:r>
              <a:rPr lang="en-US">
                <a:effectLst/>
              </a:rPr>
              <a:t> divided by </a:t>
            </a:r>
            <a:r>
              <a:rPr lang="en-US" i="1">
                <a:effectLst/>
              </a:rPr>
              <a:t>Series Length</a:t>
            </a:r>
            <a:r>
              <a:rPr lang="en-US">
                <a:effectLst/>
              </a:rPr>
              <a:t>)</a:t>
            </a:r>
          </a:p>
          <a:p>
            <a:endParaRPr lang="en-US">
              <a:effectLst/>
            </a:endParaRPr>
          </a:p>
          <a:p>
            <a:r>
              <a:rPr lang="en-US" b="1" u="sng">
                <a:effectLst/>
              </a:rPr>
              <a:t>Unit options</a:t>
            </a:r>
            <a:r>
              <a:rPr lang="en-US"/>
              <a:t>:</a:t>
            </a:r>
          </a:p>
          <a:p>
            <a:r>
              <a:rPr lang="en-US">
                <a:effectLst/>
              </a:rPr>
              <a:t>If the selected Time variable has type </a:t>
            </a:r>
            <a:r>
              <a:rPr lang="en-US" i="1">
                <a:effectLst/>
              </a:rPr>
              <a:t>Date</a:t>
            </a:r>
            <a:r>
              <a:rPr lang="en-US">
                <a:effectLst/>
              </a:rPr>
              <a:t>, the available units are </a:t>
            </a:r>
            <a:r>
              <a:rPr lang="en-US" i="1">
                <a:effectLst/>
              </a:rPr>
              <a:t>days, weeks, months, quarters, </a:t>
            </a:r>
            <a:r>
              <a:rPr lang="en-US">
                <a:effectLst/>
              </a:rPr>
              <a:t>and</a:t>
            </a:r>
            <a:r>
              <a:rPr lang="en-US" i="1">
                <a:effectLst/>
              </a:rPr>
              <a:t> years</a:t>
            </a:r>
            <a:r>
              <a:rPr lang="en-US">
                <a:effectLst/>
              </a:rPr>
              <a:t>.  </a:t>
            </a:r>
          </a:p>
          <a:p>
            <a:r>
              <a:rPr lang="en-US">
                <a:effectLst/>
              </a:rPr>
              <a:t>If the selected Time variable is </a:t>
            </a:r>
            <a:r>
              <a:rPr lang="en-US" i="1">
                <a:effectLst/>
              </a:rPr>
              <a:t>Timestamp</a:t>
            </a:r>
            <a:r>
              <a:rPr lang="en-US">
                <a:effectLst/>
              </a:rPr>
              <a:t>, then </a:t>
            </a:r>
            <a:r>
              <a:rPr lang="en-US" i="1">
                <a:effectLst/>
              </a:rPr>
              <a:t>seconds, minutes, and hours</a:t>
            </a:r>
            <a:r>
              <a:rPr lang="en-US">
                <a:effectLst/>
              </a:rPr>
              <a:t> are available in addition to the Date unit types.</a:t>
            </a:r>
          </a:p>
          <a:p>
            <a:r>
              <a:rPr lang="en-US">
                <a:effectLst/>
              </a:rPr>
              <a:t>If the selected Time variable is </a:t>
            </a:r>
            <a:r>
              <a:rPr lang="en-US" i="1">
                <a:effectLst/>
              </a:rPr>
              <a:t>Integer</a:t>
            </a:r>
            <a:r>
              <a:rPr lang="en-US">
                <a:effectLst/>
              </a:rPr>
              <a:t> or </a:t>
            </a:r>
            <a:r>
              <a:rPr lang="en-US" i="1">
                <a:effectLst/>
              </a:rPr>
              <a:t>Number</a:t>
            </a:r>
            <a:r>
              <a:rPr lang="en-US">
                <a:effectLst/>
              </a:rPr>
              <a:t>, the units depend on the cardinality and the distribution of the variable, and their meaning is suggested in the </a:t>
            </a:r>
            <a:r>
              <a:rPr lang="en-US" i="1">
                <a:effectLst/>
              </a:rPr>
              <a:t>Possible Meaning</a:t>
            </a:r>
            <a:r>
              <a:rPr lang="en-US">
                <a:effectLst/>
              </a:rPr>
              <a:t> column. See the example screenshot below.</a:t>
            </a:r>
          </a:p>
          <a:p>
            <a:endParaRPr lang="en-US">
              <a:effectLst/>
            </a:endParaRP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476</a:t>
            </a:fld>
            <a:endParaRPr lang="zh-CN" altLang="en-US"/>
          </a:p>
        </p:txBody>
      </p:sp>
    </p:spTree>
    <p:extLst>
      <p:ext uri="{BB962C8B-B14F-4D97-AF65-F5344CB8AC3E}">
        <p14:creationId xmlns:p14="http://schemas.microsoft.com/office/powerpoint/2010/main" val="80420597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477</a:t>
            </a:fld>
            <a:endParaRPr lang="zh-CN" altLang="en-US"/>
          </a:p>
        </p:txBody>
      </p:sp>
    </p:spTree>
    <p:extLst>
      <p:ext uri="{BB962C8B-B14F-4D97-AF65-F5344CB8AC3E}">
        <p14:creationId xmlns:p14="http://schemas.microsoft.com/office/powerpoint/2010/main" val="845372404"/>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Control panel can be hidden to provide full view of the plot. To show or hide the Control panel, click on the vertical blue bar (labeled "Controls") on the right border of the Time Series tab.</a:t>
            </a:r>
          </a:p>
          <a:p>
            <a:r>
              <a:rPr lang="en-US"/>
              <a:t>The plot display and configuration controls are organized in four tabs: </a:t>
            </a:r>
            <a:r>
              <a:rPr lang="en-US" b="1" i="1"/>
              <a:t>Series</a:t>
            </a:r>
            <a:r>
              <a:rPr lang="en-US" i="1"/>
              <a:t>, </a:t>
            </a:r>
            <a:r>
              <a:rPr lang="en-US" b="1" i="1"/>
              <a:t>Plot</a:t>
            </a:r>
            <a:r>
              <a:rPr lang="en-US" i="1"/>
              <a:t>, </a:t>
            </a:r>
            <a:r>
              <a:rPr lang="en-US" b="1" i="1"/>
              <a:t>Range</a:t>
            </a:r>
            <a:r>
              <a:rPr lang="en-US" i="1"/>
              <a:t>, </a:t>
            </a:r>
            <a:r>
              <a:rPr lang="en-US"/>
              <a:t>and</a:t>
            </a:r>
            <a:r>
              <a:rPr lang="en-US" i="1"/>
              <a:t> </a:t>
            </a:r>
            <a:r>
              <a:rPr lang="en-US" b="1" i="1"/>
              <a:t>Axes</a:t>
            </a:r>
            <a:r>
              <a:rPr lang="en-US"/>
              <a:t>.</a:t>
            </a:r>
          </a:p>
          <a:p>
            <a:r>
              <a:rPr lang="en-US"/>
              <a:t>The top three buttons in the Control panel perform the following functions:</a:t>
            </a:r>
          </a:p>
          <a:p>
            <a:pPr marL="0" indent="0">
              <a:buNone/>
            </a:pPr>
            <a:endParaRPr lang="zh-CN" altLang="en-US" b="1"/>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478</a:t>
            </a:fld>
            <a:endParaRPr lang="zh-CN" altLang="en-US"/>
          </a:p>
        </p:txBody>
      </p:sp>
    </p:spTree>
    <p:extLst>
      <p:ext uri="{BB962C8B-B14F-4D97-AF65-F5344CB8AC3E}">
        <p14:creationId xmlns:p14="http://schemas.microsoft.com/office/powerpoint/2010/main" val="1125671778"/>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If the number of time steps being displayed is greater than the specified number of steps for the Line Plot, the plot type automatically switches to the Binned range plot.</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479</a:t>
            </a:fld>
            <a:endParaRPr lang="zh-CN" altLang="en-US"/>
          </a:p>
        </p:txBody>
      </p:sp>
    </p:spTree>
    <p:extLst>
      <p:ext uri="{BB962C8B-B14F-4D97-AF65-F5344CB8AC3E}">
        <p14:creationId xmlns:p14="http://schemas.microsoft.com/office/powerpoint/2010/main" val="1295497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48</a:t>
            </a:fld>
            <a:endParaRPr lang="zh-CN" altLang="en-US"/>
          </a:p>
        </p:txBody>
      </p:sp>
    </p:spTree>
    <p:extLst>
      <p:ext uri="{BB962C8B-B14F-4D97-AF65-F5344CB8AC3E}">
        <p14:creationId xmlns:p14="http://schemas.microsoft.com/office/powerpoint/2010/main" val="28200186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Aside from the default option "time steps" for all types of variables, Date and Timestamp variables additionally have years, quarters, months, weeks, and days; Timestamp variables additionally have minutes, hours, and seconds</a:t>
            </a: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480</a:t>
            </a:fld>
            <a:endParaRPr lang="zh-CN" altLang="en-US"/>
          </a:p>
        </p:txBody>
      </p:sp>
    </p:spTree>
    <p:extLst>
      <p:ext uri="{BB962C8B-B14F-4D97-AF65-F5344CB8AC3E}">
        <p14:creationId xmlns:p14="http://schemas.microsoft.com/office/powerpoint/2010/main" val="364661004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481</a:t>
            </a:fld>
            <a:endParaRPr lang="zh-CN" altLang="en-US"/>
          </a:p>
        </p:txBody>
      </p:sp>
    </p:spTree>
    <p:extLst>
      <p:ext uri="{BB962C8B-B14F-4D97-AF65-F5344CB8AC3E}">
        <p14:creationId xmlns:p14="http://schemas.microsoft.com/office/powerpoint/2010/main" val="1814510288"/>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482</a:t>
            </a:fld>
            <a:endParaRPr lang="zh-CN" altLang="en-US"/>
          </a:p>
        </p:txBody>
      </p:sp>
    </p:spTree>
    <p:extLst>
      <p:ext uri="{BB962C8B-B14F-4D97-AF65-F5344CB8AC3E}">
        <p14:creationId xmlns:p14="http://schemas.microsoft.com/office/powerpoint/2010/main" val="858712887"/>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483</a:t>
            </a:fld>
            <a:endParaRPr lang="zh-CN" altLang="en-US"/>
          </a:p>
        </p:txBody>
      </p:sp>
    </p:spTree>
    <p:extLst>
      <p:ext uri="{BB962C8B-B14F-4D97-AF65-F5344CB8AC3E}">
        <p14:creationId xmlns:p14="http://schemas.microsoft.com/office/powerpoint/2010/main" val="994740832"/>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ffectLst/>
              </a:rPr>
              <a:t>Seasonal cycle length: This is the number of time steps in one seasonal cycle (e.g., 4 for quarterly data, etc.) </a:t>
            </a:r>
            <a:endParaRPr lang="en-US"/>
          </a:p>
          <a:p>
            <a:pPr>
              <a:defRPr/>
            </a:pPr>
            <a:r>
              <a:rPr lang="en-US">
                <a:cs typeface="Arial"/>
              </a:rPr>
              <a:t>Forecast will be generated for the training partition and validated for the validation </a:t>
            </a:r>
            <a:r>
              <a:rPr lang="en-US" err="1">
                <a:cs typeface="Arial"/>
              </a:rPr>
              <a:t>parition</a:t>
            </a:r>
            <a:r>
              <a:rPr lang="en-US">
                <a:cs typeface="Arial"/>
              </a:rPr>
              <a:t> </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If you chose "</a:t>
            </a:r>
            <a:r>
              <a:rPr lang="en-US" i="1">
                <a:effectLst/>
              </a:rPr>
              <a:t>Simple in-sample validation</a:t>
            </a:r>
            <a:r>
              <a:rPr lang="en-US"/>
              <a:t>", then all available data is used for both training and validation.</a:t>
            </a:r>
          </a:p>
          <a:p>
            <a:r>
              <a:rPr lang="en-US"/>
              <a:t>If you chose the "</a:t>
            </a:r>
            <a:r>
              <a:rPr lang="en-US" i="1">
                <a:effectLst/>
              </a:rPr>
              <a:t>Flexible Split</a:t>
            </a:r>
            <a:r>
              <a:rPr lang="en-US"/>
              <a:t>" validation strategy, specify the exact start and end times for the train data sample and the test data sample. If the series has numeric time steps rather than date/time, then enter numeric values.</a:t>
            </a:r>
          </a:p>
          <a:p>
            <a:r>
              <a:rPr lang="en-US"/>
              <a:t>Note: The start and end times of the test (validation) window must </a:t>
            </a:r>
            <a:r>
              <a:rPr lang="en-US" b="1">
                <a:effectLst/>
              </a:rPr>
              <a:t>not</a:t>
            </a:r>
            <a:r>
              <a:rPr lang="en-US"/>
              <a:t> be before the start and end times of the training window, respectively.</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484</a:t>
            </a:fld>
            <a:endParaRPr lang="zh-CN" altLang="en-US"/>
          </a:p>
        </p:txBody>
      </p:sp>
    </p:spTree>
    <p:extLst>
      <p:ext uri="{BB962C8B-B14F-4D97-AF65-F5344CB8AC3E}">
        <p14:creationId xmlns:p14="http://schemas.microsoft.com/office/powerpoint/2010/main" val="282134086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485</a:t>
            </a:fld>
            <a:endParaRPr lang="zh-CN" altLang="en-US"/>
          </a:p>
        </p:txBody>
      </p:sp>
    </p:spTree>
    <p:extLst>
      <p:ext uri="{BB962C8B-B14F-4D97-AF65-F5344CB8AC3E}">
        <p14:creationId xmlns:p14="http://schemas.microsoft.com/office/powerpoint/2010/main" val="1312517503"/>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486</a:t>
            </a:fld>
            <a:endParaRPr lang="zh-CN" altLang="en-US"/>
          </a:p>
        </p:txBody>
      </p:sp>
    </p:spTree>
    <p:extLst>
      <p:ext uri="{BB962C8B-B14F-4D97-AF65-F5344CB8AC3E}">
        <p14:creationId xmlns:p14="http://schemas.microsoft.com/office/powerpoint/2010/main" val="69156493"/>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If you want to see the forecast for a different model, go back to the Evaluate tab and select the desired model using the radio buttons in the frame on the left.</a:t>
            </a: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487</a:t>
            </a:fld>
            <a:endParaRPr lang="zh-CN" altLang="en-US"/>
          </a:p>
        </p:txBody>
      </p:sp>
    </p:spTree>
    <p:extLst>
      <p:ext uri="{BB962C8B-B14F-4D97-AF65-F5344CB8AC3E}">
        <p14:creationId xmlns:p14="http://schemas.microsoft.com/office/powerpoint/2010/main" val="1700625638"/>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490</a:t>
            </a:fld>
            <a:endParaRPr lang="zh-CN" altLang="en-US"/>
          </a:p>
        </p:txBody>
      </p:sp>
    </p:spTree>
    <p:extLst>
      <p:ext uri="{BB962C8B-B14F-4D97-AF65-F5344CB8AC3E}">
        <p14:creationId xmlns:p14="http://schemas.microsoft.com/office/powerpoint/2010/main" val="1073408630"/>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t>AutoML automates machine learning by creating a complete modeling workflow starting from data preparation (variable selection and data transformations), to modeling, validation, and selection of the best model for deployment. </a:t>
            </a:r>
            <a:endParaRPr lang="zh-CN" altLang="en-US"/>
          </a:p>
          <a:p>
            <a:r>
              <a:rPr lang="zh-CN"/>
              <a:t>AutoML makes it possible for users of all skill levels to easily build deployable predictive models.</a:t>
            </a:r>
            <a:endParaRPr lang="zh-CN" altLang="en-US">
              <a:cs typeface="Arial"/>
            </a:endParaRPr>
          </a:p>
          <a:p>
            <a:endParaRPr lang="zh-CN">
              <a:cs typeface="Arial"/>
            </a:endParaRPr>
          </a:p>
          <a:p>
            <a:r>
              <a:rPr lang="en-US" altLang="zh-CN"/>
              <a:t>Performs data preparation, model development, model validation and selection of the best model for deployment</a:t>
            </a:r>
            <a:endParaRPr lang="zh-CN">
              <a:cs typeface="Arial"/>
            </a:endParaRPr>
          </a:p>
          <a:p>
            <a:endParaRPr lang="zh-CN" altLang="en-US">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491</a:t>
            </a:fld>
            <a:endParaRPr lang="zh-CN" altLang="en-US"/>
          </a:p>
        </p:txBody>
      </p:sp>
    </p:spTree>
    <p:extLst>
      <p:ext uri="{BB962C8B-B14F-4D97-AF65-F5344CB8AC3E}">
        <p14:creationId xmlns:p14="http://schemas.microsoft.com/office/powerpoint/2010/main" val="1467707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a:t>What are some other common univariate statistics you might want to see?</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50</a:t>
            </a:fld>
            <a:endParaRPr lang="zh-CN" altLang="en-US"/>
          </a:p>
        </p:txBody>
      </p:sp>
    </p:spTree>
    <p:extLst>
      <p:ext uri="{BB962C8B-B14F-4D97-AF65-F5344CB8AC3E}">
        <p14:creationId xmlns:p14="http://schemas.microsoft.com/office/powerpoint/2010/main" val="321887847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Note:</a:t>
            </a:r>
            <a:r>
              <a:rPr lang="zh-CN" altLang="en-US"/>
              <a:t> </a:t>
            </a:r>
            <a:r>
              <a:rPr lang="en-US"/>
              <a:t>Numeric</a:t>
            </a:r>
            <a:r>
              <a:rPr lang="zh-CN" altLang="en-US"/>
              <a:t> </a:t>
            </a:r>
            <a:r>
              <a:rPr lang="en-US"/>
              <a:t>variables</a:t>
            </a:r>
            <a:r>
              <a:rPr lang="zh-CN" altLang="en-US"/>
              <a:t> </a:t>
            </a:r>
            <a:r>
              <a:rPr lang="en-US"/>
              <a:t>with</a:t>
            </a:r>
            <a:r>
              <a:rPr lang="zh-CN" altLang="en-US"/>
              <a:t> </a:t>
            </a:r>
            <a:r>
              <a:rPr lang="en-US"/>
              <a:t>cardinality</a:t>
            </a:r>
            <a:r>
              <a:rPr lang="zh-CN" altLang="en-US"/>
              <a:t> </a:t>
            </a:r>
            <a:r>
              <a:rPr lang="en-US"/>
              <a:t>higher</a:t>
            </a:r>
            <a:r>
              <a:rPr lang="zh-CN" altLang="en-US"/>
              <a:t> </a:t>
            </a:r>
            <a:r>
              <a:rPr lang="en-US"/>
              <a:t>than</a:t>
            </a:r>
            <a:r>
              <a:rPr lang="zh-CN" altLang="en-US"/>
              <a:t> </a:t>
            </a:r>
            <a:r>
              <a:rPr lang="en-US"/>
              <a:t>10</a:t>
            </a:r>
            <a:r>
              <a:rPr lang="zh-CN" altLang="en-US"/>
              <a:t> </a:t>
            </a:r>
            <a:r>
              <a:rPr lang="en-US"/>
              <a:t>are</a:t>
            </a:r>
            <a:r>
              <a:rPr lang="zh-CN" altLang="en-US"/>
              <a:t> </a:t>
            </a:r>
            <a:r>
              <a:rPr lang="en-US"/>
              <a:t>considered</a:t>
            </a:r>
            <a:r>
              <a:rPr lang="zh-CN" altLang="en-US"/>
              <a:t> </a:t>
            </a:r>
            <a:r>
              <a:rPr lang="en-US"/>
              <a:t>continuous.</a:t>
            </a:r>
            <a:r>
              <a:rPr lang="zh-CN" altLang="en-US"/>
              <a:t> </a:t>
            </a:r>
            <a:r>
              <a:rPr lang="en-US"/>
              <a:t>Target</a:t>
            </a:r>
            <a:r>
              <a:rPr lang="zh-CN" altLang="en-US"/>
              <a:t> </a:t>
            </a:r>
            <a:r>
              <a:rPr lang="en-US"/>
              <a:t>category</a:t>
            </a:r>
            <a:r>
              <a:rPr lang="zh-CN" altLang="en-US"/>
              <a:t> </a:t>
            </a:r>
            <a:r>
              <a:rPr lang="en-US"/>
              <a:t>is</a:t>
            </a:r>
            <a:r>
              <a:rPr lang="zh-CN" altLang="en-US"/>
              <a:t> </a:t>
            </a:r>
            <a:r>
              <a:rPr lang="en-US"/>
              <a:t>not</a:t>
            </a:r>
            <a:r>
              <a:rPr lang="zh-CN" altLang="en-US"/>
              <a:t> </a:t>
            </a:r>
            <a:r>
              <a:rPr lang="en-US"/>
              <a:t>applicable</a:t>
            </a:r>
            <a:r>
              <a:rPr lang="zh-CN" altLang="en-US"/>
              <a:t> </a:t>
            </a:r>
            <a:r>
              <a:rPr lang="en-US"/>
              <a:t>for</a:t>
            </a:r>
            <a:r>
              <a:rPr lang="zh-CN" altLang="en-US"/>
              <a:t> </a:t>
            </a:r>
            <a:r>
              <a:rPr lang="en-US"/>
              <a:t>continuous</a:t>
            </a:r>
            <a:r>
              <a:rPr lang="zh-CN" altLang="en-US"/>
              <a:t> </a:t>
            </a:r>
            <a:r>
              <a:rPr lang="en-US"/>
              <a:t>variables</a:t>
            </a:r>
            <a:endParaRPr lang="zh-CN" altLang="en-US"/>
          </a:p>
          <a:p>
            <a:endParaRPr lang="en-CA"/>
          </a:p>
          <a:p>
            <a:r>
              <a:rPr lang="en-CA"/>
              <a:t>The Settings dialog allows you to define the variable selection options and choose the types and parameters of the models to be built</a:t>
            </a:r>
            <a:endParaRPr lang="en-US">
              <a:cs typeface="Arial"/>
            </a:endParaRPr>
          </a:p>
          <a:p>
            <a:endParaRPr lang="en-CA">
              <a:cs typeface="Arial"/>
            </a:endParaRPr>
          </a:p>
          <a:p>
            <a:r>
              <a:rPr lang="en-CA"/>
              <a:t>If satisfied with the default options, clicking Run would build the </a:t>
            </a:r>
            <a:r>
              <a:rPr lang="en-CA" err="1"/>
              <a:t>AutoML</a:t>
            </a:r>
            <a:r>
              <a:rPr lang="en-CA"/>
              <a:t> workflow</a:t>
            </a:r>
            <a:endParaRPr lang="en-CA">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492</a:t>
            </a:fld>
            <a:endParaRPr lang="zh-CN" altLang="en-US"/>
          </a:p>
        </p:txBody>
      </p:sp>
    </p:spTree>
    <p:extLst>
      <p:ext uri="{BB962C8B-B14F-4D97-AF65-F5344CB8AC3E}">
        <p14:creationId xmlns:p14="http://schemas.microsoft.com/office/powerpoint/2010/main" val="3562004568"/>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cs typeface="Arial"/>
            </a:endParaRPr>
          </a:p>
          <a:p>
            <a:endParaRPr lang="zh-CN">
              <a:cs typeface="Arial"/>
            </a:endParaRPr>
          </a:p>
          <a:p>
            <a:endParaRPr lang="zh-CN">
              <a:cs typeface="Arial"/>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494</a:t>
            </a:fld>
            <a:endParaRPr lang="zh-CN" altLang="en-US"/>
          </a:p>
        </p:txBody>
      </p:sp>
    </p:spTree>
    <p:extLst>
      <p:ext uri="{BB962C8B-B14F-4D97-AF65-F5344CB8AC3E}">
        <p14:creationId xmlns:p14="http://schemas.microsoft.com/office/powerpoint/2010/main" val="3145815339"/>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t>Select the </a:t>
            </a:r>
            <a:r>
              <a:rPr lang="en-US" i="1"/>
              <a:t>Location Measure. </a:t>
            </a:r>
            <a:r>
              <a:rPr lang="en-US"/>
              <a:t>The options are: Mean, Median, 1st and 3rd Quartiles</a:t>
            </a:r>
            <a:r>
              <a:rPr lang="en-US" i="1"/>
              <a:t> </a:t>
            </a:r>
            <a:endParaRPr lang="en-US"/>
          </a:p>
          <a:p>
            <a:pPr lvl="1"/>
            <a:r>
              <a:rPr lang="en-US"/>
              <a:t>Select the </a:t>
            </a:r>
            <a:r>
              <a:rPr lang="en-US" i="1"/>
              <a:t>Scale measure. </a:t>
            </a:r>
            <a:r>
              <a:rPr lang="en-US"/>
              <a:t>The options are: Standard Deviation, Mean Absolute Deviation, Interquartile Range</a:t>
            </a:r>
            <a:r>
              <a:rPr lang="en-US" i="1"/>
              <a:t> </a:t>
            </a:r>
            <a:endParaRPr lang="en-US"/>
          </a:p>
          <a:p>
            <a:pPr lvl="1"/>
            <a:r>
              <a:rPr lang="en-US"/>
              <a:t>Specify the cut-off value. The default is 3.</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495</a:t>
            </a:fld>
            <a:endParaRPr lang="zh-CN" altLang="en-US"/>
          </a:p>
        </p:txBody>
      </p:sp>
    </p:spTree>
    <p:extLst>
      <p:ext uri="{BB962C8B-B14F-4D97-AF65-F5344CB8AC3E}">
        <p14:creationId xmlns:p14="http://schemas.microsoft.com/office/powerpoint/2010/main" val="344547644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496</a:t>
            </a:fld>
            <a:endParaRPr lang="zh-CN" altLang="en-US"/>
          </a:p>
        </p:txBody>
      </p:sp>
    </p:spTree>
    <p:extLst>
      <p:ext uri="{BB962C8B-B14F-4D97-AF65-F5344CB8AC3E}">
        <p14:creationId xmlns:p14="http://schemas.microsoft.com/office/powerpoint/2010/main" val="182412805"/>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497</a:t>
            </a:fld>
            <a:endParaRPr lang="zh-CN" altLang="en-US"/>
          </a:p>
        </p:txBody>
      </p:sp>
    </p:spTree>
    <p:extLst>
      <p:ext uri="{BB962C8B-B14F-4D97-AF65-F5344CB8AC3E}">
        <p14:creationId xmlns:p14="http://schemas.microsoft.com/office/powerpoint/2010/main" val="359272230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498</a:t>
            </a:fld>
            <a:endParaRPr lang="zh-CN" altLang="en-US"/>
          </a:p>
        </p:txBody>
      </p:sp>
    </p:spTree>
    <p:extLst>
      <p:ext uri="{BB962C8B-B14F-4D97-AF65-F5344CB8AC3E}">
        <p14:creationId xmlns:p14="http://schemas.microsoft.com/office/powerpoint/2010/main" val="2987619358"/>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a:t>Still need to know why the product team did the validation in this way ??? I don’t know!</a:t>
            </a: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499</a:t>
            </a:fld>
            <a:endParaRPr lang="zh-CN" altLang="en-US"/>
          </a:p>
        </p:txBody>
      </p:sp>
    </p:spTree>
    <p:extLst>
      <p:ext uri="{BB962C8B-B14F-4D97-AF65-F5344CB8AC3E}">
        <p14:creationId xmlns:p14="http://schemas.microsoft.com/office/powerpoint/2010/main" val="141232781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500</a:t>
            </a:fld>
            <a:endParaRPr lang="zh-CN" altLang="en-US"/>
          </a:p>
        </p:txBody>
      </p:sp>
    </p:spTree>
    <p:extLst>
      <p:ext uri="{BB962C8B-B14F-4D97-AF65-F5344CB8AC3E}">
        <p14:creationId xmlns:p14="http://schemas.microsoft.com/office/powerpoint/2010/main" val="3912777199"/>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501</a:t>
            </a:fld>
            <a:endParaRPr lang="zh-CN" altLang="en-US"/>
          </a:p>
        </p:txBody>
      </p:sp>
    </p:spTree>
    <p:extLst>
      <p:ext uri="{BB962C8B-B14F-4D97-AF65-F5344CB8AC3E}">
        <p14:creationId xmlns:p14="http://schemas.microsoft.com/office/powerpoint/2010/main" val="1484990713"/>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502</a:t>
            </a:fld>
            <a:endParaRPr lang="zh-CN" altLang="en-US"/>
          </a:p>
        </p:txBody>
      </p:sp>
    </p:spTree>
    <p:extLst>
      <p:ext uri="{BB962C8B-B14F-4D97-AF65-F5344CB8AC3E}">
        <p14:creationId xmlns:p14="http://schemas.microsoft.com/office/powerpoint/2010/main" val="4167720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51</a:t>
            </a:fld>
            <a:endParaRPr lang="zh-CN" altLang="en-US"/>
          </a:p>
        </p:txBody>
      </p:sp>
    </p:spTree>
    <p:extLst>
      <p:ext uri="{BB962C8B-B14F-4D97-AF65-F5344CB8AC3E}">
        <p14:creationId xmlns:p14="http://schemas.microsoft.com/office/powerpoint/2010/main" val="355204470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CA" altLang="zh-CN"/>
              <a:t>Deep learning </a:t>
            </a:r>
          </a:p>
          <a:p>
            <a:pPr marL="0" indent="0">
              <a:buNone/>
            </a:pP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503</a:t>
            </a:fld>
            <a:endParaRPr lang="zh-CN" altLang="en-US"/>
          </a:p>
        </p:txBody>
      </p:sp>
    </p:spTree>
    <p:extLst>
      <p:ext uri="{BB962C8B-B14F-4D97-AF65-F5344CB8AC3E}">
        <p14:creationId xmlns:p14="http://schemas.microsoft.com/office/powerpoint/2010/main" val="175675629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44903961"/>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cs typeface="Arial"/>
            </a:endParaRPr>
          </a:p>
          <a:p>
            <a:r>
              <a:rPr lang="zh-CN"/>
              <a:t>PCA yields the directions (principal components) that maximize the variance of the data</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89070930"/>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Visitors to a retail outlet were asked to rate different aspects of their experience. The correlation matrix in picture shows the relationships between the data gathered.</a:t>
            </a:r>
            <a:endParaRPr lang="en-US">
              <a:cs typeface="Arial"/>
            </a:endParaRPr>
          </a:p>
          <a:p>
            <a:r>
              <a:rPr lang="en-US"/>
              <a:t>It is clear there are relationships between two groups of variables. One set: </a:t>
            </a:r>
            <a:r>
              <a:rPr lang="en-US" i="1"/>
              <a:t>Polite</a:t>
            </a:r>
            <a:r>
              <a:rPr lang="en-US"/>
              <a:t>, </a:t>
            </a:r>
            <a:r>
              <a:rPr lang="en-US" i="1" err="1"/>
              <a:t>Knowledgeable</a:t>
            </a:r>
            <a:r>
              <a:rPr lang="en-US" err="1"/>
              <a:t>,</a:t>
            </a:r>
            <a:r>
              <a:rPr lang="en-US" i="1" err="1"/>
              <a:t>Efficient</a:t>
            </a:r>
            <a:r>
              <a:rPr lang="en-US" i="1"/>
              <a:t> </a:t>
            </a:r>
            <a:r>
              <a:rPr lang="en-US"/>
              <a:t>and  </a:t>
            </a:r>
            <a:r>
              <a:rPr lang="en-US" i="1"/>
              <a:t>Nice Layout </a:t>
            </a:r>
            <a:r>
              <a:rPr lang="en-US"/>
              <a:t>and G</a:t>
            </a:r>
            <a:r>
              <a:rPr lang="en-US" i="1"/>
              <a:t>ood Location</a:t>
            </a:r>
            <a:r>
              <a:rPr lang="en-US"/>
              <a:t>.</a:t>
            </a:r>
            <a:endParaRPr lang="en-US">
              <a:cs typeface="Arial"/>
            </a:endParaRPr>
          </a:p>
          <a:p>
            <a:r>
              <a:rPr lang="en-US"/>
              <a:t>In some modelling techniques, multicollinearity issues may arise if variables are highly associated. </a:t>
            </a:r>
          </a:p>
          <a:p>
            <a:r>
              <a:rPr lang="en-US"/>
              <a:t>One way to fix that is to apply data reduction, extract the </a:t>
            </a:r>
            <a:r>
              <a:rPr lang="en-US" b="1"/>
              <a:t>Principal Components </a:t>
            </a:r>
            <a:r>
              <a:rPr lang="en-US"/>
              <a:t>and use them in a model.</a:t>
            </a:r>
          </a:p>
          <a:p>
            <a:endParaRPr lang="en-US">
              <a:cs typeface="Arial"/>
            </a:endParaRP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2806978"/>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b="1"/>
              <a:t>Principal Component Analysis </a:t>
            </a:r>
            <a:r>
              <a:rPr lang="zh-CN"/>
              <a:t>begins by extracting the </a:t>
            </a:r>
            <a:r>
              <a:rPr lang="zh-CN" b="1"/>
              <a:t>Eigenvectors </a:t>
            </a:r>
            <a:r>
              <a:rPr lang="zh-CN"/>
              <a:t>and </a:t>
            </a:r>
            <a:r>
              <a:rPr lang="zh-CN" b="1"/>
              <a:t>Eigenvalues </a:t>
            </a:r>
            <a:r>
              <a:rPr lang="zh-CN"/>
              <a:t>of the covariance</a:t>
            </a:r>
            <a:r>
              <a:rPr lang="zh-CN" altLang="en-US"/>
              <a:t> </a:t>
            </a:r>
            <a:r>
              <a:rPr lang="zh-CN"/>
              <a:t>matrix of a set of variables. </a:t>
            </a:r>
            <a:endParaRPr lang="zh-CN">
              <a:cs typeface="Arial"/>
            </a:endParaRPr>
          </a:p>
          <a:p>
            <a:r>
              <a:rPr lang="zh-CN"/>
              <a:t>As the variables are standardized, the process is essentially conducted on a correlation matrix where each variable contains 1 unit of variance.</a:t>
            </a:r>
          </a:p>
          <a:p>
            <a:r>
              <a:rPr lang="zh-CN"/>
              <a:t>The </a:t>
            </a:r>
            <a:r>
              <a:rPr lang="zh-CN" b="1"/>
              <a:t>Eigenvectors </a:t>
            </a:r>
            <a:r>
              <a:rPr lang="zh-CN"/>
              <a:t>are the underlying dimensions in the data, latent factors</a:t>
            </a:r>
            <a:r>
              <a:rPr lang="zh-CN" altLang="en-US"/>
              <a:t> </a:t>
            </a:r>
            <a:r>
              <a:rPr lang="zh-CN"/>
              <a:t>-  and the </a:t>
            </a:r>
            <a:r>
              <a:rPr lang="zh-CN" b="1"/>
              <a:t>Eigenvalues </a:t>
            </a:r>
            <a:r>
              <a:rPr lang="zh-CN"/>
              <a:t>reflect how many units of</a:t>
            </a:r>
            <a:r>
              <a:rPr lang="zh-CN" altLang="en-US"/>
              <a:t> </a:t>
            </a:r>
            <a:r>
              <a:rPr lang="zh-CN"/>
              <a:t>variability each </a:t>
            </a:r>
            <a:r>
              <a:rPr lang="zh-CN" b="1"/>
              <a:t>Eigenvector </a:t>
            </a:r>
            <a:r>
              <a:rPr lang="zh-CN"/>
              <a:t>explains.</a:t>
            </a:r>
            <a:r>
              <a:rPr lang="zh-CN" altLang="en-US"/>
              <a:t> </a:t>
            </a:r>
            <a:r>
              <a:rPr lang="zh-CN"/>
              <a:t>The amount of variance attributable to each </a:t>
            </a:r>
            <a:r>
              <a:rPr lang="zh-CN" b="1"/>
              <a:t>Eigenvector.</a:t>
            </a:r>
            <a:endParaRPr lang="zh-CN">
              <a:cs typeface="Arial"/>
            </a:endParaRPr>
          </a:p>
          <a:p>
            <a:r>
              <a:rPr lang="zh-CN"/>
              <a:t>The </a:t>
            </a:r>
            <a:r>
              <a:rPr lang="zh-CN" b="1"/>
              <a:t>Eigenvectors </a:t>
            </a:r>
            <a:r>
              <a:rPr lang="zh-CN"/>
              <a:t>and </a:t>
            </a:r>
            <a:r>
              <a:rPr lang="zh-CN" b="1"/>
              <a:t>Eigenvalues </a:t>
            </a:r>
            <a:r>
              <a:rPr lang="zh-CN"/>
              <a:t>provide information about the structure of the data and are in turn</a:t>
            </a:r>
            <a:r>
              <a:rPr lang="zh-CN" altLang="en-US"/>
              <a:t> </a:t>
            </a:r>
            <a:r>
              <a:rPr lang="zh-CN"/>
              <a:t>used to derive the set of </a:t>
            </a:r>
            <a:r>
              <a:rPr lang="zh-CN" b="1"/>
              <a:t>Principal Components</a:t>
            </a:r>
            <a:r>
              <a:rPr lang="zh-CN"/>
              <a:t>.</a:t>
            </a:r>
            <a:endParaRPr lang="zh-CN">
              <a:cs typeface="Arial"/>
            </a:endParaRPr>
          </a:p>
          <a:p>
            <a:r>
              <a:rPr lang="zh-CN"/>
              <a:t>In this example there are six variables, so in total there are six units of variance to explain. </a:t>
            </a:r>
            <a:r>
              <a:rPr lang="zh-CN" b="1"/>
              <a:t>Eigenvector1</a:t>
            </a:r>
            <a:r>
              <a:rPr lang="zh-CN" altLang="en-US" b="1"/>
              <a:t> </a:t>
            </a:r>
            <a:r>
              <a:rPr lang="zh-CN"/>
              <a:t>explains 3.5 units or approximately 60% of this.</a:t>
            </a:r>
          </a:p>
          <a:p>
            <a:endParaRPr lang="zh-CN" altLang="en-US">
              <a:cs typeface="Aria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9951956"/>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b="1"/>
              <a:t>Principal Component Analysis </a:t>
            </a:r>
            <a:r>
              <a:rPr lang="zh-CN"/>
              <a:t>begins by extracting the </a:t>
            </a:r>
            <a:r>
              <a:rPr lang="zh-CN" b="1"/>
              <a:t>Eigenvectors </a:t>
            </a:r>
            <a:r>
              <a:rPr lang="zh-CN"/>
              <a:t>and </a:t>
            </a:r>
            <a:r>
              <a:rPr lang="zh-CN" b="1"/>
              <a:t>Eigenvalues </a:t>
            </a:r>
            <a:r>
              <a:rPr lang="zh-CN"/>
              <a:t>of the covariance</a:t>
            </a:r>
            <a:r>
              <a:rPr lang="zh-CN" altLang="en-US"/>
              <a:t> </a:t>
            </a:r>
            <a:r>
              <a:rPr lang="zh-CN"/>
              <a:t>matrix of a set of variables. </a:t>
            </a:r>
            <a:endParaRPr lang="zh-CN">
              <a:cs typeface="Arial"/>
            </a:endParaRPr>
          </a:p>
          <a:p>
            <a:r>
              <a:rPr lang="zh-CN"/>
              <a:t>As the variables are standardized, the process is essentially conducted on a correlation matrix where each variable contains 1 unit of variance.</a:t>
            </a:r>
          </a:p>
          <a:p>
            <a:r>
              <a:rPr lang="zh-CN"/>
              <a:t>The </a:t>
            </a:r>
            <a:r>
              <a:rPr lang="zh-CN" b="1"/>
              <a:t>Eigenvectors </a:t>
            </a:r>
            <a:r>
              <a:rPr lang="zh-CN"/>
              <a:t>are the underlying dimensions in the data, latent factors</a:t>
            </a:r>
            <a:r>
              <a:rPr lang="zh-CN" altLang="en-US"/>
              <a:t> </a:t>
            </a:r>
            <a:r>
              <a:rPr lang="zh-CN"/>
              <a:t>-  and the </a:t>
            </a:r>
            <a:r>
              <a:rPr lang="zh-CN" b="1"/>
              <a:t>Eigenvalues </a:t>
            </a:r>
            <a:r>
              <a:rPr lang="zh-CN"/>
              <a:t>reflect how many units of</a:t>
            </a:r>
            <a:r>
              <a:rPr lang="zh-CN" altLang="en-US"/>
              <a:t> </a:t>
            </a:r>
            <a:r>
              <a:rPr lang="zh-CN"/>
              <a:t>variability each </a:t>
            </a:r>
            <a:r>
              <a:rPr lang="zh-CN" b="1"/>
              <a:t>Eigenvector </a:t>
            </a:r>
            <a:r>
              <a:rPr lang="zh-CN"/>
              <a:t>explains.</a:t>
            </a:r>
            <a:r>
              <a:rPr lang="zh-CN" altLang="en-US"/>
              <a:t> </a:t>
            </a:r>
            <a:r>
              <a:rPr lang="zh-CN"/>
              <a:t>The amount of variance attributable to each </a:t>
            </a:r>
            <a:r>
              <a:rPr lang="zh-CN" b="1"/>
              <a:t>Eigenvector.</a:t>
            </a:r>
            <a:endParaRPr lang="zh-CN">
              <a:cs typeface="Arial"/>
            </a:endParaRPr>
          </a:p>
          <a:p>
            <a:r>
              <a:rPr lang="zh-CN"/>
              <a:t>The </a:t>
            </a:r>
            <a:r>
              <a:rPr lang="zh-CN" b="1"/>
              <a:t>Eigenvectors </a:t>
            </a:r>
            <a:r>
              <a:rPr lang="zh-CN"/>
              <a:t>and </a:t>
            </a:r>
            <a:r>
              <a:rPr lang="zh-CN" b="1"/>
              <a:t>Eigenvalues </a:t>
            </a:r>
            <a:r>
              <a:rPr lang="zh-CN"/>
              <a:t>provide information about the structure of the data and are in turn</a:t>
            </a:r>
            <a:r>
              <a:rPr lang="zh-CN" altLang="en-US"/>
              <a:t> </a:t>
            </a:r>
            <a:r>
              <a:rPr lang="zh-CN"/>
              <a:t>used to derive the set of </a:t>
            </a:r>
            <a:r>
              <a:rPr lang="zh-CN" b="1"/>
              <a:t>Principal Components</a:t>
            </a:r>
            <a:r>
              <a:rPr lang="zh-CN"/>
              <a:t>.</a:t>
            </a:r>
            <a:endParaRPr lang="zh-CN">
              <a:cs typeface="Arial"/>
            </a:endParaRPr>
          </a:p>
          <a:p>
            <a:r>
              <a:rPr lang="zh-CN"/>
              <a:t>In this example there are six variables, so in total there are six units of variance to explain. </a:t>
            </a:r>
            <a:r>
              <a:rPr lang="zh-CN" b="1"/>
              <a:t>Eigenvector1</a:t>
            </a:r>
            <a:r>
              <a:rPr lang="zh-CN" altLang="en-US" b="1"/>
              <a:t> </a:t>
            </a:r>
            <a:r>
              <a:rPr lang="zh-CN"/>
              <a:t>explains 3.5 units or approximately 60% of this.</a:t>
            </a:r>
          </a:p>
          <a:p>
            <a:endParaRPr lang="zh-CN" altLang="en-US">
              <a:cs typeface="Aria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02583410"/>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77855855"/>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cs typeface="Arial"/>
            </a:endParaRP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50993707"/>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cs typeface="Arial"/>
            </a:endParaRPr>
          </a:p>
          <a:p>
            <a:r>
              <a:rPr lang="zh-CN"/>
              <a:t>As one variable equals one unit of variance, a rule of thumb is to extract only </a:t>
            </a:r>
            <a:r>
              <a:rPr lang="zh-CN" b="1"/>
              <a:t>Eigenvectors </a:t>
            </a:r>
            <a:r>
              <a:rPr lang="zh-CN"/>
              <a:t>explaining at least 1 unit of variance as this means they </a:t>
            </a:r>
            <a:r>
              <a:rPr lang="en-US" altLang="zh-CN"/>
              <a:t>must </a:t>
            </a:r>
            <a:r>
              <a:rPr lang="zh-CN"/>
              <a:t>explain variance from more than one variable.</a:t>
            </a:r>
            <a:endParaRPr lang="zh-CN" altLang="en-US">
              <a:cs typeface="Arial"/>
            </a:endParaRPr>
          </a:p>
          <a:p>
            <a:r>
              <a:rPr lang="zh-CN"/>
              <a:t>You see </a:t>
            </a:r>
            <a:r>
              <a:rPr lang="en-US" altLang="zh-CN"/>
              <a:t>c</a:t>
            </a:r>
            <a:r>
              <a:rPr lang="zh-CN"/>
              <a:t>om</a:t>
            </a:r>
            <a:r>
              <a:rPr lang="en-US" altLang="zh-CN"/>
              <a:t>ponents</a:t>
            </a:r>
            <a:r>
              <a:rPr lang="zh-CN"/>
              <a:t> down here. It shows the correlation between the variables and principle components. Variables with little influence on principle components have values closer to 0. Variables that have higher influence have values closer to 1 and it tells us how strongly variable is related to the principle component.</a:t>
            </a:r>
          </a:p>
          <a:p>
            <a:r>
              <a:rPr lang="zh-CN"/>
              <a:t>We can also specify a variance cut off. So we can tell give me the components that explains at least 70% of total variance. In this example the two eigenvectors are extracted and the two principle components created and they explain 81% of overall variance. </a:t>
            </a:r>
          </a:p>
          <a:p>
            <a:r>
              <a:rPr lang="zh-CN"/>
              <a:t>This is known as the Variance Cutoff method and an available option in Knowledge S</a:t>
            </a:r>
            <a:r>
              <a:rPr lang="en-US" altLang="zh-CN" err="1"/>
              <a:t>tudio</a:t>
            </a:r>
            <a:endParaRPr lang="zh-CN" err="1">
              <a:cs typeface="Arial"/>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3003113"/>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cs typeface="Arial"/>
            </a:endParaRP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13590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52</a:t>
            </a:fld>
            <a:endParaRPr lang="zh-CN" altLang="en-US"/>
          </a:p>
        </p:txBody>
      </p:sp>
    </p:spTree>
    <p:extLst>
      <p:ext uri="{BB962C8B-B14F-4D97-AF65-F5344CB8AC3E}">
        <p14:creationId xmlns:p14="http://schemas.microsoft.com/office/powerpoint/2010/main" val="19649145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cs typeface="Arial"/>
            </a:endParaRPr>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AC392A-D2BE-44FF-AB31-258796276AE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12908166"/>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cs typeface="Arial"/>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528</a:t>
            </a:fld>
            <a:endParaRPr lang="en-US"/>
          </a:p>
        </p:txBody>
      </p:sp>
    </p:spTree>
    <p:extLst>
      <p:ext uri="{BB962C8B-B14F-4D97-AF65-F5344CB8AC3E}">
        <p14:creationId xmlns:p14="http://schemas.microsoft.com/office/powerpoint/2010/main" val="1108940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53</a:t>
            </a:fld>
            <a:endParaRPr lang="zh-CN" altLang="en-US"/>
          </a:p>
        </p:txBody>
      </p:sp>
    </p:spTree>
    <p:extLst>
      <p:ext uri="{BB962C8B-B14F-4D97-AF65-F5344CB8AC3E}">
        <p14:creationId xmlns:p14="http://schemas.microsoft.com/office/powerpoint/2010/main" val="172675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54</a:t>
            </a:fld>
            <a:endParaRPr lang="zh-CN" altLang="en-US"/>
          </a:p>
        </p:txBody>
      </p:sp>
    </p:spTree>
    <p:extLst>
      <p:ext uri="{BB962C8B-B14F-4D97-AF65-F5344CB8AC3E}">
        <p14:creationId xmlns:p14="http://schemas.microsoft.com/office/powerpoint/2010/main" val="1775987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Perform interactive filtering within the dataset views - without going back to the workflow and creating a new dataset. A </a:t>
            </a:r>
            <a:r>
              <a:rPr lang="en-US" sz="1200" err="1"/>
              <a:t>dockable</a:t>
            </a:r>
            <a:r>
              <a:rPr lang="en-US" sz="1200"/>
              <a:t> filter panel opens in all dataset views (tabs) to serves this purpose.</a:t>
            </a:r>
            <a:endParaRPr lang="en-US" sz="1200">
              <a:cs typeface="Calibri"/>
            </a:endParaRP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55</a:t>
            </a:fld>
            <a:endParaRPr lang="zh-CN" altLang="en-US"/>
          </a:p>
        </p:txBody>
      </p:sp>
    </p:spTree>
    <p:extLst>
      <p:ext uri="{BB962C8B-B14F-4D97-AF65-F5344CB8AC3E}">
        <p14:creationId xmlns:p14="http://schemas.microsoft.com/office/powerpoint/2010/main" val="1181373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is the most valuable business asset and a prerequisite to Data Science. Valuable sources of information</a:t>
            </a:r>
          </a:p>
          <a:p>
            <a:r>
              <a:rPr lang="en-US"/>
              <a:t>can be found throughout organizations and well beyond their borders i.e. internal and external data sources, both structured and unstructured.</a:t>
            </a:r>
            <a:endParaRPr lang="en-US">
              <a:cs typeface="Arial"/>
            </a:endParaRPr>
          </a:p>
          <a:p>
            <a:endParaRPr lang="en-US"/>
          </a:p>
          <a:p>
            <a:endParaRPr lang="en-US"/>
          </a:p>
          <a:p>
            <a:r>
              <a:rPr lang="en-CA"/>
              <a:t>subjective data -&gt; How did you like your food in a restaurant survey is very subjective. </a:t>
            </a:r>
          </a:p>
          <a:p>
            <a:r>
              <a:rPr lang="en-US"/>
              <a:t>en</a:t>
            </a:r>
            <a:r>
              <a:rPr lang="en-CA"/>
              <a:t>ought data -&gt; Do you have all groups for a certain variable in your data? If you don't, when you build a model you won’t cover them. Then when it’s time to implement your model you won’t know what to do with people who weren’t represented. </a:t>
            </a:r>
            <a:endParaRPr lang="en-CA">
              <a:cs typeface="Arial"/>
            </a:endParaRPr>
          </a:p>
          <a:p>
            <a:endParaRPr lang="en-US"/>
          </a:p>
          <a:p>
            <a:r>
              <a:rPr lang="en-US"/>
              <a:t>E</a:t>
            </a:r>
            <a:r>
              <a:rPr lang="en-CA" err="1"/>
              <a:t>xpert</a:t>
            </a:r>
            <a:r>
              <a:rPr lang="en-CA"/>
              <a:t> on data -&gt; </a:t>
            </a:r>
            <a:r>
              <a:rPr lang="en-CA" err="1"/>
              <a:t>e.g</a:t>
            </a:r>
            <a:r>
              <a:rPr lang="en-CA"/>
              <a:t> there is a payment field in data , which has actually been created by an auto-dialer. There is another flag that tells if the payment actually made or not. If we don't know about that flag we might just use the payment field. </a:t>
            </a:r>
            <a:endParaRPr lang="en-CA">
              <a:cs typeface="Arial"/>
            </a:endParaRPr>
          </a:p>
          <a:p>
            <a:endParaRPr lang="en-US"/>
          </a:p>
          <a:p>
            <a:r>
              <a:rPr lang="en-US"/>
              <a:t>These are things that can really trick people out. So if you don’t have expertise on a specific data you need to ask who has the expertise. Expertise also helps us explain the results. </a:t>
            </a:r>
            <a:endParaRPr lang="en-CA"/>
          </a:p>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14</a:t>
            </a:fld>
            <a:endParaRPr lang="en-US"/>
          </a:p>
        </p:txBody>
      </p:sp>
    </p:spTree>
    <p:extLst>
      <p:ext uri="{BB962C8B-B14F-4D97-AF65-F5344CB8AC3E}">
        <p14:creationId xmlns:p14="http://schemas.microsoft.com/office/powerpoint/2010/main" val="3626161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sz="1200" kern="1200">
                <a:solidFill>
                  <a:schemeClr val="tx1"/>
                </a:solidFill>
                <a:effectLst/>
                <a:latin typeface="+mn-lt"/>
                <a:ea typeface="+mn-ea"/>
                <a:cs typeface="+mn-cs"/>
              </a:rPr>
              <a:t>Segment Viewer is a distribution plot for all variables that I picked in the segment viewer against any target variable. In this case Response variable as the Target Variable.  </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56</a:t>
            </a:fld>
            <a:endParaRPr lang="zh-CN" altLang="en-US"/>
          </a:p>
        </p:txBody>
      </p:sp>
    </p:spTree>
    <p:extLst>
      <p:ext uri="{BB962C8B-B14F-4D97-AF65-F5344CB8AC3E}">
        <p14:creationId xmlns:p14="http://schemas.microsoft.com/office/powerpoint/2010/main" val="26884709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sz="1200" kern="1200">
                <a:solidFill>
                  <a:schemeClr val="tx1"/>
                </a:solidFill>
                <a:effectLst/>
                <a:latin typeface="+mn-lt"/>
                <a:ea typeface="+mn-ea"/>
                <a:cs typeface="+mn-cs"/>
              </a:rPr>
              <a:t>I get to see what distribution looks like for the whole dataset and I can see all the variables that are available.  </a:t>
            </a:r>
          </a:p>
          <a:p>
            <a:r>
              <a:rPr lang="en-CA" sz="1200" kern="1200">
                <a:solidFill>
                  <a:schemeClr val="tx1"/>
                </a:solidFill>
                <a:effectLst/>
                <a:latin typeface="+mn-lt"/>
                <a:ea typeface="+mn-ea"/>
                <a:cs typeface="+mn-cs"/>
              </a:rPr>
              <a:t>Second column gives me distribution for all records where the Response was No, and the third column gives me for the Yes Response. </a:t>
            </a:r>
          </a:p>
          <a:p>
            <a:r>
              <a:rPr lang="en-CA" sz="1200" kern="1200">
                <a:solidFill>
                  <a:schemeClr val="tx1"/>
                </a:solidFill>
                <a:effectLst/>
                <a:latin typeface="+mn-lt"/>
                <a:ea typeface="+mn-ea"/>
                <a:cs typeface="+mn-cs"/>
              </a:rPr>
              <a:t>All these are dynamically generated depending on what target variable I picked. So, we can see some different distributions here right off top just visually looking at age, you see that Yes responders tend to be older. </a:t>
            </a:r>
          </a:p>
          <a:p>
            <a:endParaRPr lang="en-CA" sz="1200" kern="1200">
              <a:solidFill>
                <a:schemeClr val="tx1"/>
              </a:solidFill>
              <a:effectLst/>
              <a:latin typeface="+mn-lt"/>
              <a:ea typeface="+mn-ea"/>
              <a:cs typeface="+mn-cs"/>
            </a:endParaRPr>
          </a:p>
          <a:p>
            <a:r>
              <a:rPr lang="en-CA" sz="1200" kern="1200">
                <a:solidFill>
                  <a:schemeClr val="tx1"/>
                </a:solidFill>
                <a:effectLst/>
                <a:latin typeface="+mn-lt"/>
                <a:ea typeface="+mn-ea"/>
                <a:cs typeface="+mn-cs"/>
              </a:rPr>
              <a:t>We’ve included both the Information Value and Entropy Variance to see which variables are most related to the target variable. If you have large number of variables, these empirical methods give you ability to short-cut the process. You see this information Value and Entropy Variance, If I click on any of these, I can sort the variables in descending or ascending order. So, in this case relationship, marital status and age end up being highest ranking variables and potentially good predictors.</a:t>
            </a:r>
          </a:p>
          <a:p>
            <a:r>
              <a:rPr lang="en-CA" sz="1200" kern="1200">
                <a:solidFill>
                  <a:schemeClr val="tx1"/>
                </a:solidFill>
                <a:effectLst/>
                <a:latin typeface="+mn-lt"/>
                <a:ea typeface="+mn-ea"/>
                <a:cs typeface="+mn-cs"/>
              </a:rPr>
              <a:t> (It’s actually one of the algorithms we use for decision trees)   </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57</a:t>
            </a:fld>
            <a:endParaRPr lang="zh-CN" altLang="en-US"/>
          </a:p>
        </p:txBody>
      </p:sp>
    </p:spTree>
    <p:extLst>
      <p:ext uri="{BB962C8B-B14F-4D97-AF65-F5344CB8AC3E}">
        <p14:creationId xmlns:p14="http://schemas.microsoft.com/office/powerpoint/2010/main" val="3776925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58</a:t>
            </a:fld>
            <a:endParaRPr lang="zh-CN" altLang="en-US"/>
          </a:p>
        </p:txBody>
      </p:sp>
    </p:spTree>
    <p:extLst>
      <p:ext uri="{BB962C8B-B14F-4D97-AF65-F5344CB8AC3E}">
        <p14:creationId xmlns:p14="http://schemas.microsoft.com/office/powerpoint/2010/main" val="1377521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59</a:t>
            </a:fld>
            <a:endParaRPr lang="zh-CN" altLang="en-US"/>
          </a:p>
        </p:txBody>
      </p:sp>
    </p:spTree>
    <p:extLst>
      <p:ext uri="{BB962C8B-B14F-4D97-AF65-F5344CB8AC3E}">
        <p14:creationId xmlns:p14="http://schemas.microsoft.com/office/powerpoint/2010/main" val="8374384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61</a:t>
            </a:fld>
            <a:endParaRPr lang="zh-CN" altLang="en-US"/>
          </a:p>
        </p:txBody>
      </p:sp>
    </p:spTree>
    <p:extLst>
      <p:ext uri="{BB962C8B-B14F-4D97-AF65-F5344CB8AC3E}">
        <p14:creationId xmlns:p14="http://schemas.microsoft.com/office/powerpoint/2010/main" val="35120692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62</a:t>
            </a:fld>
            <a:endParaRPr lang="zh-CN" altLang="en-US"/>
          </a:p>
        </p:txBody>
      </p:sp>
    </p:spTree>
    <p:extLst>
      <p:ext uri="{BB962C8B-B14F-4D97-AF65-F5344CB8AC3E}">
        <p14:creationId xmlns:p14="http://schemas.microsoft.com/office/powerpoint/2010/main" val="4025457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63</a:t>
            </a:fld>
            <a:endParaRPr lang="zh-CN" altLang="en-US"/>
          </a:p>
        </p:txBody>
      </p:sp>
    </p:spTree>
    <p:extLst>
      <p:ext uri="{BB962C8B-B14F-4D97-AF65-F5344CB8AC3E}">
        <p14:creationId xmlns:p14="http://schemas.microsoft.com/office/powerpoint/2010/main" val="1896009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64</a:t>
            </a:fld>
            <a:endParaRPr lang="zh-CN" altLang="en-US"/>
          </a:p>
        </p:txBody>
      </p:sp>
    </p:spTree>
    <p:extLst>
      <p:ext uri="{BB962C8B-B14F-4D97-AF65-F5344CB8AC3E}">
        <p14:creationId xmlns:p14="http://schemas.microsoft.com/office/powerpoint/2010/main" val="34879114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65</a:t>
            </a:fld>
            <a:endParaRPr lang="en-US"/>
          </a:p>
        </p:txBody>
      </p:sp>
    </p:spTree>
    <p:extLst>
      <p:ext uri="{BB962C8B-B14F-4D97-AF65-F5344CB8AC3E}">
        <p14:creationId xmlns:p14="http://schemas.microsoft.com/office/powerpoint/2010/main" val="4046382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a:effectLst/>
              </a:rPr>
              <a:t>Note: </a:t>
            </a:r>
            <a:r>
              <a:rPr lang="en-US">
                <a:effectLst/>
              </a:rPr>
              <a:t>Some variables with Max absolute correlation exceeding the cut-off will also get selected according to the following rule: Suppose Variable </a:t>
            </a:r>
            <a:r>
              <a:rPr lang="en-US" i="1">
                <a:effectLst/>
              </a:rPr>
              <a:t>V1</a:t>
            </a:r>
            <a:r>
              <a:rPr lang="en-US">
                <a:effectLst/>
              </a:rPr>
              <a:t> has Max Absolute Correlation greater than the cut-off, and the corresponding highly correlated variable is </a:t>
            </a:r>
            <a:r>
              <a:rPr lang="en-US" i="1">
                <a:effectLst/>
              </a:rPr>
              <a:t>V2</a:t>
            </a:r>
            <a:r>
              <a:rPr lang="en-US">
                <a:effectLst/>
              </a:rPr>
              <a:t>. Then the value of Average Absolute Correlation will be compared for </a:t>
            </a:r>
            <a:r>
              <a:rPr lang="en-US" i="1">
                <a:effectLst/>
              </a:rPr>
              <a:t>V1</a:t>
            </a:r>
            <a:r>
              <a:rPr lang="en-US">
                <a:effectLst/>
              </a:rPr>
              <a:t> and </a:t>
            </a:r>
            <a:r>
              <a:rPr lang="en-US" i="1">
                <a:effectLst/>
              </a:rPr>
              <a:t>V2, </a:t>
            </a:r>
            <a:r>
              <a:rPr lang="en-US">
                <a:effectLst/>
              </a:rPr>
              <a:t>and the</a:t>
            </a:r>
            <a:r>
              <a:rPr lang="en-US" i="1">
                <a:effectLst/>
              </a:rPr>
              <a:t> </a:t>
            </a:r>
            <a:r>
              <a:rPr lang="en-US">
                <a:effectLst/>
              </a:rPr>
              <a:t>one with </a:t>
            </a:r>
            <a:r>
              <a:rPr lang="en-US" u="sng">
                <a:effectLst/>
              </a:rPr>
              <a:t>lower</a:t>
            </a:r>
            <a:r>
              <a:rPr lang="en-US" i="1">
                <a:effectLst/>
              </a:rPr>
              <a:t> </a:t>
            </a:r>
            <a:r>
              <a:rPr lang="en-US">
                <a:effectLst/>
              </a:rPr>
              <a:t>Average Absolute Correlation will get selected, while the other will get excluded.</a:t>
            </a:r>
          </a:p>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66</a:t>
            </a:fld>
            <a:endParaRPr lang="en-US"/>
          </a:p>
        </p:txBody>
      </p:sp>
    </p:spTree>
    <p:extLst>
      <p:ext uri="{BB962C8B-B14F-4D97-AF65-F5344CB8AC3E}">
        <p14:creationId xmlns:p14="http://schemas.microsoft.com/office/powerpoint/2010/main" val="3321703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-What substantive problem do you want to solve?</a:t>
            </a:r>
            <a:r>
              <a:rPr lang="en-US"/>
              <a:t> So we don’t need a vague problem like I want to make more money! We want a problem like” I want people who owe me money pay frequently.” or I want to accept more account without changing bad account rates. </a:t>
            </a:r>
          </a:p>
          <a:p>
            <a:pPr>
              <a:buNone/>
            </a:pPr>
            <a:r>
              <a:rPr lang="en-US" b="1"/>
              <a:t>-What data I have. Do I understand data? </a:t>
            </a:r>
            <a:r>
              <a:rPr lang="en-US"/>
              <a:t>Then go and search. Once I have access to data, which part is relevant. If someone gives me 8 files, how many of them are relevant. Do I need to link them? What is the linking field? Another example of irrelevant  data is if you’ve got some information, the field you have is customer ID. This is a thing you need to know early on. I should not be using someone’s ID to predict whether or not defaults on credit. That’s not going to be a useful metric. If it is, then there is even a bigger problem. Because there should not be a relationship between a randomized number and whether or not somebody’s going to default. </a:t>
            </a:r>
            <a:endParaRPr lang="en-US">
              <a:cs typeface="Arial"/>
            </a:endParaRPr>
          </a:p>
          <a:p>
            <a:pPr>
              <a:buNone/>
            </a:pPr>
            <a:r>
              <a:rPr lang="en-US"/>
              <a:t>-</a:t>
            </a:r>
            <a:r>
              <a:rPr lang="en-US" b="1"/>
              <a:t>Now that you know that you need to link two tables, how do I do that?</a:t>
            </a:r>
            <a:r>
              <a:rPr lang="en-US"/>
              <a:t> Are there missing value? What are data types? Sometimes there are strings and need to be converted to integers or dates. Some values have bunch of leading zeros and some doesn’t. So you need to know what kinds of preprocessing and cleanings you need to do early on. In the best case scenario if you have not thought about it in the early stage, it will take you longer. Because you need to cycle back and redo the work. In the worst case you get wrong results. So instead of getting errors, you’ve go wrong values. Sometimes it’s very hard to diagnose when you go that far. So you need to think about it early on. There’re other types of cleaning as well and not just linking data. For example, you see high percentage of null in ‘Capital gain’ field. Does it mean that those nulls means zero capital gain or those people are not investors? </a:t>
            </a:r>
            <a:endParaRPr lang="en-US">
              <a:cs typeface="Arial"/>
            </a:endParaRPr>
          </a:p>
          <a:p>
            <a:pPr>
              <a:buNone/>
            </a:pPr>
            <a:r>
              <a:rPr lang="en-US"/>
              <a:t>-</a:t>
            </a:r>
            <a:r>
              <a:rPr lang="en-US" b="1"/>
              <a:t>The list of techniques is almost endless these days.</a:t>
            </a:r>
            <a:r>
              <a:rPr lang="en-US"/>
              <a:t> You should know in advance what you have access to, and sometime this is going to be determined based on your familiarity. If you are not familiar with neural network maybe it’s not the right time experimenting depending on your project turnaround time. Sometimes it’s based on regulations. If you need to explain your model, black boxed models are not the right choices versus using decision trees, which easily explains the factors of the model . </a:t>
            </a:r>
          </a:p>
          <a:p>
            <a:pPr>
              <a:buNone/>
            </a:pPr>
            <a:r>
              <a:rPr lang="en-US"/>
              <a:t>    Sometimes you have enough time to try different models. </a:t>
            </a:r>
          </a:p>
          <a:p>
            <a:pPr>
              <a:buNone/>
            </a:pPr>
            <a:r>
              <a:rPr lang="en-US"/>
              <a:t>    You want to build a neural net, a logistic regression, a tree and an ensemble model. You want to see which model gives you the best result. (decision tree deals with missing values perfectly as it creates a separate  bin for them while linear regression cannot process missing values.) There is a bit of back an forth between DM techniques and pre-processing and cleaning data.</a:t>
            </a:r>
            <a:endParaRPr lang="en-US">
              <a:cs typeface="Arial"/>
            </a:endParaRPr>
          </a:p>
          <a:p>
            <a:pPr>
              <a:buNone/>
            </a:pPr>
            <a:r>
              <a:rPr lang="en-US"/>
              <a:t>-</a:t>
            </a:r>
            <a:r>
              <a:rPr lang="en-US" b="1"/>
              <a:t>You need to decide in advance what metric are you going to use </a:t>
            </a:r>
            <a:r>
              <a:rPr lang="en-US"/>
              <a:t>to evaluate your analysis. So if the metric tells you your analysis is not good you go back and adjust your analysis. </a:t>
            </a:r>
            <a:endParaRPr lang="en-US">
              <a:cs typeface="Arial"/>
            </a:endParaRPr>
          </a:p>
          <a:p>
            <a:pPr>
              <a:buNone/>
            </a:pPr>
            <a:r>
              <a:rPr lang="en-US"/>
              <a:t>-</a:t>
            </a:r>
            <a:r>
              <a:rPr lang="en-US" b="1"/>
              <a:t>This is something you don’t know up front.</a:t>
            </a:r>
            <a:r>
              <a:rPr lang="en-US"/>
              <a:t> But you need to decide how you are going to use the result of your model or data mining analysis in order to get value out of it. What are you </a:t>
            </a:r>
            <a:r>
              <a:rPr lang="en-US" err="1"/>
              <a:t>gonna</a:t>
            </a:r>
            <a:r>
              <a:rPr lang="en-US"/>
              <a:t> do to get the most amount of information. You need to think about it up front. </a:t>
            </a:r>
            <a:endParaRPr lang="en-US">
              <a:cs typeface="Arial"/>
            </a:endParaRPr>
          </a:p>
          <a:p>
            <a:pPr>
              <a:buNone/>
            </a:pPr>
            <a:r>
              <a:rPr lang="en-US"/>
              <a:t>-</a:t>
            </a:r>
            <a:endParaRPr lang="en-US">
              <a:cs typeface="Arial"/>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fld id="{2053E408-BDBF-6142-9AEB-D92FAD324DDB}" type="slidenum">
              <a:rPr lang="en-US" smtClean="0"/>
              <a:pPr/>
              <a:t>15</a:t>
            </a:fld>
            <a:endParaRPr lang="en-US"/>
          </a:p>
        </p:txBody>
      </p:sp>
    </p:spTree>
    <p:extLst>
      <p:ext uri="{BB962C8B-B14F-4D97-AF65-F5344CB8AC3E}">
        <p14:creationId xmlns:p14="http://schemas.microsoft.com/office/powerpoint/2010/main" val="3533353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To asses predictive power of variables relative to a target variable</a:t>
            </a:r>
            <a:endParaRPr lang="en-US" sz="1200"/>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67</a:t>
            </a:fld>
            <a:endParaRPr lang="zh-CN" altLang="en-US"/>
          </a:p>
        </p:txBody>
      </p:sp>
    </p:spTree>
    <p:extLst>
      <p:ext uri="{BB962C8B-B14F-4D97-AF65-F5344CB8AC3E}">
        <p14:creationId xmlns:p14="http://schemas.microsoft.com/office/powerpoint/2010/main" val="42610631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68</a:t>
            </a:fld>
            <a:endParaRPr lang="zh-CN" altLang="en-US"/>
          </a:p>
        </p:txBody>
      </p:sp>
    </p:spTree>
    <p:extLst>
      <p:ext uri="{BB962C8B-B14F-4D97-AF65-F5344CB8AC3E}">
        <p14:creationId xmlns:p14="http://schemas.microsoft.com/office/powerpoint/2010/main" val="1598771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a:solidFill>
                  <a:schemeClr val="tx1"/>
                </a:solidFill>
                <a:effectLst/>
                <a:latin typeface="+mn-lt"/>
                <a:ea typeface="+mn-ea"/>
                <a:cs typeface="+mn-cs"/>
              </a:rPr>
              <a:t>Trainer notes on methods (from Help):</a:t>
            </a:r>
            <a:r>
              <a:rPr lang="en-US" sz="900" b="0" i="0" kern="1200">
                <a:solidFill>
                  <a:schemeClr val="tx1"/>
                </a:solidFill>
                <a:effectLst/>
                <a:latin typeface="+mn-lt"/>
                <a:ea typeface="+mn-ea"/>
                <a:cs typeface="+mn-cs"/>
              </a:rPr>
              <a:t>​</a:t>
            </a:r>
          </a:p>
          <a:p>
            <a:pPr rtl="0" fontAlgn="base"/>
            <a:r>
              <a:rPr lang="en-US" sz="900" b="1" i="0" u="none" strike="noStrike" kern="1200">
                <a:solidFill>
                  <a:schemeClr val="tx1"/>
                </a:solidFill>
                <a:effectLst/>
                <a:latin typeface="+mn-lt"/>
                <a:ea typeface="+mn-ea"/>
                <a:cs typeface="+mn-cs"/>
              </a:rPr>
              <a:t>Univariate Distance</a:t>
            </a:r>
            <a:r>
              <a:rPr lang="en-US" sz="900" b="0" i="0" kern="1200">
                <a:solidFill>
                  <a:schemeClr val="tx1"/>
                </a:solidFill>
                <a:effectLst/>
                <a:latin typeface="+mn-lt"/>
                <a:ea typeface="+mn-ea"/>
                <a:cs typeface="+mn-cs"/>
              </a:rPr>
              <a:t>​</a:t>
            </a:r>
          </a:p>
          <a:p>
            <a:pPr rtl="0" fontAlgn="base"/>
            <a:r>
              <a:rPr lang="en-US" sz="900" b="0" i="0" u="none" strike="noStrike" kern="1200">
                <a:solidFill>
                  <a:schemeClr val="tx1"/>
                </a:solidFill>
                <a:effectLst/>
                <a:latin typeface="+mn-lt"/>
                <a:ea typeface="+mn-ea"/>
                <a:cs typeface="+mn-cs"/>
              </a:rPr>
              <a:t>For each variable tested for outliers (focal variables), the user must first select the desired measure of univariate distance. A record will be flagged as an outlier if the value in any of the selected focal variables is greater than X distance units away from the </a:t>
            </a:r>
            <a:r>
              <a:rPr lang="en-US" sz="900" b="0" i="0" u="none" strike="noStrike" kern="1200" err="1">
                <a:solidFill>
                  <a:schemeClr val="tx1"/>
                </a:solidFill>
                <a:effectLst/>
                <a:latin typeface="+mn-lt"/>
                <a:ea typeface="+mn-ea"/>
                <a:cs typeface="+mn-cs"/>
              </a:rPr>
              <a:t>centre</a:t>
            </a:r>
            <a:r>
              <a:rPr lang="en-US" sz="900" b="0" i="0" u="none" strike="noStrike" kern="1200">
                <a:solidFill>
                  <a:schemeClr val="tx1"/>
                </a:solidFill>
                <a:effectLst/>
                <a:latin typeface="+mn-lt"/>
                <a:ea typeface="+mn-ea"/>
                <a:cs typeface="+mn-cs"/>
              </a:rPr>
              <a:t> of the distribution, where the cutoff value, X, is specified by the user. This method is selected by default. See the details below.</a:t>
            </a:r>
            <a:r>
              <a:rPr lang="en-US" sz="900" b="0" i="0" kern="1200">
                <a:solidFill>
                  <a:schemeClr val="tx1"/>
                </a:solidFill>
                <a:effectLst/>
                <a:latin typeface="+mn-lt"/>
                <a:ea typeface="+mn-ea"/>
                <a:cs typeface="+mn-cs"/>
              </a:rPr>
              <a:t>​</a:t>
            </a:r>
          </a:p>
          <a:p>
            <a:pPr rtl="0" fontAlgn="base"/>
            <a:r>
              <a:rPr lang="en-US" sz="900" b="1" i="0" u="none" strike="noStrike" kern="1200" err="1">
                <a:solidFill>
                  <a:schemeClr val="tx1"/>
                </a:solidFill>
                <a:effectLst/>
                <a:latin typeface="+mn-lt"/>
                <a:ea typeface="+mn-ea"/>
                <a:cs typeface="+mn-cs"/>
              </a:rPr>
              <a:t>Mahalanobis</a:t>
            </a:r>
            <a:r>
              <a:rPr lang="en-US" sz="900" b="1" i="0" u="none" strike="noStrike" kern="1200">
                <a:solidFill>
                  <a:schemeClr val="tx1"/>
                </a:solidFill>
                <a:effectLst/>
                <a:latin typeface="+mn-lt"/>
                <a:ea typeface="+mn-ea"/>
                <a:cs typeface="+mn-cs"/>
              </a:rPr>
              <a:t> Distance</a:t>
            </a:r>
            <a:r>
              <a:rPr lang="en-US" sz="900" b="0" i="0" kern="1200">
                <a:solidFill>
                  <a:schemeClr val="tx1"/>
                </a:solidFill>
                <a:effectLst/>
                <a:latin typeface="+mn-lt"/>
                <a:ea typeface="+mn-ea"/>
                <a:cs typeface="+mn-cs"/>
              </a:rPr>
              <a:t>​</a:t>
            </a:r>
          </a:p>
          <a:p>
            <a:pPr rtl="0" fontAlgn="base"/>
            <a:r>
              <a:rPr lang="en-US" sz="900" b="0" i="0" u="none" strike="noStrike" kern="1200">
                <a:solidFill>
                  <a:schemeClr val="tx1"/>
                </a:solidFill>
                <a:effectLst/>
                <a:latin typeface="+mn-lt"/>
                <a:ea typeface="+mn-ea"/>
                <a:cs typeface="+mn-cs"/>
              </a:rPr>
              <a:t>A record will be flagged as an outlier if it is greater than X multivariate </a:t>
            </a:r>
            <a:r>
              <a:rPr lang="en-US" sz="900" b="0" i="0" u="none" strike="noStrike" kern="1200" err="1">
                <a:solidFill>
                  <a:schemeClr val="tx1"/>
                </a:solidFill>
                <a:effectLst/>
                <a:latin typeface="+mn-lt"/>
                <a:ea typeface="+mn-ea"/>
                <a:cs typeface="+mn-cs"/>
              </a:rPr>
              <a:t>Mahalanobis</a:t>
            </a:r>
            <a:r>
              <a:rPr lang="en-US" sz="900" b="0" i="0" u="none" strike="noStrike" kern="1200">
                <a:solidFill>
                  <a:schemeClr val="tx1"/>
                </a:solidFill>
                <a:effectLst/>
                <a:latin typeface="+mn-lt"/>
                <a:ea typeface="+mn-ea"/>
                <a:cs typeface="+mn-cs"/>
              </a:rPr>
              <a:t> distance units away from the centroid of the focal variables, where the cutoff value, X, is specified by the user in the next page.</a:t>
            </a:r>
            <a:r>
              <a:rPr lang="en-US" sz="900" b="0" i="0" kern="1200">
                <a:solidFill>
                  <a:schemeClr val="tx1"/>
                </a:solidFill>
                <a:effectLst/>
                <a:latin typeface="+mn-lt"/>
                <a:ea typeface="+mn-ea"/>
                <a:cs typeface="+mn-cs"/>
              </a:rPr>
              <a:t>​</a:t>
            </a:r>
          </a:p>
          <a:p>
            <a:pPr rtl="0" fontAlgn="base"/>
            <a:r>
              <a:rPr lang="en-US" sz="900" b="1" i="0" u="none" strike="noStrike" kern="1200">
                <a:solidFill>
                  <a:schemeClr val="tx1"/>
                </a:solidFill>
                <a:effectLst/>
                <a:latin typeface="+mn-lt"/>
                <a:ea typeface="+mn-ea"/>
                <a:cs typeface="+mn-cs"/>
              </a:rPr>
              <a:t>Tree</a:t>
            </a:r>
            <a:r>
              <a:rPr lang="en-US" sz="900" b="0" i="0" kern="1200">
                <a:solidFill>
                  <a:schemeClr val="tx1"/>
                </a:solidFill>
                <a:effectLst/>
                <a:latin typeface="+mn-lt"/>
                <a:ea typeface="+mn-ea"/>
                <a:cs typeface="+mn-cs"/>
              </a:rPr>
              <a:t>​</a:t>
            </a:r>
          </a:p>
          <a:p>
            <a:pPr rtl="0" fontAlgn="base"/>
            <a:r>
              <a:rPr lang="en-US" sz="900" b="0" i="0" u="none" strike="noStrike" kern="1200">
                <a:solidFill>
                  <a:schemeClr val="tx1"/>
                </a:solidFill>
                <a:effectLst/>
                <a:latin typeface="+mn-lt"/>
                <a:ea typeface="+mn-ea"/>
                <a:cs typeface="+mn-cs"/>
              </a:rPr>
              <a:t>A decision tree is automatically grown using the parameters specified by the user in the next wizard page. Then the method finds all terminal nodes with fewer than N records and flags all records in all such nodes as outliers. The number N is specified by the user in the last page of the wizard.</a:t>
            </a:r>
            <a:r>
              <a:rPr lang="en-US" sz="900" b="0" i="0" kern="1200">
                <a:solidFill>
                  <a:schemeClr val="tx1"/>
                </a:solidFill>
                <a:effectLst/>
                <a:latin typeface="+mn-lt"/>
                <a:ea typeface="+mn-ea"/>
                <a:cs typeface="+mn-cs"/>
              </a:rPr>
              <a:t>​</a:t>
            </a:r>
          </a:p>
          <a:p>
            <a:pPr rtl="0" fontAlgn="base"/>
            <a:r>
              <a:rPr lang="en-US" sz="900" b="1" i="0" u="none" strike="noStrike" kern="1200">
                <a:solidFill>
                  <a:schemeClr val="tx1"/>
                </a:solidFill>
                <a:effectLst/>
                <a:latin typeface="+mn-lt"/>
                <a:ea typeface="+mn-ea"/>
                <a:cs typeface="+mn-cs"/>
              </a:rPr>
              <a:t>Clustering</a:t>
            </a:r>
            <a:r>
              <a:rPr lang="en-US" sz="900" b="0" i="0" kern="1200">
                <a:solidFill>
                  <a:schemeClr val="tx1"/>
                </a:solidFill>
                <a:effectLst/>
                <a:latin typeface="+mn-lt"/>
                <a:ea typeface="+mn-ea"/>
                <a:cs typeface="+mn-cs"/>
              </a:rPr>
              <a:t>​</a:t>
            </a:r>
          </a:p>
          <a:p>
            <a:pPr rtl="0" fontAlgn="base"/>
            <a:r>
              <a:rPr lang="en-US" sz="900" b="0" i="0" u="none" strike="noStrike" kern="1200">
                <a:solidFill>
                  <a:schemeClr val="tx1"/>
                </a:solidFill>
                <a:effectLst/>
                <a:latin typeface="+mn-lt"/>
                <a:ea typeface="+mn-ea"/>
                <a:cs typeface="+mn-cs"/>
              </a:rPr>
              <a:t>A Cluster Analysis model is run using the parameters specified by the user in the next wizard page. Then the method finds all records that either belong to clusters with fewer than N records or do not belong to any cluster, and flags all such records as outliers. The number N is specified by the user in the last page of the wizard.</a:t>
            </a:r>
            <a:r>
              <a:rPr lang="en-US" sz="900" b="0" i="0" kern="1200">
                <a:solidFill>
                  <a:schemeClr val="tx1"/>
                </a:solidFill>
                <a:effectLst/>
                <a:latin typeface="+mn-lt"/>
                <a:ea typeface="+mn-ea"/>
                <a:cs typeface="+mn-cs"/>
              </a:rPr>
              <a:t>​</a:t>
            </a:r>
          </a:p>
          <a:p>
            <a:pPr rtl="0" fontAlgn="base"/>
            <a:r>
              <a:rPr lang="en-US" sz="900" b="0" i="0" kern="1200">
                <a:solidFill>
                  <a:schemeClr val="tx1"/>
                </a:solidFill>
                <a:effectLst/>
                <a:latin typeface="+mn-lt"/>
                <a:ea typeface="+mn-ea"/>
                <a:cs typeface="+mn-cs"/>
              </a:rPr>
              <a:t>​</a:t>
            </a:r>
          </a:p>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70</a:t>
            </a:fld>
            <a:endParaRPr lang="en-US"/>
          </a:p>
        </p:txBody>
      </p:sp>
    </p:spTree>
    <p:extLst>
      <p:ext uri="{BB962C8B-B14F-4D97-AF65-F5344CB8AC3E}">
        <p14:creationId xmlns:p14="http://schemas.microsoft.com/office/powerpoint/2010/main" val="3651336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73</a:t>
            </a:fld>
            <a:endParaRPr lang="zh-CN" altLang="en-US"/>
          </a:p>
        </p:txBody>
      </p:sp>
    </p:spTree>
    <p:extLst>
      <p:ext uri="{BB962C8B-B14F-4D97-AF65-F5344CB8AC3E}">
        <p14:creationId xmlns:p14="http://schemas.microsoft.com/office/powerpoint/2010/main" val="16420199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74</a:t>
            </a:fld>
            <a:endParaRPr lang="zh-CN" altLang="en-US"/>
          </a:p>
        </p:txBody>
      </p:sp>
    </p:spTree>
    <p:extLst>
      <p:ext uri="{BB962C8B-B14F-4D97-AF65-F5344CB8AC3E}">
        <p14:creationId xmlns:p14="http://schemas.microsoft.com/office/powerpoint/2010/main" val="25176861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77</a:t>
            </a:fld>
            <a:endParaRPr lang="zh-CN" altLang="en-US"/>
          </a:p>
        </p:txBody>
      </p:sp>
    </p:spTree>
    <p:extLst>
      <p:ext uri="{BB962C8B-B14F-4D97-AF65-F5344CB8AC3E}">
        <p14:creationId xmlns:p14="http://schemas.microsoft.com/office/powerpoint/2010/main" val="19631612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majority of our any modeling project is on data prep. And we all know as we discussed in CRISP-DM that there is a cycle between data preparation and modeling. So you do data prep and as you build your model you realize that there are other things you want to do so you go back to update mining view and do some modification and change your model. </a:t>
            </a:r>
          </a:p>
          <a:p>
            <a:r>
              <a:rPr lang="en-US"/>
              <a:t>And there are different types of data preparation operation that you use to get to the final mining view. Some of the common one are Merging data, joining data on a field, Appending few datasets, removing duplicates, It’s useful field in data exploration step when you want to see if you’ve done any mistakes. And rolling up or aggregation. Like aggregating transactional data. </a:t>
            </a:r>
            <a:endParaRPr lang="en-US">
              <a:cs typeface="Calibri"/>
            </a:endParaRPr>
          </a:p>
          <a:p>
            <a:endParaRPr lang="en-US"/>
          </a:p>
          <a:p>
            <a:r>
              <a:rPr lang="en-US"/>
              <a:t>And of course there are generic data transformation  like log transformation, interaction terms, or setting rules for dealing with missing values, …</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78</a:t>
            </a:fld>
            <a:endParaRPr lang="zh-CN" altLang="en-US"/>
          </a:p>
        </p:txBody>
      </p:sp>
    </p:spTree>
    <p:extLst>
      <p:ext uri="{BB962C8B-B14F-4D97-AF65-F5344CB8AC3E}">
        <p14:creationId xmlns:p14="http://schemas.microsoft.com/office/powerpoint/2010/main" val="1476157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79</a:t>
            </a:fld>
            <a:endParaRPr lang="zh-CN" altLang="en-US"/>
          </a:p>
        </p:txBody>
      </p:sp>
    </p:spTree>
    <p:extLst>
      <p:ext uri="{BB962C8B-B14F-4D97-AF65-F5344CB8AC3E}">
        <p14:creationId xmlns:p14="http://schemas.microsoft.com/office/powerpoint/2010/main" val="3901082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80</a:t>
            </a:fld>
            <a:endParaRPr lang="zh-CN" altLang="en-US"/>
          </a:p>
        </p:txBody>
      </p:sp>
    </p:spTree>
    <p:extLst>
      <p:ext uri="{BB962C8B-B14F-4D97-AF65-F5344CB8AC3E}">
        <p14:creationId xmlns:p14="http://schemas.microsoft.com/office/powerpoint/2010/main" val="1194133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81</a:t>
            </a:fld>
            <a:endParaRPr lang="zh-CN" altLang="en-US"/>
          </a:p>
        </p:txBody>
      </p:sp>
    </p:spTree>
    <p:extLst>
      <p:ext uri="{BB962C8B-B14F-4D97-AF65-F5344CB8AC3E}">
        <p14:creationId xmlns:p14="http://schemas.microsoft.com/office/powerpoint/2010/main" val="3982238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Once you have answer those questions CRISP -a structured approach- guide you through the data-mining cycle, keeping track of information to best generate the results. </a:t>
            </a:r>
          </a:p>
          <a:p>
            <a:r>
              <a:rPr lang="en-US"/>
              <a:t>You can use it across many </a:t>
            </a:r>
            <a:r>
              <a:rPr lang="en-GB" sz="900"/>
              <a:t>industries -</a:t>
            </a:r>
            <a:r>
              <a:rPr lang="en-US"/>
              <a:t>across many </a:t>
            </a:r>
            <a:r>
              <a:rPr lang="en-GB" sz="900"/>
              <a:t>tools - and </a:t>
            </a:r>
            <a:r>
              <a:rPr lang="en-US"/>
              <a:t>across many </a:t>
            </a:r>
            <a:r>
              <a:rPr lang="en-GB" sz="900"/>
              <a:t>applications</a:t>
            </a:r>
            <a:endParaRPr lang="en-US">
              <a:cs typeface="Arial"/>
            </a:endParaRPr>
          </a:p>
          <a:p>
            <a:endParaRPr lang="en-US"/>
          </a:p>
          <a:p>
            <a:r>
              <a:rPr lang="en-US"/>
              <a:t>Even though CRISP- DM is very structured enforcing you to go down specific path, in the long run, that actually make you, have faster results. Because you know the structure in advance – you don’t have to redevelop it every time- and that structure can avoid you from pitfalls that are actually time consuming.</a:t>
            </a:r>
            <a:endParaRPr lang="en-CA"/>
          </a:p>
          <a:p>
            <a:pPr marL="0" indent="0">
              <a:buNone/>
            </a:pPr>
            <a:endParaRPr lang="en-US" b="1">
              <a:cs typeface="Arial"/>
            </a:endParaRPr>
          </a:p>
          <a:p>
            <a:pPr marL="0" indent="0">
              <a:buNone/>
            </a:pPr>
            <a:r>
              <a:rPr lang="en-US" b="1">
                <a:cs typeface="Arial"/>
              </a:rPr>
              <a:t>    …..</a:t>
            </a:r>
          </a:p>
          <a:p>
            <a:endParaRPr lang="en-US" b="1"/>
          </a:p>
          <a:p>
            <a:r>
              <a:rPr lang="en-US" b="1"/>
              <a:t>How to read?</a:t>
            </a:r>
            <a:r>
              <a:rPr lang="en-US"/>
              <a:t> Start from the top. Business understanding and Data understanding. There is a double arrow back and forth. You have a business and that business generates data. The more you understand the business the more it helps you understand the data, and that data is going to help you understand the business better. So there is definitely a cycle there. Increase your business knowledge increase your data knowledge and vise versa. And that’s where the whole goal starts. To understand business better and we are going to using data to do that and that’s the whole point of datamining in general.</a:t>
            </a:r>
            <a:endParaRPr lang="en-US">
              <a:cs typeface="Arial"/>
            </a:endParaRPr>
          </a:p>
          <a:p>
            <a:endParaRPr lang="en-US"/>
          </a:p>
          <a:p>
            <a:r>
              <a:rPr lang="en-US"/>
              <a:t>And once you have the data understanding which involves asking questions we talked about before, the next thing you can do is to go to data preparation. Maybe from the business understanding you know that certain variables should be logged transformed or exponentiated or squared or something. So you prepare your data in a way that make sense. You deal with missing values in a way that make sense. You do all the preparation to your data because you understand the data. There is a one way arrow there. The preparation itself does not usually help you understand the data better. You first understand the data and then go to data preparation.  Profiling is different than data prep and it is part of data understanding.</a:t>
            </a:r>
            <a:endParaRPr lang="en-US">
              <a:cs typeface="Arial"/>
            </a:endParaRPr>
          </a:p>
          <a:p>
            <a:pPr marL="0" indent="0">
              <a:buNone/>
            </a:pPr>
            <a:endParaRPr lang="en-US">
              <a:cs typeface="Arial"/>
            </a:endParaRPr>
          </a:p>
          <a:p>
            <a:r>
              <a:rPr lang="en-US"/>
              <a:t>Once your done with that you go on and prepare data to get it ready for modeling. However, once you prepare your data for modeling there is a cycle that goes on there. Because what’s often the case, when you prepare data for modeling and as you get prepared for modeling and try building the model, you realized that there is something in your data that you don’t have. And then you go back to data prep and then modeling again. The modeling itself, you often build a model and you look at the intermediate results, and then for improving you go back to data prep, modify, and return to modeling again. So there is a cycle between </a:t>
            </a:r>
            <a:r>
              <a:rPr lang="en-US" err="1"/>
              <a:t>dataprep</a:t>
            </a:r>
            <a:r>
              <a:rPr lang="en-US"/>
              <a:t> and modeling.</a:t>
            </a:r>
            <a:endParaRPr lang="en-US">
              <a:cs typeface="Arial"/>
            </a:endParaRPr>
          </a:p>
          <a:p>
            <a:endParaRPr lang="en-US"/>
          </a:p>
          <a:p>
            <a:r>
              <a:rPr lang="en-US"/>
              <a:t>Once you are done with modeling you go to model evaluation. Notice that there is a one-way arrow here. You should never go back from evaluation to modeling. You build your model. You do the internal validation. You build the best model. Then you evaluate it separately. If the model is not good you don’t go back to make some adjustment. You have to go somewhere </a:t>
            </a:r>
            <a:r>
              <a:rPr lang="en-US" b="1"/>
              <a:t>else</a:t>
            </a:r>
            <a:r>
              <a:rPr lang="en-US"/>
              <a:t> to get some more business understanding and rebuild the model. You don’t want to say that ok let’s just make that tiny adjustment to make evaluation metric look better. </a:t>
            </a:r>
            <a:endParaRPr lang="en-US">
              <a:cs typeface="Arial"/>
            </a:endParaRPr>
          </a:p>
          <a:p>
            <a:endParaRPr lang="en-US"/>
          </a:p>
          <a:p>
            <a:r>
              <a:rPr lang="en-US"/>
              <a:t>Once you’ve done the evaluation, sometimes you go to deployment –</a:t>
            </a:r>
            <a:r>
              <a:rPr lang="en-US" b="1"/>
              <a:t> but </a:t>
            </a:r>
            <a:r>
              <a:rPr lang="en-US"/>
              <a:t>you see that long arrow to business understanding, because there are cases where you build a model and some of these cases are just those I was describing which is the evaluation does not go very well; And this teaches you something too. You are not going to use that model but you have learnt something new about the business and you hopefully gain some business understanding. </a:t>
            </a:r>
          </a:p>
          <a:p>
            <a:pPr marL="0" indent="0">
              <a:buNone/>
            </a:pPr>
            <a:r>
              <a:rPr lang="en-US"/>
              <a:t>    On the other hand there are these cases that model and evaluation goes very well, you still learn something and you want to incorporate that right away or kick you off to a different  model.</a:t>
            </a:r>
            <a:endParaRPr lang="en-US">
              <a:cs typeface="Arial"/>
            </a:endParaRPr>
          </a:p>
          <a:p>
            <a:pPr marL="0" indent="0">
              <a:buNone/>
            </a:pPr>
            <a:r>
              <a:rPr lang="en-US"/>
              <a:t>    On the other hand there are many cases that you have the model and evaluation and you want to deploy that, like when you build a scorecard to see who you should lend money to. You want to put that in practice and make money. </a:t>
            </a:r>
          </a:p>
          <a:p>
            <a:pPr marL="0" indent="0">
              <a:buNone/>
            </a:pPr>
            <a:r>
              <a:rPr lang="en-US"/>
              <a:t>    When you do that you also want to</a:t>
            </a:r>
            <a:r>
              <a:rPr lang="en-US" b="1"/>
              <a:t> monitor</a:t>
            </a:r>
            <a:r>
              <a:rPr lang="en-US"/>
              <a:t> that model. </a:t>
            </a:r>
            <a:endParaRPr lang="en-US">
              <a:cs typeface="Arial"/>
            </a:endParaRPr>
          </a:p>
          <a:p>
            <a:endParaRPr lang="en-US"/>
          </a:p>
          <a:p>
            <a:r>
              <a:rPr lang="en-US"/>
              <a:t>So after deployment there is Monitoring which is a necessary step. You need to keep watching it no matter what. If things change over time model degrades, population changes, or something else goes wrong. You need to keep your eyes on that. Or things gets great. Your model starts working better than ever.</a:t>
            </a:r>
            <a:endParaRPr lang="en-US">
              <a:cs typeface="Arial"/>
            </a:endParaRPr>
          </a:p>
          <a:p>
            <a:pPr marL="0" indent="0">
              <a:buNone/>
            </a:pPr>
            <a:r>
              <a:rPr lang="en-US"/>
              <a:t>     With that monitoring you generate more data and then you can feed it back to your original data. </a:t>
            </a:r>
          </a:p>
          <a:p>
            <a:pPr marL="0" indent="0">
              <a:buNone/>
            </a:pPr>
            <a:r>
              <a:rPr lang="en-US"/>
              <a:t>     So you use that new data that you generated during monitoring and then you can build new model or retrain the model you have. Or you can build other models to predict other things. </a:t>
            </a:r>
          </a:p>
          <a:p>
            <a:pPr marL="0" indent="0">
              <a:buNone/>
            </a:pPr>
            <a:r>
              <a:rPr lang="en-US"/>
              <a:t>     So there are lots of things you can do with modeling once you have done monitoring. So that’s where this whole thing ends.</a:t>
            </a:r>
            <a:endParaRPr lang="en-US">
              <a:cs typeface="Arial"/>
            </a:endParaRPr>
          </a:p>
          <a:p>
            <a:endParaRPr lang="en-US"/>
          </a:p>
          <a:p>
            <a:r>
              <a:rPr lang="en-US"/>
              <a:t>There is the thick blue arrow around outside which indicates that the whole process is going on and on and stuff recycles. That means that once you are done with a model, you have new/more questions, and that can lead you to how to solve other datamining problems. So this is a tool to solve more and more problems.</a:t>
            </a:r>
            <a:endParaRPr lang="en-CA"/>
          </a:p>
          <a:p>
            <a:endParaRPr lang="en-US" b="1">
              <a:cs typeface="Arial"/>
            </a:endParaRPr>
          </a:p>
          <a:p>
            <a:r>
              <a:rPr lang="en-US"/>
              <a:t>The course follows this set of best practice steps throughout</a:t>
            </a:r>
            <a:endParaRPr lang="en-US">
              <a:cs typeface="Arial"/>
            </a:endParaRPr>
          </a:p>
          <a:p>
            <a:endParaRPr lang="en-US" b="1">
              <a:cs typeface="Arial"/>
            </a:endParaRPr>
          </a:p>
          <a:p>
            <a:endParaRPr lang="en-CA">
              <a:cs typeface="Arial"/>
            </a:endParaRPr>
          </a:p>
        </p:txBody>
      </p:sp>
      <p:sp>
        <p:nvSpPr>
          <p:cNvPr id="4" name="Slide Number Placeholder 3"/>
          <p:cNvSpPr>
            <a:spLocks noGrp="1"/>
          </p:cNvSpPr>
          <p:nvPr>
            <p:ph type="sldNum" sz="quarter" idx="5"/>
          </p:nvPr>
        </p:nvSpPr>
        <p:spPr/>
        <p:txBody>
          <a:bodyPr/>
          <a:lstStyle/>
          <a:p>
            <a:fld id="{898CB70A-C87A-4C73-9D8B-C3EDC76F4652}" type="slidenum">
              <a:rPr lang="en-US" smtClean="0"/>
              <a:t>16</a:t>
            </a:fld>
            <a:endParaRPr lang="en-US"/>
          </a:p>
        </p:txBody>
      </p:sp>
    </p:spTree>
    <p:extLst>
      <p:ext uri="{BB962C8B-B14F-4D97-AF65-F5344CB8AC3E}">
        <p14:creationId xmlns:p14="http://schemas.microsoft.com/office/powerpoint/2010/main" val="19486728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82</a:t>
            </a:fld>
            <a:endParaRPr lang="zh-CN" altLang="en-US"/>
          </a:p>
        </p:txBody>
      </p:sp>
    </p:spTree>
    <p:extLst>
      <p:ext uri="{BB962C8B-B14F-4D97-AF65-F5344CB8AC3E}">
        <p14:creationId xmlns:p14="http://schemas.microsoft.com/office/powerpoint/2010/main" val="832296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83</a:t>
            </a:fld>
            <a:endParaRPr lang="zh-CN" altLang="en-US"/>
          </a:p>
        </p:txBody>
      </p:sp>
    </p:spTree>
    <p:extLst>
      <p:ext uri="{BB962C8B-B14F-4D97-AF65-F5344CB8AC3E}">
        <p14:creationId xmlns:p14="http://schemas.microsoft.com/office/powerpoint/2010/main" val="8121408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84</a:t>
            </a:fld>
            <a:endParaRPr lang="zh-CN" altLang="en-US"/>
          </a:p>
        </p:txBody>
      </p:sp>
    </p:spTree>
    <p:extLst>
      <p:ext uri="{BB962C8B-B14F-4D97-AF65-F5344CB8AC3E}">
        <p14:creationId xmlns:p14="http://schemas.microsoft.com/office/powerpoint/2010/main" val="675562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85</a:t>
            </a:fld>
            <a:endParaRPr lang="zh-CN" altLang="en-US"/>
          </a:p>
        </p:txBody>
      </p:sp>
    </p:spTree>
    <p:extLst>
      <p:ext uri="{BB962C8B-B14F-4D97-AF65-F5344CB8AC3E}">
        <p14:creationId xmlns:p14="http://schemas.microsoft.com/office/powerpoint/2010/main" val="459437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86</a:t>
            </a:fld>
            <a:endParaRPr lang="zh-CN" altLang="en-US"/>
          </a:p>
        </p:txBody>
      </p:sp>
    </p:spTree>
    <p:extLst>
      <p:ext uri="{BB962C8B-B14F-4D97-AF65-F5344CB8AC3E}">
        <p14:creationId xmlns:p14="http://schemas.microsoft.com/office/powerpoint/2010/main" val="27539383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87</a:t>
            </a:fld>
            <a:endParaRPr lang="zh-CN" altLang="en-US"/>
          </a:p>
        </p:txBody>
      </p:sp>
    </p:spTree>
    <p:extLst>
      <p:ext uri="{BB962C8B-B14F-4D97-AF65-F5344CB8AC3E}">
        <p14:creationId xmlns:p14="http://schemas.microsoft.com/office/powerpoint/2010/main" val="39931884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88</a:t>
            </a:fld>
            <a:endParaRPr lang="zh-CN" altLang="en-US"/>
          </a:p>
        </p:txBody>
      </p:sp>
    </p:spTree>
    <p:extLst>
      <p:ext uri="{BB962C8B-B14F-4D97-AF65-F5344CB8AC3E}">
        <p14:creationId xmlns:p14="http://schemas.microsoft.com/office/powerpoint/2010/main" val="19674537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89</a:t>
            </a:fld>
            <a:endParaRPr lang="zh-CN" altLang="en-US"/>
          </a:p>
        </p:txBody>
      </p:sp>
    </p:spTree>
    <p:extLst>
      <p:ext uri="{BB962C8B-B14F-4D97-AF65-F5344CB8AC3E}">
        <p14:creationId xmlns:p14="http://schemas.microsoft.com/office/powerpoint/2010/main" val="11070510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a:t>Group by: field which the aggregation will be grouped by – so for example, </a:t>
            </a:r>
            <a:r>
              <a:rPr lang="en-US"/>
              <a:t>records with the same customer ID will need to be aggregated</a:t>
            </a:r>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90</a:t>
            </a:fld>
            <a:endParaRPr lang="zh-CN" altLang="en-US"/>
          </a:p>
        </p:txBody>
      </p:sp>
    </p:spTree>
    <p:extLst>
      <p:ext uri="{BB962C8B-B14F-4D97-AF65-F5344CB8AC3E}">
        <p14:creationId xmlns:p14="http://schemas.microsoft.com/office/powerpoint/2010/main" val="2454614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91</a:t>
            </a:fld>
            <a:endParaRPr lang="zh-CN" altLang="en-US"/>
          </a:p>
        </p:txBody>
      </p:sp>
    </p:spTree>
    <p:extLst>
      <p:ext uri="{BB962C8B-B14F-4D97-AF65-F5344CB8AC3E}">
        <p14:creationId xmlns:p14="http://schemas.microsoft.com/office/powerpoint/2010/main" val="2849720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Arial"/>
              </a:rPr>
              <a:t>with over 1,000 registered users from over 100 </a:t>
            </a:r>
            <a:r>
              <a:rPr lang="en-US" sz="1000">
                <a:latin typeface="Arial"/>
              </a:rPr>
              <a:t>organizations in more than 25 countries</a:t>
            </a:r>
            <a:endParaRPr lang="en-GB" sz="900"/>
          </a:p>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a:t>Examples of companies that are fortune 500 organizations: </a:t>
            </a:r>
            <a:r>
              <a:rPr lang="en-US" sz="900" kern="1200">
                <a:solidFill>
                  <a:schemeClr val="tx1"/>
                </a:solidFill>
                <a:latin typeface="+mn-lt"/>
                <a:ea typeface="+mn-ea"/>
                <a:cs typeface="+mn-cs"/>
              </a:rPr>
              <a:t>Royal Bank of Canada, Manulife, Duo Bank, TD, Scotia Bank, Toyota,</a:t>
            </a:r>
          </a:p>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20</a:t>
            </a:fld>
            <a:endParaRPr lang="en-US"/>
          </a:p>
        </p:txBody>
      </p:sp>
    </p:spTree>
    <p:extLst>
      <p:ext uri="{BB962C8B-B14F-4D97-AF65-F5344CB8AC3E}">
        <p14:creationId xmlns:p14="http://schemas.microsoft.com/office/powerpoint/2010/main" val="20180897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92</a:t>
            </a:fld>
            <a:endParaRPr lang="zh-CN" altLang="en-US"/>
          </a:p>
        </p:txBody>
      </p:sp>
    </p:spTree>
    <p:extLst>
      <p:ext uri="{BB962C8B-B14F-4D97-AF65-F5344CB8AC3E}">
        <p14:creationId xmlns:p14="http://schemas.microsoft.com/office/powerpoint/2010/main" val="6433329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93</a:t>
            </a:fld>
            <a:endParaRPr lang="zh-CN" altLang="en-US"/>
          </a:p>
        </p:txBody>
      </p:sp>
    </p:spTree>
    <p:extLst>
      <p:ext uri="{BB962C8B-B14F-4D97-AF65-F5344CB8AC3E}">
        <p14:creationId xmlns:p14="http://schemas.microsoft.com/office/powerpoint/2010/main" val="35730540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94</a:t>
            </a:fld>
            <a:endParaRPr lang="zh-CN" altLang="en-US"/>
          </a:p>
        </p:txBody>
      </p:sp>
    </p:spTree>
    <p:extLst>
      <p:ext uri="{BB962C8B-B14F-4D97-AF65-F5344CB8AC3E}">
        <p14:creationId xmlns:p14="http://schemas.microsoft.com/office/powerpoint/2010/main" val="3760163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95</a:t>
            </a:fld>
            <a:endParaRPr lang="zh-CN" altLang="en-US"/>
          </a:p>
        </p:txBody>
      </p:sp>
    </p:spTree>
    <p:extLst>
      <p:ext uri="{BB962C8B-B14F-4D97-AF65-F5344CB8AC3E}">
        <p14:creationId xmlns:p14="http://schemas.microsoft.com/office/powerpoint/2010/main" val="10914767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96</a:t>
            </a:fld>
            <a:endParaRPr lang="zh-CN" altLang="en-US"/>
          </a:p>
        </p:txBody>
      </p:sp>
    </p:spTree>
    <p:extLst>
      <p:ext uri="{BB962C8B-B14F-4D97-AF65-F5344CB8AC3E}">
        <p14:creationId xmlns:p14="http://schemas.microsoft.com/office/powerpoint/2010/main" val="7396719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97</a:t>
            </a:fld>
            <a:endParaRPr lang="zh-CN" altLang="en-US"/>
          </a:p>
        </p:txBody>
      </p:sp>
    </p:spTree>
    <p:extLst>
      <p:ext uri="{BB962C8B-B14F-4D97-AF65-F5344CB8AC3E}">
        <p14:creationId xmlns:p14="http://schemas.microsoft.com/office/powerpoint/2010/main" val="1799893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98</a:t>
            </a:fld>
            <a:endParaRPr lang="zh-CN" altLang="en-US"/>
          </a:p>
        </p:txBody>
      </p:sp>
    </p:spTree>
    <p:extLst>
      <p:ext uri="{BB962C8B-B14F-4D97-AF65-F5344CB8AC3E}">
        <p14:creationId xmlns:p14="http://schemas.microsoft.com/office/powerpoint/2010/main" val="467699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99</a:t>
            </a:fld>
            <a:endParaRPr lang="zh-CN" altLang="en-US"/>
          </a:p>
        </p:txBody>
      </p:sp>
    </p:spTree>
    <p:extLst>
      <p:ext uri="{BB962C8B-B14F-4D97-AF65-F5344CB8AC3E}">
        <p14:creationId xmlns:p14="http://schemas.microsoft.com/office/powerpoint/2010/main" val="22973506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100</a:t>
            </a:fld>
            <a:endParaRPr lang="zh-CN" altLang="en-US"/>
          </a:p>
        </p:txBody>
      </p:sp>
    </p:spTree>
    <p:extLst>
      <p:ext uri="{BB962C8B-B14F-4D97-AF65-F5344CB8AC3E}">
        <p14:creationId xmlns:p14="http://schemas.microsoft.com/office/powerpoint/2010/main" val="29615108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101</a:t>
            </a:fld>
            <a:endParaRPr lang="zh-CN" altLang="en-US"/>
          </a:p>
        </p:txBody>
      </p:sp>
    </p:spTree>
    <p:extLst>
      <p:ext uri="{BB962C8B-B14F-4D97-AF65-F5344CB8AC3E}">
        <p14:creationId xmlns:p14="http://schemas.microsoft.com/office/powerpoint/2010/main" val="1143748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21</a:t>
            </a:fld>
            <a:endParaRPr lang="en-US"/>
          </a:p>
        </p:txBody>
      </p:sp>
    </p:spTree>
    <p:extLst>
      <p:ext uri="{BB962C8B-B14F-4D97-AF65-F5344CB8AC3E}">
        <p14:creationId xmlns:p14="http://schemas.microsoft.com/office/powerpoint/2010/main" val="40559049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102</a:t>
            </a:fld>
            <a:endParaRPr lang="zh-CN" altLang="en-US"/>
          </a:p>
        </p:txBody>
      </p:sp>
    </p:spTree>
    <p:extLst>
      <p:ext uri="{BB962C8B-B14F-4D97-AF65-F5344CB8AC3E}">
        <p14:creationId xmlns:p14="http://schemas.microsoft.com/office/powerpoint/2010/main" val="3785152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103</a:t>
            </a:fld>
            <a:endParaRPr lang="zh-CN" altLang="en-US"/>
          </a:p>
        </p:txBody>
      </p:sp>
    </p:spTree>
    <p:extLst>
      <p:ext uri="{BB962C8B-B14F-4D97-AF65-F5344CB8AC3E}">
        <p14:creationId xmlns:p14="http://schemas.microsoft.com/office/powerpoint/2010/main" val="27325633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104</a:t>
            </a:fld>
            <a:endParaRPr lang="zh-CN" altLang="en-US"/>
          </a:p>
        </p:txBody>
      </p:sp>
    </p:spTree>
    <p:extLst>
      <p:ext uri="{BB962C8B-B14F-4D97-AF65-F5344CB8AC3E}">
        <p14:creationId xmlns:p14="http://schemas.microsoft.com/office/powerpoint/2010/main" val="33546385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105</a:t>
            </a:fld>
            <a:endParaRPr lang="zh-CN" altLang="en-US"/>
          </a:p>
        </p:txBody>
      </p:sp>
    </p:spTree>
    <p:extLst>
      <p:ext uri="{BB962C8B-B14F-4D97-AF65-F5344CB8AC3E}">
        <p14:creationId xmlns:p14="http://schemas.microsoft.com/office/powerpoint/2010/main" val="26176760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106</a:t>
            </a:fld>
            <a:endParaRPr lang="zh-CN" altLang="en-US"/>
          </a:p>
        </p:txBody>
      </p:sp>
    </p:spTree>
    <p:extLst>
      <p:ext uri="{BB962C8B-B14F-4D97-AF65-F5344CB8AC3E}">
        <p14:creationId xmlns:p14="http://schemas.microsoft.com/office/powerpoint/2010/main" val="12519536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107</a:t>
            </a:fld>
            <a:endParaRPr lang="zh-CN" altLang="en-US"/>
          </a:p>
        </p:txBody>
      </p:sp>
    </p:spTree>
    <p:extLst>
      <p:ext uri="{BB962C8B-B14F-4D97-AF65-F5344CB8AC3E}">
        <p14:creationId xmlns:p14="http://schemas.microsoft.com/office/powerpoint/2010/main" val="1955923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108</a:t>
            </a:fld>
            <a:endParaRPr lang="zh-CN" altLang="en-US"/>
          </a:p>
        </p:txBody>
      </p:sp>
    </p:spTree>
    <p:extLst>
      <p:ext uri="{BB962C8B-B14F-4D97-AF65-F5344CB8AC3E}">
        <p14:creationId xmlns:p14="http://schemas.microsoft.com/office/powerpoint/2010/main" val="2593027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a:t>Explanation of AND/OR - </a:t>
            </a:r>
            <a:r>
              <a:rPr lang="en-US">
                <a:effectLst/>
              </a:rPr>
              <a:t>(</a:t>
            </a:r>
            <a:r>
              <a:rPr lang="en-US" b="1">
                <a:effectLst/>
              </a:rPr>
              <a:t>AND</a:t>
            </a:r>
            <a:r>
              <a:rPr lang="en-US">
                <a:effectLst/>
              </a:rPr>
              <a:t> / </a:t>
            </a:r>
            <a:r>
              <a:rPr lang="en-US" b="1">
                <a:effectLst/>
              </a:rPr>
              <a:t>OR</a:t>
            </a:r>
            <a:r>
              <a:rPr lang="en-US">
                <a:effectLst/>
              </a:rPr>
              <a:t>) supposed to combine the current and the next condition. Once the Operator is selected, a new empty row will be added automatically to get the input for the next condition. Add more conditions if required.</a:t>
            </a:r>
          </a:p>
          <a:p>
            <a:r>
              <a:rPr lang="en-US" altLang="zh-CN">
                <a:effectLst/>
              </a:rPr>
              <a:t>AND – filtering must satisfy all the conditions </a:t>
            </a:r>
          </a:p>
          <a:p>
            <a:r>
              <a:rPr lang="en-US" altLang="zh-CN">
                <a:effectLst/>
              </a:rPr>
              <a:t>OR – </a:t>
            </a:r>
            <a:r>
              <a:rPr lang="en-CA" altLang="zh-CN">
                <a:effectLst/>
              </a:rPr>
              <a:t>filtering</a:t>
            </a:r>
            <a:r>
              <a:rPr lang="zh-CN" altLang="en-US">
                <a:effectLst/>
              </a:rPr>
              <a:t> </a:t>
            </a:r>
            <a:r>
              <a:rPr lang="en-CA" altLang="zh-CN">
                <a:effectLst/>
              </a:rPr>
              <a:t>must</a:t>
            </a:r>
            <a:r>
              <a:rPr lang="zh-CN" altLang="en-US">
                <a:effectLst/>
              </a:rPr>
              <a:t> </a:t>
            </a:r>
            <a:r>
              <a:rPr lang="en-CA" altLang="zh-CN">
                <a:effectLst/>
              </a:rPr>
              <a:t>satisfy either of the conditions </a:t>
            </a:r>
            <a:endParaRPr lang="en-US" altLang="zh-CN">
              <a:effectLst/>
            </a:endParaRPr>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109</a:t>
            </a:fld>
            <a:endParaRPr lang="zh-CN" altLang="en-US"/>
          </a:p>
        </p:txBody>
      </p:sp>
    </p:spTree>
    <p:extLst>
      <p:ext uri="{BB962C8B-B14F-4D97-AF65-F5344CB8AC3E}">
        <p14:creationId xmlns:p14="http://schemas.microsoft.com/office/powerpoint/2010/main" val="36909746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110</a:t>
            </a:fld>
            <a:endParaRPr lang="zh-CN" altLang="en-US"/>
          </a:p>
        </p:txBody>
      </p:sp>
    </p:spTree>
    <p:extLst>
      <p:ext uri="{BB962C8B-B14F-4D97-AF65-F5344CB8AC3E}">
        <p14:creationId xmlns:p14="http://schemas.microsoft.com/office/powerpoint/2010/main" val="42618617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111</a:t>
            </a:fld>
            <a:endParaRPr lang="zh-CN" altLang="en-US"/>
          </a:p>
        </p:txBody>
      </p:sp>
    </p:spTree>
    <p:extLst>
      <p:ext uri="{BB962C8B-B14F-4D97-AF65-F5344CB8AC3E}">
        <p14:creationId xmlns:p14="http://schemas.microsoft.com/office/powerpoint/2010/main" val="2678773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GB" sz="1200" kern="1200" baseline="0">
                <a:solidFill>
                  <a:schemeClr val="tx1"/>
                </a:solidFill>
                <a:latin typeface="Arial"/>
                <a:ea typeface="ＭＳ Ｐゴシック" charset="-128"/>
                <a:cs typeface="ＭＳ Ｐゴシック" charset="-128"/>
              </a:rPr>
              <a:t>- Application (e.g. interest rate) and behaviour monitoring(what should I offer them- How do I want to treat these customers) </a:t>
            </a:r>
          </a:p>
          <a:p>
            <a:pPr marL="0" indent="0">
              <a:buFontTx/>
              <a:buNone/>
            </a:pPr>
            <a:r>
              <a:rPr lang="en-GB" sz="1200" kern="1200" baseline="0">
                <a:solidFill>
                  <a:schemeClr val="tx1"/>
                </a:solidFill>
                <a:latin typeface="Arial"/>
                <a:ea typeface="ＭＳ Ｐゴシック" charset="-128"/>
                <a:cs typeface="ＭＳ Ｐゴシック" charset="-128"/>
              </a:rPr>
              <a:t>– Collection departments are using . Estimating the amount you can take back -In collections who should I contact in order to make them to pay back</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22</a:t>
            </a:fld>
            <a:endParaRPr lang="zh-CN" altLang="en-US"/>
          </a:p>
        </p:txBody>
      </p:sp>
    </p:spTree>
    <p:extLst>
      <p:ext uri="{BB962C8B-B14F-4D97-AF65-F5344CB8AC3E}">
        <p14:creationId xmlns:p14="http://schemas.microsoft.com/office/powerpoint/2010/main" val="19352742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112</a:t>
            </a:fld>
            <a:endParaRPr lang="zh-CN" altLang="en-US"/>
          </a:p>
        </p:txBody>
      </p:sp>
    </p:spTree>
    <p:extLst>
      <p:ext uri="{BB962C8B-B14F-4D97-AF65-F5344CB8AC3E}">
        <p14:creationId xmlns:p14="http://schemas.microsoft.com/office/powerpoint/2010/main" val="26718690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113</a:t>
            </a:fld>
            <a:endParaRPr lang="zh-CN" altLang="en-US"/>
          </a:p>
        </p:txBody>
      </p:sp>
    </p:spTree>
    <p:extLst>
      <p:ext uri="{BB962C8B-B14F-4D97-AF65-F5344CB8AC3E}">
        <p14:creationId xmlns:p14="http://schemas.microsoft.com/office/powerpoint/2010/main" val="39129301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114</a:t>
            </a:fld>
            <a:endParaRPr lang="zh-CN" altLang="en-US"/>
          </a:p>
        </p:txBody>
      </p:sp>
    </p:spTree>
    <p:extLst>
      <p:ext uri="{BB962C8B-B14F-4D97-AF65-F5344CB8AC3E}">
        <p14:creationId xmlns:p14="http://schemas.microsoft.com/office/powerpoint/2010/main" val="1888885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115</a:t>
            </a:fld>
            <a:endParaRPr lang="zh-CN" altLang="en-US"/>
          </a:p>
        </p:txBody>
      </p:sp>
    </p:spTree>
    <p:extLst>
      <p:ext uri="{BB962C8B-B14F-4D97-AF65-F5344CB8AC3E}">
        <p14:creationId xmlns:p14="http://schemas.microsoft.com/office/powerpoint/2010/main" val="14124966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116</a:t>
            </a:fld>
            <a:endParaRPr lang="zh-CN" altLang="en-US"/>
          </a:p>
        </p:txBody>
      </p:sp>
    </p:spTree>
    <p:extLst>
      <p:ext uri="{BB962C8B-B14F-4D97-AF65-F5344CB8AC3E}">
        <p14:creationId xmlns:p14="http://schemas.microsoft.com/office/powerpoint/2010/main" val="27092439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117</a:t>
            </a:fld>
            <a:endParaRPr lang="zh-CN" altLang="en-US"/>
          </a:p>
        </p:txBody>
      </p:sp>
    </p:spTree>
    <p:extLst>
      <p:ext uri="{BB962C8B-B14F-4D97-AF65-F5344CB8AC3E}">
        <p14:creationId xmlns:p14="http://schemas.microsoft.com/office/powerpoint/2010/main" val="42888960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118</a:t>
            </a:fld>
            <a:endParaRPr lang="zh-CN" altLang="en-US"/>
          </a:p>
        </p:txBody>
      </p:sp>
    </p:spTree>
    <p:extLst>
      <p:ext uri="{BB962C8B-B14F-4D97-AF65-F5344CB8AC3E}">
        <p14:creationId xmlns:p14="http://schemas.microsoft.com/office/powerpoint/2010/main" val="36612889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119</a:t>
            </a:fld>
            <a:endParaRPr lang="zh-CN" altLang="en-US"/>
          </a:p>
        </p:txBody>
      </p:sp>
    </p:spTree>
    <p:extLst>
      <p:ext uri="{BB962C8B-B14F-4D97-AF65-F5344CB8AC3E}">
        <p14:creationId xmlns:p14="http://schemas.microsoft.com/office/powerpoint/2010/main" val="1864209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120</a:t>
            </a:fld>
            <a:endParaRPr lang="zh-CN" altLang="en-US"/>
          </a:p>
        </p:txBody>
      </p:sp>
    </p:spTree>
    <p:extLst>
      <p:ext uri="{BB962C8B-B14F-4D97-AF65-F5344CB8AC3E}">
        <p14:creationId xmlns:p14="http://schemas.microsoft.com/office/powerpoint/2010/main" val="28005557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121</a:t>
            </a:fld>
            <a:endParaRPr lang="zh-CN" altLang="en-US"/>
          </a:p>
        </p:txBody>
      </p:sp>
    </p:spTree>
    <p:extLst>
      <p:ext uri="{BB962C8B-B14F-4D97-AF65-F5344CB8AC3E}">
        <p14:creationId xmlns:p14="http://schemas.microsoft.com/office/powerpoint/2010/main" val="1546562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ltai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1F39F54-36A3-2E46-90BB-66C0206DA488}"/>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7" name="Freeform: Shape 6">
            <a:extLst>
              <a:ext uri="{FF2B5EF4-FFF2-40B4-BE49-F238E27FC236}">
                <a16:creationId xmlns:a16="http://schemas.microsoft.com/office/drawing/2014/main" id="{6F5DCB76-04D2-4E36-B552-02CE2EA3195D}"/>
              </a:ext>
            </a:extLst>
          </p:cNvPr>
          <p:cNvSpPr/>
          <p:nvPr userDrawn="1"/>
        </p:nvSpPr>
        <p:spPr bwMode="white">
          <a:xfrm>
            <a:off x="0" y="219115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Placeholder 1">
            <a:extLst>
              <a:ext uri="{FF2B5EF4-FFF2-40B4-BE49-F238E27FC236}">
                <a16:creationId xmlns:a16="http://schemas.microsoft.com/office/drawing/2014/main" id="{1DE239AE-A166-7445-97DE-DC95949F4713}"/>
              </a:ext>
            </a:extLst>
          </p:cNvPr>
          <p:cNvSpPr>
            <a:spLocks noGrp="1"/>
          </p:cNvSpPr>
          <p:nvPr>
            <p:ph type="title" hasCustomPrompt="1"/>
          </p:nvPr>
        </p:nvSpPr>
        <p:spPr>
          <a:xfrm>
            <a:off x="2658291" y="4180327"/>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a:t>CLICK TO ADD PRESENTATION TITLE</a:t>
            </a:r>
          </a:p>
        </p:txBody>
      </p:sp>
      <p:sp>
        <p:nvSpPr>
          <p:cNvPr id="3" name="Text Placeholder 2">
            <a:extLst>
              <a:ext uri="{FF2B5EF4-FFF2-40B4-BE49-F238E27FC236}">
                <a16:creationId xmlns:a16="http://schemas.microsoft.com/office/drawing/2014/main" id="{096C4048-A3FE-0042-BDFC-5A69E377A099}"/>
              </a:ext>
            </a:extLst>
          </p:cNvPr>
          <p:cNvSpPr>
            <a:spLocks noGrp="1"/>
          </p:cNvSpPr>
          <p:nvPr>
            <p:ph type="body" sz="quarter" idx="10" hasCustomPrompt="1"/>
          </p:nvPr>
        </p:nvSpPr>
        <p:spPr>
          <a:xfrm>
            <a:off x="2659063" y="4478338"/>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grpSp>
        <p:nvGrpSpPr>
          <p:cNvPr id="25" name="Group 24">
            <a:extLst>
              <a:ext uri="{FF2B5EF4-FFF2-40B4-BE49-F238E27FC236}">
                <a16:creationId xmlns:a16="http://schemas.microsoft.com/office/drawing/2014/main" id="{513F0F1E-6B3C-3A42-AD5D-0B51DA61F732}"/>
              </a:ext>
            </a:extLst>
          </p:cNvPr>
          <p:cNvGrpSpPr/>
          <p:nvPr userDrawn="1"/>
        </p:nvGrpSpPr>
        <p:grpSpPr>
          <a:xfrm>
            <a:off x="644860" y="4310212"/>
            <a:ext cx="1370085" cy="281086"/>
            <a:chOff x="3587766" y="2914650"/>
            <a:chExt cx="5014294" cy="1028736"/>
          </a:xfrm>
        </p:grpSpPr>
        <p:sp>
          <p:nvSpPr>
            <p:cNvPr id="26" name="Freeform 25">
              <a:extLst>
                <a:ext uri="{FF2B5EF4-FFF2-40B4-BE49-F238E27FC236}">
                  <a16:creationId xmlns:a16="http://schemas.microsoft.com/office/drawing/2014/main" id="{B195D12F-9F4D-A14A-A38A-EE413B21A057}"/>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0358F6A-9EF3-8142-8BB6-29FB774C65C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8FAFA95-01AD-1142-881D-87F892486586}"/>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CA88511-D8DA-634F-8DA1-E2700B6C6B82}"/>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4F48305-4B8B-F445-8E1D-AA20A5C6D4B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11D4AD2-055C-A042-BBC5-2BA8B3841432}"/>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F5072605-2BE2-E643-9A0C-B46648B05648}"/>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17680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327248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595085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67E6E109-BD7F-2C49-AC3A-4434FD4EB9BD}"/>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100EDBB8-4E7D-234C-8C56-25B5F553B4F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78A3296-5956-D443-8EBD-B80CA75C296D}"/>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F7D6163-599A-2A48-A41F-14E0976E6D78}"/>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7E27B9-1743-6643-81BD-4EDC2A7AEF1D}"/>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7AD9D7DE-6638-F346-A246-717AFC385E9E}"/>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DE1CF5D-9F43-5647-8724-510AC51A78EC}"/>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0BB7F08-7FAD-3041-B9AD-135D194B2EC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9183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2531713"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4627390"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10" name="Text Placeholder 4">
            <a:extLst>
              <a:ext uri="{FF2B5EF4-FFF2-40B4-BE49-F238E27FC236}">
                <a16:creationId xmlns:a16="http://schemas.microsoft.com/office/drawing/2014/main" id="{EF6891CE-A849-E54F-8F84-2C8C046B4209}"/>
              </a:ext>
            </a:extLst>
          </p:cNvPr>
          <p:cNvSpPr>
            <a:spLocks noGrp="1"/>
          </p:cNvSpPr>
          <p:nvPr>
            <p:ph type="body" sz="quarter" idx="15" hasCustomPrompt="1"/>
          </p:nvPr>
        </p:nvSpPr>
        <p:spPr>
          <a:xfrm>
            <a:off x="6701903"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grpSp>
        <p:nvGrpSpPr>
          <p:cNvPr id="12" name="Group 11">
            <a:extLst>
              <a:ext uri="{FF2B5EF4-FFF2-40B4-BE49-F238E27FC236}">
                <a16:creationId xmlns:a16="http://schemas.microsoft.com/office/drawing/2014/main" id="{8A133C7A-0BA4-DB4F-A6D9-F6E4294DA95E}"/>
              </a:ext>
            </a:extLst>
          </p:cNvPr>
          <p:cNvGrpSpPr/>
          <p:nvPr userDrawn="1"/>
        </p:nvGrpSpPr>
        <p:grpSpPr>
          <a:xfrm>
            <a:off x="7773406" y="4735113"/>
            <a:ext cx="913394" cy="187391"/>
            <a:chOff x="3587766" y="2914650"/>
            <a:chExt cx="5014294" cy="1028736"/>
          </a:xfrm>
        </p:grpSpPr>
        <p:sp>
          <p:nvSpPr>
            <p:cNvPr id="13" name="Freeform 12">
              <a:extLst>
                <a:ext uri="{FF2B5EF4-FFF2-40B4-BE49-F238E27FC236}">
                  <a16:creationId xmlns:a16="http://schemas.microsoft.com/office/drawing/2014/main" id="{37D51ED7-3A0E-3742-820C-1261AB9927A8}"/>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EBA595F-2B80-DA47-ACDF-316B49835F7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28BEF82-2527-4A49-B3B1-69EB5AD1A3F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F18909A-08DC-C74E-9E4B-DBF6902F1B7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D3989C7-7876-F042-A014-B2BA3BDC624B}"/>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0F8A2C8-9770-A541-BC83-7D1736E719B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C8E80EC-4389-3647-9D01-CC26309E6048}"/>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0" name="Text Placeholder 5">
            <a:extLst>
              <a:ext uri="{FF2B5EF4-FFF2-40B4-BE49-F238E27FC236}">
                <a16:creationId xmlns:a16="http://schemas.microsoft.com/office/drawing/2014/main" id="{A41407C8-1240-5C44-988F-89E200A6B7C2}"/>
              </a:ext>
            </a:extLst>
          </p:cNvPr>
          <p:cNvSpPr>
            <a:spLocks noGrp="1"/>
          </p:cNvSpPr>
          <p:nvPr>
            <p:ph type="body" sz="quarter" idx="16"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52305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2531713"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4627390"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10" name="Text Placeholder 4">
            <a:extLst>
              <a:ext uri="{FF2B5EF4-FFF2-40B4-BE49-F238E27FC236}">
                <a16:creationId xmlns:a16="http://schemas.microsoft.com/office/drawing/2014/main" id="{EF6891CE-A849-E54F-8F84-2C8C046B4209}"/>
              </a:ext>
            </a:extLst>
          </p:cNvPr>
          <p:cNvSpPr>
            <a:spLocks noGrp="1"/>
          </p:cNvSpPr>
          <p:nvPr>
            <p:ph type="body" sz="quarter" idx="15" hasCustomPrompt="1"/>
          </p:nvPr>
        </p:nvSpPr>
        <p:spPr>
          <a:xfrm>
            <a:off x="6701903"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grpSp>
        <p:nvGrpSpPr>
          <p:cNvPr id="11" name="Group 10">
            <a:extLst>
              <a:ext uri="{FF2B5EF4-FFF2-40B4-BE49-F238E27FC236}">
                <a16:creationId xmlns:a16="http://schemas.microsoft.com/office/drawing/2014/main" id="{42CFD7DB-5522-9C4A-B2F8-748E160D4B30}"/>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CC4CF2A2-9BCB-6F4E-929E-2A49AA138C11}"/>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DDB3A4E0-83F9-C743-951E-C386092729B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D2D0041-B691-7246-844A-ED3EDBB89509}"/>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EDF3924-6339-FB46-9C1F-A9FADD054CF5}"/>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CC9ECCE-82A2-284A-9310-AD7B945410E8}"/>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CB062B3-9DC7-944B-885A-51EE72136BA9}"/>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FE89497-8250-0F43-8311-90E45B8E8D6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54316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2115616"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377403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9" name="Text Placeholder 4">
            <a:extLst>
              <a:ext uri="{FF2B5EF4-FFF2-40B4-BE49-F238E27FC236}">
                <a16:creationId xmlns:a16="http://schemas.microsoft.com/office/drawing/2014/main" id="{EB61C09B-19E4-3B49-85B6-F6DEC8059244}"/>
              </a:ext>
            </a:extLst>
          </p:cNvPr>
          <p:cNvSpPr>
            <a:spLocks noGrp="1"/>
          </p:cNvSpPr>
          <p:nvPr>
            <p:ph type="body" sz="quarter" idx="16" hasCustomPrompt="1"/>
          </p:nvPr>
        </p:nvSpPr>
        <p:spPr>
          <a:xfrm>
            <a:off x="5432446"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0" name="Text Placeholder 4">
            <a:extLst>
              <a:ext uri="{FF2B5EF4-FFF2-40B4-BE49-F238E27FC236}">
                <a16:creationId xmlns:a16="http://schemas.microsoft.com/office/drawing/2014/main" id="{EF6891CE-A849-E54F-8F84-2C8C046B4209}"/>
              </a:ext>
            </a:extLst>
          </p:cNvPr>
          <p:cNvSpPr>
            <a:spLocks noGrp="1"/>
          </p:cNvSpPr>
          <p:nvPr>
            <p:ph type="body" sz="quarter" idx="15" hasCustomPrompt="1"/>
          </p:nvPr>
        </p:nvSpPr>
        <p:spPr>
          <a:xfrm>
            <a:off x="709086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grpSp>
        <p:nvGrpSpPr>
          <p:cNvPr id="13" name="Group 12">
            <a:extLst>
              <a:ext uri="{FF2B5EF4-FFF2-40B4-BE49-F238E27FC236}">
                <a16:creationId xmlns:a16="http://schemas.microsoft.com/office/drawing/2014/main" id="{04A5C602-869C-CF4B-8B9B-1E5B1FFD5D8E}"/>
              </a:ext>
            </a:extLst>
          </p:cNvPr>
          <p:cNvGrpSpPr/>
          <p:nvPr userDrawn="1"/>
        </p:nvGrpSpPr>
        <p:grpSpPr>
          <a:xfrm>
            <a:off x="7773406" y="4735113"/>
            <a:ext cx="913394" cy="187391"/>
            <a:chOff x="3587766" y="2914650"/>
            <a:chExt cx="5014294" cy="1028736"/>
          </a:xfrm>
        </p:grpSpPr>
        <p:sp>
          <p:nvSpPr>
            <p:cNvPr id="14" name="Freeform 13">
              <a:extLst>
                <a:ext uri="{FF2B5EF4-FFF2-40B4-BE49-F238E27FC236}">
                  <a16:creationId xmlns:a16="http://schemas.microsoft.com/office/drawing/2014/main" id="{B6B16BC0-E1F5-0C4F-9AA2-9FB27663E118}"/>
                </a:ext>
              </a:extLst>
            </p:cNvPr>
            <p:cNvSpPr/>
            <p:nvPr/>
          </p:nvSpPr>
          <p:spPr>
            <a:xfrm>
              <a:off x="3587766" y="2914650"/>
              <a:ext cx="1172608"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093396B-ACE5-3D46-BC75-4110B2855E7E}"/>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0C82694-AF96-7648-9340-5E7ACB391EA9}"/>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9A41ADF-9BFE-A04E-9A1F-BCC327982052}"/>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07BD33A-34C9-7643-8066-612CFFADCC8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3601793-1AC8-1B4C-8322-D7EF7EAD50E9}"/>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4078220-F3AF-DD4D-8AD5-B4B3FB08097F}"/>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1" name="Text Placeholder 5">
            <a:extLst>
              <a:ext uri="{FF2B5EF4-FFF2-40B4-BE49-F238E27FC236}">
                <a16:creationId xmlns:a16="http://schemas.microsoft.com/office/drawing/2014/main" id="{4D748408-0211-3D4C-9169-E2C806B4380A}"/>
              </a:ext>
            </a:extLst>
          </p:cNvPr>
          <p:cNvSpPr>
            <a:spLocks noGrp="1"/>
          </p:cNvSpPr>
          <p:nvPr>
            <p:ph type="body" sz="quarter" idx="17"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421949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a:xfrm>
            <a:off x="457200" y="4645152"/>
            <a:ext cx="2057400" cy="273844"/>
          </a:xfrm>
        </p:spPr>
        <p:txBody>
          <a:bodyPr/>
          <a:lstStyle/>
          <a:p>
            <a:fld id="{C51B5984-C094-0A42-BFB6-9F57449A1222}" type="slidenum">
              <a:rPr lang="en-US" smtClean="0"/>
              <a:pPr/>
              <a:t>‹#›</a:t>
            </a:fld>
            <a:endParaRPr lang="en-US"/>
          </a:p>
        </p:txBody>
      </p:sp>
      <p:sp>
        <p:nvSpPr>
          <p:cNvPr id="16" name="Text Placeholder 4">
            <a:extLst>
              <a:ext uri="{FF2B5EF4-FFF2-40B4-BE49-F238E27FC236}">
                <a16:creationId xmlns:a16="http://schemas.microsoft.com/office/drawing/2014/main" id="{C0BC602D-C8BD-FE4C-84A6-4EA5E5AC9077}"/>
              </a:ext>
            </a:extLst>
          </p:cNvPr>
          <p:cNvSpPr>
            <a:spLocks noGrp="1"/>
          </p:cNvSpPr>
          <p:nvPr>
            <p:ph type="body" sz="quarter" idx="11" hasCustomPrompt="1"/>
          </p:nvPr>
        </p:nvSpPr>
        <p:spPr>
          <a:xfrm>
            <a:off x="45720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8" name="Text Placeholder 4">
            <a:extLst>
              <a:ext uri="{FF2B5EF4-FFF2-40B4-BE49-F238E27FC236}">
                <a16:creationId xmlns:a16="http://schemas.microsoft.com/office/drawing/2014/main" id="{57A7304F-390E-894C-93AB-7B71CCB3FA1B}"/>
              </a:ext>
            </a:extLst>
          </p:cNvPr>
          <p:cNvSpPr>
            <a:spLocks noGrp="1"/>
          </p:cNvSpPr>
          <p:nvPr>
            <p:ph type="body" sz="quarter" idx="13" hasCustomPrompt="1"/>
          </p:nvPr>
        </p:nvSpPr>
        <p:spPr>
          <a:xfrm>
            <a:off x="2115616"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7" name="Text Placeholder 4">
            <a:extLst>
              <a:ext uri="{FF2B5EF4-FFF2-40B4-BE49-F238E27FC236}">
                <a16:creationId xmlns:a16="http://schemas.microsoft.com/office/drawing/2014/main" id="{949BAE77-20EA-BB4B-8E7A-B166F9F8F215}"/>
              </a:ext>
            </a:extLst>
          </p:cNvPr>
          <p:cNvSpPr>
            <a:spLocks noGrp="1"/>
          </p:cNvSpPr>
          <p:nvPr>
            <p:ph type="body" sz="quarter" idx="12" hasCustomPrompt="1"/>
          </p:nvPr>
        </p:nvSpPr>
        <p:spPr>
          <a:xfrm>
            <a:off x="377403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20" name="Text Placeholder 4">
            <a:extLst>
              <a:ext uri="{FF2B5EF4-FFF2-40B4-BE49-F238E27FC236}">
                <a16:creationId xmlns:a16="http://schemas.microsoft.com/office/drawing/2014/main" id="{9B861A65-D22B-A447-B658-391D5BD9F1FB}"/>
              </a:ext>
            </a:extLst>
          </p:cNvPr>
          <p:cNvSpPr>
            <a:spLocks noGrp="1"/>
          </p:cNvSpPr>
          <p:nvPr>
            <p:ph type="body" sz="quarter" idx="16" hasCustomPrompt="1"/>
          </p:nvPr>
        </p:nvSpPr>
        <p:spPr>
          <a:xfrm>
            <a:off x="5432446"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9" name="Text Placeholder 4">
            <a:extLst>
              <a:ext uri="{FF2B5EF4-FFF2-40B4-BE49-F238E27FC236}">
                <a16:creationId xmlns:a16="http://schemas.microsoft.com/office/drawing/2014/main" id="{45CE7073-18BC-184A-A04C-AA287F75E54D}"/>
              </a:ext>
            </a:extLst>
          </p:cNvPr>
          <p:cNvSpPr>
            <a:spLocks noGrp="1"/>
          </p:cNvSpPr>
          <p:nvPr>
            <p:ph type="body" sz="quarter" idx="15" hasCustomPrompt="1"/>
          </p:nvPr>
        </p:nvSpPr>
        <p:spPr>
          <a:xfrm>
            <a:off x="709086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grpSp>
        <p:nvGrpSpPr>
          <p:cNvPr id="11" name="Group 10">
            <a:extLst>
              <a:ext uri="{FF2B5EF4-FFF2-40B4-BE49-F238E27FC236}">
                <a16:creationId xmlns:a16="http://schemas.microsoft.com/office/drawing/2014/main" id="{37882E4F-DF1A-6D41-8E48-162776BD7FCC}"/>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85832204-460A-4F42-81FB-79A524EF29AB}"/>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F809842-EB16-D44C-9CFC-CD327C1EFCF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7CAD7CA-38CD-B541-9092-1FD044E90AAF}"/>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DB4DB83-9EED-304E-A645-A8D41EFE3440}"/>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5171AE3-8755-7448-A165-196D0B77B14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3635BF-10A9-6D4E-9C83-EA44C1878383}"/>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87BBFC4-C57A-854A-98E3-41DE92EA8A5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22904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2" name="Text Placeholder 4">
            <a:extLst>
              <a:ext uri="{FF2B5EF4-FFF2-40B4-BE49-F238E27FC236}">
                <a16:creationId xmlns:a16="http://schemas.microsoft.com/office/drawing/2014/main" id="{CE6A264D-6497-7F40-B13B-FBDDCAF57ACA}"/>
              </a:ext>
            </a:extLst>
          </p:cNvPr>
          <p:cNvSpPr>
            <a:spLocks noGrp="1"/>
          </p:cNvSpPr>
          <p:nvPr>
            <p:ph type="body" sz="quarter" idx="11" hasCustomPrompt="1"/>
          </p:nvPr>
        </p:nvSpPr>
        <p:spPr>
          <a:xfrm>
            <a:off x="457199" y="1243584"/>
            <a:ext cx="4294909"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4971393" y="1424904"/>
            <a:ext cx="3701551" cy="2807208"/>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id="{EC554A42-1DAE-1440-9631-83374A3A0E68}"/>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0" name="Group 9">
            <a:extLst>
              <a:ext uri="{FF2B5EF4-FFF2-40B4-BE49-F238E27FC236}">
                <a16:creationId xmlns:a16="http://schemas.microsoft.com/office/drawing/2014/main" id="{B93DD5B0-C983-8A4A-9165-E091CDA3C463}"/>
              </a:ext>
            </a:extLst>
          </p:cNvPr>
          <p:cNvGrpSpPr/>
          <p:nvPr userDrawn="1"/>
        </p:nvGrpSpPr>
        <p:grpSpPr>
          <a:xfrm>
            <a:off x="7773406" y="4735113"/>
            <a:ext cx="913394" cy="187391"/>
            <a:chOff x="3587766" y="2914650"/>
            <a:chExt cx="5014294" cy="1028736"/>
          </a:xfrm>
        </p:grpSpPr>
        <p:sp>
          <p:nvSpPr>
            <p:cNvPr id="13" name="Freeform 12">
              <a:extLst>
                <a:ext uri="{FF2B5EF4-FFF2-40B4-BE49-F238E27FC236}">
                  <a16:creationId xmlns:a16="http://schemas.microsoft.com/office/drawing/2014/main" id="{194F1900-5B18-5F46-B165-16F6BD4FACE5}"/>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FDFCF0C-5675-BA4C-A69D-48E8FC6B867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D380945-2C31-6848-B5CC-CD50FB85B9A4}"/>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E8B7FE1-2E3E-EB4A-B39D-4AFC750BCED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6E20D74-5F80-F74B-B09F-4E78CA994CA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A64C81A-E608-5848-952D-A6FCC6F304EC}"/>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FD7D0C7-85C9-F04D-A651-A82CC414B7F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0" name="Text Placeholder 5">
            <a:extLst>
              <a:ext uri="{FF2B5EF4-FFF2-40B4-BE49-F238E27FC236}">
                <a16:creationId xmlns:a16="http://schemas.microsoft.com/office/drawing/2014/main" id="{DC9790E5-7098-F04F-82E9-51F1E9271C00}"/>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420563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3 image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3802" y="0"/>
            <a:ext cx="4003994" cy="5143500"/>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429327" y="854861"/>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429327" y="1200556"/>
            <a:ext cx="4276042" cy="137119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10" name="Picture Placeholder 5">
            <a:extLst>
              <a:ext uri="{FF2B5EF4-FFF2-40B4-BE49-F238E27FC236}">
                <a16:creationId xmlns:a16="http://schemas.microsoft.com/office/drawing/2014/main" id="{8B0BD191-5EE5-4889-BF21-A792D1BEBC07}"/>
              </a:ext>
            </a:extLst>
          </p:cNvPr>
          <p:cNvSpPr>
            <a:spLocks noGrp="1"/>
          </p:cNvSpPr>
          <p:nvPr>
            <p:ph type="pic" sz="quarter" idx="13"/>
          </p:nvPr>
        </p:nvSpPr>
        <p:spPr>
          <a:xfrm>
            <a:off x="4069964" y="2970178"/>
            <a:ext cx="2499449" cy="2173321"/>
          </a:xfrm>
          <a:prstGeom prst="rect">
            <a:avLst/>
          </a:prstGeom>
        </p:spPr>
        <p:txBody>
          <a:bodyPr/>
          <a:lstStyle/>
          <a:p>
            <a:endParaRPr lang="en-US"/>
          </a:p>
        </p:txBody>
      </p:sp>
      <p:sp>
        <p:nvSpPr>
          <p:cNvPr id="11" name="Picture Placeholder 5">
            <a:extLst>
              <a:ext uri="{FF2B5EF4-FFF2-40B4-BE49-F238E27FC236}">
                <a16:creationId xmlns:a16="http://schemas.microsoft.com/office/drawing/2014/main" id="{B049C478-FE0B-4EEE-9814-6C973E99D98F}"/>
              </a:ext>
            </a:extLst>
          </p:cNvPr>
          <p:cNvSpPr>
            <a:spLocks noGrp="1"/>
          </p:cNvSpPr>
          <p:nvPr>
            <p:ph type="pic" sz="quarter" idx="14"/>
          </p:nvPr>
        </p:nvSpPr>
        <p:spPr>
          <a:xfrm>
            <a:off x="6638066" y="2970178"/>
            <a:ext cx="2499449" cy="2173321"/>
          </a:xfrm>
          <a:prstGeom prst="rect">
            <a:avLst/>
          </a:prstGeom>
        </p:spPr>
        <p:txBody>
          <a:bodyPr/>
          <a:lstStyle/>
          <a:p>
            <a:endParaRPr lang="en-US"/>
          </a:p>
        </p:txBody>
      </p:sp>
      <p:sp>
        <p:nvSpPr>
          <p:cNvPr id="9" name="Slide Number Placeholder 2">
            <a:extLst>
              <a:ext uri="{FF2B5EF4-FFF2-40B4-BE49-F238E27FC236}">
                <a16:creationId xmlns:a16="http://schemas.microsoft.com/office/drawing/2014/main" id="{3EFD72E2-88BB-AB4D-AA79-9063E8772459}"/>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46615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dustry slide - 1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1183"/>
            <a:ext cx="4003994" cy="5143500"/>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7" name="Slide Number Placeholder 2">
            <a:extLst>
              <a:ext uri="{FF2B5EF4-FFF2-40B4-BE49-F238E27FC236}">
                <a16:creationId xmlns:a16="http://schemas.microsoft.com/office/drawing/2014/main" id="{D8B536AC-96E9-9A4B-B205-245D6B459DAB}"/>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36865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dustry slide - 2 horizonta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65B83EB-A9EA-2747-A4A2-B9D1F9F0B416}"/>
              </a:ext>
            </a:extLst>
          </p:cNvPr>
          <p:cNvSpPr>
            <a:spLocks noGrp="1"/>
          </p:cNvSpPr>
          <p:nvPr>
            <p:ph type="title"/>
          </p:nvPr>
        </p:nvSpPr>
        <p:spPr>
          <a:xfrm>
            <a:off x="457200" y="457200"/>
            <a:ext cx="4682806"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0"/>
            <a:ext cx="4003994" cy="2542032"/>
          </a:xfrm>
          <a:prstGeom prst="rect">
            <a:avLst/>
          </a:prstGeom>
        </p:spPr>
        <p:txBody>
          <a:bodyPr/>
          <a:lstStyle/>
          <a:p>
            <a:endParaRPr lang="en-US"/>
          </a:p>
        </p:txBody>
      </p:sp>
      <p:sp>
        <p:nvSpPr>
          <p:cNvPr id="7" name="Picture Placeholder 5">
            <a:extLst>
              <a:ext uri="{FF2B5EF4-FFF2-40B4-BE49-F238E27FC236}">
                <a16:creationId xmlns:a16="http://schemas.microsoft.com/office/drawing/2014/main" id="{699BF929-3ED7-4B2E-9523-4AA52CEEC416}"/>
              </a:ext>
            </a:extLst>
          </p:cNvPr>
          <p:cNvSpPr>
            <a:spLocks noGrp="1"/>
          </p:cNvSpPr>
          <p:nvPr>
            <p:ph type="pic" sz="quarter" idx="14"/>
          </p:nvPr>
        </p:nvSpPr>
        <p:spPr>
          <a:xfrm>
            <a:off x="5140006" y="2604128"/>
            <a:ext cx="4003994" cy="2542032"/>
          </a:xfrm>
          <a:prstGeom prst="rect">
            <a:avLst/>
          </a:prstGeom>
        </p:spPr>
        <p:txBody>
          <a:bodyPr/>
          <a:lstStyle/>
          <a:p>
            <a:endParaRPr lang="en-US"/>
          </a:p>
        </p:txBody>
      </p:sp>
      <p:sp>
        <p:nvSpPr>
          <p:cNvPr id="8" name="Slide Number Placeholder 2">
            <a:extLst>
              <a:ext uri="{FF2B5EF4-FFF2-40B4-BE49-F238E27FC236}">
                <a16:creationId xmlns:a16="http://schemas.microsoft.com/office/drawing/2014/main" id="{2E94CF13-6190-4A4A-BA18-CBE8AE982448}"/>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314676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dustry slide - 2 vertic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0"/>
            <a:ext cx="1965960" cy="5143500"/>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7" name="Picture Placeholder 5">
            <a:extLst>
              <a:ext uri="{FF2B5EF4-FFF2-40B4-BE49-F238E27FC236}">
                <a16:creationId xmlns:a16="http://schemas.microsoft.com/office/drawing/2014/main" id="{699BF929-3ED7-4B2E-9523-4AA52CEEC416}"/>
              </a:ext>
            </a:extLst>
          </p:cNvPr>
          <p:cNvSpPr>
            <a:spLocks noGrp="1"/>
          </p:cNvSpPr>
          <p:nvPr>
            <p:ph type="pic" sz="quarter" idx="14"/>
          </p:nvPr>
        </p:nvSpPr>
        <p:spPr>
          <a:xfrm>
            <a:off x="7168482" y="0"/>
            <a:ext cx="1975104" cy="5143501"/>
          </a:xfrm>
          <a:prstGeom prst="rect">
            <a:avLst/>
          </a:prstGeom>
        </p:spPr>
        <p:txBody>
          <a:bodyPr/>
          <a:lstStyle/>
          <a:p>
            <a:endParaRPr lang="en-US"/>
          </a:p>
        </p:txBody>
      </p:sp>
      <p:sp>
        <p:nvSpPr>
          <p:cNvPr id="8" name="Slide Number Placeholder 2">
            <a:extLst>
              <a:ext uri="{FF2B5EF4-FFF2-40B4-BE49-F238E27FC236}">
                <a16:creationId xmlns:a16="http://schemas.microsoft.com/office/drawing/2014/main" id="{A660CB4B-7BE0-544C-B4DE-DDF22AE1ED8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40134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ltair Title+Subtitl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1F39F54-36A3-2E46-90BB-66C0206DA488}"/>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7" name="Freeform: Shape 6">
            <a:extLst>
              <a:ext uri="{FF2B5EF4-FFF2-40B4-BE49-F238E27FC236}">
                <a16:creationId xmlns:a16="http://schemas.microsoft.com/office/drawing/2014/main" id="{6F5DCB76-04D2-4E36-B552-02CE2EA3195D}"/>
              </a:ext>
            </a:extLst>
          </p:cNvPr>
          <p:cNvSpPr/>
          <p:nvPr userDrawn="1"/>
        </p:nvSpPr>
        <p:spPr bwMode="white">
          <a:xfrm>
            <a:off x="0" y="217899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Placeholder 1">
            <a:extLst>
              <a:ext uri="{FF2B5EF4-FFF2-40B4-BE49-F238E27FC236}">
                <a16:creationId xmlns:a16="http://schemas.microsoft.com/office/drawing/2014/main" id="{1DE239AE-A166-7445-97DE-DC95949F4713}"/>
              </a:ext>
            </a:extLst>
          </p:cNvPr>
          <p:cNvSpPr>
            <a:spLocks noGrp="1"/>
          </p:cNvSpPr>
          <p:nvPr>
            <p:ph type="title" hasCustomPrompt="1"/>
          </p:nvPr>
        </p:nvSpPr>
        <p:spPr>
          <a:xfrm>
            <a:off x="2658291" y="4027925"/>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a:t>CLICK TO ADD PRESENTATION TITLE</a:t>
            </a:r>
          </a:p>
        </p:txBody>
      </p:sp>
      <p:sp>
        <p:nvSpPr>
          <p:cNvPr id="3" name="Text Placeholder 2">
            <a:extLst>
              <a:ext uri="{FF2B5EF4-FFF2-40B4-BE49-F238E27FC236}">
                <a16:creationId xmlns:a16="http://schemas.microsoft.com/office/drawing/2014/main" id="{096C4048-A3FE-0042-BDFC-5A69E377A099}"/>
              </a:ext>
            </a:extLst>
          </p:cNvPr>
          <p:cNvSpPr>
            <a:spLocks noGrp="1"/>
          </p:cNvSpPr>
          <p:nvPr>
            <p:ph type="body" sz="quarter" idx="10" hasCustomPrompt="1"/>
          </p:nvPr>
        </p:nvSpPr>
        <p:spPr>
          <a:xfrm>
            <a:off x="2659063" y="4685168"/>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grpSp>
        <p:nvGrpSpPr>
          <p:cNvPr id="18" name="Group 17">
            <a:extLst>
              <a:ext uri="{FF2B5EF4-FFF2-40B4-BE49-F238E27FC236}">
                <a16:creationId xmlns:a16="http://schemas.microsoft.com/office/drawing/2014/main" id="{E13BF096-9A9C-B045-BF80-DB7D77DBC167}"/>
              </a:ext>
            </a:extLst>
          </p:cNvPr>
          <p:cNvGrpSpPr/>
          <p:nvPr userDrawn="1"/>
        </p:nvGrpSpPr>
        <p:grpSpPr>
          <a:xfrm>
            <a:off x="644860" y="4310212"/>
            <a:ext cx="1370085" cy="281086"/>
            <a:chOff x="3587766" y="2914650"/>
            <a:chExt cx="5014294" cy="1028736"/>
          </a:xfrm>
        </p:grpSpPr>
        <p:sp>
          <p:nvSpPr>
            <p:cNvPr id="19" name="Freeform 18">
              <a:extLst>
                <a:ext uri="{FF2B5EF4-FFF2-40B4-BE49-F238E27FC236}">
                  <a16:creationId xmlns:a16="http://schemas.microsoft.com/office/drawing/2014/main" id="{A36D99E0-FD06-184B-917C-BA1721F91459}"/>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58D1B04B-A449-0A4D-B011-5CEA82F2340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F30A62C-5168-F44D-96A4-EF04EFEC6DC4}"/>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DCB4D92-3A86-BA40-9786-0112A4803983}"/>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105BCFA-DF0E-DE4E-9E79-ABFB46606469}"/>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F7D1D7A-9BBA-0E40-B432-63EA096C973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7208DF-936A-5A4F-AFFE-32D39E1AB625}"/>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7" name="Text Placeholder 14">
            <a:extLst>
              <a:ext uri="{FF2B5EF4-FFF2-40B4-BE49-F238E27FC236}">
                <a16:creationId xmlns:a16="http://schemas.microsoft.com/office/drawing/2014/main" id="{4B891FA7-9FD7-7B4F-A871-080EA6261255}"/>
              </a:ext>
            </a:extLst>
          </p:cNvPr>
          <p:cNvSpPr>
            <a:spLocks noGrp="1"/>
          </p:cNvSpPr>
          <p:nvPr>
            <p:ph type="body" sz="quarter" idx="13" hasCustomPrompt="1"/>
          </p:nvPr>
        </p:nvSpPr>
        <p:spPr>
          <a:xfrm>
            <a:off x="2660959" y="4387268"/>
            <a:ext cx="4025900" cy="227390"/>
          </a:xfrm>
        </p:spPr>
        <p:txBody>
          <a:bodyPr/>
          <a:lstStyle>
            <a:lvl1pPr marL="0" indent="0">
              <a:buNone/>
              <a:defRPr sz="1200" cap="all" baseline="0">
                <a:solidFill>
                  <a:schemeClr val="bg2"/>
                </a:solidFill>
              </a:defRPr>
            </a:lvl1pPr>
            <a:lvl2pPr marL="342900" indent="0">
              <a:buNone/>
              <a:defRPr sz="1200"/>
            </a:lvl2pPr>
            <a:lvl3pPr marL="228600" indent="0">
              <a:buNone/>
              <a:defRPr sz="1200"/>
            </a:lvl3pPr>
            <a:lvl4pPr marL="457200" indent="0">
              <a:buNone/>
              <a:defRPr sz="1200"/>
            </a:lvl4pPr>
            <a:lvl5pPr marL="685800" indent="0">
              <a:buNone/>
              <a:defRPr sz="1200"/>
            </a:lvl5pPr>
          </a:lstStyle>
          <a:p>
            <a:pPr lvl="0"/>
            <a:r>
              <a:rPr lang="en-US"/>
              <a:t>CLICK TO ADD OPTIONAL PRESENTATION SUBTITLE</a:t>
            </a:r>
          </a:p>
        </p:txBody>
      </p:sp>
    </p:spTree>
    <p:extLst>
      <p:ext uri="{BB962C8B-B14F-4D97-AF65-F5344CB8AC3E}">
        <p14:creationId xmlns:p14="http://schemas.microsoft.com/office/powerpoint/2010/main" val="170244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dustry slide - 4 image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0"/>
            <a:ext cx="1965960" cy="2542032"/>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7" name="Picture Placeholder 5">
            <a:extLst>
              <a:ext uri="{FF2B5EF4-FFF2-40B4-BE49-F238E27FC236}">
                <a16:creationId xmlns:a16="http://schemas.microsoft.com/office/drawing/2014/main" id="{699BF929-3ED7-4B2E-9523-4AA52CEEC416}"/>
              </a:ext>
            </a:extLst>
          </p:cNvPr>
          <p:cNvSpPr>
            <a:spLocks noGrp="1"/>
          </p:cNvSpPr>
          <p:nvPr>
            <p:ph type="pic" sz="quarter" idx="14"/>
          </p:nvPr>
        </p:nvSpPr>
        <p:spPr>
          <a:xfrm>
            <a:off x="7168896" y="1"/>
            <a:ext cx="1975104" cy="2542032"/>
          </a:xfrm>
          <a:prstGeom prst="rect">
            <a:avLst/>
          </a:prstGeom>
        </p:spPr>
        <p:txBody>
          <a:bodyPr/>
          <a:lstStyle/>
          <a:p>
            <a:endParaRPr lang="en-US"/>
          </a:p>
        </p:txBody>
      </p:sp>
      <p:sp>
        <p:nvSpPr>
          <p:cNvPr id="8" name="Picture Placeholder 5">
            <a:extLst>
              <a:ext uri="{FF2B5EF4-FFF2-40B4-BE49-F238E27FC236}">
                <a16:creationId xmlns:a16="http://schemas.microsoft.com/office/drawing/2014/main" id="{59F09AEE-D560-4E17-8AD2-F1B87805C84A}"/>
              </a:ext>
            </a:extLst>
          </p:cNvPr>
          <p:cNvSpPr>
            <a:spLocks noGrp="1"/>
          </p:cNvSpPr>
          <p:nvPr>
            <p:ph type="pic" sz="quarter" idx="15"/>
          </p:nvPr>
        </p:nvSpPr>
        <p:spPr>
          <a:xfrm>
            <a:off x="5140006" y="2608699"/>
            <a:ext cx="1965960" cy="2542032"/>
          </a:xfrm>
          <a:prstGeom prst="rect">
            <a:avLst/>
          </a:prstGeom>
        </p:spPr>
        <p:txBody>
          <a:bodyPr/>
          <a:lstStyle/>
          <a:p>
            <a:endParaRPr lang="en-US"/>
          </a:p>
        </p:txBody>
      </p:sp>
      <p:sp>
        <p:nvSpPr>
          <p:cNvPr id="10" name="Picture Placeholder 5">
            <a:extLst>
              <a:ext uri="{FF2B5EF4-FFF2-40B4-BE49-F238E27FC236}">
                <a16:creationId xmlns:a16="http://schemas.microsoft.com/office/drawing/2014/main" id="{CB533459-9C5D-4016-987B-0040A27FF06C}"/>
              </a:ext>
            </a:extLst>
          </p:cNvPr>
          <p:cNvSpPr>
            <a:spLocks noGrp="1"/>
          </p:cNvSpPr>
          <p:nvPr>
            <p:ph type="pic" sz="quarter" idx="16"/>
          </p:nvPr>
        </p:nvSpPr>
        <p:spPr>
          <a:xfrm>
            <a:off x="7168896" y="2608699"/>
            <a:ext cx="1975104" cy="2542032"/>
          </a:xfrm>
          <a:prstGeom prst="rect">
            <a:avLst/>
          </a:prstGeom>
        </p:spPr>
        <p:txBody>
          <a:bodyPr/>
          <a:lstStyle/>
          <a:p>
            <a:endParaRPr lang="en-US"/>
          </a:p>
        </p:txBody>
      </p:sp>
      <p:sp>
        <p:nvSpPr>
          <p:cNvPr id="11" name="Slide Number Placeholder 2">
            <a:extLst>
              <a:ext uri="{FF2B5EF4-FFF2-40B4-BE49-F238E27FC236}">
                <a16:creationId xmlns:a16="http://schemas.microsoft.com/office/drawing/2014/main" id="{55C27A9A-5C4A-8A46-A3F7-E0BFEDABCCD6}"/>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266688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 1 spea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6" name="Text Placeholder 4">
            <a:extLst>
              <a:ext uri="{FF2B5EF4-FFF2-40B4-BE49-F238E27FC236}">
                <a16:creationId xmlns:a16="http://schemas.microsoft.com/office/drawing/2014/main" id="{058C1F93-3415-4B40-A5CA-E9161EDE3CCB}"/>
              </a:ext>
            </a:extLst>
          </p:cNvPr>
          <p:cNvSpPr>
            <a:spLocks noGrp="1"/>
          </p:cNvSpPr>
          <p:nvPr>
            <p:ph type="body" sz="quarter" idx="15" hasCustomPrompt="1"/>
          </p:nvPr>
        </p:nvSpPr>
        <p:spPr>
          <a:xfrm>
            <a:off x="457200" y="1243584"/>
            <a:ext cx="5748391"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6346047" y="1284354"/>
            <a:ext cx="2326898" cy="2348340"/>
          </a:xfrm>
          <a:prstGeom prst="rect">
            <a:avLst/>
          </a:prstGeom>
        </p:spPr>
        <p:txBody>
          <a:bodyPr/>
          <a:lstStyle/>
          <a:p>
            <a:endParaRPr lang="en-US"/>
          </a:p>
        </p:txBody>
      </p:sp>
      <p:sp>
        <p:nvSpPr>
          <p:cNvPr id="9" name="Rectangle 8">
            <a:extLst>
              <a:ext uri="{FF2B5EF4-FFF2-40B4-BE49-F238E27FC236}">
                <a16:creationId xmlns:a16="http://schemas.microsoft.com/office/drawing/2014/main" id="{D9190196-7B14-4C9A-AAB2-6901D928817A}"/>
              </a:ext>
            </a:extLst>
          </p:cNvPr>
          <p:cNvSpPr/>
          <p:nvPr userDrawn="1"/>
        </p:nvSpPr>
        <p:spPr>
          <a:xfrm>
            <a:off x="6346047" y="3632694"/>
            <a:ext cx="2326898"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a:extLst>
              <a:ext uri="{FF2B5EF4-FFF2-40B4-BE49-F238E27FC236}">
                <a16:creationId xmlns:a16="http://schemas.microsoft.com/office/drawing/2014/main" id="{224F99BB-FEDA-4A88-AE5A-24EA0C16D466}"/>
              </a:ext>
            </a:extLst>
          </p:cNvPr>
          <p:cNvSpPr>
            <a:spLocks noGrp="1"/>
          </p:cNvSpPr>
          <p:nvPr>
            <p:ph type="body" sz="quarter" idx="13"/>
          </p:nvPr>
        </p:nvSpPr>
        <p:spPr bwMode="white">
          <a:xfrm>
            <a:off x="6346346" y="3693221"/>
            <a:ext cx="23257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2" name="Text Placeholder 10">
            <a:extLst>
              <a:ext uri="{FF2B5EF4-FFF2-40B4-BE49-F238E27FC236}">
                <a16:creationId xmlns:a16="http://schemas.microsoft.com/office/drawing/2014/main" id="{69A89167-1218-4272-8711-99DF387971CE}"/>
              </a:ext>
            </a:extLst>
          </p:cNvPr>
          <p:cNvSpPr>
            <a:spLocks noGrp="1"/>
          </p:cNvSpPr>
          <p:nvPr>
            <p:ph type="body" sz="quarter" idx="14"/>
          </p:nvPr>
        </p:nvSpPr>
        <p:spPr bwMode="white">
          <a:xfrm>
            <a:off x="6346346" y="3902701"/>
            <a:ext cx="23257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4" name="Slide Number Placeholder 2">
            <a:extLst>
              <a:ext uri="{FF2B5EF4-FFF2-40B4-BE49-F238E27FC236}">
                <a16:creationId xmlns:a16="http://schemas.microsoft.com/office/drawing/2014/main" id="{55857F09-292B-264F-8BD7-E41FF238D796}"/>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8" name="Group 17">
            <a:extLst>
              <a:ext uri="{FF2B5EF4-FFF2-40B4-BE49-F238E27FC236}">
                <a16:creationId xmlns:a16="http://schemas.microsoft.com/office/drawing/2014/main" id="{1ED1CB7B-898B-4047-9292-9168752E7E1C}"/>
              </a:ext>
            </a:extLst>
          </p:cNvPr>
          <p:cNvGrpSpPr/>
          <p:nvPr userDrawn="1"/>
        </p:nvGrpSpPr>
        <p:grpSpPr>
          <a:xfrm>
            <a:off x="7773406" y="4735113"/>
            <a:ext cx="913394" cy="187391"/>
            <a:chOff x="3587766" y="2914650"/>
            <a:chExt cx="5014294" cy="1028736"/>
          </a:xfrm>
        </p:grpSpPr>
        <p:sp>
          <p:nvSpPr>
            <p:cNvPr id="19" name="Freeform 18">
              <a:extLst>
                <a:ext uri="{FF2B5EF4-FFF2-40B4-BE49-F238E27FC236}">
                  <a16:creationId xmlns:a16="http://schemas.microsoft.com/office/drawing/2014/main" id="{7FA06D84-A200-9941-8547-25D52A7A3F01}"/>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DE92F93-F540-FB45-A48D-26FF62703215}"/>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72540F2-2DD6-7A48-BBB3-46AAE8A75B0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C74285B-3DC2-7E4D-9B09-9B559054F83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B01DB37-416C-C841-AB3E-D76317D03695}"/>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7C244B-2AA1-2A44-949C-BC2BEC6522F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530C646-496C-7141-AD8E-2FA872F97F69}"/>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6" name="Text Placeholder 5">
            <a:extLst>
              <a:ext uri="{FF2B5EF4-FFF2-40B4-BE49-F238E27FC236}">
                <a16:creationId xmlns:a16="http://schemas.microsoft.com/office/drawing/2014/main" id="{927788D0-C787-9044-9614-D94DF8EC4B71}"/>
              </a:ext>
            </a:extLst>
          </p:cNvPr>
          <p:cNvSpPr>
            <a:spLocks noGrp="1"/>
          </p:cNvSpPr>
          <p:nvPr>
            <p:ph type="body" sz="quarter" idx="16"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6027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Column + 2 spea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20" name="Text Placeholder 4">
            <a:extLst>
              <a:ext uri="{FF2B5EF4-FFF2-40B4-BE49-F238E27FC236}">
                <a16:creationId xmlns:a16="http://schemas.microsoft.com/office/drawing/2014/main" id="{1006F59E-A4C7-E841-BDA9-A1E8FB79F02B}"/>
              </a:ext>
            </a:extLst>
          </p:cNvPr>
          <p:cNvSpPr>
            <a:spLocks noGrp="1"/>
          </p:cNvSpPr>
          <p:nvPr>
            <p:ph type="body" sz="quarter" idx="18" hasCustomPrompt="1"/>
          </p:nvPr>
        </p:nvSpPr>
        <p:spPr>
          <a:xfrm>
            <a:off x="457200" y="1243584"/>
            <a:ext cx="463878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260676" y="1284354"/>
            <a:ext cx="1678789" cy="2348340"/>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id="{EC554A42-1DAE-1440-9631-83374A3A0E68}"/>
              </a:ext>
            </a:extLst>
          </p:cNvPr>
          <p:cNvSpPr>
            <a:spLocks noGrp="1"/>
          </p:cNvSpPr>
          <p:nvPr>
            <p:ph type="sldNum" sz="quarter" idx="10"/>
          </p:nvPr>
        </p:nvSpPr>
        <p:spPr>
          <a:xfrm>
            <a:off x="457200" y="4648661"/>
            <a:ext cx="2057400" cy="273844"/>
          </a:xfrm>
        </p:spPr>
        <p:txBody>
          <a:bodyPr/>
          <a:lstStyle/>
          <a:p>
            <a:fld id="{C51B5984-C094-0A42-BFB6-9F57449A1222}" type="slidenum">
              <a:rPr lang="en-US" smtClean="0"/>
              <a:pPr/>
              <a:t>‹#›</a:t>
            </a:fld>
            <a:endParaRPr lang="en-US"/>
          </a:p>
        </p:txBody>
      </p:sp>
      <p:sp>
        <p:nvSpPr>
          <p:cNvPr id="9" name="Rectangle 8">
            <a:extLst>
              <a:ext uri="{FF2B5EF4-FFF2-40B4-BE49-F238E27FC236}">
                <a16:creationId xmlns:a16="http://schemas.microsoft.com/office/drawing/2014/main" id="{D9190196-7B14-4C9A-AAB2-6901D928817A}"/>
              </a:ext>
            </a:extLst>
          </p:cNvPr>
          <p:cNvSpPr/>
          <p:nvPr userDrawn="1"/>
        </p:nvSpPr>
        <p:spPr>
          <a:xfrm>
            <a:off x="5260676"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a:extLst>
              <a:ext uri="{FF2B5EF4-FFF2-40B4-BE49-F238E27FC236}">
                <a16:creationId xmlns:a16="http://schemas.microsoft.com/office/drawing/2014/main" id="{224F99BB-FEDA-4A88-AE5A-24EA0C16D466}"/>
              </a:ext>
            </a:extLst>
          </p:cNvPr>
          <p:cNvSpPr>
            <a:spLocks noGrp="1"/>
          </p:cNvSpPr>
          <p:nvPr>
            <p:ph type="body" sz="quarter" idx="13"/>
          </p:nvPr>
        </p:nvSpPr>
        <p:spPr bwMode="white">
          <a:xfrm>
            <a:off x="5260975"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2" name="Text Placeholder 10">
            <a:extLst>
              <a:ext uri="{FF2B5EF4-FFF2-40B4-BE49-F238E27FC236}">
                <a16:creationId xmlns:a16="http://schemas.microsoft.com/office/drawing/2014/main" id="{69A89167-1218-4272-8711-99DF387971CE}"/>
              </a:ext>
            </a:extLst>
          </p:cNvPr>
          <p:cNvSpPr>
            <a:spLocks noGrp="1"/>
          </p:cNvSpPr>
          <p:nvPr>
            <p:ph type="body" sz="quarter" idx="14"/>
          </p:nvPr>
        </p:nvSpPr>
        <p:spPr bwMode="white">
          <a:xfrm>
            <a:off x="5260975"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3" name="Picture Placeholder 5">
            <a:extLst>
              <a:ext uri="{FF2B5EF4-FFF2-40B4-BE49-F238E27FC236}">
                <a16:creationId xmlns:a16="http://schemas.microsoft.com/office/drawing/2014/main" id="{2E432B58-9939-45CC-B3DA-9ED752437ADF}"/>
              </a:ext>
            </a:extLst>
          </p:cNvPr>
          <p:cNvSpPr>
            <a:spLocks noGrp="1"/>
          </p:cNvSpPr>
          <p:nvPr>
            <p:ph type="pic" sz="quarter" idx="15"/>
          </p:nvPr>
        </p:nvSpPr>
        <p:spPr>
          <a:xfrm>
            <a:off x="6989723" y="1284354"/>
            <a:ext cx="1678789" cy="2348340"/>
          </a:xfrm>
          <a:prstGeom prst="rect">
            <a:avLst/>
          </a:prstGeom>
        </p:spPr>
        <p:txBody>
          <a:bodyPr/>
          <a:lstStyle/>
          <a:p>
            <a:endParaRPr lang="en-US"/>
          </a:p>
        </p:txBody>
      </p:sp>
      <p:sp>
        <p:nvSpPr>
          <p:cNvPr id="14" name="Rectangle 13">
            <a:extLst>
              <a:ext uri="{FF2B5EF4-FFF2-40B4-BE49-F238E27FC236}">
                <a16:creationId xmlns:a16="http://schemas.microsoft.com/office/drawing/2014/main" id="{010DF48F-C265-4136-AA68-32B263D59AE4}"/>
              </a:ext>
            </a:extLst>
          </p:cNvPr>
          <p:cNvSpPr/>
          <p:nvPr userDrawn="1"/>
        </p:nvSpPr>
        <p:spPr>
          <a:xfrm>
            <a:off x="698972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 Placeholder 10">
            <a:extLst>
              <a:ext uri="{FF2B5EF4-FFF2-40B4-BE49-F238E27FC236}">
                <a16:creationId xmlns:a16="http://schemas.microsoft.com/office/drawing/2014/main" id="{E65966B1-DB10-4E1C-B1A7-0B311BCE577F}"/>
              </a:ext>
            </a:extLst>
          </p:cNvPr>
          <p:cNvSpPr>
            <a:spLocks noGrp="1"/>
          </p:cNvSpPr>
          <p:nvPr>
            <p:ph type="body" sz="quarter" idx="16"/>
          </p:nvPr>
        </p:nvSpPr>
        <p:spPr bwMode="white">
          <a:xfrm>
            <a:off x="699002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6" name="Text Placeholder 10">
            <a:extLst>
              <a:ext uri="{FF2B5EF4-FFF2-40B4-BE49-F238E27FC236}">
                <a16:creationId xmlns:a16="http://schemas.microsoft.com/office/drawing/2014/main" id="{A59254E8-17EF-44B3-A199-12BDE04BA316}"/>
              </a:ext>
            </a:extLst>
          </p:cNvPr>
          <p:cNvSpPr>
            <a:spLocks noGrp="1"/>
          </p:cNvSpPr>
          <p:nvPr>
            <p:ph type="body" sz="quarter" idx="17"/>
          </p:nvPr>
        </p:nvSpPr>
        <p:spPr bwMode="white">
          <a:xfrm>
            <a:off x="699002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grpSp>
        <p:nvGrpSpPr>
          <p:cNvPr id="21" name="Group 20">
            <a:extLst>
              <a:ext uri="{FF2B5EF4-FFF2-40B4-BE49-F238E27FC236}">
                <a16:creationId xmlns:a16="http://schemas.microsoft.com/office/drawing/2014/main" id="{4D1AE90F-246C-644A-A610-69766174D85F}"/>
              </a:ext>
            </a:extLst>
          </p:cNvPr>
          <p:cNvGrpSpPr/>
          <p:nvPr userDrawn="1"/>
        </p:nvGrpSpPr>
        <p:grpSpPr>
          <a:xfrm>
            <a:off x="7773406" y="4735113"/>
            <a:ext cx="913394" cy="187391"/>
            <a:chOff x="3587766" y="2914650"/>
            <a:chExt cx="5014294" cy="1028736"/>
          </a:xfrm>
        </p:grpSpPr>
        <p:sp>
          <p:nvSpPr>
            <p:cNvPr id="22" name="Freeform 21">
              <a:extLst>
                <a:ext uri="{FF2B5EF4-FFF2-40B4-BE49-F238E27FC236}">
                  <a16:creationId xmlns:a16="http://schemas.microsoft.com/office/drawing/2014/main" id="{A694B2FB-A74E-2143-AD2E-190BF6CAC1DC}"/>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C46AB3-4AD8-384E-857D-1F81945ED630}"/>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626470E-2BDA-1244-B3B3-2A20030BA6B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4DFEE6D-F7CA-8848-97E0-972A27E9000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37066FC-D8D3-A544-AF10-742BD657CAC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2132207-28DE-D44E-A18B-2301E4C2CFDF}"/>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D9AE786-A622-334E-842B-F99BB82B0DE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9" name="Text Placeholder 5">
            <a:extLst>
              <a:ext uri="{FF2B5EF4-FFF2-40B4-BE49-F238E27FC236}">
                <a16:creationId xmlns:a16="http://schemas.microsoft.com/office/drawing/2014/main" id="{B59DC845-C458-774B-A581-85B08994DC15}"/>
              </a:ext>
            </a:extLst>
          </p:cNvPr>
          <p:cNvSpPr>
            <a:spLocks noGrp="1"/>
          </p:cNvSpPr>
          <p:nvPr>
            <p:ph type="body" sz="quarter" idx="19"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71235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 3 spea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22" name="Slide Number Placeholder 2">
            <a:extLst>
              <a:ext uri="{FF2B5EF4-FFF2-40B4-BE49-F238E27FC236}">
                <a16:creationId xmlns:a16="http://schemas.microsoft.com/office/drawing/2014/main" id="{D55ED4A9-F868-FA45-B9AC-DA6AAFFF2289}"/>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25" name="Text Placeholder 4">
            <a:extLst>
              <a:ext uri="{FF2B5EF4-FFF2-40B4-BE49-F238E27FC236}">
                <a16:creationId xmlns:a16="http://schemas.microsoft.com/office/drawing/2014/main" id="{4DDAE076-4A52-774E-A628-5A0489EAC49D}"/>
              </a:ext>
            </a:extLst>
          </p:cNvPr>
          <p:cNvSpPr>
            <a:spLocks noGrp="1"/>
          </p:cNvSpPr>
          <p:nvPr>
            <p:ph type="body" sz="quarter" idx="21" hasCustomPrompt="1"/>
          </p:nvPr>
        </p:nvSpPr>
        <p:spPr>
          <a:xfrm>
            <a:off x="457200" y="1243584"/>
            <a:ext cx="293327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260676" y="1284354"/>
            <a:ext cx="1678789" cy="2348340"/>
          </a:xfrm>
          <a:prstGeom prst="rect">
            <a:avLst/>
          </a:prstGeom>
        </p:spPr>
        <p:txBody>
          <a:bodyPr/>
          <a:lstStyle/>
          <a:p>
            <a:endParaRPr lang="en-US"/>
          </a:p>
        </p:txBody>
      </p:sp>
      <p:sp>
        <p:nvSpPr>
          <p:cNvPr id="9" name="Rectangle 8">
            <a:extLst>
              <a:ext uri="{FF2B5EF4-FFF2-40B4-BE49-F238E27FC236}">
                <a16:creationId xmlns:a16="http://schemas.microsoft.com/office/drawing/2014/main" id="{D9190196-7B14-4C9A-AAB2-6901D928817A}"/>
              </a:ext>
            </a:extLst>
          </p:cNvPr>
          <p:cNvSpPr/>
          <p:nvPr userDrawn="1"/>
        </p:nvSpPr>
        <p:spPr>
          <a:xfrm>
            <a:off x="5260676"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a:extLst>
              <a:ext uri="{FF2B5EF4-FFF2-40B4-BE49-F238E27FC236}">
                <a16:creationId xmlns:a16="http://schemas.microsoft.com/office/drawing/2014/main" id="{224F99BB-FEDA-4A88-AE5A-24EA0C16D466}"/>
              </a:ext>
            </a:extLst>
          </p:cNvPr>
          <p:cNvSpPr>
            <a:spLocks noGrp="1"/>
          </p:cNvSpPr>
          <p:nvPr>
            <p:ph type="body" sz="quarter" idx="13"/>
          </p:nvPr>
        </p:nvSpPr>
        <p:spPr bwMode="white">
          <a:xfrm>
            <a:off x="5260975"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2" name="Text Placeholder 10">
            <a:extLst>
              <a:ext uri="{FF2B5EF4-FFF2-40B4-BE49-F238E27FC236}">
                <a16:creationId xmlns:a16="http://schemas.microsoft.com/office/drawing/2014/main" id="{69A89167-1218-4272-8711-99DF387971CE}"/>
              </a:ext>
            </a:extLst>
          </p:cNvPr>
          <p:cNvSpPr>
            <a:spLocks noGrp="1"/>
          </p:cNvSpPr>
          <p:nvPr>
            <p:ph type="body" sz="quarter" idx="14"/>
          </p:nvPr>
        </p:nvSpPr>
        <p:spPr bwMode="white">
          <a:xfrm>
            <a:off x="5260975"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3" name="Picture Placeholder 5">
            <a:extLst>
              <a:ext uri="{FF2B5EF4-FFF2-40B4-BE49-F238E27FC236}">
                <a16:creationId xmlns:a16="http://schemas.microsoft.com/office/drawing/2014/main" id="{2E432B58-9939-45CC-B3DA-9ED752437ADF}"/>
              </a:ext>
            </a:extLst>
          </p:cNvPr>
          <p:cNvSpPr>
            <a:spLocks noGrp="1"/>
          </p:cNvSpPr>
          <p:nvPr>
            <p:ph type="pic" sz="quarter" idx="15"/>
          </p:nvPr>
        </p:nvSpPr>
        <p:spPr>
          <a:xfrm>
            <a:off x="6989723" y="1284354"/>
            <a:ext cx="1678789" cy="2348340"/>
          </a:xfrm>
          <a:prstGeom prst="rect">
            <a:avLst/>
          </a:prstGeom>
        </p:spPr>
        <p:txBody>
          <a:bodyPr/>
          <a:lstStyle/>
          <a:p>
            <a:endParaRPr lang="en-US"/>
          </a:p>
        </p:txBody>
      </p:sp>
      <p:sp>
        <p:nvSpPr>
          <p:cNvPr id="14" name="Rectangle 13">
            <a:extLst>
              <a:ext uri="{FF2B5EF4-FFF2-40B4-BE49-F238E27FC236}">
                <a16:creationId xmlns:a16="http://schemas.microsoft.com/office/drawing/2014/main" id="{010DF48F-C265-4136-AA68-32B263D59AE4}"/>
              </a:ext>
            </a:extLst>
          </p:cNvPr>
          <p:cNvSpPr/>
          <p:nvPr userDrawn="1"/>
        </p:nvSpPr>
        <p:spPr>
          <a:xfrm>
            <a:off x="698972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 Placeholder 10">
            <a:extLst>
              <a:ext uri="{FF2B5EF4-FFF2-40B4-BE49-F238E27FC236}">
                <a16:creationId xmlns:a16="http://schemas.microsoft.com/office/drawing/2014/main" id="{E65966B1-DB10-4E1C-B1A7-0B311BCE577F}"/>
              </a:ext>
            </a:extLst>
          </p:cNvPr>
          <p:cNvSpPr>
            <a:spLocks noGrp="1"/>
          </p:cNvSpPr>
          <p:nvPr>
            <p:ph type="body" sz="quarter" idx="16"/>
          </p:nvPr>
        </p:nvSpPr>
        <p:spPr bwMode="white">
          <a:xfrm>
            <a:off x="699002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6" name="Text Placeholder 10">
            <a:extLst>
              <a:ext uri="{FF2B5EF4-FFF2-40B4-BE49-F238E27FC236}">
                <a16:creationId xmlns:a16="http://schemas.microsoft.com/office/drawing/2014/main" id="{A59254E8-17EF-44B3-A199-12BDE04BA316}"/>
              </a:ext>
            </a:extLst>
          </p:cNvPr>
          <p:cNvSpPr>
            <a:spLocks noGrp="1"/>
          </p:cNvSpPr>
          <p:nvPr>
            <p:ph type="body" sz="quarter" idx="17"/>
          </p:nvPr>
        </p:nvSpPr>
        <p:spPr bwMode="white">
          <a:xfrm>
            <a:off x="699002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7" name="Picture Placeholder 5">
            <a:extLst>
              <a:ext uri="{FF2B5EF4-FFF2-40B4-BE49-F238E27FC236}">
                <a16:creationId xmlns:a16="http://schemas.microsoft.com/office/drawing/2014/main" id="{CA3B9A59-5547-404E-A6B0-B13EC4FC92DF}"/>
              </a:ext>
            </a:extLst>
          </p:cNvPr>
          <p:cNvSpPr>
            <a:spLocks noGrp="1"/>
          </p:cNvSpPr>
          <p:nvPr>
            <p:ph type="pic" sz="quarter" idx="18"/>
          </p:nvPr>
        </p:nvSpPr>
        <p:spPr>
          <a:xfrm>
            <a:off x="3534383" y="1284354"/>
            <a:ext cx="1678789" cy="2348340"/>
          </a:xfrm>
          <a:prstGeom prst="rect">
            <a:avLst/>
          </a:prstGeom>
        </p:spPr>
        <p:txBody>
          <a:bodyPr/>
          <a:lstStyle/>
          <a:p>
            <a:endParaRPr lang="en-US"/>
          </a:p>
        </p:txBody>
      </p:sp>
      <p:sp>
        <p:nvSpPr>
          <p:cNvPr id="18" name="Rectangle 17">
            <a:extLst>
              <a:ext uri="{FF2B5EF4-FFF2-40B4-BE49-F238E27FC236}">
                <a16:creationId xmlns:a16="http://schemas.microsoft.com/office/drawing/2014/main" id="{385CB37F-D1AD-4DE9-BB9C-C0D7DF8528AD}"/>
              </a:ext>
            </a:extLst>
          </p:cNvPr>
          <p:cNvSpPr/>
          <p:nvPr userDrawn="1"/>
        </p:nvSpPr>
        <p:spPr>
          <a:xfrm>
            <a:off x="353438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 Placeholder 10">
            <a:extLst>
              <a:ext uri="{FF2B5EF4-FFF2-40B4-BE49-F238E27FC236}">
                <a16:creationId xmlns:a16="http://schemas.microsoft.com/office/drawing/2014/main" id="{DC84601C-4821-4E49-ACE0-5BC6C0A877E8}"/>
              </a:ext>
            </a:extLst>
          </p:cNvPr>
          <p:cNvSpPr>
            <a:spLocks noGrp="1"/>
          </p:cNvSpPr>
          <p:nvPr>
            <p:ph type="body" sz="quarter" idx="19"/>
          </p:nvPr>
        </p:nvSpPr>
        <p:spPr bwMode="white">
          <a:xfrm>
            <a:off x="353468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20" name="Text Placeholder 10">
            <a:extLst>
              <a:ext uri="{FF2B5EF4-FFF2-40B4-BE49-F238E27FC236}">
                <a16:creationId xmlns:a16="http://schemas.microsoft.com/office/drawing/2014/main" id="{97546AA5-9643-4726-8B8D-D56117AB412C}"/>
              </a:ext>
            </a:extLst>
          </p:cNvPr>
          <p:cNvSpPr>
            <a:spLocks noGrp="1"/>
          </p:cNvSpPr>
          <p:nvPr>
            <p:ph type="body" sz="quarter" idx="20"/>
          </p:nvPr>
        </p:nvSpPr>
        <p:spPr bwMode="white">
          <a:xfrm>
            <a:off x="353468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grpSp>
        <p:nvGrpSpPr>
          <p:cNvPr id="26" name="Group 25">
            <a:extLst>
              <a:ext uri="{FF2B5EF4-FFF2-40B4-BE49-F238E27FC236}">
                <a16:creationId xmlns:a16="http://schemas.microsoft.com/office/drawing/2014/main" id="{98B5FF69-EFFB-FD4C-AC97-19AEC342C8BC}"/>
              </a:ext>
            </a:extLst>
          </p:cNvPr>
          <p:cNvGrpSpPr/>
          <p:nvPr userDrawn="1"/>
        </p:nvGrpSpPr>
        <p:grpSpPr>
          <a:xfrm>
            <a:off x="7773406" y="4735113"/>
            <a:ext cx="913394" cy="187391"/>
            <a:chOff x="3587766" y="2914650"/>
            <a:chExt cx="5014294" cy="1028736"/>
          </a:xfrm>
        </p:grpSpPr>
        <p:sp>
          <p:nvSpPr>
            <p:cNvPr id="27" name="Freeform 26">
              <a:extLst>
                <a:ext uri="{FF2B5EF4-FFF2-40B4-BE49-F238E27FC236}">
                  <a16:creationId xmlns:a16="http://schemas.microsoft.com/office/drawing/2014/main" id="{FF13944E-0295-474A-929D-EF144E6B09A6}"/>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5B557DE-D7F1-C545-86DF-F7EA8570B075}"/>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447BB2E-188D-2A4F-A0FA-34DF127D6842}"/>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731888DF-2A3D-DF48-9543-D270864F2E34}"/>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C816E38-5494-B045-B3E2-76D6D40D75FC}"/>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C7157545-1362-AB4C-9465-8E3E944C9168}"/>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74E306F-C07B-364A-9FA8-8D73471DC3A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34" name="Text Placeholder 5">
            <a:extLst>
              <a:ext uri="{FF2B5EF4-FFF2-40B4-BE49-F238E27FC236}">
                <a16:creationId xmlns:a16="http://schemas.microsoft.com/office/drawing/2014/main" id="{C100BA8F-CD3D-B249-8F48-40FF8FBF2D02}"/>
              </a:ext>
            </a:extLst>
          </p:cNvPr>
          <p:cNvSpPr>
            <a:spLocks noGrp="1"/>
          </p:cNvSpPr>
          <p:nvPr>
            <p:ph type="body" sz="quarter" idx="22"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114494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anted image +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832AB4D-9E3C-42EA-AA49-BDF577C7E9A0}"/>
              </a:ext>
            </a:extLst>
          </p:cNvPr>
          <p:cNvSpPr>
            <a:spLocks noGrp="1"/>
          </p:cNvSpPr>
          <p:nvPr>
            <p:ph type="pic" sz="quarter" idx="12" hasCustomPrompt="1"/>
          </p:nvPr>
        </p:nvSpPr>
        <p:spPr>
          <a:xfrm>
            <a:off x="2669132" y="3444"/>
            <a:ext cx="6474868" cy="5143500"/>
          </a:xfrm>
          <a:custGeom>
            <a:avLst/>
            <a:gdLst>
              <a:gd name="connsiteX0" fmla="*/ 2969601 w 6474868"/>
              <a:gd name="connsiteY0" fmla="*/ 0 h 5143500"/>
              <a:gd name="connsiteX1" fmla="*/ 6474868 w 6474868"/>
              <a:gd name="connsiteY1" fmla="*/ 0 h 5143500"/>
              <a:gd name="connsiteX2" fmla="*/ 6474868 w 6474868"/>
              <a:gd name="connsiteY2" fmla="*/ 5143500 h 5143500"/>
              <a:gd name="connsiteX3" fmla="*/ 0 w 647486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474868" h="5143500">
                <a:moveTo>
                  <a:pt x="2969601" y="0"/>
                </a:moveTo>
                <a:lnTo>
                  <a:pt x="6474868" y="0"/>
                </a:lnTo>
                <a:lnTo>
                  <a:pt x="6474868" y="5143500"/>
                </a:lnTo>
                <a:lnTo>
                  <a:pt x="0" y="5143500"/>
                </a:lnTo>
                <a:close/>
              </a:path>
            </a:pathLst>
          </a:custGeom>
        </p:spPr>
        <p:txBody>
          <a:bodyPr wrap="square" anchor="ctr">
            <a:noAutofit/>
          </a:bodyPr>
          <a:lstStyle>
            <a:lvl1pPr marL="0" indent="0" algn="ctr">
              <a:buNone/>
              <a:defRPr/>
            </a:lvl1pPr>
          </a:lstStyle>
          <a:p>
            <a:r>
              <a:rPr lang="en-US"/>
              <a:t>Click to add picture</a:t>
            </a:r>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4" name="Text Placeholder 4">
            <a:extLst>
              <a:ext uri="{FF2B5EF4-FFF2-40B4-BE49-F238E27FC236}">
                <a16:creationId xmlns:a16="http://schemas.microsoft.com/office/drawing/2014/main" id="{1A6088AF-8D6E-254C-A05C-0075D6290061}"/>
              </a:ext>
            </a:extLst>
          </p:cNvPr>
          <p:cNvSpPr>
            <a:spLocks noGrp="1"/>
          </p:cNvSpPr>
          <p:nvPr>
            <p:ph type="body" sz="quarter" idx="13" hasCustomPrompt="1"/>
          </p:nvPr>
        </p:nvSpPr>
        <p:spPr>
          <a:xfrm>
            <a:off x="457200" y="1243584"/>
            <a:ext cx="3837709"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
            <a:extLst>
              <a:ext uri="{FF2B5EF4-FFF2-40B4-BE49-F238E27FC236}">
                <a16:creationId xmlns:a16="http://schemas.microsoft.com/office/drawing/2014/main" id="{D4798955-8073-7B4B-8E17-9F6FE173A61A}"/>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3" name="Group 12">
            <a:extLst>
              <a:ext uri="{FF2B5EF4-FFF2-40B4-BE49-F238E27FC236}">
                <a16:creationId xmlns:a16="http://schemas.microsoft.com/office/drawing/2014/main" id="{D94995CA-740C-3447-A5B6-0FEA6189A32C}"/>
              </a:ext>
            </a:extLst>
          </p:cNvPr>
          <p:cNvGrpSpPr/>
          <p:nvPr userDrawn="1"/>
        </p:nvGrpSpPr>
        <p:grpSpPr>
          <a:xfrm>
            <a:off x="7773406" y="4735113"/>
            <a:ext cx="913394" cy="187391"/>
            <a:chOff x="3587766" y="2914650"/>
            <a:chExt cx="5014294" cy="1028736"/>
          </a:xfrm>
        </p:grpSpPr>
        <p:sp>
          <p:nvSpPr>
            <p:cNvPr id="15" name="Freeform 14">
              <a:extLst>
                <a:ext uri="{FF2B5EF4-FFF2-40B4-BE49-F238E27FC236}">
                  <a16:creationId xmlns:a16="http://schemas.microsoft.com/office/drawing/2014/main" id="{6E864C99-114B-244C-92ED-EE40BA08C3B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1D7C3C97-DCED-CE43-8F50-18BFF878FC4E}"/>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9AC20187-32AD-3846-A7BE-6371FFEE13E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2A0A305-2CA5-7E49-A83C-62A8D4CB55AA}"/>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16DE8A0-537D-C844-A33C-85C2C63149AA}"/>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0BA5E40-1323-0B4C-A1C9-D6C78A34A86F}"/>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9D76CF0-939A-584E-9370-A8D59704936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2" name="Text Placeholder 5">
            <a:extLst>
              <a:ext uri="{FF2B5EF4-FFF2-40B4-BE49-F238E27FC236}">
                <a16:creationId xmlns:a16="http://schemas.microsoft.com/office/drawing/2014/main" id="{7C6B0BF0-C1E5-9343-8FDC-D9348DE4DE53}"/>
              </a:ext>
            </a:extLst>
          </p:cNvPr>
          <p:cNvSpPr>
            <a:spLocks noGrp="1"/>
          </p:cNvSpPr>
          <p:nvPr>
            <p:ph type="body" sz="quarter" idx="14"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55936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anted image + quot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088822D-921F-434F-96F2-F49F57228D63}"/>
              </a:ext>
            </a:extLst>
          </p:cNvPr>
          <p:cNvSpPr>
            <a:spLocks noGrp="1"/>
          </p:cNvSpPr>
          <p:nvPr>
            <p:ph type="pic" sz="quarter" idx="15"/>
          </p:nvPr>
        </p:nvSpPr>
        <p:spPr>
          <a:xfrm>
            <a:off x="0" y="0"/>
            <a:ext cx="4657725" cy="5143500"/>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 fmla="*/ 0 w 4657725"/>
              <a:gd name="connsiteY0" fmla="*/ 0 h 5143500"/>
              <a:gd name="connsiteX1" fmla="*/ 4657725 w 4657725"/>
              <a:gd name="connsiteY1" fmla="*/ 0 h 5143500"/>
              <a:gd name="connsiteX2" fmla="*/ 1723139 w 4657725"/>
              <a:gd name="connsiteY2" fmla="*/ 5132867 h 5143500"/>
              <a:gd name="connsiteX3" fmla="*/ 0 w 4657725"/>
              <a:gd name="connsiteY3" fmla="*/ 5143500 h 5143500"/>
              <a:gd name="connsiteX4" fmla="*/ 0 w 4657725"/>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25" h="5143500">
                <a:moveTo>
                  <a:pt x="0" y="0"/>
                </a:moveTo>
                <a:lnTo>
                  <a:pt x="4657725" y="0"/>
                </a:lnTo>
                <a:lnTo>
                  <a:pt x="1723139" y="5132867"/>
                </a:lnTo>
                <a:lnTo>
                  <a:pt x="0" y="5143500"/>
                </a:lnTo>
                <a:lnTo>
                  <a:pt x="0" y="0"/>
                </a:lnTo>
                <a:close/>
              </a:path>
            </a:pathLst>
          </a:custGeom>
        </p:spPr>
        <p:txBody>
          <a:bodyPr/>
          <a:lstStyle/>
          <a:p>
            <a:endParaRPr lang="en-US"/>
          </a:p>
        </p:txBody>
      </p:sp>
      <p:sp>
        <p:nvSpPr>
          <p:cNvPr id="14" name="Title 13">
            <a:extLst>
              <a:ext uri="{FF2B5EF4-FFF2-40B4-BE49-F238E27FC236}">
                <a16:creationId xmlns:a16="http://schemas.microsoft.com/office/drawing/2014/main" id="{86F7D266-0698-D641-BEC5-D462ABE3028B}"/>
              </a:ext>
            </a:extLst>
          </p:cNvPr>
          <p:cNvSpPr>
            <a:spLocks noGrp="1"/>
          </p:cNvSpPr>
          <p:nvPr>
            <p:ph type="title" hasCustomPrompt="1"/>
          </p:nvPr>
        </p:nvSpPr>
        <p:spPr>
          <a:xfrm>
            <a:off x="4276281" y="1786483"/>
            <a:ext cx="4410517" cy="864100"/>
          </a:xfrm>
          <a:prstGeom prst="rect">
            <a:avLst/>
          </a:prstGeom>
        </p:spPr>
        <p:txBody>
          <a:bodyPr/>
          <a:lstStyle>
            <a:lvl1pPr>
              <a:lnSpc>
                <a:spcPct val="100000"/>
              </a:lnSpc>
              <a:defRPr sz="2000" b="1">
                <a:solidFill>
                  <a:srgbClr val="FA4616"/>
                </a:solidFill>
                <a:latin typeface="Arial" panose="020B0604020202020204" pitchFamily="34" charset="0"/>
                <a:cs typeface="Arial" panose="020B0604020202020204" pitchFamily="34" charset="0"/>
              </a:defRPr>
            </a:lvl1pPr>
          </a:lstStyle>
          <a:p>
            <a:r>
              <a:rPr lang="en-US"/>
              <a:t>Click to insert quote.</a:t>
            </a:r>
          </a:p>
        </p:txBody>
      </p:sp>
      <p:sp>
        <p:nvSpPr>
          <p:cNvPr id="16" name="Text Placeholder 15">
            <a:extLst>
              <a:ext uri="{FF2B5EF4-FFF2-40B4-BE49-F238E27FC236}">
                <a16:creationId xmlns:a16="http://schemas.microsoft.com/office/drawing/2014/main" id="{17DD9DC9-05DD-AB42-9E3F-93EFED27FBB6}"/>
              </a:ext>
            </a:extLst>
          </p:cNvPr>
          <p:cNvSpPr>
            <a:spLocks noGrp="1"/>
          </p:cNvSpPr>
          <p:nvPr>
            <p:ph type="body" sz="quarter" idx="13" hasCustomPrompt="1"/>
          </p:nvPr>
        </p:nvSpPr>
        <p:spPr>
          <a:xfrm>
            <a:off x="4276281" y="2793390"/>
            <a:ext cx="4410517" cy="781019"/>
          </a:xfrm>
          <a:prstGeom prst="rect">
            <a:avLst/>
          </a:prstGeom>
        </p:spPr>
        <p:txBody>
          <a:bodyPr/>
          <a:lstStyle>
            <a:lvl1pPr marL="0" indent="0">
              <a:lnSpc>
                <a:spcPct val="100000"/>
              </a:lnSpc>
              <a:buNone/>
              <a:defRPr sz="900">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US"/>
              <a:t>Click to edit text</a:t>
            </a:r>
          </a:p>
        </p:txBody>
      </p:sp>
      <p:sp>
        <p:nvSpPr>
          <p:cNvPr id="18" name="Text Placeholder 17">
            <a:extLst>
              <a:ext uri="{FF2B5EF4-FFF2-40B4-BE49-F238E27FC236}">
                <a16:creationId xmlns:a16="http://schemas.microsoft.com/office/drawing/2014/main" id="{B00445FD-D9F9-B942-9F9C-E614A99D5613}"/>
              </a:ext>
            </a:extLst>
          </p:cNvPr>
          <p:cNvSpPr>
            <a:spLocks noGrp="1"/>
          </p:cNvSpPr>
          <p:nvPr>
            <p:ph type="body" sz="quarter" idx="14" hasCustomPrompt="1"/>
          </p:nvPr>
        </p:nvSpPr>
        <p:spPr>
          <a:xfrm>
            <a:off x="4276281" y="3645990"/>
            <a:ext cx="4410517" cy="187391"/>
          </a:xfrm>
          <a:prstGeom prst="rect">
            <a:avLst/>
          </a:prstGeom>
        </p:spPr>
        <p:txBody>
          <a:bodyPr/>
          <a:lstStyle>
            <a:lvl1pPr marL="0" indent="0">
              <a:buNone/>
              <a:defRPr sz="900" b="1" i="0" baseline="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name</a:t>
            </a:r>
          </a:p>
        </p:txBody>
      </p:sp>
      <p:sp>
        <p:nvSpPr>
          <p:cNvPr id="9" name="TextBox 8">
            <a:extLst>
              <a:ext uri="{FF2B5EF4-FFF2-40B4-BE49-F238E27FC236}">
                <a16:creationId xmlns:a16="http://schemas.microsoft.com/office/drawing/2014/main" id="{223A2CCC-1E58-3145-BE89-0681FE17C10F}"/>
              </a:ext>
            </a:extLst>
          </p:cNvPr>
          <p:cNvSpPr txBox="1"/>
          <p:nvPr userDrawn="1"/>
        </p:nvSpPr>
        <p:spPr>
          <a:xfrm>
            <a:off x="4155570" y="1127546"/>
            <a:ext cx="616689" cy="595423"/>
          </a:xfrm>
          <a:prstGeom prst="rect">
            <a:avLst/>
          </a:prstGeom>
        </p:spPr>
        <p:txBody>
          <a:bodyPr vert="horz" wrap="square" lIns="91440" tIns="45720" rIns="91440" bIns="45720" rtlCol="0">
            <a:noAutofit/>
          </a:bodyPr>
          <a:lstStyle/>
          <a:p>
            <a: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pPr>
            <a:r>
              <a:rPr kumimoji="0" lang="en-US" sz="7200" b="1" i="0" u="none" strike="noStrike" kern="1200" cap="none" spc="0" normalizeH="0" baseline="0" noProof="0">
                <a:ln>
                  <a:noFill/>
                </a:ln>
                <a:solidFill>
                  <a:srgbClr val="2DCCD3"/>
                </a:solidFill>
                <a:effectLst/>
                <a:uLnTx/>
                <a:uFillTx/>
                <a:latin typeface="Arial Black" panose="020B0604020202020204" pitchFamily="34" charset="0"/>
                <a:ea typeface="+mn-ea"/>
                <a:cs typeface="Arial Black" panose="020B0604020202020204" pitchFamily="34" charset="0"/>
              </a:rPr>
              <a:t>“</a:t>
            </a:r>
          </a:p>
        </p:txBody>
      </p:sp>
      <p:sp>
        <p:nvSpPr>
          <p:cNvPr id="12" name="Slide Number Placeholder 2">
            <a:extLst>
              <a:ext uri="{FF2B5EF4-FFF2-40B4-BE49-F238E27FC236}">
                <a16:creationId xmlns:a16="http://schemas.microsoft.com/office/drawing/2014/main" id="{61C60CA7-760F-2048-B34F-FF66B717825D}"/>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3" name="Group 12">
            <a:extLst>
              <a:ext uri="{FF2B5EF4-FFF2-40B4-BE49-F238E27FC236}">
                <a16:creationId xmlns:a16="http://schemas.microsoft.com/office/drawing/2014/main" id="{CEF6A72B-A396-4748-8D54-E8C182E5F360}"/>
              </a:ext>
            </a:extLst>
          </p:cNvPr>
          <p:cNvGrpSpPr/>
          <p:nvPr userDrawn="1"/>
        </p:nvGrpSpPr>
        <p:grpSpPr>
          <a:xfrm>
            <a:off x="7773406" y="4735113"/>
            <a:ext cx="913394" cy="187391"/>
            <a:chOff x="3587766" y="2914650"/>
            <a:chExt cx="5014294" cy="1028736"/>
          </a:xfrm>
        </p:grpSpPr>
        <p:sp>
          <p:nvSpPr>
            <p:cNvPr id="15" name="Freeform 14">
              <a:extLst>
                <a:ext uri="{FF2B5EF4-FFF2-40B4-BE49-F238E27FC236}">
                  <a16:creationId xmlns:a16="http://schemas.microsoft.com/office/drawing/2014/main" id="{364F2826-C135-CD4A-A83A-E039A365789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EE237AE-3135-264A-A8B7-00FC0B6C8B3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A7D5CB2-0B6F-4A49-9134-ED6BAEEC054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5E9D054-31A9-8C4F-B014-F352F5B48F07}"/>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F05CA00-4EDA-2D47-A296-C8539594513C}"/>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218E3FB-5068-E248-9A7A-FB35E4552B9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804143F-C913-1C4C-891E-211CD68B9FA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4184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anted image + customer">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F7D266-0698-D641-BEC5-D462ABE3028B}"/>
              </a:ext>
            </a:extLst>
          </p:cNvPr>
          <p:cNvSpPr>
            <a:spLocks noGrp="1"/>
          </p:cNvSpPr>
          <p:nvPr>
            <p:ph type="title" hasCustomPrompt="1"/>
          </p:nvPr>
        </p:nvSpPr>
        <p:spPr>
          <a:xfrm>
            <a:off x="4276281" y="1786483"/>
            <a:ext cx="4410517" cy="318764"/>
          </a:xfrm>
          <a:prstGeom prst="rect">
            <a:avLst/>
          </a:prstGeom>
        </p:spPr>
        <p:txBody>
          <a:bodyPr/>
          <a:lstStyle>
            <a:lvl1pPr>
              <a:defRPr sz="2000" b="1">
                <a:solidFill>
                  <a:srgbClr val="FA4616"/>
                </a:solidFill>
                <a:latin typeface="Arial" panose="020B0604020202020204" pitchFamily="34" charset="0"/>
                <a:cs typeface="Arial" panose="020B0604020202020204" pitchFamily="34" charset="0"/>
              </a:defRPr>
            </a:lvl1pPr>
          </a:lstStyle>
          <a:p>
            <a:r>
              <a:rPr lang="en-US"/>
              <a:t>Customer Name</a:t>
            </a:r>
          </a:p>
        </p:txBody>
      </p:sp>
      <p:sp>
        <p:nvSpPr>
          <p:cNvPr id="16" name="Text Placeholder 15">
            <a:extLst>
              <a:ext uri="{FF2B5EF4-FFF2-40B4-BE49-F238E27FC236}">
                <a16:creationId xmlns:a16="http://schemas.microsoft.com/office/drawing/2014/main" id="{17DD9DC9-05DD-AB42-9E3F-93EFED27FBB6}"/>
              </a:ext>
            </a:extLst>
          </p:cNvPr>
          <p:cNvSpPr>
            <a:spLocks noGrp="1"/>
          </p:cNvSpPr>
          <p:nvPr>
            <p:ph type="body" sz="quarter" idx="13" hasCustomPrompt="1"/>
          </p:nvPr>
        </p:nvSpPr>
        <p:spPr>
          <a:xfrm>
            <a:off x="4276281" y="2254919"/>
            <a:ext cx="4410517" cy="1458340"/>
          </a:xfrm>
          <a:prstGeom prst="rect">
            <a:avLst/>
          </a:prstGeom>
        </p:spPr>
        <p:txBody>
          <a:bodyPr/>
          <a:lstStyle>
            <a:lvl1pPr marL="0" indent="0">
              <a:lnSpc>
                <a:spcPct val="100000"/>
              </a:lnSpc>
              <a:buNone/>
              <a:defRPr sz="900">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US"/>
              <a:t>Click to edit text</a:t>
            </a:r>
          </a:p>
        </p:txBody>
      </p:sp>
      <p:sp>
        <p:nvSpPr>
          <p:cNvPr id="8" name="Picture Placeholder 7">
            <a:extLst>
              <a:ext uri="{FF2B5EF4-FFF2-40B4-BE49-F238E27FC236}">
                <a16:creationId xmlns:a16="http://schemas.microsoft.com/office/drawing/2014/main" id="{C088822D-921F-434F-96F2-F49F57228D63}"/>
              </a:ext>
            </a:extLst>
          </p:cNvPr>
          <p:cNvSpPr>
            <a:spLocks noGrp="1"/>
          </p:cNvSpPr>
          <p:nvPr>
            <p:ph type="pic" sz="quarter" idx="15"/>
          </p:nvPr>
        </p:nvSpPr>
        <p:spPr>
          <a:xfrm>
            <a:off x="0" y="0"/>
            <a:ext cx="4657725" cy="5143500"/>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 fmla="*/ 0 w 4657725"/>
              <a:gd name="connsiteY0" fmla="*/ 0 h 5143500"/>
              <a:gd name="connsiteX1" fmla="*/ 4657725 w 4657725"/>
              <a:gd name="connsiteY1" fmla="*/ 0 h 5143500"/>
              <a:gd name="connsiteX2" fmla="*/ 1723139 w 4657725"/>
              <a:gd name="connsiteY2" fmla="*/ 5132867 h 5143500"/>
              <a:gd name="connsiteX3" fmla="*/ 0 w 4657725"/>
              <a:gd name="connsiteY3" fmla="*/ 5143500 h 5143500"/>
              <a:gd name="connsiteX4" fmla="*/ 0 w 4657725"/>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25" h="5143500">
                <a:moveTo>
                  <a:pt x="0" y="0"/>
                </a:moveTo>
                <a:lnTo>
                  <a:pt x="4657725" y="0"/>
                </a:lnTo>
                <a:lnTo>
                  <a:pt x="1723139" y="5132867"/>
                </a:lnTo>
                <a:lnTo>
                  <a:pt x="0" y="5143500"/>
                </a:lnTo>
                <a:lnTo>
                  <a:pt x="0" y="0"/>
                </a:lnTo>
                <a:close/>
              </a:path>
            </a:pathLst>
          </a:custGeom>
        </p:spPr>
        <p:txBody>
          <a:bodyPr/>
          <a:lstStyle/>
          <a:p>
            <a:endParaRPr lang="en-US"/>
          </a:p>
        </p:txBody>
      </p:sp>
      <p:sp>
        <p:nvSpPr>
          <p:cNvPr id="9" name="Slide Number Placeholder 2">
            <a:extLst>
              <a:ext uri="{FF2B5EF4-FFF2-40B4-BE49-F238E27FC236}">
                <a16:creationId xmlns:a16="http://schemas.microsoft.com/office/drawing/2014/main" id="{58FD5054-7958-4849-A841-19F10BAE4014}"/>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1" name="Group 10">
            <a:extLst>
              <a:ext uri="{FF2B5EF4-FFF2-40B4-BE49-F238E27FC236}">
                <a16:creationId xmlns:a16="http://schemas.microsoft.com/office/drawing/2014/main" id="{BA0201DA-416C-0A48-AB0C-D2F715B6FE67}"/>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235C2149-E0A2-074D-B214-B1CE60B110C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9134DC6-D733-7849-AC21-24BB4786C984}"/>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44A5D8F-E3B4-0A43-9200-534A73FF72BA}"/>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148CD7A-7256-1049-B792-0DA48D2A9B6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49C4789-A4F8-4B4F-9FB1-BEBA42696721}"/>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8130504-69E3-E240-973F-56FDDB4A8AD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A476D2-71C0-8D47-96D3-9FB12E11EA73}"/>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95909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lanted image + customer">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F7D266-0698-D641-BEC5-D462ABE3028B}"/>
              </a:ext>
            </a:extLst>
          </p:cNvPr>
          <p:cNvSpPr>
            <a:spLocks noGrp="1"/>
          </p:cNvSpPr>
          <p:nvPr>
            <p:ph type="title" hasCustomPrompt="1"/>
          </p:nvPr>
        </p:nvSpPr>
        <p:spPr>
          <a:xfrm>
            <a:off x="4276281" y="1786483"/>
            <a:ext cx="4410517" cy="318764"/>
          </a:xfrm>
          <a:prstGeom prst="rect">
            <a:avLst/>
          </a:prstGeom>
        </p:spPr>
        <p:txBody>
          <a:bodyPr/>
          <a:lstStyle>
            <a:lvl1pPr>
              <a:defRPr sz="2000" b="1">
                <a:solidFill>
                  <a:srgbClr val="FA4616"/>
                </a:solidFill>
                <a:latin typeface="Arial" panose="020B0604020202020204" pitchFamily="34" charset="0"/>
                <a:cs typeface="Arial" panose="020B0604020202020204" pitchFamily="34" charset="0"/>
              </a:defRPr>
            </a:lvl1pPr>
          </a:lstStyle>
          <a:p>
            <a:r>
              <a:rPr lang="en-US"/>
              <a:t>Customer Name</a:t>
            </a:r>
          </a:p>
        </p:txBody>
      </p:sp>
      <p:sp>
        <p:nvSpPr>
          <p:cNvPr id="8" name="Picture Placeholder 7">
            <a:extLst>
              <a:ext uri="{FF2B5EF4-FFF2-40B4-BE49-F238E27FC236}">
                <a16:creationId xmlns:a16="http://schemas.microsoft.com/office/drawing/2014/main" id="{C088822D-921F-434F-96F2-F49F57228D63}"/>
              </a:ext>
            </a:extLst>
          </p:cNvPr>
          <p:cNvSpPr>
            <a:spLocks noGrp="1"/>
          </p:cNvSpPr>
          <p:nvPr>
            <p:ph type="pic" sz="quarter" idx="15"/>
          </p:nvPr>
        </p:nvSpPr>
        <p:spPr>
          <a:xfrm>
            <a:off x="0" y="0"/>
            <a:ext cx="4657725" cy="5143500"/>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 fmla="*/ 0 w 4657725"/>
              <a:gd name="connsiteY0" fmla="*/ 0 h 5143500"/>
              <a:gd name="connsiteX1" fmla="*/ 4657725 w 4657725"/>
              <a:gd name="connsiteY1" fmla="*/ 0 h 5143500"/>
              <a:gd name="connsiteX2" fmla="*/ 1723139 w 4657725"/>
              <a:gd name="connsiteY2" fmla="*/ 5132867 h 5143500"/>
              <a:gd name="connsiteX3" fmla="*/ 0 w 4657725"/>
              <a:gd name="connsiteY3" fmla="*/ 5143500 h 5143500"/>
              <a:gd name="connsiteX4" fmla="*/ 0 w 4657725"/>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25" h="5143500">
                <a:moveTo>
                  <a:pt x="0" y="0"/>
                </a:moveTo>
                <a:lnTo>
                  <a:pt x="4657725" y="0"/>
                </a:lnTo>
                <a:lnTo>
                  <a:pt x="1723139" y="5132867"/>
                </a:lnTo>
                <a:lnTo>
                  <a:pt x="0" y="5143500"/>
                </a:lnTo>
                <a:lnTo>
                  <a:pt x="0" y="0"/>
                </a:lnTo>
                <a:close/>
              </a:path>
            </a:pathLst>
          </a:custGeom>
        </p:spPr>
        <p:txBody>
          <a:bodyPr/>
          <a:lstStyle/>
          <a:p>
            <a:endParaRPr lang="en-US"/>
          </a:p>
        </p:txBody>
      </p:sp>
      <p:sp>
        <p:nvSpPr>
          <p:cNvPr id="9" name="Slide Number Placeholder 2">
            <a:extLst>
              <a:ext uri="{FF2B5EF4-FFF2-40B4-BE49-F238E27FC236}">
                <a16:creationId xmlns:a16="http://schemas.microsoft.com/office/drawing/2014/main" id="{58FD5054-7958-4849-A841-19F10BAE4014}"/>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1" name="Group 10">
            <a:extLst>
              <a:ext uri="{FF2B5EF4-FFF2-40B4-BE49-F238E27FC236}">
                <a16:creationId xmlns:a16="http://schemas.microsoft.com/office/drawing/2014/main" id="{BA0201DA-416C-0A48-AB0C-D2F715B6FE67}"/>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235C2149-E0A2-074D-B214-B1CE60B110C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9134DC6-D733-7849-AC21-24BB4786C984}"/>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44A5D8F-E3B4-0A43-9200-534A73FF72BA}"/>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148CD7A-7256-1049-B792-0DA48D2A9B6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49C4789-A4F8-4B4F-9FB1-BEBA42696721}"/>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8130504-69E3-E240-973F-56FDDB4A8AD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A476D2-71C0-8D47-96D3-9FB12E11EA73}"/>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302734C2-767E-6541-B232-E782B566C669}"/>
              </a:ext>
            </a:extLst>
          </p:cNvPr>
          <p:cNvSpPr>
            <a:spLocks noGrp="1"/>
          </p:cNvSpPr>
          <p:nvPr>
            <p:ph type="body" sz="quarter" idx="16" hasCustomPrompt="1"/>
          </p:nvPr>
        </p:nvSpPr>
        <p:spPr>
          <a:xfrm>
            <a:off x="4276725" y="2449046"/>
            <a:ext cx="4410075" cy="318765"/>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sz="900" baseline="0">
                <a:solidFill>
                  <a:schemeClr val="tx1"/>
                </a:solidFill>
                <a:latin typeface="Arial" panose="020B0604020202020204" pitchFamily="34" charset="0"/>
              </a:defRPr>
            </a:lvl1pPr>
          </a:lstStyle>
          <a:p>
            <a:pPr marL="0" marR="0" lvl="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a:pPr>
            <a:r>
              <a:rPr lang="en-US" b="0" i="0" baseline="0">
                <a:solidFill>
                  <a:schemeClr val="tx1"/>
                </a:solidFill>
              </a:rPr>
              <a:t>Summarized description of customers challenge. Summarized description of customers challenge. Summarized description of customers challenge.</a:t>
            </a:r>
            <a:endParaRPr lang="en-US"/>
          </a:p>
        </p:txBody>
      </p:sp>
      <p:sp>
        <p:nvSpPr>
          <p:cNvPr id="22" name="Text Placeholder 2">
            <a:extLst>
              <a:ext uri="{FF2B5EF4-FFF2-40B4-BE49-F238E27FC236}">
                <a16:creationId xmlns:a16="http://schemas.microsoft.com/office/drawing/2014/main" id="{43AA3E63-900D-5D41-8FF8-888D7F78D0BE}"/>
              </a:ext>
            </a:extLst>
          </p:cNvPr>
          <p:cNvSpPr>
            <a:spLocks noGrp="1"/>
          </p:cNvSpPr>
          <p:nvPr>
            <p:ph type="body" sz="quarter" idx="18" hasCustomPrompt="1"/>
          </p:nvPr>
        </p:nvSpPr>
        <p:spPr>
          <a:xfrm>
            <a:off x="4276725" y="3133190"/>
            <a:ext cx="4410075" cy="728795"/>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sz="900" baseline="0">
                <a:solidFill>
                  <a:schemeClr val="tx1"/>
                </a:solidFill>
                <a:latin typeface="Arial" panose="020B0604020202020204" pitchFamily="34" charset="0"/>
              </a:defRPr>
            </a:lvl1pPr>
          </a:lstStyle>
          <a:p>
            <a:r>
              <a:rPr lang="en-US" b="0" i="0" baseline="0">
                <a:solidFill>
                  <a:schemeClr val="tx1"/>
                </a:solidFill>
              </a:rPr>
              <a:t>Summarized description of our solution. Summarized description of our solution. Summarized description of our solution. Summarized description of our solution. Summarized description of our solution. Summarized description of our solution. Summarized description of our solution. Summarized description of our solution.</a:t>
            </a:r>
            <a:endParaRPr lang="en-US"/>
          </a:p>
        </p:txBody>
      </p:sp>
      <p:sp>
        <p:nvSpPr>
          <p:cNvPr id="7" name="Text Placeholder 6">
            <a:extLst>
              <a:ext uri="{FF2B5EF4-FFF2-40B4-BE49-F238E27FC236}">
                <a16:creationId xmlns:a16="http://schemas.microsoft.com/office/drawing/2014/main" id="{7949C6C6-3744-ED44-BDD0-1685FC468144}"/>
              </a:ext>
            </a:extLst>
          </p:cNvPr>
          <p:cNvSpPr>
            <a:spLocks noGrp="1"/>
          </p:cNvSpPr>
          <p:nvPr>
            <p:ph type="body" sz="quarter" idx="20" hasCustomPrompt="1"/>
          </p:nvPr>
        </p:nvSpPr>
        <p:spPr>
          <a:xfrm>
            <a:off x="4276725" y="2927325"/>
            <a:ext cx="4410073" cy="187392"/>
          </a:xfrm>
        </p:spPr>
        <p:txBody>
          <a:bodyPr/>
          <a:lstStyle>
            <a:lvl1pPr marL="0" indent="0">
              <a:buNone/>
              <a:defRPr sz="900" b="1" i="0" baseline="0">
                <a:solidFill>
                  <a:schemeClr val="bg2"/>
                </a:solidFill>
                <a:latin typeface="Arial" panose="020B0604020202020204" pitchFamily="34" charset="0"/>
              </a:defRPr>
            </a:lvl1pPr>
          </a:lstStyle>
          <a:p>
            <a:pPr lvl="0"/>
            <a:r>
              <a:rPr lang="en-US"/>
              <a:t>Our Solution</a:t>
            </a:r>
          </a:p>
        </p:txBody>
      </p:sp>
      <p:sp>
        <p:nvSpPr>
          <p:cNvPr id="23" name="Text Placeholder 6">
            <a:extLst>
              <a:ext uri="{FF2B5EF4-FFF2-40B4-BE49-F238E27FC236}">
                <a16:creationId xmlns:a16="http://schemas.microsoft.com/office/drawing/2014/main" id="{BA2A3078-9CE2-1B4C-ADA4-8F4DA8DC7548}"/>
              </a:ext>
            </a:extLst>
          </p:cNvPr>
          <p:cNvSpPr>
            <a:spLocks noGrp="1"/>
          </p:cNvSpPr>
          <p:nvPr>
            <p:ph type="body" sz="quarter" idx="21" hasCustomPrompt="1"/>
          </p:nvPr>
        </p:nvSpPr>
        <p:spPr>
          <a:xfrm>
            <a:off x="4276725" y="2243834"/>
            <a:ext cx="4410073" cy="187392"/>
          </a:xfrm>
        </p:spPr>
        <p:txBody>
          <a:bodyPr/>
          <a:lstStyle>
            <a:lvl1pPr marL="0" indent="0">
              <a:buNone/>
              <a:defRPr sz="900" b="1" i="0" baseline="0">
                <a:solidFill>
                  <a:schemeClr val="bg2"/>
                </a:solidFill>
                <a:latin typeface="Arial" panose="020B0604020202020204" pitchFamily="34" charset="0"/>
              </a:defRPr>
            </a:lvl1pPr>
          </a:lstStyle>
          <a:p>
            <a:pPr lvl="0"/>
            <a:r>
              <a:rPr lang="en-US"/>
              <a:t>Their Challenge</a:t>
            </a:r>
          </a:p>
        </p:txBody>
      </p:sp>
    </p:spTree>
    <p:extLst>
      <p:ext uri="{BB962C8B-B14F-4D97-AF65-F5344CB8AC3E}">
        <p14:creationId xmlns:p14="http://schemas.microsoft.com/office/powerpoint/2010/main" val="103239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14233" y="16587"/>
            <a:ext cx="9152128" cy="5148072"/>
          </a:xfrm>
          <a:prstGeom prst="rect">
            <a:avLst/>
          </a:prstGeom>
        </p:spPr>
      </p:pic>
      <p:sp>
        <p:nvSpPr>
          <p:cNvPr id="12" name="Triangle 8">
            <a:extLst>
              <a:ext uri="{FF2B5EF4-FFF2-40B4-BE49-F238E27FC236}">
                <a16:creationId xmlns:a16="http://schemas.microsoft.com/office/drawing/2014/main" id="{3CADECD2-F93E-43C8-818C-D4DF03536A58}"/>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pic>
        <p:nvPicPr>
          <p:cNvPr id="7" name="Picture 6">
            <a:extLst>
              <a:ext uri="{FF2B5EF4-FFF2-40B4-BE49-F238E27FC236}">
                <a16:creationId xmlns:a16="http://schemas.microsoft.com/office/drawing/2014/main" id="{CFE2201A-E9D2-9A49-BCEC-995736CFE3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679111" y="1014387"/>
            <a:ext cx="4238156" cy="3262312"/>
          </a:xfrm>
          <a:prstGeom prst="rect">
            <a:avLst/>
          </a:prstGeom>
        </p:spPr>
      </p:pic>
      <p:sp>
        <p:nvSpPr>
          <p:cNvPr id="11" name="Text Placeholder 10">
            <a:extLst>
              <a:ext uri="{FF2B5EF4-FFF2-40B4-BE49-F238E27FC236}">
                <a16:creationId xmlns:a16="http://schemas.microsoft.com/office/drawing/2014/main" id="{DD9DCBE7-1DEB-8346-8E4E-A383DF3652E9}"/>
              </a:ext>
            </a:extLst>
          </p:cNvPr>
          <p:cNvSpPr>
            <a:spLocks noGrp="1"/>
          </p:cNvSpPr>
          <p:nvPr userDrawn="1">
            <p:ph type="body" sz="quarter" idx="13" hasCustomPrompt="1"/>
          </p:nvPr>
        </p:nvSpPr>
        <p:spPr>
          <a:xfrm>
            <a:off x="471055" y="1242875"/>
            <a:ext cx="4145369" cy="2782587"/>
          </a:xfrm>
          <a:prstGeom prst="rect">
            <a:avLst/>
          </a:prstGeom>
        </p:spPr>
        <p:txBody>
          <a:bodyPr anchor="t">
            <a:noAutofit/>
          </a:bodyPr>
          <a:lstStyle>
            <a:lvl1pPr marL="228600" indent="-228600" defTabSz="228600">
              <a:lnSpc>
                <a:spcPct val="100000"/>
              </a:lnSpc>
              <a:spcAft>
                <a:spcPts val="900"/>
              </a:spcAft>
              <a:buClr>
                <a:schemeClr val="bg1"/>
              </a:buClr>
              <a:tabLst>
                <a:tab pos="228600" algn="l"/>
                <a:tab pos="457200" algn="l"/>
                <a:tab pos="685800" algn="l"/>
                <a:tab pos="914400" algn="l"/>
                <a:tab pos="1143000" algn="l"/>
              </a:tabLst>
              <a:defRPr lang="en-US" sz="1400" smtClean="0">
                <a:solidFill>
                  <a:schemeClr val="bg1"/>
                </a:solidFill>
                <a:effectLst/>
              </a:defRPr>
            </a:lvl1pPr>
            <a:lvl2pPr marL="342900" indent="0">
              <a:buNone/>
              <a:defRPr/>
            </a:lvl2pPr>
            <a:lvl7pPr marL="2057400" indent="0">
              <a:buNone/>
              <a:defRPr/>
            </a:lvl7pPr>
          </a:lstStyle>
          <a:p>
            <a:r>
              <a:rPr lang="en-US">
                <a:solidFill>
                  <a:srgbClr val="FFFFFF"/>
                </a:solidFill>
                <a:effectLst/>
                <a:latin typeface="Arial" panose="020B0604020202020204" pitchFamily="34" charset="0"/>
              </a:rPr>
              <a:t>Mockup will be locked on slide so the ppt creator will be able to insert GUI behind screen</a:t>
            </a:r>
          </a:p>
          <a:p>
            <a:r>
              <a:rPr lang="en-US" err="1">
                <a:solidFill>
                  <a:srgbClr val="FFFFFF"/>
                </a:solidFill>
                <a:effectLst/>
                <a:latin typeface="Arial" panose="020B0604020202020204" pitchFamily="34" charset="0"/>
              </a:rPr>
              <a:t>Esti</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quistotate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il</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ipsant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etur</a:t>
            </a:r>
            <a:r>
              <a:rPr lang="en-US">
                <a:solidFill>
                  <a:srgbClr val="FFFFFF"/>
                </a:solidFill>
                <a:effectLst/>
                <a:latin typeface="Arial" panose="020B0604020202020204" pitchFamily="34" charset="0"/>
              </a:rPr>
              <a:t>? Qui </a:t>
            </a:r>
            <a:r>
              <a:rPr lang="en-US" err="1">
                <a:solidFill>
                  <a:srgbClr val="FFFFFF"/>
                </a:solidFill>
                <a:effectLst/>
                <a:latin typeface="Arial" panose="020B0604020202020204" pitchFamily="34" charset="0"/>
              </a:rPr>
              <a:t>temolessum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dolupta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temoluptia</a:t>
            </a:r>
            <a:r>
              <a:rPr lang="en-US">
                <a:solidFill>
                  <a:srgbClr val="FFFFFF"/>
                </a:solidFill>
                <a:effectLst/>
                <a:latin typeface="Arial" panose="020B0604020202020204" pitchFamily="34" charset="0"/>
              </a:rPr>
              <a:t> de </a:t>
            </a:r>
            <a:r>
              <a:rPr lang="en-US" err="1">
                <a:solidFill>
                  <a:srgbClr val="FFFFFF"/>
                </a:solidFill>
                <a:effectLst/>
                <a:latin typeface="Arial" panose="020B0604020202020204" pitchFamily="34" charset="0"/>
              </a:rPr>
              <a:t>sapicient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voluptas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facculpa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volores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editiandit</a:t>
            </a:r>
            <a:r>
              <a:rPr lang="en-US">
                <a:solidFill>
                  <a:srgbClr val="FFFFFF"/>
                </a:solidFill>
                <a:effectLst/>
                <a:latin typeface="Arial" panose="020B0604020202020204" pitchFamily="34" charset="0"/>
              </a:rPr>
              <a:t> int </a:t>
            </a:r>
            <a:r>
              <a:rPr lang="en-US" err="1">
                <a:solidFill>
                  <a:srgbClr val="FFFFFF"/>
                </a:solidFill>
                <a:effectLst/>
                <a:latin typeface="Arial" panose="020B0604020202020204" pitchFamily="34" charset="0"/>
              </a:rPr>
              <a:t>reperis</a:t>
            </a:r>
            <a:r>
              <a:rPr lang="en-US">
                <a:solidFill>
                  <a:srgbClr val="FFFFFF"/>
                </a:solidFill>
                <a:effectLst/>
                <a:latin typeface="Arial" panose="020B0604020202020204" pitchFamily="34" charset="0"/>
              </a:rPr>
              <a:t> dem </a:t>
            </a:r>
            <a:r>
              <a:rPr lang="en-US" err="1">
                <a:solidFill>
                  <a:srgbClr val="FFFFFF"/>
                </a:solidFill>
                <a:effectLst/>
                <a:latin typeface="Arial" panose="020B0604020202020204" pitchFamily="34" charset="0"/>
              </a:rPr>
              <a:t>duci</a:t>
            </a:r>
            <a:r>
              <a:rPr lang="en-US">
                <a:solidFill>
                  <a:srgbClr val="FFFFFF"/>
                </a:solidFill>
                <a:effectLst/>
                <a:latin typeface="Arial" panose="020B0604020202020204" pitchFamily="34" charset="0"/>
              </a:rPr>
              <a:t>.</a:t>
            </a:r>
          </a:p>
          <a:p>
            <a:r>
              <a:rPr lang="en-US">
                <a:solidFill>
                  <a:srgbClr val="FFFFFF"/>
                </a:solidFill>
                <a:effectLst/>
                <a:latin typeface="Arial" panose="020B0604020202020204" pitchFamily="34" charset="0"/>
              </a:rPr>
              <a:t>Ovid </a:t>
            </a:r>
            <a:r>
              <a:rPr lang="en-US" err="1">
                <a:solidFill>
                  <a:srgbClr val="FFFFFF"/>
                </a:solidFill>
                <a:effectLst/>
                <a:latin typeface="Arial" panose="020B0604020202020204" pitchFamily="34" charset="0"/>
              </a:rPr>
              <a:t>eatia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dolent</a:t>
            </a:r>
            <a:r>
              <a:rPr lang="en-US">
                <a:solidFill>
                  <a:srgbClr val="FFFFFF"/>
                </a:solidFill>
                <a:effectLst/>
                <a:latin typeface="Arial" panose="020B0604020202020204" pitchFamily="34" charset="0"/>
              </a:rPr>
              <a:t> am </a:t>
            </a:r>
            <a:r>
              <a:rPr lang="en-US" err="1">
                <a:solidFill>
                  <a:srgbClr val="FFFFFF"/>
                </a:solidFill>
                <a:effectLst/>
                <a:latin typeface="Arial" panose="020B0604020202020204" pitchFamily="34" charset="0"/>
              </a:rPr>
              <a:t>assequiam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eictotatures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officia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faccum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facere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nulparia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volupis</a:t>
            </a:r>
            <a:r>
              <a:rPr lang="en-US">
                <a:solidFill>
                  <a:srgbClr val="FFFFFF"/>
                </a:solidFill>
                <a:effectLst/>
                <a:latin typeface="Arial" panose="020B0604020202020204" pitchFamily="34" charset="0"/>
              </a:rPr>
              <a:t> res et alit </a:t>
            </a:r>
            <a:r>
              <a:rPr lang="en-US" err="1">
                <a:solidFill>
                  <a:srgbClr val="FFFFFF"/>
                </a:solidFill>
                <a:effectLst/>
                <a:latin typeface="Arial" panose="020B0604020202020204" pitchFamily="34" charset="0"/>
              </a:rPr>
              <a:t>quibus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quis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volorum</a:t>
            </a:r>
            <a:r>
              <a:rPr lang="en-US">
                <a:solidFill>
                  <a:srgbClr val="FFFFFF"/>
                </a:solidFill>
                <a:effectLst/>
                <a:latin typeface="Arial" panose="020B0604020202020204" pitchFamily="34" charset="0"/>
              </a:rPr>
              <a:t> et, arum.</a:t>
            </a:r>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5147374" y="1385161"/>
            <a:ext cx="3289515" cy="1840424"/>
          </a:xfrm>
          <a:prstGeom prst="rect">
            <a:avLst/>
          </a:prstGeom>
        </p:spPr>
        <p:txBody>
          <a:bodyPr anchor="t"/>
          <a:lstStyle>
            <a:lvl1pPr marL="0" indent="0" algn="ctr">
              <a:buNone/>
              <a:defRPr>
                <a:solidFill>
                  <a:schemeClr val="bg1"/>
                </a:solidFill>
              </a:defRPr>
            </a:lvl1pPr>
          </a:lstStyle>
          <a:p>
            <a:endParaRPr lang="en-CA"/>
          </a:p>
        </p:txBody>
      </p:sp>
      <p:sp>
        <p:nvSpPr>
          <p:cNvPr id="17" name="Slide Number Placeholder 2">
            <a:extLst>
              <a:ext uri="{FF2B5EF4-FFF2-40B4-BE49-F238E27FC236}">
                <a16:creationId xmlns:a16="http://schemas.microsoft.com/office/drawing/2014/main" id="{F19F58AB-6926-7F49-8FF3-72D8033ADF4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3" name="Slide Number Placeholder 5">
            <a:extLst>
              <a:ext uri="{FF2B5EF4-FFF2-40B4-BE49-F238E27FC236}">
                <a16:creationId xmlns:a16="http://schemas.microsoft.com/office/drawing/2014/main" id="{F130C9BA-CE91-6A49-A45E-1F80751618E7}"/>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35" name="Group 34">
            <a:extLst>
              <a:ext uri="{FF2B5EF4-FFF2-40B4-BE49-F238E27FC236}">
                <a16:creationId xmlns:a16="http://schemas.microsoft.com/office/drawing/2014/main" id="{51484DCA-FD23-4A4E-9B32-9FE4F8C56ADF}"/>
              </a:ext>
            </a:extLst>
          </p:cNvPr>
          <p:cNvGrpSpPr/>
          <p:nvPr userDrawn="1"/>
        </p:nvGrpSpPr>
        <p:grpSpPr>
          <a:xfrm>
            <a:off x="7773406" y="4735113"/>
            <a:ext cx="913394" cy="187391"/>
            <a:chOff x="3587766" y="2914650"/>
            <a:chExt cx="5014294" cy="1028736"/>
          </a:xfrm>
        </p:grpSpPr>
        <p:sp>
          <p:nvSpPr>
            <p:cNvPr id="36" name="Freeform 35">
              <a:extLst>
                <a:ext uri="{FF2B5EF4-FFF2-40B4-BE49-F238E27FC236}">
                  <a16:creationId xmlns:a16="http://schemas.microsoft.com/office/drawing/2014/main" id="{8560FC8C-948D-E341-B906-8F6D328C3169}"/>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A89F2DD-B331-B348-B753-4C89DADC9F2E}"/>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4D7A64A-E423-EA48-8EAF-6047731013A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F38B391-5629-094C-B66C-274AD82237D2}"/>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F3ACC9A-CF67-414F-8586-7FBF64587AF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D1D9688-9AFF-E54F-B3D6-EA4ABF142D0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21DC0189-E81C-E447-8E63-19257C8FEE4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17099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0" y="0"/>
            <a:ext cx="9152128" cy="5148072"/>
          </a:xfrm>
          <a:prstGeom prst="rect">
            <a:avLst/>
          </a:prstGeom>
        </p:spPr>
      </p:pic>
      <p:pic>
        <p:nvPicPr>
          <p:cNvPr id="15" name="Picture 14">
            <a:extLst>
              <a:ext uri="{FF2B5EF4-FFF2-40B4-BE49-F238E27FC236}">
                <a16:creationId xmlns:a16="http://schemas.microsoft.com/office/drawing/2014/main" id="{68509E27-701C-495D-8670-6819F1568A8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370632" y="1014387"/>
            <a:ext cx="4672474" cy="3114726"/>
          </a:xfrm>
          <a:prstGeom prst="rect">
            <a:avLst/>
          </a:prstGeom>
        </p:spPr>
      </p:pic>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sp>
        <p:nvSpPr>
          <p:cNvPr id="11" name="Text Placeholder 10">
            <a:extLst>
              <a:ext uri="{FF2B5EF4-FFF2-40B4-BE49-F238E27FC236}">
                <a16:creationId xmlns:a16="http://schemas.microsoft.com/office/drawing/2014/main" id="{DD9DCBE7-1DEB-8346-8E4E-A383DF3652E9}"/>
              </a:ext>
            </a:extLst>
          </p:cNvPr>
          <p:cNvSpPr>
            <a:spLocks noGrp="1"/>
          </p:cNvSpPr>
          <p:nvPr userDrawn="1">
            <p:ph type="body" sz="quarter" idx="13" hasCustomPrompt="1"/>
          </p:nvPr>
        </p:nvSpPr>
        <p:spPr>
          <a:xfrm>
            <a:off x="471055" y="1242875"/>
            <a:ext cx="4145369" cy="2782587"/>
          </a:xfrm>
          <a:prstGeom prst="rect">
            <a:avLst/>
          </a:prstGeom>
        </p:spPr>
        <p:txBody>
          <a:bodyPr anchor="t">
            <a:noAutofit/>
          </a:bodyPr>
          <a:lstStyle>
            <a:lvl1pPr marL="228600" indent="-228600">
              <a:lnSpc>
                <a:spcPct val="100000"/>
              </a:lnSpc>
              <a:spcAft>
                <a:spcPts val="900"/>
              </a:spcAft>
              <a:buClr>
                <a:schemeClr val="bg1"/>
              </a:buClr>
              <a:tabLst/>
              <a:defRPr lang="en-US" sz="1400" smtClean="0">
                <a:solidFill>
                  <a:schemeClr val="bg1"/>
                </a:solidFill>
                <a:effectLst/>
              </a:defRPr>
            </a:lvl1pPr>
          </a:lstStyle>
          <a:p>
            <a:r>
              <a:rPr lang="en-US">
                <a:solidFill>
                  <a:srgbClr val="FFFFFF"/>
                </a:solidFill>
                <a:effectLst/>
                <a:latin typeface="Arial" panose="020B0604020202020204" pitchFamily="34" charset="0"/>
              </a:rPr>
              <a:t>Mockup will be locked on slide so the ppt creator will be able to insert GUI behind screen</a:t>
            </a:r>
          </a:p>
          <a:p>
            <a:r>
              <a:rPr lang="en-US" err="1">
                <a:solidFill>
                  <a:srgbClr val="FFFFFF"/>
                </a:solidFill>
                <a:effectLst/>
                <a:latin typeface="Arial" panose="020B0604020202020204" pitchFamily="34" charset="0"/>
              </a:rPr>
              <a:t>Esti</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quistotate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il</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ipsant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etur</a:t>
            </a:r>
            <a:r>
              <a:rPr lang="en-US">
                <a:solidFill>
                  <a:srgbClr val="FFFFFF"/>
                </a:solidFill>
                <a:effectLst/>
                <a:latin typeface="Arial" panose="020B0604020202020204" pitchFamily="34" charset="0"/>
              </a:rPr>
              <a:t>? Qui </a:t>
            </a:r>
            <a:r>
              <a:rPr lang="en-US" err="1">
                <a:solidFill>
                  <a:srgbClr val="FFFFFF"/>
                </a:solidFill>
                <a:effectLst/>
                <a:latin typeface="Arial" panose="020B0604020202020204" pitchFamily="34" charset="0"/>
              </a:rPr>
              <a:t>temolessum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dolupta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temoluptia</a:t>
            </a:r>
            <a:r>
              <a:rPr lang="en-US">
                <a:solidFill>
                  <a:srgbClr val="FFFFFF"/>
                </a:solidFill>
                <a:effectLst/>
                <a:latin typeface="Arial" panose="020B0604020202020204" pitchFamily="34" charset="0"/>
              </a:rPr>
              <a:t> de </a:t>
            </a:r>
            <a:r>
              <a:rPr lang="en-US" err="1">
                <a:solidFill>
                  <a:srgbClr val="FFFFFF"/>
                </a:solidFill>
                <a:effectLst/>
                <a:latin typeface="Arial" panose="020B0604020202020204" pitchFamily="34" charset="0"/>
              </a:rPr>
              <a:t>sapicient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voluptas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facculpa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volores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editiandit</a:t>
            </a:r>
            <a:r>
              <a:rPr lang="en-US">
                <a:solidFill>
                  <a:srgbClr val="FFFFFF"/>
                </a:solidFill>
                <a:effectLst/>
                <a:latin typeface="Arial" panose="020B0604020202020204" pitchFamily="34" charset="0"/>
              </a:rPr>
              <a:t> int </a:t>
            </a:r>
            <a:r>
              <a:rPr lang="en-US" err="1">
                <a:solidFill>
                  <a:srgbClr val="FFFFFF"/>
                </a:solidFill>
                <a:effectLst/>
                <a:latin typeface="Arial" panose="020B0604020202020204" pitchFamily="34" charset="0"/>
              </a:rPr>
              <a:t>reperis</a:t>
            </a:r>
            <a:r>
              <a:rPr lang="en-US">
                <a:solidFill>
                  <a:srgbClr val="FFFFFF"/>
                </a:solidFill>
                <a:effectLst/>
                <a:latin typeface="Arial" panose="020B0604020202020204" pitchFamily="34" charset="0"/>
              </a:rPr>
              <a:t> dem </a:t>
            </a:r>
            <a:r>
              <a:rPr lang="en-US" err="1">
                <a:solidFill>
                  <a:srgbClr val="FFFFFF"/>
                </a:solidFill>
                <a:effectLst/>
                <a:latin typeface="Arial" panose="020B0604020202020204" pitchFamily="34" charset="0"/>
              </a:rPr>
              <a:t>duci</a:t>
            </a:r>
            <a:r>
              <a:rPr lang="en-US">
                <a:solidFill>
                  <a:srgbClr val="FFFFFF"/>
                </a:solidFill>
                <a:effectLst/>
                <a:latin typeface="Arial" panose="020B0604020202020204" pitchFamily="34" charset="0"/>
              </a:rPr>
              <a:t>.</a:t>
            </a:r>
          </a:p>
          <a:p>
            <a:r>
              <a:rPr lang="en-US">
                <a:solidFill>
                  <a:srgbClr val="FFFFFF"/>
                </a:solidFill>
                <a:effectLst/>
                <a:latin typeface="Arial" panose="020B0604020202020204" pitchFamily="34" charset="0"/>
              </a:rPr>
              <a:t>Ovid </a:t>
            </a:r>
            <a:r>
              <a:rPr lang="en-US" err="1">
                <a:solidFill>
                  <a:srgbClr val="FFFFFF"/>
                </a:solidFill>
                <a:effectLst/>
                <a:latin typeface="Arial" panose="020B0604020202020204" pitchFamily="34" charset="0"/>
              </a:rPr>
              <a:t>eatia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dolent</a:t>
            </a:r>
            <a:r>
              <a:rPr lang="en-US">
                <a:solidFill>
                  <a:srgbClr val="FFFFFF"/>
                </a:solidFill>
                <a:effectLst/>
                <a:latin typeface="Arial" panose="020B0604020202020204" pitchFamily="34" charset="0"/>
              </a:rPr>
              <a:t> am </a:t>
            </a:r>
            <a:r>
              <a:rPr lang="en-US" err="1">
                <a:solidFill>
                  <a:srgbClr val="FFFFFF"/>
                </a:solidFill>
                <a:effectLst/>
                <a:latin typeface="Arial" panose="020B0604020202020204" pitchFamily="34" charset="0"/>
              </a:rPr>
              <a:t>assequiam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eictotatures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officia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faccum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facere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nulparia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volupis</a:t>
            </a:r>
            <a:r>
              <a:rPr lang="en-US">
                <a:solidFill>
                  <a:srgbClr val="FFFFFF"/>
                </a:solidFill>
                <a:effectLst/>
                <a:latin typeface="Arial" panose="020B0604020202020204" pitchFamily="34" charset="0"/>
              </a:rPr>
              <a:t> res et alit </a:t>
            </a:r>
            <a:r>
              <a:rPr lang="en-US" err="1">
                <a:solidFill>
                  <a:srgbClr val="FFFFFF"/>
                </a:solidFill>
                <a:effectLst/>
                <a:latin typeface="Arial" panose="020B0604020202020204" pitchFamily="34" charset="0"/>
              </a:rPr>
              <a:t>quibus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quis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volorum</a:t>
            </a:r>
            <a:r>
              <a:rPr lang="en-US">
                <a:solidFill>
                  <a:srgbClr val="FFFFFF"/>
                </a:solidFill>
                <a:effectLst/>
                <a:latin typeface="Arial" panose="020B0604020202020204" pitchFamily="34" charset="0"/>
              </a:rPr>
              <a:t> et, arum.</a:t>
            </a:r>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5110372" y="1535618"/>
            <a:ext cx="3191256" cy="1956704"/>
          </a:xfrm>
          <a:prstGeom prst="rect">
            <a:avLst/>
          </a:prstGeom>
        </p:spPr>
        <p:txBody>
          <a:bodyPr anchor="t"/>
          <a:lstStyle>
            <a:lvl1pPr marL="0" indent="0" algn="ctr">
              <a:buNone/>
              <a:defRPr>
                <a:solidFill>
                  <a:schemeClr val="bg1"/>
                </a:solidFill>
              </a:defRPr>
            </a:lvl1pPr>
          </a:lstStyle>
          <a:p>
            <a:endParaRPr lang="en-CA"/>
          </a:p>
        </p:txBody>
      </p:sp>
      <p:sp>
        <p:nvSpPr>
          <p:cNvPr id="18" name="Slide Number Placeholder 2">
            <a:extLst>
              <a:ext uri="{FF2B5EF4-FFF2-40B4-BE49-F238E27FC236}">
                <a16:creationId xmlns:a16="http://schemas.microsoft.com/office/drawing/2014/main" id="{E6E12A1D-C745-2845-92EE-6DE13D65BB57}"/>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3" name="Slide Number Placeholder 5">
            <a:extLst>
              <a:ext uri="{FF2B5EF4-FFF2-40B4-BE49-F238E27FC236}">
                <a16:creationId xmlns:a16="http://schemas.microsoft.com/office/drawing/2014/main" id="{493D5C50-895E-334C-9D1B-255A45CE81B6}"/>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sp>
        <p:nvSpPr>
          <p:cNvPr id="19" name="Triangle 8">
            <a:extLst>
              <a:ext uri="{FF2B5EF4-FFF2-40B4-BE49-F238E27FC236}">
                <a16:creationId xmlns:a16="http://schemas.microsoft.com/office/drawing/2014/main" id="{2B68D599-3B3D-5848-B2E5-F848F384F9D6}"/>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A8BE20F-4773-4E44-BB30-8C3C74A29250}"/>
              </a:ext>
            </a:extLst>
          </p:cNvPr>
          <p:cNvGrpSpPr/>
          <p:nvPr userDrawn="1"/>
        </p:nvGrpSpPr>
        <p:grpSpPr>
          <a:xfrm>
            <a:off x="7773406" y="4735113"/>
            <a:ext cx="913394" cy="187391"/>
            <a:chOff x="3587766" y="2914650"/>
            <a:chExt cx="5014294" cy="1028736"/>
          </a:xfrm>
        </p:grpSpPr>
        <p:sp>
          <p:nvSpPr>
            <p:cNvPr id="16" name="Freeform 15">
              <a:extLst>
                <a:ext uri="{FF2B5EF4-FFF2-40B4-BE49-F238E27FC236}">
                  <a16:creationId xmlns:a16="http://schemas.microsoft.com/office/drawing/2014/main" id="{234FDD32-5A27-354B-AABC-3A8BFFD57A8C}"/>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E8E9929-48C1-EE4A-B9BF-C381ACC2A1BB}"/>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04C9F72-21B5-6D4C-A616-14E399E200D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7EA96AA-2AF6-EF44-BECA-C52C142713C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B78DE1-4A79-324A-8560-0B9826491F52}"/>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A763137-463A-7846-B6EF-8480F87C6C8A}"/>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FEB7596-E79D-A545-84C6-D4CA5910FF2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9571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C554A42-1DAE-1440-9631-83374A3A0E68}"/>
              </a:ext>
            </a:extLst>
          </p:cNvPr>
          <p:cNvSpPr>
            <a:spLocks noGrp="1"/>
          </p:cNvSpPr>
          <p:nvPr>
            <p:ph type="sldNum" sz="quarter" idx="10"/>
          </p:nvPr>
        </p:nvSpPr>
        <p:spPr>
          <a:xfrm>
            <a:off x="457200" y="4648185"/>
            <a:ext cx="2057400" cy="274320"/>
          </a:xfrm>
        </p:spPr>
        <p:txBody>
          <a:bodyPr/>
          <a:lstStyle/>
          <a:p>
            <a:fld id="{C51B5984-C094-0A42-BFB6-9F57449A1222}" type="slidenum">
              <a:rPr lang="en-US" smtClean="0"/>
              <a:pPr/>
              <a:t>‹#›</a:t>
            </a:fld>
            <a:endParaRPr lang="en-US"/>
          </a:p>
        </p:txBody>
      </p:sp>
      <p:sp>
        <p:nvSpPr>
          <p:cNvPr id="6" name="Text Placeholder 10">
            <a:extLst>
              <a:ext uri="{FF2B5EF4-FFF2-40B4-BE49-F238E27FC236}">
                <a16:creationId xmlns:a16="http://schemas.microsoft.com/office/drawing/2014/main" id="{DBE2FA95-925F-8F4A-9002-CF04AA1365C8}"/>
              </a:ext>
            </a:extLst>
          </p:cNvPr>
          <p:cNvSpPr>
            <a:spLocks noGrp="1"/>
          </p:cNvSpPr>
          <p:nvPr>
            <p:ph type="body" sz="quarter" idx="11"/>
          </p:nvPr>
        </p:nvSpPr>
        <p:spPr>
          <a:xfrm>
            <a:off x="457200" y="984070"/>
            <a:ext cx="8215744" cy="3445524"/>
          </a:xfrm>
        </p:spPr>
        <p:txBody>
          <a:bodyPr/>
          <a:lstStyle>
            <a:lvl1pPr marL="0" indent="0">
              <a:buNone/>
              <a:defRPr/>
            </a:lvl1pPr>
          </a:lstStyle>
          <a:p>
            <a:pPr lvl="0"/>
            <a:r>
              <a:rPr lang="en-US"/>
              <a:t>Click to edit Master text styles</a:t>
            </a:r>
          </a:p>
        </p:txBody>
      </p:sp>
      <p:grpSp>
        <p:nvGrpSpPr>
          <p:cNvPr id="24" name="Group 23">
            <a:extLst>
              <a:ext uri="{FF2B5EF4-FFF2-40B4-BE49-F238E27FC236}">
                <a16:creationId xmlns:a16="http://schemas.microsoft.com/office/drawing/2014/main" id="{975A7E23-457B-9A4E-8DC5-2623D74C8A84}"/>
              </a:ext>
            </a:extLst>
          </p:cNvPr>
          <p:cNvGrpSpPr/>
          <p:nvPr userDrawn="1"/>
        </p:nvGrpSpPr>
        <p:grpSpPr>
          <a:xfrm>
            <a:off x="7773406" y="4735113"/>
            <a:ext cx="913394" cy="187391"/>
            <a:chOff x="3587766" y="2914650"/>
            <a:chExt cx="5014294" cy="1028736"/>
          </a:xfrm>
        </p:grpSpPr>
        <p:sp>
          <p:nvSpPr>
            <p:cNvPr id="25" name="Freeform 24">
              <a:extLst>
                <a:ext uri="{FF2B5EF4-FFF2-40B4-BE49-F238E27FC236}">
                  <a16:creationId xmlns:a16="http://schemas.microsoft.com/office/drawing/2014/main" id="{E081BF7D-56A4-5641-95EE-EA172EE7F128}"/>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0F3EF8E-3326-F949-82E9-7A4417D17B9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02C9EC1-95B5-AA44-B469-D35A9761B2C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A94F724-0706-1445-9051-F888578C5D8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17CAF60-9307-F141-BCDF-D776E2BE02A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1F12EE3-AE34-A64C-9951-C1A818014A6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108865F-78F9-4A43-BEBE-EC3A6C33D35F}"/>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20373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0" y="0"/>
            <a:ext cx="9152128" cy="5148072"/>
          </a:xfrm>
          <a:prstGeom prst="rect">
            <a:avLst/>
          </a:prstGeom>
        </p:spPr>
      </p:pic>
      <p:pic>
        <p:nvPicPr>
          <p:cNvPr id="16" name="Picture 15" descr="A flat screen television&#10;&#10;Description automatically generated">
            <a:extLst>
              <a:ext uri="{FF2B5EF4-FFF2-40B4-BE49-F238E27FC236}">
                <a16:creationId xmlns:a16="http://schemas.microsoft.com/office/drawing/2014/main" id="{1F062D3E-22E7-4008-ADD5-C034398C35F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230971" y="877067"/>
            <a:ext cx="6682058" cy="4266433"/>
          </a:xfrm>
          <a:prstGeom prst="rect">
            <a:avLst/>
          </a:prstGeom>
        </p:spPr>
      </p:pic>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1958872" y="1450803"/>
            <a:ext cx="5210553" cy="2901210"/>
          </a:xfrm>
          <a:prstGeom prst="rect">
            <a:avLst/>
          </a:prstGeom>
        </p:spPr>
        <p:txBody>
          <a:bodyPr anchor="t"/>
          <a:lstStyle>
            <a:lvl1pPr marL="0" indent="0" algn="ctr">
              <a:buNone/>
              <a:defRPr>
                <a:solidFill>
                  <a:schemeClr val="bg1"/>
                </a:solidFill>
              </a:defRPr>
            </a:lvl1pPr>
          </a:lstStyle>
          <a:p>
            <a:endParaRPr lang="en-CA"/>
          </a:p>
        </p:txBody>
      </p:sp>
      <p:sp>
        <p:nvSpPr>
          <p:cNvPr id="15" name="Slide Number Placeholder 2">
            <a:extLst>
              <a:ext uri="{FF2B5EF4-FFF2-40B4-BE49-F238E27FC236}">
                <a16:creationId xmlns:a16="http://schemas.microsoft.com/office/drawing/2014/main" id="{03021F89-6F31-8A40-8479-A3BF8353589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9" name="Slide Number Placeholder 5">
            <a:extLst>
              <a:ext uri="{FF2B5EF4-FFF2-40B4-BE49-F238E27FC236}">
                <a16:creationId xmlns:a16="http://schemas.microsoft.com/office/drawing/2014/main" id="{CDD40945-DE40-E04D-BC27-22A97E027D08}"/>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sp>
        <p:nvSpPr>
          <p:cNvPr id="13" name="Triangle 8">
            <a:extLst>
              <a:ext uri="{FF2B5EF4-FFF2-40B4-BE49-F238E27FC236}">
                <a16:creationId xmlns:a16="http://schemas.microsoft.com/office/drawing/2014/main" id="{AE667DB5-257D-204A-A578-1E4F86A10A74}"/>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C128A48-ABC2-0F46-99D4-39FBA986C9C0}"/>
              </a:ext>
            </a:extLst>
          </p:cNvPr>
          <p:cNvGrpSpPr/>
          <p:nvPr userDrawn="1"/>
        </p:nvGrpSpPr>
        <p:grpSpPr>
          <a:xfrm>
            <a:off x="7773406" y="4735113"/>
            <a:ext cx="913394" cy="187391"/>
            <a:chOff x="3587766" y="2914650"/>
            <a:chExt cx="5014294" cy="1028736"/>
          </a:xfrm>
        </p:grpSpPr>
        <p:sp>
          <p:nvSpPr>
            <p:cNvPr id="17" name="Freeform 16">
              <a:extLst>
                <a:ext uri="{FF2B5EF4-FFF2-40B4-BE49-F238E27FC236}">
                  <a16:creationId xmlns:a16="http://schemas.microsoft.com/office/drawing/2014/main" id="{B3CDA569-626C-7041-BE60-A841591DBF3A}"/>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BE4318E-19C4-194A-BB4D-D1E468477F3D}"/>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A7D69CA-E603-1546-897B-C327D26CC6AB}"/>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7AF93E5-D1FB-AC40-A034-739E7F43850D}"/>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7BA5D2-616E-9441-AE30-BB64BF2F8B0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5A880DE-20DF-FD41-A1C7-9430D83260F3}"/>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51AE1B3-F4CD-7F4C-B0F6-1923881855A6}"/>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70473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0" y="0"/>
            <a:ext cx="9152128" cy="5148072"/>
          </a:xfrm>
          <a:prstGeom prst="rect">
            <a:avLst/>
          </a:prstGeom>
        </p:spPr>
      </p:pic>
      <p:pic>
        <p:nvPicPr>
          <p:cNvPr id="9" name="Picture 8">
            <a:extLst>
              <a:ext uri="{FF2B5EF4-FFF2-40B4-BE49-F238E27FC236}">
                <a16:creationId xmlns:a16="http://schemas.microsoft.com/office/drawing/2014/main" id="{B041CA0E-B78D-4A5D-90C0-D8F885E52F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371911" y="877067"/>
            <a:ext cx="6400177" cy="4266433"/>
          </a:xfrm>
          <a:prstGeom prst="rect">
            <a:avLst/>
          </a:prstGeom>
        </p:spPr>
      </p:pic>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2389612" y="1592599"/>
            <a:ext cx="4361617" cy="2673834"/>
          </a:xfrm>
          <a:prstGeom prst="rect">
            <a:avLst/>
          </a:prstGeom>
        </p:spPr>
        <p:txBody>
          <a:bodyPr anchor="t"/>
          <a:lstStyle>
            <a:lvl1pPr marL="0" indent="0" algn="ctr">
              <a:buNone/>
              <a:defRPr>
                <a:solidFill>
                  <a:schemeClr val="bg1"/>
                </a:solidFill>
              </a:defRPr>
            </a:lvl1pPr>
          </a:lstStyle>
          <a:p>
            <a:endParaRPr lang="en-CA"/>
          </a:p>
        </p:txBody>
      </p:sp>
      <p:sp>
        <p:nvSpPr>
          <p:cNvPr id="16" name="Slide Number Placeholder 2">
            <a:extLst>
              <a:ext uri="{FF2B5EF4-FFF2-40B4-BE49-F238E27FC236}">
                <a16:creationId xmlns:a16="http://schemas.microsoft.com/office/drawing/2014/main" id="{9BD59C07-6748-584B-8220-B980C3B9D255}"/>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1" name="Slide Number Placeholder 5">
            <a:extLst>
              <a:ext uri="{FF2B5EF4-FFF2-40B4-BE49-F238E27FC236}">
                <a16:creationId xmlns:a16="http://schemas.microsoft.com/office/drawing/2014/main" id="{E52A64E6-123F-A94B-86E0-3C49B2843362}"/>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sp>
        <p:nvSpPr>
          <p:cNvPr id="13" name="Triangle 8">
            <a:extLst>
              <a:ext uri="{FF2B5EF4-FFF2-40B4-BE49-F238E27FC236}">
                <a16:creationId xmlns:a16="http://schemas.microsoft.com/office/drawing/2014/main" id="{7EDFA5E0-4290-C843-88BD-F3B43EB2C3AC}"/>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9FB1D-F59B-3F43-B8FD-5C515F71A914}"/>
              </a:ext>
            </a:extLst>
          </p:cNvPr>
          <p:cNvGrpSpPr/>
          <p:nvPr userDrawn="1"/>
        </p:nvGrpSpPr>
        <p:grpSpPr>
          <a:xfrm>
            <a:off x="7773406" y="4735113"/>
            <a:ext cx="913394" cy="187391"/>
            <a:chOff x="3587766" y="2914650"/>
            <a:chExt cx="5014294" cy="1028736"/>
          </a:xfrm>
        </p:grpSpPr>
        <p:sp>
          <p:nvSpPr>
            <p:cNvPr id="17" name="Freeform 16">
              <a:extLst>
                <a:ext uri="{FF2B5EF4-FFF2-40B4-BE49-F238E27FC236}">
                  <a16:creationId xmlns:a16="http://schemas.microsoft.com/office/drawing/2014/main" id="{F37FC18F-4C38-2643-B701-7F03A0BF166B}"/>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8EE0416-C267-FF40-8131-82709AE3DBF6}"/>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54139C9-038E-3846-B068-628389544D27}"/>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59D15ED-C36D-9B40-A016-FCDBE5B0E3D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4BA999D-82B8-4346-863E-ABB7EA4722E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0AC65C3-D97D-E942-B31A-A98BD831F0E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103B2-F1DB-9648-8FF4-FB6C9BDDB166}"/>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400788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ADE5900-8221-114C-88EB-8CD0C1F1DD08}"/>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5" name="Group 4">
            <a:extLst>
              <a:ext uri="{FF2B5EF4-FFF2-40B4-BE49-F238E27FC236}">
                <a16:creationId xmlns:a16="http://schemas.microsoft.com/office/drawing/2014/main" id="{13A943A9-9E7B-2F4F-8AD7-0331D93C8FD5}"/>
              </a:ext>
            </a:extLst>
          </p:cNvPr>
          <p:cNvGrpSpPr/>
          <p:nvPr userDrawn="1"/>
        </p:nvGrpSpPr>
        <p:grpSpPr>
          <a:xfrm>
            <a:off x="7773406" y="4735113"/>
            <a:ext cx="913394" cy="187391"/>
            <a:chOff x="3587766" y="2914650"/>
            <a:chExt cx="5014294" cy="1028736"/>
          </a:xfrm>
        </p:grpSpPr>
        <p:sp>
          <p:nvSpPr>
            <p:cNvPr id="6" name="Freeform 5">
              <a:extLst>
                <a:ext uri="{FF2B5EF4-FFF2-40B4-BE49-F238E27FC236}">
                  <a16:creationId xmlns:a16="http://schemas.microsoft.com/office/drawing/2014/main" id="{F998129A-D36F-454A-BFB5-A4D09793E69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7FAD15F-C7CD-8540-B2EC-7B9730A05ADA}"/>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287DC9B-0FDB-7147-9E30-6E3FA97B36DE}"/>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7EE7559-108D-534C-B411-35F8EB12B666}"/>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A089BB2-A845-7D4E-A045-A77E752FC2F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54212C-CF3D-444D-88B5-9DBC7A05EA4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97821CE-8AB1-E74D-8C35-86B25D3FE72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34350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4DFB5FA2-A874-654A-9F63-284FCA0E5A10}"/>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4" name="Group 3">
            <a:extLst>
              <a:ext uri="{FF2B5EF4-FFF2-40B4-BE49-F238E27FC236}">
                <a16:creationId xmlns:a16="http://schemas.microsoft.com/office/drawing/2014/main" id="{34CEF607-7A77-F44F-8470-E2516290BADB}"/>
              </a:ext>
            </a:extLst>
          </p:cNvPr>
          <p:cNvGrpSpPr/>
          <p:nvPr userDrawn="1"/>
        </p:nvGrpSpPr>
        <p:grpSpPr>
          <a:xfrm>
            <a:off x="7773406" y="4735113"/>
            <a:ext cx="913394" cy="187391"/>
            <a:chOff x="3587766" y="2914650"/>
            <a:chExt cx="5014294" cy="1028736"/>
          </a:xfrm>
        </p:grpSpPr>
        <p:sp>
          <p:nvSpPr>
            <p:cNvPr id="5" name="Freeform 4">
              <a:extLst>
                <a:ext uri="{FF2B5EF4-FFF2-40B4-BE49-F238E27FC236}">
                  <a16:creationId xmlns:a16="http://schemas.microsoft.com/office/drawing/2014/main" id="{658E2072-2601-E843-B052-BF6851564494}"/>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44CA34A-B228-EB42-B119-D1A32D68F580}"/>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F52C5834-1D34-C641-B13A-ABAC2E081653}"/>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CD7ABE6A-BD6A-FB4C-B9E9-0280DF50BEF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8771B83-005C-5440-BB6F-0DEF04541735}"/>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59171E8-0732-6649-8686-6FCFA96F723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509DAE5-52D6-CE47-9A35-7D8DB914386F}"/>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407807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rgbClr val="FA4616"/>
                </a:solidFill>
                <a:latin typeface="Arial" panose="020B0604020202020204" pitchFamily="34" charset="0"/>
                <a:cs typeface="Arial" panose="020B0604020202020204" pitchFamily="34" charset="0"/>
              </a:defRPr>
            </a:lvl1pPr>
          </a:lstStyle>
          <a:p>
            <a:r>
              <a:rPr lang="en-US"/>
              <a:t>CLICK TO ADD DIVIDER TITLE</a:t>
            </a:r>
          </a:p>
        </p:txBody>
      </p:sp>
      <p:grpSp>
        <p:nvGrpSpPr>
          <p:cNvPr id="5" name="Group 4">
            <a:extLst>
              <a:ext uri="{FF2B5EF4-FFF2-40B4-BE49-F238E27FC236}">
                <a16:creationId xmlns:a16="http://schemas.microsoft.com/office/drawing/2014/main" id="{6795B464-D3EE-624D-851D-1347112CEE94}"/>
              </a:ext>
            </a:extLst>
          </p:cNvPr>
          <p:cNvGrpSpPr/>
          <p:nvPr userDrawn="1"/>
        </p:nvGrpSpPr>
        <p:grpSpPr>
          <a:xfrm>
            <a:off x="7773406" y="4735113"/>
            <a:ext cx="913394" cy="187391"/>
            <a:chOff x="3587766" y="2914650"/>
            <a:chExt cx="5014294" cy="1028736"/>
          </a:xfrm>
        </p:grpSpPr>
        <p:sp>
          <p:nvSpPr>
            <p:cNvPr id="6" name="Freeform 5">
              <a:extLst>
                <a:ext uri="{FF2B5EF4-FFF2-40B4-BE49-F238E27FC236}">
                  <a16:creationId xmlns:a16="http://schemas.microsoft.com/office/drawing/2014/main" id="{053A4F42-326A-C646-8B54-3F89D3CD98EA}"/>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59ECEDF3-98A2-5B43-A6D7-B04C9B7B1D7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FBEB2A6F-1B3B-CD42-99B5-2EDAC4A2005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4A4F318-4F94-0746-8E16-F88DF573A90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9680E00-CA3F-AB45-80CC-ED9F0E4CE0F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49CB9BF4-8C42-884D-8DC1-AEE00C259E3B}"/>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8295FC5-B38A-4248-B0FE-1D87BA091865}"/>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49542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4" name="Slide Number Placeholder 5">
            <a:extLst>
              <a:ext uri="{FF2B5EF4-FFF2-40B4-BE49-F238E27FC236}">
                <a16:creationId xmlns:a16="http://schemas.microsoft.com/office/drawing/2014/main" id="{6AA8095D-5FF4-8541-950E-05ACF7DFD4FD}"/>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5" name="Group 4">
            <a:extLst>
              <a:ext uri="{FF2B5EF4-FFF2-40B4-BE49-F238E27FC236}">
                <a16:creationId xmlns:a16="http://schemas.microsoft.com/office/drawing/2014/main" id="{279038C1-119A-3543-9B94-7157369DA0F6}"/>
              </a:ext>
            </a:extLst>
          </p:cNvPr>
          <p:cNvGrpSpPr/>
          <p:nvPr userDrawn="1"/>
        </p:nvGrpSpPr>
        <p:grpSpPr>
          <a:xfrm>
            <a:off x="7773406" y="4735113"/>
            <a:ext cx="913394" cy="187391"/>
            <a:chOff x="3587766" y="2914650"/>
            <a:chExt cx="5014294" cy="1028736"/>
          </a:xfrm>
        </p:grpSpPr>
        <p:sp>
          <p:nvSpPr>
            <p:cNvPr id="7" name="Freeform 6">
              <a:extLst>
                <a:ext uri="{FF2B5EF4-FFF2-40B4-BE49-F238E27FC236}">
                  <a16:creationId xmlns:a16="http://schemas.microsoft.com/office/drawing/2014/main" id="{6B4A26D7-92EE-FB41-81C5-F666C10B1985}"/>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672647A-EE26-C74C-A26A-0EC280AE18B6}"/>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EEA32DF-40D3-5543-8A57-117143EF23BF}"/>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0F1E6730-1A9E-9C4E-9AF3-B9B6E0D76D0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11500276-2180-EB40-B79C-A049CCFF392E}"/>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C15B2DB-60AE-774A-8BAD-1BFA6AC72BF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7744C0E-B654-144E-BFD0-3C1C2821C87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77351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_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4" name="Slide Number Placeholder 5">
            <a:extLst>
              <a:ext uri="{FF2B5EF4-FFF2-40B4-BE49-F238E27FC236}">
                <a16:creationId xmlns:a16="http://schemas.microsoft.com/office/drawing/2014/main" id="{EA1A1C53-3813-164C-B5BC-8DB120787DF9}"/>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5" name="Group 4">
            <a:extLst>
              <a:ext uri="{FF2B5EF4-FFF2-40B4-BE49-F238E27FC236}">
                <a16:creationId xmlns:a16="http://schemas.microsoft.com/office/drawing/2014/main" id="{CF4FAF19-728A-0846-A900-51B2B1EDD71A}"/>
              </a:ext>
            </a:extLst>
          </p:cNvPr>
          <p:cNvGrpSpPr/>
          <p:nvPr userDrawn="1"/>
        </p:nvGrpSpPr>
        <p:grpSpPr>
          <a:xfrm>
            <a:off x="7773406" y="4735113"/>
            <a:ext cx="913394" cy="187391"/>
            <a:chOff x="3587766" y="2914650"/>
            <a:chExt cx="5014294" cy="1028736"/>
          </a:xfrm>
        </p:grpSpPr>
        <p:sp>
          <p:nvSpPr>
            <p:cNvPr id="7" name="Freeform 6">
              <a:extLst>
                <a:ext uri="{FF2B5EF4-FFF2-40B4-BE49-F238E27FC236}">
                  <a16:creationId xmlns:a16="http://schemas.microsoft.com/office/drawing/2014/main" id="{13501A20-B139-FC48-B790-26651748ED3D}"/>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F242BDF1-93C2-B342-8038-E322FA793F6A}"/>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AA8C1F9F-A01A-2843-BBD5-538131E3C4BB}"/>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E2E5DA2-A675-3F4E-86A7-D06F2AE6241D}"/>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4670E2B-7A71-BE47-9239-067A4E4B815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3FFE781-61C5-C342-8084-DC03FF9CD40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501A55FA-B8D5-7341-AD5C-B19B27EF1E9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13883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_colorf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4" name="Slide Number Placeholder 5">
            <a:extLst>
              <a:ext uri="{FF2B5EF4-FFF2-40B4-BE49-F238E27FC236}">
                <a16:creationId xmlns:a16="http://schemas.microsoft.com/office/drawing/2014/main" id="{922C7C41-C3FD-DA43-8670-E16E6A4BBC27}"/>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6" name="Group 5">
            <a:extLst>
              <a:ext uri="{FF2B5EF4-FFF2-40B4-BE49-F238E27FC236}">
                <a16:creationId xmlns:a16="http://schemas.microsoft.com/office/drawing/2014/main" id="{F6A705BF-24C7-5349-9A5E-F65393F33E90}"/>
              </a:ext>
            </a:extLst>
          </p:cNvPr>
          <p:cNvGrpSpPr/>
          <p:nvPr userDrawn="1"/>
        </p:nvGrpSpPr>
        <p:grpSpPr>
          <a:xfrm>
            <a:off x="7773406" y="4735113"/>
            <a:ext cx="913394" cy="187391"/>
            <a:chOff x="3587766" y="2914650"/>
            <a:chExt cx="5014294" cy="1028736"/>
          </a:xfrm>
        </p:grpSpPr>
        <p:sp>
          <p:nvSpPr>
            <p:cNvPr id="7" name="Freeform 6">
              <a:extLst>
                <a:ext uri="{FF2B5EF4-FFF2-40B4-BE49-F238E27FC236}">
                  <a16:creationId xmlns:a16="http://schemas.microsoft.com/office/drawing/2014/main" id="{B6D8885F-E321-9641-8B04-D66D449CE5DB}"/>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EBE807C-9EC6-1F44-B69D-383DB3F3AB2A}"/>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FC5CCB7-42DE-2F4D-8A86-5E2055DBBF6E}"/>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CC93576-4060-9D4B-8496-3FDC44FF5879}"/>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0D29205-5F41-4148-BEAE-6523B58E5C1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0ABCFC8-3AE4-9541-8D44-5035E69E671B}"/>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D0C47D92-7738-E84C-A2AB-B1E98D4AE73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477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_with ima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4583329" y="3189755"/>
            <a:ext cx="4198882" cy="487686"/>
          </a:xfrm>
          <a:prstGeom prst="rect">
            <a:avLst/>
          </a:prstGeom>
        </p:spPr>
        <p:txBody>
          <a:bodyPr anchor="b"/>
          <a:lstStyle>
            <a:lvl1pPr algn="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10" name="Picture Placeholder 9">
            <a:extLst>
              <a:ext uri="{FF2B5EF4-FFF2-40B4-BE49-F238E27FC236}">
                <a16:creationId xmlns:a16="http://schemas.microsoft.com/office/drawing/2014/main" id="{E762963A-9F1C-4288-AA3A-F1A282E0EA97}"/>
              </a:ext>
            </a:extLst>
          </p:cNvPr>
          <p:cNvSpPr>
            <a:spLocks noGrp="1"/>
          </p:cNvSpPr>
          <p:nvPr>
            <p:ph type="pic" sz="quarter" idx="10"/>
          </p:nvPr>
        </p:nvSpPr>
        <p:spPr>
          <a:xfrm>
            <a:off x="0" y="0"/>
            <a:ext cx="5608518" cy="5143500"/>
          </a:xfrm>
          <a:custGeom>
            <a:avLst/>
            <a:gdLst>
              <a:gd name="connsiteX0" fmla="*/ 0 w 5608518"/>
              <a:gd name="connsiteY0" fmla="*/ 0 h 5143500"/>
              <a:gd name="connsiteX1" fmla="*/ 5608518 w 5608518"/>
              <a:gd name="connsiteY1" fmla="*/ 0 h 5143500"/>
              <a:gd name="connsiteX2" fmla="*/ 2638917 w 5608518"/>
              <a:gd name="connsiteY2" fmla="*/ 5143500 h 5143500"/>
              <a:gd name="connsiteX3" fmla="*/ 0 w 560851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608518" h="5143500">
                <a:moveTo>
                  <a:pt x="0" y="0"/>
                </a:moveTo>
                <a:lnTo>
                  <a:pt x="5608518" y="0"/>
                </a:lnTo>
                <a:lnTo>
                  <a:pt x="2638917" y="5143500"/>
                </a:lnTo>
                <a:lnTo>
                  <a:pt x="0" y="5143500"/>
                </a:lnTo>
                <a:close/>
              </a:path>
            </a:pathLst>
          </a:custGeom>
          <a:noFill/>
        </p:spPr>
        <p:txBody>
          <a:bodyPr wrap="square">
            <a:noAutofit/>
          </a:bodyPr>
          <a:lstStyle/>
          <a:p>
            <a:endParaRPr lang="en-CA"/>
          </a:p>
        </p:txBody>
      </p:sp>
      <p:sp>
        <p:nvSpPr>
          <p:cNvPr id="5" name="Slide Number Placeholder 5">
            <a:extLst>
              <a:ext uri="{FF2B5EF4-FFF2-40B4-BE49-F238E27FC236}">
                <a16:creationId xmlns:a16="http://schemas.microsoft.com/office/drawing/2014/main" id="{697A81A2-4284-2D4B-B125-178B248380A0}"/>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7" name="Group 6">
            <a:extLst>
              <a:ext uri="{FF2B5EF4-FFF2-40B4-BE49-F238E27FC236}">
                <a16:creationId xmlns:a16="http://schemas.microsoft.com/office/drawing/2014/main" id="{DFB5CCEC-275A-B34C-8019-79327562513D}"/>
              </a:ext>
            </a:extLst>
          </p:cNvPr>
          <p:cNvGrpSpPr/>
          <p:nvPr userDrawn="1"/>
        </p:nvGrpSpPr>
        <p:grpSpPr>
          <a:xfrm>
            <a:off x="7773406" y="4735113"/>
            <a:ext cx="913394" cy="187391"/>
            <a:chOff x="3587766" y="2914650"/>
            <a:chExt cx="5014294" cy="1028736"/>
          </a:xfrm>
        </p:grpSpPr>
        <p:sp>
          <p:nvSpPr>
            <p:cNvPr id="8" name="Freeform 7">
              <a:extLst>
                <a:ext uri="{FF2B5EF4-FFF2-40B4-BE49-F238E27FC236}">
                  <a16:creationId xmlns:a16="http://schemas.microsoft.com/office/drawing/2014/main" id="{A7FDF893-0D5B-2E43-868E-76BEDE958817}"/>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7730ABF-D131-6545-9BFA-8C994D7B7B1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073B587-3C41-A947-9E9F-DFE1DE8C47C7}"/>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85C8A44-2B46-704E-9F3A-F89EA821C2D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E7F008F-D9AF-7C49-9D0B-0C817B4959D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75D5207-8EFC-5E44-8417-C101E7F09878}"/>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9C1089F-A8E1-7C47-90FB-411A3F5C2E4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426020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342F05-073F-0F42-8414-0468876AFBB5}"/>
              </a:ext>
            </a:extLst>
          </p:cNvPr>
          <p:cNvSpPr txBox="1"/>
          <p:nvPr userDrawn="1"/>
        </p:nvSpPr>
        <p:spPr>
          <a:xfrm>
            <a:off x="2002596" y="2020028"/>
            <a:ext cx="5138808" cy="630942"/>
          </a:xfrm>
          <a:prstGeom prst="rect">
            <a:avLst/>
          </a:prstGeom>
          <a:noFill/>
        </p:spPr>
        <p:txBody>
          <a:bodyPr wrap="square" rtlCol="0">
            <a:spAutoFit/>
          </a:bodyPr>
          <a:lstStyle/>
          <a:p>
            <a:pPr algn="ctr"/>
            <a:r>
              <a:rPr lang="en-US" sz="3500" b="1">
                <a:solidFill>
                  <a:srgbClr val="FA4616"/>
                </a:solidFill>
                <a:latin typeface="+mn-lt"/>
              </a:rPr>
              <a:t>THANK YOU</a:t>
            </a:r>
          </a:p>
        </p:txBody>
      </p:sp>
      <p:cxnSp>
        <p:nvCxnSpPr>
          <p:cNvPr id="9" name="Straight Connector 8">
            <a:extLst>
              <a:ext uri="{FF2B5EF4-FFF2-40B4-BE49-F238E27FC236}">
                <a16:creationId xmlns:a16="http://schemas.microsoft.com/office/drawing/2014/main" id="{A76AED3E-553C-8E4F-9107-FBE029A743DC}"/>
              </a:ext>
            </a:extLst>
          </p:cNvPr>
          <p:cNvCxnSpPr>
            <a:cxnSpLocks/>
          </p:cNvCxnSpPr>
          <p:nvPr userDrawn="1"/>
        </p:nvCxnSpPr>
        <p:spPr>
          <a:xfrm flipH="1">
            <a:off x="-89647" y="-170329"/>
            <a:ext cx="2156693" cy="3851804"/>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471FCD-AEFE-9D4E-9F7A-65E424CF1896}"/>
              </a:ext>
            </a:extLst>
          </p:cNvPr>
          <p:cNvSpPr txBox="1"/>
          <p:nvPr userDrawn="1"/>
        </p:nvSpPr>
        <p:spPr>
          <a:xfrm>
            <a:off x="3083442" y="2571750"/>
            <a:ext cx="2913321" cy="323165"/>
          </a:xfrm>
          <a:prstGeom prst="rect">
            <a:avLst/>
          </a:prstGeom>
          <a:noFill/>
        </p:spPr>
        <p:txBody>
          <a:bodyPr wrap="square" rtlCol="0">
            <a:spAutoFit/>
          </a:bodyPr>
          <a:lstStyle/>
          <a:p>
            <a:pPr algn="ctr"/>
            <a:r>
              <a:rPr lang="en-US" sz="1500">
                <a:solidFill>
                  <a:srgbClr val="A2AAAD"/>
                </a:solidFill>
                <a:latin typeface="Arial" panose="020B0604020202020204" pitchFamily="34" charset="0"/>
                <a:cs typeface="Arial" panose="020B0604020202020204" pitchFamily="34" charset="0"/>
              </a:rPr>
              <a:t>altair.com</a:t>
            </a:r>
          </a:p>
        </p:txBody>
      </p:sp>
      <p:sp>
        <p:nvSpPr>
          <p:cNvPr id="16" name="TextBox 15">
            <a:extLst>
              <a:ext uri="{FF2B5EF4-FFF2-40B4-BE49-F238E27FC236}">
                <a16:creationId xmlns:a16="http://schemas.microsoft.com/office/drawing/2014/main" id="{5FC33CC7-4F35-B84A-86CD-230F5F6B3F65}"/>
              </a:ext>
            </a:extLst>
          </p:cNvPr>
          <p:cNvSpPr txBox="1"/>
          <p:nvPr userDrawn="1"/>
        </p:nvSpPr>
        <p:spPr>
          <a:xfrm>
            <a:off x="3083442" y="3709433"/>
            <a:ext cx="2913321" cy="215444"/>
          </a:xfrm>
          <a:prstGeom prst="rect">
            <a:avLst/>
          </a:prstGeom>
          <a:noFill/>
        </p:spPr>
        <p:txBody>
          <a:bodyPr wrap="square" rtlCol="0">
            <a:spAutoFit/>
          </a:bodyPr>
          <a:lstStyle/>
          <a:p>
            <a:pPr algn="ctr"/>
            <a:r>
              <a:rPr lang="en-US" sz="800">
                <a:solidFill>
                  <a:srgbClr val="A2AAAD"/>
                </a:solidFill>
                <a:latin typeface="Arial" panose="020B0604020202020204" pitchFamily="34" charset="0"/>
                <a:cs typeface="Arial" panose="020B0604020202020204" pitchFamily="34" charset="0"/>
              </a:rPr>
              <a:t>#ONLYFORWARD</a:t>
            </a:r>
          </a:p>
        </p:txBody>
      </p:sp>
      <p:pic>
        <p:nvPicPr>
          <p:cNvPr id="10" name="Picture 9">
            <a:extLst>
              <a:ext uri="{FF2B5EF4-FFF2-40B4-BE49-F238E27FC236}">
                <a16:creationId xmlns:a16="http://schemas.microsoft.com/office/drawing/2014/main" id="{21263E45-C37E-4717-A752-D57A74DB0DAB}"/>
              </a:ext>
            </a:extLst>
          </p:cNvPr>
          <p:cNvPicPr>
            <a:picLocks noChangeAspect="1"/>
          </p:cNvPicPr>
          <p:nvPr userDrawn="1"/>
        </p:nvPicPr>
        <p:blipFill>
          <a:blip r:embed="rId2"/>
          <a:stretch>
            <a:fillRect/>
          </a:stretch>
        </p:blipFill>
        <p:spPr>
          <a:xfrm>
            <a:off x="4105828" y="3521368"/>
            <a:ext cx="867735" cy="126902"/>
          </a:xfrm>
          <a:prstGeom prst="rect">
            <a:avLst/>
          </a:prstGeom>
        </p:spPr>
      </p:pic>
      <p:grpSp>
        <p:nvGrpSpPr>
          <p:cNvPr id="21" name="Group 20">
            <a:extLst>
              <a:ext uri="{FF2B5EF4-FFF2-40B4-BE49-F238E27FC236}">
                <a16:creationId xmlns:a16="http://schemas.microsoft.com/office/drawing/2014/main" id="{5D2D191B-FA01-0540-9962-F2C952655F5D}"/>
              </a:ext>
            </a:extLst>
          </p:cNvPr>
          <p:cNvGrpSpPr/>
          <p:nvPr userDrawn="1"/>
        </p:nvGrpSpPr>
        <p:grpSpPr>
          <a:xfrm>
            <a:off x="7773406" y="4735113"/>
            <a:ext cx="913394" cy="187391"/>
            <a:chOff x="3587766" y="2914650"/>
            <a:chExt cx="5014294" cy="1028736"/>
          </a:xfrm>
        </p:grpSpPr>
        <p:sp>
          <p:nvSpPr>
            <p:cNvPr id="22" name="Freeform 21">
              <a:extLst>
                <a:ext uri="{FF2B5EF4-FFF2-40B4-BE49-F238E27FC236}">
                  <a16:creationId xmlns:a16="http://schemas.microsoft.com/office/drawing/2014/main" id="{8C313274-812C-B547-99E5-62032C0F3D4D}"/>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A626909-4374-8C41-BA98-D785F3864A2C}"/>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F7BBCF0-65E9-8B4F-95D3-B577868A5132}"/>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3BAD0AB-868E-FA45-8212-CDEFB4CAA65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39777B3-373D-624F-A959-E06FE9ADD62D}"/>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5A681163-7584-5344-B6A3-D345E9F066FC}"/>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532747-50FB-CB46-999B-A9CA4931238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5243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8215744" cy="298669"/>
          </a:xfrm>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EF83044A-7BC6-9849-9243-D289B0C36792}"/>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7" name="Text Placeholder 10">
            <a:extLst>
              <a:ext uri="{FF2B5EF4-FFF2-40B4-BE49-F238E27FC236}">
                <a16:creationId xmlns:a16="http://schemas.microsoft.com/office/drawing/2014/main" id="{4AA147FA-CB59-3743-983D-A5298628616E}"/>
              </a:ext>
            </a:extLst>
          </p:cNvPr>
          <p:cNvSpPr>
            <a:spLocks noGrp="1"/>
          </p:cNvSpPr>
          <p:nvPr>
            <p:ph type="body" sz="quarter" idx="12"/>
          </p:nvPr>
        </p:nvSpPr>
        <p:spPr>
          <a:xfrm>
            <a:off x="457200" y="1237397"/>
            <a:ext cx="8215744" cy="3132295"/>
          </a:xfrm>
        </p:spPr>
        <p:txBody>
          <a:bodyPr/>
          <a:lstStyle>
            <a:lvl1pPr marL="0" indent="0">
              <a:buNone/>
              <a:defRPr/>
            </a:lvl1pPr>
          </a:lstStyle>
          <a:p>
            <a:pPr lvl="0"/>
            <a:r>
              <a:rPr lang="en-US"/>
              <a:t>Click to edit Master text styles</a:t>
            </a:r>
          </a:p>
        </p:txBody>
      </p:sp>
      <p:grpSp>
        <p:nvGrpSpPr>
          <p:cNvPr id="11" name="Group 10">
            <a:extLst>
              <a:ext uri="{FF2B5EF4-FFF2-40B4-BE49-F238E27FC236}">
                <a16:creationId xmlns:a16="http://schemas.microsoft.com/office/drawing/2014/main" id="{BDB451A3-47F2-F142-B628-693332B10C37}"/>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356DA109-987C-4441-A4C5-A9F3D04B3B0F}"/>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5A3D1A1-E0C2-364C-82C2-4D0DE428A933}"/>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B277E01-BAAC-CE4E-A2E0-16C2CACB880C}"/>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00B136F-9458-9847-A291-128E260C90A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9CDFF00-7469-A045-AA82-687C93DCEDFA}"/>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4E2643E-339A-874B-A799-1D62CB597AA8}"/>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03F879A-51EE-A04B-AC8A-0D8C457829C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6" name="Text Placeholder 5">
            <a:extLst>
              <a:ext uri="{FF2B5EF4-FFF2-40B4-BE49-F238E27FC236}">
                <a16:creationId xmlns:a16="http://schemas.microsoft.com/office/drawing/2014/main" id="{462F8D3C-9E76-884A-A277-280B22F8829C}"/>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2451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Editab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52F4FE8-D0B6-074C-B1A4-E55D1E96E88C}"/>
              </a:ext>
            </a:extLst>
          </p:cNvPr>
          <p:cNvSpPr>
            <a:spLocks noGrp="1"/>
          </p:cNvSpPr>
          <p:nvPr>
            <p:ph type="body" sz="quarter" idx="10" hasCustomPrompt="1"/>
          </p:nvPr>
        </p:nvSpPr>
        <p:spPr>
          <a:xfrm>
            <a:off x="1586753" y="2020028"/>
            <a:ext cx="5970494" cy="551722"/>
          </a:xfrm>
        </p:spPr>
        <p:txBody>
          <a:bodyPr/>
          <a:lstStyle>
            <a:lvl1pPr marL="0" indent="0" algn="ctr">
              <a:buNone/>
              <a:defRPr sz="3500" b="1">
                <a:solidFill>
                  <a:srgbClr val="FA4616"/>
                </a:solidFill>
              </a:defRPr>
            </a:lvl1pPr>
          </a:lstStyle>
          <a:p>
            <a:pPr lvl="0"/>
            <a:r>
              <a:rPr lang="en-US"/>
              <a:t>THANK YOU</a:t>
            </a:r>
          </a:p>
        </p:txBody>
      </p:sp>
      <p:sp>
        <p:nvSpPr>
          <p:cNvPr id="15" name="TextBox 14">
            <a:extLst>
              <a:ext uri="{FF2B5EF4-FFF2-40B4-BE49-F238E27FC236}">
                <a16:creationId xmlns:a16="http://schemas.microsoft.com/office/drawing/2014/main" id="{CC471FCD-AEFE-9D4E-9F7A-65E424CF1896}"/>
              </a:ext>
            </a:extLst>
          </p:cNvPr>
          <p:cNvSpPr txBox="1"/>
          <p:nvPr userDrawn="1"/>
        </p:nvSpPr>
        <p:spPr>
          <a:xfrm>
            <a:off x="3083442" y="2571750"/>
            <a:ext cx="2913321" cy="323165"/>
          </a:xfrm>
          <a:prstGeom prst="rect">
            <a:avLst/>
          </a:prstGeom>
          <a:noFill/>
        </p:spPr>
        <p:txBody>
          <a:bodyPr wrap="square" rtlCol="0">
            <a:spAutoFit/>
          </a:bodyPr>
          <a:lstStyle/>
          <a:p>
            <a:pPr algn="ctr"/>
            <a:r>
              <a:rPr lang="en-US" sz="1500">
                <a:solidFill>
                  <a:srgbClr val="A2AAAD"/>
                </a:solidFill>
                <a:latin typeface="Arial" panose="020B0604020202020204" pitchFamily="34" charset="0"/>
                <a:cs typeface="Arial" panose="020B0604020202020204" pitchFamily="34" charset="0"/>
              </a:rPr>
              <a:t>altair.com</a:t>
            </a:r>
          </a:p>
        </p:txBody>
      </p:sp>
      <p:sp>
        <p:nvSpPr>
          <p:cNvPr id="16" name="TextBox 15">
            <a:extLst>
              <a:ext uri="{FF2B5EF4-FFF2-40B4-BE49-F238E27FC236}">
                <a16:creationId xmlns:a16="http://schemas.microsoft.com/office/drawing/2014/main" id="{5FC33CC7-4F35-B84A-86CD-230F5F6B3F65}"/>
              </a:ext>
            </a:extLst>
          </p:cNvPr>
          <p:cNvSpPr txBox="1"/>
          <p:nvPr userDrawn="1"/>
        </p:nvSpPr>
        <p:spPr>
          <a:xfrm>
            <a:off x="3083442" y="3709433"/>
            <a:ext cx="2913321" cy="215444"/>
          </a:xfrm>
          <a:prstGeom prst="rect">
            <a:avLst/>
          </a:prstGeom>
          <a:noFill/>
        </p:spPr>
        <p:txBody>
          <a:bodyPr wrap="square" rtlCol="0">
            <a:spAutoFit/>
          </a:bodyPr>
          <a:lstStyle/>
          <a:p>
            <a:pPr algn="ctr"/>
            <a:r>
              <a:rPr lang="en-US" sz="800">
                <a:solidFill>
                  <a:srgbClr val="A2AAAD"/>
                </a:solidFill>
                <a:latin typeface="Arial" panose="020B0604020202020204" pitchFamily="34" charset="0"/>
                <a:cs typeface="Arial" panose="020B0604020202020204" pitchFamily="34" charset="0"/>
              </a:rPr>
              <a:t>#ONLYFORWARD</a:t>
            </a:r>
          </a:p>
        </p:txBody>
      </p:sp>
      <p:pic>
        <p:nvPicPr>
          <p:cNvPr id="10" name="Picture 9">
            <a:extLst>
              <a:ext uri="{FF2B5EF4-FFF2-40B4-BE49-F238E27FC236}">
                <a16:creationId xmlns:a16="http://schemas.microsoft.com/office/drawing/2014/main" id="{21263E45-C37E-4717-A752-D57A74DB0DAB}"/>
              </a:ext>
            </a:extLst>
          </p:cNvPr>
          <p:cNvPicPr>
            <a:picLocks noChangeAspect="1"/>
          </p:cNvPicPr>
          <p:nvPr userDrawn="1"/>
        </p:nvPicPr>
        <p:blipFill>
          <a:blip r:embed="rId2"/>
          <a:stretch>
            <a:fillRect/>
          </a:stretch>
        </p:blipFill>
        <p:spPr>
          <a:xfrm>
            <a:off x="4105828" y="3521368"/>
            <a:ext cx="867735" cy="126902"/>
          </a:xfrm>
          <a:prstGeom prst="rect">
            <a:avLst/>
          </a:prstGeom>
        </p:spPr>
      </p:pic>
      <p:grpSp>
        <p:nvGrpSpPr>
          <p:cNvPr id="8" name="Group 7">
            <a:extLst>
              <a:ext uri="{FF2B5EF4-FFF2-40B4-BE49-F238E27FC236}">
                <a16:creationId xmlns:a16="http://schemas.microsoft.com/office/drawing/2014/main" id="{F188F56B-9158-F244-B7B5-40262A579319}"/>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5724DDB8-32A0-614C-9484-4040057A1C32}"/>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41783F1-4392-1F46-A257-F65079A0157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BFD1108-ABF5-2146-B9FB-037B9D0A849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24E9319-1492-EF49-89E7-A47108E1FB9F}"/>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79AB8B7-BF3A-4144-AA3C-3F41F3BD30D2}"/>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4DC2924-5AC6-9240-B1CF-9CE3A8B4EC0A}"/>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1BFC3C2-6622-9C4C-A4BE-F44D50BBAE0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cxnSp>
        <p:nvCxnSpPr>
          <p:cNvPr id="19" name="Straight Connector 18">
            <a:extLst>
              <a:ext uri="{FF2B5EF4-FFF2-40B4-BE49-F238E27FC236}">
                <a16:creationId xmlns:a16="http://schemas.microsoft.com/office/drawing/2014/main" id="{57543D2C-9C25-CD4C-8781-58D40DB49051}"/>
              </a:ext>
            </a:extLst>
          </p:cNvPr>
          <p:cNvCxnSpPr>
            <a:cxnSpLocks/>
          </p:cNvCxnSpPr>
          <p:nvPr userDrawn="1"/>
        </p:nvCxnSpPr>
        <p:spPr>
          <a:xfrm flipH="1">
            <a:off x="-89647" y="-170329"/>
            <a:ext cx="2156693" cy="3851804"/>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2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Content">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a:xfrm>
            <a:off x="200024" y="408778"/>
            <a:ext cx="8651889" cy="333529"/>
          </a:xfrm>
          <a:prstGeom prst="rect">
            <a:avLst/>
          </a:prstGeom>
        </p:spPr>
        <p:txBody>
          <a:bodyPr vert="horz" lIns="91440" tIns="45720" rIns="91440" bIns="45720" rtlCol="0" anchor="ctr">
            <a:noAutofit/>
          </a:bodyPr>
          <a:lstStyle>
            <a:lvl1pPr>
              <a:defRPr cap="none" baseline="0"/>
            </a:lvl1pPr>
          </a:lstStyle>
          <a:p>
            <a:r>
              <a:rPr lang="en-US"/>
              <a:t>Click to Add Title</a:t>
            </a:r>
          </a:p>
        </p:txBody>
      </p:sp>
      <p:sp>
        <p:nvSpPr>
          <p:cNvPr id="3" name="Text Placeholder 2"/>
          <p:cNvSpPr>
            <a:spLocks noGrp="1"/>
          </p:cNvSpPr>
          <p:nvPr>
            <p:ph type="body" sz="quarter" idx="10"/>
          </p:nvPr>
        </p:nvSpPr>
        <p:spPr>
          <a:xfrm>
            <a:off x="200025" y="939600"/>
            <a:ext cx="8651888" cy="3559578"/>
          </a:xfrm>
        </p:spPr>
        <p:txBody>
          <a:bodyPr/>
          <a:lstStyle>
            <a:lvl6pPr>
              <a:defRPr/>
            </a:lvl6pPr>
            <a:lvl7pPr>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7719379A-2B80-47B0-8B70-513F4F56BBBE}"/>
              </a:ext>
            </a:extLst>
          </p:cNvPr>
          <p:cNvSpPr>
            <a:spLocks noGrp="1"/>
          </p:cNvSpPr>
          <p:nvPr>
            <p:ph type="sldNum" sz="quarter" idx="11"/>
          </p:nvPr>
        </p:nvSpPr>
        <p:spPr/>
        <p:txBody>
          <a:bodyPr/>
          <a:lstStyle/>
          <a:p>
            <a:fld id="{62BE45D2-24EC-483D-9D84-EF3B6D0F5C69}" type="slidenum">
              <a:rPr lang="de-DE" smtClean="0"/>
              <a:pPr/>
              <a:t>‹#›</a:t>
            </a:fld>
            <a:endParaRPr lang="de-DE"/>
          </a:p>
        </p:txBody>
      </p:sp>
    </p:spTree>
    <p:extLst>
      <p:ext uri="{BB962C8B-B14F-4D97-AF65-F5344CB8AC3E}">
        <p14:creationId xmlns:p14="http://schemas.microsoft.com/office/powerpoint/2010/main" val="2494475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B040BF-E374-44A3-B58B-2F8512141C35}"/>
              </a:ext>
            </a:extLst>
          </p:cNvPr>
          <p:cNvSpPr>
            <a:spLocks noGrp="1"/>
          </p:cNvSpPr>
          <p:nvPr>
            <p:ph type="ctrTitle" hasCustomPrompt="1"/>
          </p:nvPr>
        </p:nvSpPr>
        <p:spPr>
          <a:xfrm>
            <a:off x="250963" y="4254762"/>
            <a:ext cx="7830168" cy="303604"/>
          </a:xfrm>
          <a:prstGeom prst="rect">
            <a:avLst/>
          </a:prstGeom>
        </p:spPr>
        <p:txBody>
          <a:bodyPr anchor="ctr"/>
          <a:lstStyle>
            <a:lvl1pPr algn="l">
              <a:lnSpc>
                <a:spcPct val="100000"/>
              </a:lnSpc>
              <a:defRPr sz="1800" cap="all" baseline="0">
                <a:solidFill>
                  <a:schemeClr val="bg1"/>
                </a:solidFill>
                <a:latin typeface="Arial" panose="020B0604020202020204" pitchFamily="34" charset="0"/>
                <a:cs typeface="Arial" panose="020B0604020202020204" pitchFamily="34" charset="0"/>
              </a:defRPr>
            </a:lvl1pPr>
          </a:lstStyle>
          <a:p>
            <a:r>
              <a:rPr lang="en-US"/>
              <a:t>Click to add presentation title</a:t>
            </a:r>
          </a:p>
        </p:txBody>
      </p:sp>
      <p:sp>
        <p:nvSpPr>
          <p:cNvPr id="6" name="Text Placeholder 6">
            <a:extLst>
              <a:ext uri="{FF2B5EF4-FFF2-40B4-BE49-F238E27FC236}">
                <a16:creationId xmlns:a16="http://schemas.microsoft.com/office/drawing/2014/main" id="{F6C1D253-B9F4-4B21-8A4D-C92808C95905}"/>
              </a:ext>
            </a:extLst>
          </p:cNvPr>
          <p:cNvSpPr>
            <a:spLocks noGrp="1"/>
          </p:cNvSpPr>
          <p:nvPr>
            <p:ph type="body" sz="quarter" idx="10" hasCustomPrompt="1"/>
          </p:nvPr>
        </p:nvSpPr>
        <p:spPr>
          <a:xfrm>
            <a:off x="250963" y="4694660"/>
            <a:ext cx="7830167" cy="177597"/>
          </a:xfrm>
          <a:prstGeom prst="rect">
            <a:avLst/>
          </a:prstGeom>
        </p:spPr>
        <p:txBody>
          <a:bodyPr anchor="ctr"/>
          <a:lstStyle>
            <a:lvl1pPr marL="0" marR="0" indent="0" defTabSz="685783" rtl="0" eaLnBrk="1" fontAlgn="auto" latinLnBrk="0" hangingPunct="1">
              <a:lnSpc>
                <a:spcPct val="90000"/>
              </a:lnSpc>
              <a:spcBef>
                <a:spcPct val="0"/>
              </a:spcBef>
              <a:spcAft>
                <a:spcPts val="0"/>
              </a:spcAft>
              <a:buClrTx/>
              <a:buSzTx/>
              <a:buFontTx/>
              <a:buNone/>
              <a:tabLst/>
              <a:defRPr sz="1200" b="0">
                <a:solidFill>
                  <a:schemeClr val="bg1"/>
                </a:solidFill>
                <a:latin typeface="Arial" panose="020B0604020202020204" pitchFamily="34" charset="0"/>
                <a:cs typeface="Arial" panose="020B0604020202020204" pitchFamily="34" charset="0"/>
              </a:defRPr>
            </a:lvl1pPr>
          </a:lstStyle>
          <a:p>
            <a:pPr marL="0" marR="0" lvl="0" indent="0" defTabSz="685783" rtl="0" eaLnBrk="1" fontAlgn="auto" latinLnBrk="0" hangingPunct="1">
              <a:lnSpc>
                <a:spcPct val="90000"/>
              </a:lnSpc>
              <a:spcBef>
                <a:spcPct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Presenter Name • Title • Date</a:t>
            </a:r>
          </a:p>
        </p:txBody>
      </p:sp>
      <p:sp>
        <p:nvSpPr>
          <p:cNvPr id="7" name="Picture Placeholder 9"/>
          <p:cNvSpPr>
            <a:spLocks noGrp="1"/>
          </p:cNvSpPr>
          <p:nvPr>
            <p:ph type="pic" sz="quarter" idx="14" hasCustomPrompt="1"/>
          </p:nvPr>
        </p:nvSpPr>
        <p:spPr>
          <a:xfrm>
            <a:off x="0" y="1"/>
            <a:ext cx="9144000" cy="4016875"/>
          </a:xfrm>
          <a:prstGeom prst="rect">
            <a:avLst/>
          </a:prstGeom>
        </p:spPr>
        <p:txBody>
          <a:bodyPr bIns="1463040" anchor="b" anchorCtr="1"/>
          <a:lstStyle>
            <a:lvl1pPr marL="0" indent="0" algn="ctr">
              <a:buNone/>
              <a:defRPr sz="900">
                <a:latin typeface="Arial" charset="0"/>
                <a:ea typeface="Arial" charset="0"/>
                <a:cs typeface="Arial" charset="0"/>
              </a:defRPr>
            </a:lvl1pPr>
          </a:lstStyle>
          <a:p>
            <a:r>
              <a:rPr lang="en-US"/>
              <a:t>Drag image into placeholder frame or click icon to add image</a:t>
            </a:r>
          </a:p>
        </p:txBody>
      </p:sp>
    </p:spTree>
    <p:extLst>
      <p:ext uri="{BB962C8B-B14F-4D97-AF65-F5344CB8AC3E}">
        <p14:creationId xmlns:p14="http://schemas.microsoft.com/office/powerpoint/2010/main" val="381740857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5BCC-7EDA-4C4C-B009-06A182F24452}"/>
              </a:ext>
            </a:extLst>
          </p:cNvPr>
          <p:cNvSpPr>
            <a:spLocks noGrp="1"/>
          </p:cNvSpPr>
          <p:nvPr>
            <p:ph type="title" hasCustomPrompt="1"/>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A887AD9-58DF-4D35-BB54-C1ADFEFBDADE}"/>
              </a:ext>
            </a:extLst>
          </p:cNvPr>
          <p:cNvSpPr>
            <a:spLocks noGrp="1"/>
          </p:cNvSpPr>
          <p:nvPr>
            <p:ph type="sldNum" sz="quarter" idx="10"/>
          </p:nvPr>
        </p:nvSpPr>
        <p:spPr/>
        <p:txBody>
          <a:bodyPr/>
          <a:lstStyle/>
          <a:p>
            <a:fld id="{62BE45D2-24EC-483D-9D84-EF3B6D0F5C69}" type="slidenum">
              <a:rPr lang="de-DE" smtClean="0"/>
              <a:pPr/>
              <a:t>‹#›</a:t>
            </a:fld>
            <a:endParaRPr lang="de-DE"/>
          </a:p>
        </p:txBody>
      </p:sp>
      <p:sp>
        <p:nvSpPr>
          <p:cNvPr id="5" name="Text Placeholder 4">
            <a:extLst>
              <a:ext uri="{FF2B5EF4-FFF2-40B4-BE49-F238E27FC236}">
                <a16:creationId xmlns:a16="http://schemas.microsoft.com/office/drawing/2014/main" id="{EC4D46B8-41C8-457D-8367-B8C459CBF294}"/>
              </a:ext>
            </a:extLst>
          </p:cNvPr>
          <p:cNvSpPr>
            <a:spLocks noGrp="1"/>
          </p:cNvSpPr>
          <p:nvPr>
            <p:ph type="body" sz="quarter" idx="11"/>
          </p:nvPr>
        </p:nvSpPr>
        <p:spPr>
          <a:xfrm>
            <a:off x="200025" y="939600"/>
            <a:ext cx="8650800" cy="3553200"/>
          </a:xfrm>
        </p:spPr>
        <p:txBody>
          <a:bodyPr/>
          <a:lstStyle>
            <a:lvl1pPr marL="0" indent="0">
              <a:buFontTx/>
              <a:buNone/>
              <a:defRPr/>
            </a:lvl1pPr>
            <a:lvl2pPr marL="180612" indent="0">
              <a:buFontTx/>
              <a:buNone/>
              <a:defRPr/>
            </a:lvl2pPr>
            <a:lvl3pPr marL="361338" indent="0">
              <a:buFontTx/>
              <a:buNone/>
              <a:defRPr/>
            </a:lvl3pPr>
            <a:lvl4pPr marL="539138" indent="0">
              <a:buFontTx/>
              <a:buNone/>
              <a:defRPr/>
            </a:lvl4pPr>
            <a:lvl5pPr marL="720000" indent="0">
              <a:buFontTx/>
              <a:buNone/>
              <a:defRPr/>
            </a:lvl5pPr>
            <a:lvl6pPr marL="899025" indent="0">
              <a:buFontTx/>
              <a:buNone/>
              <a:defRPr/>
            </a:lvl6pPr>
            <a:lvl7pPr marL="1080000" indent="0">
              <a:buFontTx/>
              <a:buNone/>
              <a:defRPr/>
            </a:lvl7pPr>
            <a:lvl8pPr marL="1260000" indent="0">
              <a:buFontTx/>
              <a:buNone/>
              <a:defRPr/>
            </a:lvl8pPr>
            <a:lvl9pPr marL="1440000" indent="0">
              <a:buFontTx/>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6891950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ivider Slide -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295940"/>
            <a:ext cx="6858000" cy="524979"/>
          </a:xfrm>
          <a:prstGeom prst="rect">
            <a:avLst/>
          </a:prstGeom>
        </p:spPr>
        <p:txBody>
          <a:bodyPr anchor="ctr"/>
          <a:lstStyle>
            <a:lvl1pPr algn="ctr">
              <a:defRPr sz="2200" cap="none" baseline="0">
                <a:solidFill>
                  <a:schemeClr val="bg1"/>
                </a:solidFill>
              </a:defRPr>
            </a:lvl1pPr>
          </a:lstStyle>
          <a:p>
            <a:r>
              <a:rPr lang="en-US"/>
              <a:t>Click to Add Divider Title</a:t>
            </a:r>
          </a:p>
        </p:txBody>
      </p:sp>
      <p:sp>
        <p:nvSpPr>
          <p:cNvPr id="4" name="Slide Number Placeholder 3">
            <a:extLst>
              <a:ext uri="{FF2B5EF4-FFF2-40B4-BE49-F238E27FC236}">
                <a16:creationId xmlns:a16="http://schemas.microsoft.com/office/drawing/2014/main" id="{214675D0-F312-452A-814C-41832F2437C3}"/>
              </a:ext>
            </a:extLst>
          </p:cNvPr>
          <p:cNvSpPr>
            <a:spLocks noGrp="1"/>
          </p:cNvSpPr>
          <p:nvPr>
            <p:ph type="sldNum" sz="quarter" idx="10"/>
          </p:nvPr>
        </p:nvSpPr>
        <p:spPr/>
        <p:txBody>
          <a:bodyPr/>
          <a:lstStyle/>
          <a:p>
            <a:fld id="{14B76173-AEC0-4CF4-B223-18D2099D2AC6}" type="slidenum">
              <a:rPr lang="en-US" smtClean="0"/>
              <a:pPr/>
              <a:t>‹#›</a:t>
            </a:fld>
            <a:endParaRPr lang="en-US"/>
          </a:p>
        </p:txBody>
      </p:sp>
    </p:spTree>
    <p:extLst>
      <p:ext uri="{BB962C8B-B14F-4D97-AF65-F5344CB8AC3E}">
        <p14:creationId xmlns:p14="http://schemas.microsoft.com/office/powerpoint/2010/main" val="10631078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Content/Content">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a:xfrm>
            <a:off x="200024" y="408778"/>
            <a:ext cx="8651889" cy="333529"/>
          </a:xfrm>
          <a:prstGeom prst="rect">
            <a:avLst/>
          </a:prstGeom>
        </p:spPr>
        <p:txBody>
          <a:bodyPr vert="horz" lIns="91440" tIns="45720" rIns="91440" bIns="45720" rtlCol="0" anchor="ctr">
            <a:noAutofit/>
          </a:bodyPr>
          <a:lstStyle>
            <a:lvl1pPr>
              <a:defRPr cap="none" baseline="0"/>
            </a:lvl1pPr>
          </a:lstStyle>
          <a:p>
            <a:r>
              <a:rPr lang="en-US"/>
              <a:t>Click to Add Title</a:t>
            </a:r>
          </a:p>
        </p:txBody>
      </p:sp>
      <p:sp>
        <p:nvSpPr>
          <p:cNvPr id="3" name="Text Placeholder 2"/>
          <p:cNvSpPr>
            <a:spLocks noGrp="1"/>
          </p:cNvSpPr>
          <p:nvPr>
            <p:ph type="body" sz="quarter" idx="10"/>
          </p:nvPr>
        </p:nvSpPr>
        <p:spPr>
          <a:xfrm>
            <a:off x="200025" y="939600"/>
            <a:ext cx="4202158" cy="3559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7719379A-2B80-47B0-8B70-513F4F56BBBE}"/>
              </a:ext>
            </a:extLst>
          </p:cNvPr>
          <p:cNvSpPr>
            <a:spLocks noGrp="1"/>
          </p:cNvSpPr>
          <p:nvPr>
            <p:ph type="sldNum" sz="quarter" idx="11"/>
          </p:nvPr>
        </p:nvSpPr>
        <p:spPr/>
        <p:txBody>
          <a:bodyPr/>
          <a:lstStyle/>
          <a:p>
            <a:fld id="{62BE45D2-24EC-483D-9D84-EF3B6D0F5C69}" type="slidenum">
              <a:rPr lang="de-DE" smtClean="0"/>
              <a:pPr/>
              <a:t>‹#›</a:t>
            </a:fld>
            <a:endParaRPr lang="de-DE"/>
          </a:p>
        </p:txBody>
      </p:sp>
      <p:sp>
        <p:nvSpPr>
          <p:cNvPr id="6" name="Text Placeholder 2">
            <a:extLst>
              <a:ext uri="{FF2B5EF4-FFF2-40B4-BE49-F238E27FC236}">
                <a16:creationId xmlns:a16="http://schemas.microsoft.com/office/drawing/2014/main" id="{B3782D34-04E4-497F-8DDF-90897F954E24}"/>
              </a:ext>
            </a:extLst>
          </p:cNvPr>
          <p:cNvSpPr>
            <a:spLocks noGrp="1"/>
          </p:cNvSpPr>
          <p:nvPr>
            <p:ph type="body" sz="quarter" idx="13"/>
          </p:nvPr>
        </p:nvSpPr>
        <p:spPr>
          <a:xfrm>
            <a:off x="4741819" y="939600"/>
            <a:ext cx="4202158" cy="3559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4401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Content/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Add Title</a:t>
            </a:r>
          </a:p>
        </p:txBody>
      </p:sp>
      <p:sp>
        <p:nvSpPr>
          <p:cNvPr id="8" name="Text Placeholder 7"/>
          <p:cNvSpPr>
            <a:spLocks noGrp="1"/>
          </p:cNvSpPr>
          <p:nvPr>
            <p:ph type="body" sz="quarter" idx="13"/>
          </p:nvPr>
        </p:nvSpPr>
        <p:spPr>
          <a:xfrm>
            <a:off x="200025" y="940125"/>
            <a:ext cx="4776924" cy="3553200"/>
          </a:xfrm>
        </p:spPr>
        <p:txBody>
          <a:bodyPr/>
          <a:lstStyle/>
          <a:p>
            <a:pPr lvl="0"/>
            <a:r>
              <a:rPr lang="en-US"/>
              <a:t>Click to edit Master text styles</a:t>
            </a:r>
          </a:p>
        </p:txBody>
      </p:sp>
      <p:sp>
        <p:nvSpPr>
          <p:cNvPr id="10" name="Picture Placeholder 9"/>
          <p:cNvSpPr>
            <a:spLocks noGrp="1"/>
          </p:cNvSpPr>
          <p:nvPr>
            <p:ph type="pic" sz="quarter" idx="14" hasCustomPrompt="1"/>
          </p:nvPr>
        </p:nvSpPr>
        <p:spPr>
          <a:xfrm>
            <a:off x="5213363" y="940125"/>
            <a:ext cx="3638550" cy="3558527"/>
          </a:xfrm>
        </p:spPr>
        <p:txBody>
          <a:bodyPr tIns="914400" anchor="ctr"/>
          <a:lstStyle>
            <a:lvl1pPr marL="0" indent="0" algn="ctr">
              <a:buNone/>
              <a:defRPr sz="1100"/>
            </a:lvl1pPr>
          </a:lstStyle>
          <a:p>
            <a:r>
              <a:rPr lang="en-US"/>
              <a:t>Drag image into placeholder frame </a:t>
            </a:r>
            <a:br>
              <a:rPr lang="en-US"/>
            </a:br>
            <a:r>
              <a:rPr lang="en-US"/>
              <a:t>or click icon to add image</a:t>
            </a:r>
          </a:p>
        </p:txBody>
      </p:sp>
      <p:sp>
        <p:nvSpPr>
          <p:cNvPr id="3" name="Slide Number Placeholder 2">
            <a:extLst>
              <a:ext uri="{FF2B5EF4-FFF2-40B4-BE49-F238E27FC236}">
                <a16:creationId xmlns:a16="http://schemas.microsoft.com/office/drawing/2014/main" id="{CB30AB2F-44A5-4BFE-AE84-A450BAB292CA}"/>
              </a:ext>
            </a:extLst>
          </p:cNvPr>
          <p:cNvSpPr>
            <a:spLocks noGrp="1"/>
          </p:cNvSpPr>
          <p:nvPr>
            <p:ph type="sldNum" sz="quarter" idx="15"/>
          </p:nvPr>
        </p:nvSpPr>
        <p:spPr/>
        <p:txBody>
          <a:bodyPr/>
          <a:lstStyle/>
          <a:p>
            <a:fld id="{62BE45D2-24EC-483D-9D84-EF3B6D0F5C69}" type="slidenum">
              <a:rPr lang="de-DE" smtClean="0"/>
              <a:pPr/>
              <a:t>‹#›</a:t>
            </a:fld>
            <a:endParaRPr lang="de-DE"/>
          </a:p>
        </p:txBody>
      </p:sp>
    </p:spTree>
    <p:extLst>
      <p:ext uri="{BB962C8B-B14F-4D97-AF65-F5344CB8AC3E}">
        <p14:creationId xmlns:p14="http://schemas.microsoft.com/office/powerpoint/2010/main" val="10227000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Divider Slide - Yellow">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295940"/>
            <a:ext cx="6858000" cy="524979"/>
          </a:xfrm>
          <a:prstGeom prst="rect">
            <a:avLst/>
          </a:prstGeom>
        </p:spPr>
        <p:txBody>
          <a:bodyPr anchor="ctr"/>
          <a:lstStyle>
            <a:lvl1pPr algn="ctr">
              <a:defRPr sz="2200" cap="none" baseline="0">
                <a:solidFill>
                  <a:schemeClr val="tx1"/>
                </a:solidFill>
              </a:defRPr>
            </a:lvl1pPr>
          </a:lstStyle>
          <a:p>
            <a:r>
              <a:rPr lang="en-US"/>
              <a:t>Click to Add Divider Title</a:t>
            </a:r>
          </a:p>
        </p:txBody>
      </p:sp>
      <p:sp>
        <p:nvSpPr>
          <p:cNvPr id="3" name="Slide Number Placeholder 2">
            <a:extLst>
              <a:ext uri="{FF2B5EF4-FFF2-40B4-BE49-F238E27FC236}">
                <a16:creationId xmlns:a16="http://schemas.microsoft.com/office/drawing/2014/main" id="{15B7F3C6-33AC-43C5-9C49-D04E8BA3BF40}"/>
              </a:ext>
            </a:extLst>
          </p:cNvPr>
          <p:cNvSpPr>
            <a:spLocks noGrp="1"/>
          </p:cNvSpPr>
          <p:nvPr>
            <p:ph type="sldNum" sz="quarter" idx="10"/>
          </p:nvPr>
        </p:nvSpPr>
        <p:spPr/>
        <p:txBody>
          <a:bodyPr/>
          <a:lstStyle/>
          <a:p>
            <a:fld id="{14B76173-AEC0-4CF4-B223-18D2099D2AC6}" type="slidenum">
              <a:rPr lang="en-US" smtClean="0"/>
              <a:pPr/>
              <a:t>‹#›</a:t>
            </a:fld>
            <a:endParaRPr lang="en-US"/>
          </a:p>
        </p:txBody>
      </p:sp>
    </p:spTree>
    <p:extLst>
      <p:ext uri="{BB962C8B-B14F-4D97-AF65-F5344CB8AC3E}">
        <p14:creationId xmlns:p14="http://schemas.microsoft.com/office/powerpoint/2010/main" val="17129878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1" name="灯片编号占位符 19"/>
          <p:cNvSpPr>
            <a:spLocks noGrp="1"/>
          </p:cNvSpPr>
          <p:nvPr>
            <p:ph type="sldNum" sz="quarter" idx="4"/>
          </p:nvPr>
        </p:nvSpPr>
        <p:spPr>
          <a:xfrm>
            <a:off x="0" y="5008500"/>
            <a:ext cx="1439862" cy="135000"/>
          </a:xfrm>
          <a:prstGeom prst="rect">
            <a:avLst/>
          </a:prstGeom>
        </p:spPr>
        <p:txBody>
          <a:bodyPr vert="horz" lIns="91440" tIns="45720" rIns="91440" bIns="45720" rtlCol="0" anchor="ctr"/>
          <a:lstStyle>
            <a:lvl1pPr algn="r" fontAlgn="auto">
              <a:spcBef>
                <a:spcPts val="0"/>
              </a:spcBef>
              <a:spcAft>
                <a:spcPts val="0"/>
              </a:spcAft>
              <a:defRPr sz="900" b="1">
                <a:solidFill>
                  <a:schemeClr val="bg1"/>
                </a:solidFill>
                <a:latin typeface="Times New Roman" pitchFamily="18" charset="0"/>
                <a:ea typeface="+mn-ea"/>
                <a:cs typeface="Times New Roman" pitchFamily="18" charset="0"/>
              </a:defRPr>
            </a:lvl1pPr>
          </a:lstStyle>
          <a:p>
            <a:pPr>
              <a:defRPr/>
            </a:pPr>
            <a:fld id="{64E348CC-B653-45E8-AE28-5E2C7336D4A4}" type="slidenum">
              <a:rPr lang="zh-CN" altLang="en-US" smtClean="0"/>
              <a:pPr>
                <a:defRPr/>
              </a:pPr>
              <a:t>‹#›</a:t>
            </a:fld>
            <a:endParaRPr lang="zh-CN" altLang="en-US"/>
          </a:p>
        </p:txBody>
      </p:sp>
      <p:sp>
        <p:nvSpPr>
          <p:cNvPr id="3" name="文本框 2"/>
          <p:cNvSpPr txBox="1"/>
          <p:nvPr userDrawn="1"/>
        </p:nvSpPr>
        <p:spPr>
          <a:xfrm>
            <a:off x="251520" y="951573"/>
            <a:ext cx="8640960" cy="646331"/>
          </a:xfrm>
          <a:prstGeom prst="rect">
            <a:avLst/>
          </a:prstGeom>
          <a:noFill/>
        </p:spPr>
        <p:txBody>
          <a:bodyPr wrap="square" rtlCol="0">
            <a:spAutoFit/>
          </a:bodyPr>
          <a:lstStyle/>
          <a:p>
            <a:endParaRPr lang="en-US" altLang="zh-CN" sz="1800"/>
          </a:p>
          <a:p>
            <a:endParaRPr lang="zh-CN" altLang="en-US" sz="1800"/>
          </a:p>
        </p:txBody>
      </p:sp>
    </p:spTree>
    <p:extLst>
      <p:ext uri="{BB962C8B-B14F-4D97-AF65-F5344CB8AC3E}">
        <p14:creationId xmlns:p14="http://schemas.microsoft.com/office/powerpoint/2010/main" val="10380450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ltair + Brand">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E7A8FC9D-CF14-7C4F-B951-1BF383E4FE15}"/>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12" name="Freeform: Shape 11">
            <a:extLst>
              <a:ext uri="{FF2B5EF4-FFF2-40B4-BE49-F238E27FC236}">
                <a16:creationId xmlns:a16="http://schemas.microsoft.com/office/drawing/2014/main" id="{580706EC-C922-43DA-A177-E8615057FC95}"/>
              </a:ext>
            </a:extLst>
          </p:cNvPr>
          <p:cNvSpPr/>
          <p:nvPr userDrawn="1"/>
        </p:nvSpPr>
        <p:spPr bwMode="white">
          <a:xfrm>
            <a:off x="0" y="2194331"/>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5">
            <a:extLst>
              <a:ext uri="{FF2B5EF4-FFF2-40B4-BE49-F238E27FC236}">
                <a16:creationId xmlns:a16="http://schemas.microsoft.com/office/drawing/2014/main" id="{2FFE7744-A8B0-466D-B301-1EAEE39B7493}"/>
              </a:ext>
            </a:extLst>
          </p:cNvPr>
          <p:cNvSpPr>
            <a:spLocks noGrp="1"/>
          </p:cNvSpPr>
          <p:nvPr>
            <p:ph type="pic" sz="quarter" idx="12" hasCustomPrompt="1"/>
          </p:nvPr>
        </p:nvSpPr>
        <p:spPr>
          <a:xfrm>
            <a:off x="2347913" y="4319588"/>
            <a:ext cx="1263650" cy="298450"/>
          </a:xfrm>
        </p:spPr>
        <p:txBody>
          <a:bodyPr/>
          <a:lstStyle>
            <a:lvl1pPr marL="0" indent="0">
              <a:buNone/>
              <a:defRPr sz="1200"/>
            </a:lvl1pPr>
          </a:lstStyle>
          <a:p>
            <a:r>
              <a:rPr lang="en-US"/>
              <a:t>BRAND LOGO</a:t>
            </a:r>
            <a:endParaRPr lang="en-CA"/>
          </a:p>
        </p:txBody>
      </p:sp>
      <p:sp>
        <p:nvSpPr>
          <p:cNvPr id="8" name="Title Placeholder 1">
            <a:extLst>
              <a:ext uri="{FF2B5EF4-FFF2-40B4-BE49-F238E27FC236}">
                <a16:creationId xmlns:a16="http://schemas.microsoft.com/office/drawing/2014/main" id="{1DE239AE-A166-7445-97DE-DC95949F4713}"/>
              </a:ext>
            </a:extLst>
          </p:cNvPr>
          <p:cNvSpPr>
            <a:spLocks noGrp="1"/>
          </p:cNvSpPr>
          <p:nvPr userDrawn="1">
            <p:ph type="title" hasCustomPrompt="1"/>
          </p:nvPr>
        </p:nvSpPr>
        <p:spPr>
          <a:xfrm>
            <a:off x="3761123" y="4180327"/>
            <a:ext cx="4873720" cy="297980"/>
          </a:xfrm>
          <a:prstGeom prst="rect">
            <a:avLst/>
          </a:prstGeom>
        </p:spPr>
        <p:txBody>
          <a:bodyPr vert="horz" lIns="91440" tIns="45720" rIns="91440" bIns="45720" rtlCol="0" anchor="ctr">
            <a:noAutofit/>
          </a:bodyPr>
          <a:lstStyle>
            <a:lvl1pPr>
              <a:defRPr sz="1400" cap="all" baseline="0">
                <a:solidFill>
                  <a:schemeClr val="tx2"/>
                </a:solidFill>
              </a:defRPr>
            </a:lvl1pPr>
          </a:lstStyle>
          <a:p>
            <a:r>
              <a:rPr lang="en-US"/>
              <a:t>CLICK TO ADD PRESENTATION TITLE</a:t>
            </a:r>
          </a:p>
        </p:txBody>
      </p:sp>
      <p:sp>
        <p:nvSpPr>
          <p:cNvPr id="3" name="Text Placeholder 2">
            <a:extLst>
              <a:ext uri="{FF2B5EF4-FFF2-40B4-BE49-F238E27FC236}">
                <a16:creationId xmlns:a16="http://schemas.microsoft.com/office/drawing/2014/main" id="{096C4048-A3FE-0042-BDFC-5A69E377A099}"/>
              </a:ext>
            </a:extLst>
          </p:cNvPr>
          <p:cNvSpPr>
            <a:spLocks noGrp="1"/>
          </p:cNvSpPr>
          <p:nvPr userDrawn="1">
            <p:ph type="body" sz="quarter" idx="10" hasCustomPrompt="1"/>
          </p:nvPr>
        </p:nvSpPr>
        <p:spPr>
          <a:xfrm>
            <a:off x="3761895" y="4478338"/>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cxnSp>
        <p:nvCxnSpPr>
          <p:cNvPr id="4" name="Straight Connector 3">
            <a:extLst>
              <a:ext uri="{FF2B5EF4-FFF2-40B4-BE49-F238E27FC236}">
                <a16:creationId xmlns:a16="http://schemas.microsoft.com/office/drawing/2014/main" id="{99B88F25-CC92-324D-8E03-5D4EF7C6D685}"/>
              </a:ext>
            </a:extLst>
          </p:cNvPr>
          <p:cNvCxnSpPr>
            <a:cxnSpLocks/>
          </p:cNvCxnSpPr>
          <p:nvPr userDrawn="1"/>
        </p:nvCxnSpPr>
        <p:spPr>
          <a:xfrm>
            <a:off x="2164520" y="4147231"/>
            <a:ext cx="0" cy="66215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F26326C-3E1B-B448-AC0A-B475EABF4945}"/>
              </a:ext>
            </a:extLst>
          </p:cNvPr>
          <p:cNvGrpSpPr/>
          <p:nvPr userDrawn="1"/>
        </p:nvGrpSpPr>
        <p:grpSpPr>
          <a:xfrm>
            <a:off x="644860" y="4310212"/>
            <a:ext cx="1370085" cy="281086"/>
            <a:chOff x="3587766" y="2914650"/>
            <a:chExt cx="5014294" cy="1028736"/>
          </a:xfrm>
        </p:grpSpPr>
        <p:sp>
          <p:nvSpPr>
            <p:cNvPr id="37" name="Freeform 36">
              <a:extLst>
                <a:ext uri="{FF2B5EF4-FFF2-40B4-BE49-F238E27FC236}">
                  <a16:creationId xmlns:a16="http://schemas.microsoft.com/office/drawing/2014/main" id="{1C4B4C02-E6DA-B747-A3EF-E5E2122A9921}"/>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29E79F91-8034-0943-8886-63995F8325BB}"/>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F0C7545-907B-204A-9A97-440E361A6161}"/>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A389ECDA-030A-D943-8D5B-63CD68CA7FB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8CFE75BF-5492-E647-9219-DFC2B1B0927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722DE8B-514C-1B4C-8249-A4A720E4C115}"/>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C83EA5-E448-C349-8164-8B52B55D718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48122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dy">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A1878612-3807-694C-A3B1-9DA4D654DDBE}"/>
              </a:ext>
            </a:extLst>
          </p:cNvPr>
          <p:cNvSpPr>
            <a:spLocks noGrp="1"/>
          </p:cNvSpPr>
          <p:nvPr>
            <p:ph type="body" sz="quarter" idx="11"/>
          </p:nvPr>
        </p:nvSpPr>
        <p:spPr>
          <a:xfrm>
            <a:off x="457200" y="975278"/>
            <a:ext cx="8201025" cy="3445524"/>
          </a:xfrm>
        </p:spPr>
        <p:txBody>
          <a:bodyPr/>
          <a:lstStyle>
            <a:lvl1pPr marL="285750" indent="-285750" algn="l">
              <a:lnSpc>
                <a:spcPct val="100000"/>
              </a:lnSpc>
              <a:spcAft>
                <a:spcPts val="900"/>
              </a:spcAft>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lnSpc>
                <a:spcPct val="100000"/>
              </a:lnSpc>
              <a:spcAft>
                <a:spcPts val="900"/>
              </a:spcAft>
              <a:buClr>
                <a:schemeClr val="bg2"/>
              </a:buClr>
              <a:buSzPct val="100000"/>
              <a:buFont typeface="Arial" panose="020B0604020202020204" pitchFamily="34" charset="0"/>
              <a:buChar char="•"/>
              <a:defRPr/>
            </a:lvl3pPr>
            <a:lvl4pPr marL="914400" indent="-228600">
              <a:lnSpc>
                <a:spcPct val="100000"/>
              </a:lnSpc>
              <a:spcAft>
                <a:spcPts val="900"/>
              </a:spcAft>
              <a:buClr>
                <a:schemeClr val="bg2"/>
              </a:buClr>
              <a:buSzPct val="100000"/>
              <a:buFont typeface="Arial" panose="020B0604020202020204" pitchFamily="34" charset="0"/>
              <a:buChar char="•"/>
              <a:defRPr/>
            </a:lvl4pPr>
            <a:lvl5pPr marL="1143000" indent="-228600">
              <a:lnSpc>
                <a:spcPct val="100000"/>
              </a:lnSpc>
              <a:spcAft>
                <a:spcPts val="900"/>
              </a:spcAft>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8215744" cy="298669"/>
          </a:xfrm>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EF83044A-7BC6-9849-9243-D289B0C36792}"/>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0" name="Group 9">
            <a:extLst>
              <a:ext uri="{FF2B5EF4-FFF2-40B4-BE49-F238E27FC236}">
                <a16:creationId xmlns:a16="http://schemas.microsoft.com/office/drawing/2014/main" id="{088101CE-8A57-7F41-8178-9E2C26778C49}"/>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53A2A1D1-4E18-6949-8A24-E3B60B025165}"/>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82329EE4-E6CF-FC42-9A86-008867BD0AF9}"/>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E365B74-2046-0E45-B565-CA25FFBFB4B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A4EA14BD-8E34-E24D-9B4F-0DD1E4C0AC7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49CE6E4-6BC1-8E4E-8B57-7A1A3372A9AB}"/>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B81277A4-61A7-1A40-9682-3386B5EE4053}"/>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C112253-58BA-B044-AB01-3EE3A204E94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327471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ltair + Brand (Title + Subtitl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E7A8FC9D-CF14-7C4F-B951-1BF383E4FE15}"/>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12" name="Freeform: Shape 11">
            <a:extLst>
              <a:ext uri="{FF2B5EF4-FFF2-40B4-BE49-F238E27FC236}">
                <a16:creationId xmlns:a16="http://schemas.microsoft.com/office/drawing/2014/main" id="{580706EC-C922-43DA-A177-E8615057FC95}"/>
              </a:ext>
            </a:extLst>
          </p:cNvPr>
          <p:cNvSpPr/>
          <p:nvPr userDrawn="1"/>
        </p:nvSpPr>
        <p:spPr bwMode="white">
          <a:xfrm>
            <a:off x="0" y="219115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5">
            <a:extLst>
              <a:ext uri="{FF2B5EF4-FFF2-40B4-BE49-F238E27FC236}">
                <a16:creationId xmlns:a16="http://schemas.microsoft.com/office/drawing/2014/main" id="{2FFE7744-A8B0-466D-B301-1EAEE39B7493}"/>
              </a:ext>
            </a:extLst>
          </p:cNvPr>
          <p:cNvSpPr>
            <a:spLocks noGrp="1"/>
          </p:cNvSpPr>
          <p:nvPr>
            <p:ph type="pic" sz="quarter" idx="12" hasCustomPrompt="1"/>
          </p:nvPr>
        </p:nvSpPr>
        <p:spPr>
          <a:xfrm>
            <a:off x="2347913" y="4319588"/>
            <a:ext cx="1263650" cy="298450"/>
          </a:xfrm>
        </p:spPr>
        <p:txBody>
          <a:bodyPr/>
          <a:lstStyle>
            <a:lvl1pPr marL="0" indent="0">
              <a:buNone/>
              <a:defRPr sz="1200"/>
            </a:lvl1pPr>
          </a:lstStyle>
          <a:p>
            <a:r>
              <a:rPr lang="en-US"/>
              <a:t>BRAND LOGO</a:t>
            </a:r>
            <a:endParaRPr lang="en-CA"/>
          </a:p>
        </p:txBody>
      </p:sp>
      <p:cxnSp>
        <p:nvCxnSpPr>
          <p:cNvPr id="4" name="Straight Connector 3">
            <a:extLst>
              <a:ext uri="{FF2B5EF4-FFF2-40B4-BE49-F238E27FC236}">
                <a16:creationId xmlns:a16="http://schemas.microsoft.com/office/drawing/2014/main" id="{99B88F25-CC92-324D-8E03-5D4EF7C6D685}"/>
              </a:ext>
            </a:extLst>
          </p:cNvPr>
          <p:cNvCxnSpPr>
            <a:cxnSpLocks/>
          </p:cNvCxnSpPr>
          <p:nvPr userDrawn="1"/>
        </p:nvCxnSpPr>
        <p:spPr>
          <a:xfrm>
            <a:off x="2164520" y="4147231"/>
            <a:ext cx="0" cy="66215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217E2435-105A-9E4A-ACF7-D7B34AD09092}"/>
              </a:ext>
            </a:extLst>
          </p:cNvPr>
          <p:cNvSpPr>
            <a:spLocks noGrp="1"/>
          </p:cNvSpPr>
          <p:nvPr>
            <p:ph type="body" sz="quarter" idx="13" hasCustomPrompt="1"/>
          </p:nvPr>
        </p:nvSpPr>
        <p:spPr>
          <a:xfrm>
            <a:off x="3761577" y="4688580"/>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grpSp>
        <p:nvGrpSpPr>
          <p:cNvPr id="23" name="Group 22">
            <a:extLst>
              <a:ext uri="{FF2B5EF4-FFF2-40B4-BE49-F238E27FC236}">
                <a16:creationId xmlns:a16="http://schemas.microsoft.com/office/drawing/2014/main" id="{D9B8AEB5-700F-D34A-BC42-1AE61D47A67F}"/>
              </a:ext>
            </a:extLst>
          </p:cNvPr>
          <p:cNvGrpSpPr/>
          <p:nvPr userDrawn="1"/>
        </p:nvGrpSpPr>
        <p:grpSpPr>
          <a:xfrm>
            <a:off x="644860" y="4310212"/>
            <a:ext cx="1370085" cy="281086"/>
            <a:chOff x="3587766" y="2914650"/>
            <a:chExt cx="5014294" cy="1028736"/>
          </a:xfrm>
        </p:grpSpPr>
        <p:sp>
          <p:nvSpPr>
            <p:cNvPr id="24" name="Freeform 23">
              <a:extLst>
                <a:ext uri="{FF2B5EF4-FFF2-40B4-BE49-F238E27FC236}">
                  <a16:creationId xmlns:a16="http://schemas.microsoft.com/office/drawing/2014/main" id="{D036661A-6A68-A949-81B9-6CD3709C40AF}"/>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E202FF1-1526-384A-A7F4-E1697FE2384B}"/>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7BB5763-D348-4D4B-83C3-73A42E74CE6C}"/>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335A5E1-A37F-454D-9681-ABACBFB461C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E72BD2-1FF9-3C48-B513-3528B705207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6110B1B-F668-EE40-9FC4-B719033F7CAA}"/>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25C91A4-7D6E-4A4E-B689-A4AC2A2FFC2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8" name="Title Placeholder 1">
            <a:extLst>
              <a:ext uri="{FF2B5EF4-FFF2-40B4-BE49-F238E27FC236}">
                <a16:creationId xmlns:a16="http://schemas.microsoft.com/office/drawing/2014/main" id="{FE7770DF-9788-4241-BD33-05ACCB497991}"/>
              </a:ext>
            </a:extLst>
          </p:cNvPr>
          <p:cNvSpPr>
            <a:spLocks noGrp="1"/>
          </p:cNvSpPr>
          <p:nvPr>
            <p:ph type="title" hasCustomPrompt="1"/>
          </p:nvPr>
        </p:nvSpPr>
        <p:spPr>
          <a:xfrm>
            <a:off x="3761577" y="4027925"/>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a:t>CLICK TO ADD PRESENTATION TITLE</a:t>
            </a:r>
          </a:p>
        </p:txBody>
      </p:sp>
      <p:sp>
        <p:nvSpPr>
          <p:cNvPr id="19" name="Text Placeholder 14">
            <a:extLst>
              <a:ext uri="{FF2B5EF4-FFF2-40B4-BE49-F238E27FC236}">
                <a16:creationId xmlns:a16="http://schemas.microsoft.com/office/drawing/2014/main" id="{CB5D0060-B5B8-0A49-8959-6FEC714929B4}"/>
              </a:ext>
            </a:extLst>
          </p:cNvPr>
          <p:cNvSpPr>
            <a:spLocks noGrp="1"/>
          </p:cNvSpPr>
          <p:nvPr>
            <p:ph type="body" sz="quarter" idx="14" hasCustomPrompt="1"/>
          </p:nvPr>
        </p:nvSpPr>
        <p:spPr>
          <a:xfrm>
            <a:off x="3761577" y="4387268"/>
            <a:ext cx="4025900" cy="227390"/>
          </a:xfrm>
        </p:spPr>
        <p:txBody>
          <a:bodyPr/>
          <a:lstStyle>
            <a:lvl1pPr marL="0" indent="0">
              <a:buNone/>
              <a:defRPr sz="1200" cap="all" baseline="0">
                <a:solidFill>
                  <a:schemeClr val="bg2"/>
                </a:solidFill>
              </a:defRPr>
            </a:lvl1pPr>
            <a:lvl2pPr marL="342900" indent="0">
              <a:buNone/>
              <a:defRPr sz="1200"/>
            </a:lvl2pPr>
            <a:lvl3pPr marL="228600" indent="0">
              <a:buNone/>
              <a:defRPr sz="1200"/>
            </a:lvl3pPr>
            <a:lvl4pPr marL="457200" indent="0">
              <a:buNone/>
              <a:defRPr sz="1200"/>
            </a:lvl4pPr>
            <a:lvl5pPr marL="685800" indent="0">
              <a:buNone/>
              <a:defRPr sz="1200"/>
            </a:lvl5pPr>
          </a:lstStyle>
          <a:p>
            <a:pPr lvl="0"/>
            <a:r>
              <a:rPr lang="en-US"/>
              <a:t>CLICK TO ADD OPTIONAL PRESENTATION SUBTITLE</a:t>
            </a:r>
          </a:p>
        </p:txBody>
      </p:sp>
    </p:spTree>
    <p:extLst>
      <p:ext uri="{BB962C8B-B14F-4D97-AF65-F5344CB8AC3E}">
        <p14:creationId xmlns:p14="http://schemas.microsoft.com/office/powerpoint/2010/main" val="33546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Picture Placeholder 8">
            <a:extLst>
              <a:ext uri="{FF2B5EF4-FFF2-40B4-BE49-F238E27FC236}">
                <a16:creationId xmlns:a16="http://schemas.microsoft.com/office/drawing/2014/main" id="{36B8D7E8-B695-408D-B478-C9B263E71261}"/>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Tree>
    <p:extLst>
      <p:ext uri="{BB962C8B-B14F-4D97-AF65-F5344CB8AC3E}">
        <p14:creationId xmlns:p14="http://schemas.microsoft.com/office/powerpoint/2010/main" val="402871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Picture Placeholder 8">
            <a:extLst>
              <a:ext uri="{FF2B5EF4-FFF2-40B4-BE49-F238E27FC236}">
                <a16:creationId xmlns:a16="http://schemas.microsoft.com/office/drawing/2014/main" id="{D27701AE-D3D0-40C3-A722-F54E9097603A}"/>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6" name="Slide Number Placeholder 2">
            <a:extLst>
              <a:ext uri="{FF2B5EF4-FFF2-40B4-BE49-F238E27FC236}">
                <a16:creationId xmlns:a16="http://schemas.microsoft.com/office/drawing/2014/main" id="{50EFB5A5-96EB-4F4F-9552-AEA3F911EF3B}"/>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7" name="Text Placeholder 5">
            <a:extLst>
              <a:ext uri="{FF2B5EF4-FFF2-40B4-BE49-F238E27FC236}">
                <a16:creationId xmlns:a16="http://schemas.microsoft.com/office/drawing/2014/main" id="{1B303B06-840D-AA43-9B63-F7EDA9BF5710}"/>
              </a:ext>
            </a:extLst>
          </p:cNvPr>
          <p:cNvSpPr>
            <a:spLocks noGrp="1"/>
          </p:cNvSpPr>
          <p:nvPr>
            <p:ph type="body" sz="quarter" idx="14"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70179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657CDC3-616D-44A0-8DF6-F2497CC70E22}"/>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594559B-C0B5-2C45-8873-C55A94E3B29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4" name="Text Placeholder 3">
            <a:extLst>
              <a:ext uri="{FF2B5EF4-FFF2-40B4-BE49-F238E27FC236}">
                <a16:creationId xmlns:a16="http://schemas.microsoft.com/office/drawing/2014/main" id="{A5674E69-85A6-0A41-B18C-64E5DEC9A685}"/>
              </a:ext>
            </a:extLst>
          </p:cNvPr>
          <p:cNvSpPr>
            <a:spLocks noGrp="1"/>
          </p:cNvSpPr>
          <p:nvPr>
            <p:ph type="body" sz="quarter" idx="14" hasCustomPrompt="1"/>
          </p:nvPr>
        </p:nvSpPr>
        <p:spPr>
          <a:xfrm>
            <a:off x="457200" y="1243584"/>
            <a:ext cx="8215313" cy="3194169"/>
          </a:xfrm>
        </p:spPr>
        <p:txBody>
          <a:body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3B840DC0-157F-C945-9572-02BEB4B6D041}"/>
              </a:ext>
            </a:extLst>
          </p:cNvPr>
          <p:cNvSpPr>
            <a:spLocks noGrp="1"/>
          </p:cNvSpPr>
          <p:nvPr>
            <p:ph type="body" sz="quarter" idx="15"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24283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0" name="Picture Placeholder 8">
            <a:extLst>
              <a:ext uri="{FF2B5EF4-FFF2-40B4-BE49-F238E27FC236}">
                <a16:creationId xmlns:a16="http://schemas.microsoft.com/office/drawing/2014/main" id="{24FA0C31-9766-448A-9152-0527686EC1C1}"/>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8" name="Slide Number Placeholder 2">
            <a:extLst>
              <a:ext uri="{FF2B5EF4-FFF2-40B4-BE49-F238E27FC236}">
                <a16:creationId xmlns:a16="http://schemas.microsoft.com/office/drawing/2014/main" id="{5528C559-F333-D841-AFDF-28979AFBBA73}"/>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3" name="Text Placeholder 3">
            <a:extLst>
              <a:ext uri="{FF2B5EF4-FFF2-40B4-BE49-F238E27FC236}">
                <a16:creationId xmlns:a16="http://schemas.microsoft.com/office/drawing/2014/main" id="{05A87E55-B49D-A44E-8C1E-D991BE0A3D46}"/>
              </a:ext>
            </a:extLst>
          </p:cNvPr>
          <p:cNvSpPr>
            <a:spLocks noGrp="1"/>
          </p:cNvSpPr>
          <p:nvPr>
            <p:ph type="body" sz="quarter" idx="14"/>
          </p:nvPr>
        </p:nvSpPr>
        <p:spPr>
          <a:xfrm>
            <a:off x="457201" y="1243584"/>
            <a:ext cx="4019266" cy="319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C7991F75-488B-284F-B820-F0896C1A4C6D}"/>
              </a:ext>
            </a:extLst>
          </p:cNvPr>
          <p:cNvSpPr>
            <a:spLocks noGrp="1"/>
          </p:cNvSpPr>
          <p:nvPr>
            <p:ph type="body" sz="quarter" idx="15"/>
          </p:nvPr>
        </p:nvSpPr>
        <p:spPr>
          <a:xfrm>
            <a:off x="4667533" y="1243584"/>
            <a:ext cx="4019266" cy="319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D0431590-0449-A046-9C6D-6DEF2B8FCEFA}"/>
              </a:ext>
            </a:extLst>
          </p:cNvPr>
          <p:cNvSpPr>
            <a:spLocks noGrp="1"/>
          </p:cNvSpPr>
          <p:nvPr>
            <p:ph type="body" sz="quarter" idx="16"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93148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4971393" y="1424904"/>
            <a:ext cx="3701551" cy="2807208"/>
          </a:xfr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0" name="Picture Placeholder 8">
            <a:extLst>
              <a:ext uri="{FF2B5EF4-FFF2-40B4-BE49-F238E27FC236}">
                <a16:creationId xmlns:a16="http://schemas.microsoft.com/office/drawing/2014/main" id="{A869ED57-594F-4FE6-AC7C-17AF5029CE77}"/>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8" name="Slide Number Placeholder 2">
            <a:extLst>
              <a:ext uri="{FF2B5EF4-FFF2-40B4-BE49-F238E27FC236}">
                <a16:creationId xmlns:a16="http://schemas.microsoft.com/office/drawing/2014/main" id="{36602EED-A813-D44B-9910-8818E4C05B12}"/>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9" name="Text Placeholder 3">
            <a:extLst>
              <a:ext uri="{FF2B5EF4-FFF2-40B4-BE49-F238E27FC236}">
                <a16:creationId xmlns:a16="http://schemas.microsoft.com/office/drawing/2014/main" id="{39193A71-252C-B940-A5F8-96AB53ED99B0}"/>
              </a:ext>
            </a:extLst>
          </p:cNvPr>
          <p:cNvSpPr>
            <a:spLocks noGrp="1"/>
          </p:cNvSpPr>
          <p:nvPr>
            <p:ph type="body" sz="quarter" idx="14"/>
          </p:nvPr>
        </p:nvSpPr>
        <p:spPr>
          <a:xfrm>
            <a:off x="457201" y="1243584"/>
            <a:ext cx="4019266" cy="319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F57C6F93-F29C-7C40-A615-F24FE83957EA}"/>
              </a:ext>
            </a:extLst>
          </p:cNvPr>
          <p:cNvSpPr>
            <a:spLocks noGrp="1"/>
          </p:cNvSpPr>
          <p:nvPr>
            <p:ph type="body" sz="quarter" idx="15"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6405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251C-E34E-5D4A-BCC7-65ACB86E3D2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C87DFCD-D6F3-2A48-B56B-5276D91DFEA5}"/>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CD2F4187-D821-244A-BEC7-F42CD3E771AF}"/>
              </a:ext>
            </a:extLst>
          </p:cNvPr>
          <p:cNvSpPr>
            <a:spLocks noGrp="1"/>
          </p:cNvSpPr>
          <p:nvPr>
            <p:ph type="body" sz="quarter" idx="11"/>
          </p:nvPr>
        </p:nvSpPr>
        <p:spPr>
          <a:xfrm>
            <a:off x="457200" y="1243584"/>
            <a:ext cx="8201025" cy="3242355"/>
          </a:xfrm>
        </p:spPr>
        <p:txBody>
          <a:bodyPr/>
          <a:lstStyle>
            <a:lvl1pPr marL="285750" indent="-285750" algn="l">
              <a:lnSpc>
                <a:spcPct val="100000"/>
              </a:lnSpc>
              <a:spcAft>
                <a:spcPts val="900"/>
              </a:spcAft>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lnSpc>
                <a:spcPct val="100000"/>
              </a:lnSpc>
              <a:spcAft>
                <a:spcPts val="900"/>
              </a:spcAft>
              <a:buClr>
                <a:schemeClr val="bg2"/>
              </a:buClr>
              <a:buSzPct val="100000"/>
              <a:buFont typeface="Arial" panose="020B0604020202020204" pitchFamily="34" charset="0"/>
              <a:buChar char="•"/>
              <a:defRPr/>
            </a:lvl3pPr>
            <a:lvl4pPr marL="914400" indent="-228600">
              <a:lnSpc>
                <a:spcPct val="100000"/>
              </a:lnSpc>
              <a:spcAft>
                <a:spcPts val="900"/>
              </a:spcAft>
              <a:buClr>
                <a:schemeClr val="bg2"/>
              </a:buClr>
              <a:buSzPct val="100000"/>
              <a:buFont typeface="Arial" panose="020B0604020202020204" pitchFamily="34" charset="0"/>
              <a:buChar char="•"/>
              <a:defRPr/>
            </a:lvl4pPr>
            <a:lvl5pPr marL="1143000" indent="-228600">
              <a:lnSpc>
                <a:spcPct val="100000"/>
              </a:lnSpc>
              <a:spcAft>
                <a:spcPts val="900"/>
              </a:spcAft>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3D659B78-E55D-9F43-8B69-D294BA80D48A}"/>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00C31E40-82C0-7E48-B3DC-A292D42C61B3}"/>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23FAB9B9-65C0-764D-B4A5-FCD7A56DA277}"/>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4229007-2A12-E344-8A2E-2CE7FB7F4758}"/>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2DB1C9C-501C-2B49-905B-73D517DF9595}"/>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1FE6B53-B829-744C-9D52-7B9D321C496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F4FD4B6-0B42-7242-81A9-CA296871A9F4}"/>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138C3F5-FFDE-A74E-89E9-63DDFE108229}"/>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8" name="Text Placeholder 5">
            <a:extLst>
              <a:ext uri="{FF2B5EF4-FFF2-40B4-BE49-F238E27FC236}">
                <a16:creationId xmlns:a16="http://schemas.microsoft.com/office/drawing/2014/main" id="{5766FEE3-2950-A74E-8CEB-992D84C43C1C}"/>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870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991EE67-63C7-A04F-9B9E-9A43938EF533}"/>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2" name="Text Placeholder 3">
            <a:extLst>
              <a:ext uri="{FF2B5EF4-FFF2-40B4-BE49-F238E27FC236}">
                <a16:creationId xmlns:a16="http://schemas.microsoft.com/office/drawing/2014/main" id="{2E13C723-C69C-4444-9CF3-3AD8D06AF8FD}"/>
              </a:ext>
            </a:extLst>
          </p:cNvPr>
          <p:cNvSpPr>
            <a:spLocks noGrp="1"/>
          </p:cNvSpPr>
          <p:nvPr>
            <p:ph type="body" sz="quarter" idx="14"/>
          </p:nvPr>
        </p:nvSpPr>
        <p:spPr>
          <a:xfrm>
            <a:off x="457201" y="1243584"/>
            <a:ext cx="4019266" cy="3194169"/>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C9DFE8DB-CD3E-7746-BC3F-81635F8540F1}"/>
              </a:ext>
            </a:extLst>
          </p:cNvPr>
          <p:cNvSpPr>
            <a:spLocks noGrp="1"/>
          </p:cNvSpPr>
          <p:nvPr>
            <p:ph type="body" sz="quarter" idx="15"/>
          </p:nvPr>
        </p:nvSpPr>
        <p:spPr>
          <a:xfrm>
            <a:off x="4667535" y="1243584"/>
            <a:ext cx="4019266" cy="3194169"/>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3" name="Group 12">
            <a:extLst>
              <a:ext uri="{FF2B5EF4-FFF2-40B4-BE49-F238E27FC236}">
                <a16:creationId xmlns:a16="http://schemas.microsoft.com/office/drawing/2014/main" id="{2D4054A5-889E-5F40-9AA0-761CB6E9EF01}"/>
              </a:ext>
            </a:extLst>
          </p:cNvPr>
          <p:cNvGrpSpPr/>
          <p:nvPr userDrawn="1"/>
        </p:nvGrpSpPr>
        <p:grpSpPr>
          <a:xfrm>
            <a:off x="7773406" y="4735113"/>
            <a:ext cx="913394" cy="187391"/>
            <a:chOff x="3587766" y="2914650"/>
            <a:chExt cx="5014294" cy="1028736"/>
          </a:xfrm>
        </p:grpSpPr>
        <p:sp>
          <p:nvSpPr>
            <p:cNvPr id="15" name="Freeform 14">
              <a:extLst>
                <a:ext uri="{FF2B5EF4-FFF2-40B4-BE49-F238E27FC236}">
                  <a16:creationId xmlns:a16="http://schemas.microsoft.com/office/drawing/2014/main" id="{A6ABD9C4-B0BA-A641-8941-89B71025B122}"/>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C7F0E80-7B5E-3444-ABDE-8EE3CD563A8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0CD8680-AE74-E941-A0AC-C9F2FA7F1F43}"/>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9E3D186-2891-1047-A68B-D25CAE31EFF6}"/>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2B03150-B179-6747-A2AF-A53112E5B88D}"/>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4DB89C8-237A-964F-B36A-C3664989DD44}"/>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CFA2CAE-E3B1-9944-B925-7070D276FF0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2" name="Text Placeholder 5">
            <a:extLst>
              <a:ext uri="{FF2B5EF4-FFF2-40B4-BE49-F238E27FC236}">
                <a16:creationId xmlns:a16="http://schemas.microsoft.com/office/drawing/2014/main" id="{EEDFB9E0-3CEA-0248-9805-721C52482BDE}"/>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4675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991EE67-63C7-A04F-9B9E-9A43938EF533}"/>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2" name="Text Placeholder 3">
            <a:extLst>
              <a:ext uri="{FF2B5EF4-FFF2-40B4-BE49-F238E27FC236}">
                <a16:creationId xmlns:a16="http://schemas.microsoft.com/office/drawing/2014/main" id="{2E13C723-C69C-4444-9CF3-3AD8D06AF8FD}"/>
              </a:ext>
            </a:extLst>
          </p:cNvPr>
          <p:cNvSpPr>
            <a:spLocks noGrp="1"/>
          </p:cNvSpPr>
          <p:nvPr>
            <p:ph type="body" sz="quarter" idx="14"/>
          </p:nvPr>
        </p:nvSpPr>
        <p:spPr>
          <a:xfrm>
            <a:off x="457201" y="987552"/>
            <a:ext cx="4019266" cy="3468762"/>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C9DFE8DB-CD3E-7746-BC3F-81635F8540F1}"/>
              </a:ext>
            </a:extLst>
          </p:cNvPr>
          <p:cNvSpPr>
            <a:spLocks noGrp="1"/>
          </p:cNvSpPr>
          <p:nvPr>
            <p:ph type="body" sz="quarter" idx="15"/>
          </p:nvPr>
        </p:nvSpPr>
        <p:spPr>
          <a:xfrm>
            <a:off x="4667535" y="987552"/>
            <a:ext cx="4019266" cy="3468762"/>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8DD23A62-C185-6945-80C8-7766208E2A66}"/>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DDFA1149-9F55-A141-94FD-A2CFCA3E9657}"/>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64830E6-9EFC-0D42-873E-130D0519A396}"/>
                </a:ext>
              </a:extLst>
            </p:cNvPr>
            <p:cNvSpPr/>
            <p:nvPr/>
          </p:nvSpPr>
          <p:spPr>
            <a:xfrm>
              <a:off x="5056908" y="3086101"/>
              <a:ext cx="718113"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1888C80-C423-2D4C-9179-B84DD4031271}"/>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DE4110-8028-A243-B7A8-B252B518DE89}"/>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FE082E0-4B51-EA4F-8C27-93172630AC9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FF1A9AA-26A6-B44C-9790-75E8CC2D57C7}"/>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85ECC68-F40E-C14A-8539-F21858485D28}"/>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394098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327248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595085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5766C22F-9089-2B45-9996-13E397D5C172}"/>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CD7B608D-C03C-B841-8A14-AB6849798A4A}"/>
                </a:ext>
              </a:extLst>
            </p:cNvPr>
            <p:cNvSpPr/>
            <p:nvPr/>
          </p:nvSpPr>
          <p:spPr>
            <a:xfrm>
              <a:off x="3587766" y="2914650"/>
              <a:ext cx="1172608"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D2BE421-1B5B-FB41-96BE-D4B069BC00A3}"/>
                </a:ext>
              </a:extLst>
            </p:cNvPr>
            <p:cNvSpPr/>
            <p:nvPr/>
          </p:nvSpPr>
          <p:spPr>
            <a:xfrm>
              <a:off x="5056908" y="3086101"/>
              <a:ext cx="718113"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D8897AD-68E9-574C-940E-6DC98E66C2D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2AFD8C4-3D48-4648-A13C-0D775E749F1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8A97712-7EF1-764B-8543-77DD57AD042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13FAA43-EF89-0946-93FB-8D7402C8ACE5}"/>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7AEEFF4-E7C5-7D41-8D87-6DEFB9EB5E5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9" name="Text Placeholder 5">
            <a:extLst>
              <a:ext uri="{FF2B5EF4-FFF2-40B4-BE49-F238E27FC236}">
                <a16:creationId xmlns:a16="http://schemas.microsoft.com/office/drawing/2014/main" id="{8C2EB707-EA19-0B42-8997-881009428ABF}"/>
              </a:ext>
            </a:extLst>
          </p:cNvPr>
          <p:cNvSpPr>
            <a:spLocks noGrp="1"/>
          </p:cNvSpPr>
          <p:nvPr>
            <p:ph type="body" sz="quarter" idx="14"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5866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BE0F33CB-82FA-4AE8-A34E-F4B9D0E18BBE}"/>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rgbClr val="898989"/>
                </a:solidFill>
                <a:effectLst/>
                <a:latin typeface="Arial" panose="020B0604020202020204" pitchFamily="34" charset="0"/>
                <a:ea typeface="+mn-ea"/>
                <a:cs typeface="Arial" panose="020B0604020202020204" pitchFamily="34" charset="0"/>
              </a:rPr>
              <a:t>© </a:t>
            </a:r>
            <a:r>
              <a:rPr lang="en-US" sz="600" kern="1200">
                <a:solidFill>
                  <a:srgbClr val="898989"/>
                </a:solidFill>
                <a:effectLst/>
                <a:latin typeface="Arial" panose="020B0604020202020204" pitchFamily="34" charset="0"/>
                <a:ea typeface="+mn-ea"/>
                <a:cs typeface="Arial" panose="020B0604020202020204" pitchFamily="34" charset="0"/>
              </a:rPr>
              <a:t>Altair Engineering, Inc. Proprietary and Confidential. All rights reserved.</a:t>
            </a:r>
          </a:p>
          <a:p>
            <a:pPr algn="r"/>
            <a:endParaRPr lang="en-US" sz="600"/>
          </a:p>
        </p:txBody>
      </p:sp>
      <p:sp>
        <p:nvSpPr>
          <p:cNvPr id="2" name="Title Placeholder 1"/>
          <p:cNvSpPr>
            <a:spLocks noGrp="1"/>
          </p:cNvSpPr>
          <p:nvPr>
            <p:ph type="title"/>
          </p:nvPr>
        </p:nvSpPr>
        <p:spPr>
          <a:xfrm>
            <a:off x="457200" y="457200"/>
            <a:ext cx="8215744" cy="298669"/>
          </a:xfrm>
          <a:prstGeom prst="rect">
            <a:avLst/>
          </a:prstGeom>
        </p:spPr>
        <p:txBody>
          <a:bodyPr vert="horz" lIns="91440" tIns="45720" rIns="91440" bIns="45720" rtlCol="0" anchor="ctr">
            <a:noAutofit/>
          </a:bodyPr>
          <a:lstStyle/>
          <a:p>
            <a:r>
              <a:rPr lang="en-US"/>
              <a:t>Click to Add Title</a:t>
            </a:r>
          </a:p>
        </p:txBody>
      </p:sp>
      <p:sp>
        <p:nvSpPr>
          <p:cNvPr id="3" name="Text Placeholder 2"/>
          <p:cNvSpPr>
            <a:spLocks noGrp="1"/>
          </p:cNvSpPr>
          <p:nvPr>
            <p:ph type="body" idx="1"/>
          </p:nvPr>
        </p:nvSpPr>
        <p:spPr>
          <a:xfrm>
            <a:off x="457200" y="958468"/>
            <a:ext cx="8215744" cy="3471126"/>
          </a:xfrm>
          <a:prstGeom prst="rect">
            <a:avLst/>
          </a:prstGeom>
        </p:spPr>
        <p:txBody>
          <a:bodyPr vert="horz" lIns="91440" tIns="45720" rIns="91440" bIns="45720" rtlCol="0">
            <a:noAutofit/>
          </a:bodyPr>
          <a:lstStyle/>
          <a:p>
            <a:pPr lvl="0"/>
            <a:r>
              <a:rPr lang="en-US"/>
              <a:t>Click to edit Master text styles</a:t>
            </a:r>
          </a:p>
          <a:p>
            <a:pPr lvl="2"/>
            <a:r>
              <a:rPr lang="en-US"/>
              <a:t>Second level</a:t>
            </a:r>
          </a:p>
          <a:p>
            <a:pPr lvl="3"/>
            <a:r>
              <a:rPr lang="en-US"/>
              <a:t>Third level</a:t>
            </a:r>
          </a:p>
          <a:p>
            <a:pPr lvl="4"/>
            <a:r>
              <a:rPr lang="en-US"/>
              <a:t>Fourth level</a:t>
            </a:r>
          </a:p>
          <a:p>
            <a:pPr lvl="5"/>
            <a:r>
              <a:rPr lang="en-US"/>
              <a:t>Fifth level</a:t>
            </a:r>
          </a:p>
        </p:txBody>
      </p:sp>
      <p:sp>
        <p:nvSpPr>
          <p:cNvPr id="6" name="Slide Number Placeholder 5"/>
          <p:cNvSpPr>
            <a:spLocks noGrp="1"/>
          </p:cNvSpPr>
          <p:nvPr>
            <p:ph type="sldNum" sz="quarter" idx="4"/>
          </p:nvPr>
        </p:nvSpPr>
        <p:spPr>
          <a:xfrm>
            <a:off x="457200" y="4645152"/>
            <a:ext cx="2057400" cy="273844"/>
          </a:xfrm>
          <a:prstGeom prst="rect">
            <a:avLst/>
          </a:prstGeom>
        </p:spPr>
        <p:txBody>
          <a:bodyPr vert="horz" lIns="91440" tIns="45720" rIns="91440" bIns="45720" rtlCol="0" anchor="ctr"/>
          <a:lstStyle>
            <a:lvl1pPr algn="l">
              <a:defRPr sz="1000">
                <a:solidFill>
                  <a:srgbClr val="898989"/>
                </a:solidFill>
                <a:latin typeface="Arial" panose="020B0604020202020204" pitchFamily="34" charset="0"/>
                <a:cs typeface="Arial" panose="020B0604020202020204" pitchFamily="34" charset="0"/>
              </a:defRPr>
            </a:lvl1pPr>
          </a:lstStyle>
          <a:p>
            <a:fld id="{C51B5984-C094-0A42-BFB6-9F57449A1222}" type="slidenum">
              <a:rPr lang="en-US" smtClean="0"/>
              <a:pPr/>
              <a:t>‹#›</a:t>
            </a:fld>
            <a:endParaRPr lang="en-US"/>
          </a:p>
        </p:txBody>
      </p:sp>
    </p:spTree>
    <p:extLst>
      <p:ext uri="{BB962C8B-B14F-4D97-AF65-F5344CB8AC3E}">
        <p14:creationId xmlns:p14="http://schemas.microsoft.com/office/powerpoint/2010/main" val="1715709634"/>
      </p:ext>
    </p:extLst>
  </p:cSld>
  <p:clrMap bg1="lt1" tx1="dk1" bg2="lt2" tx2="dk2" accent1="accent1" accent2="accent2" accent3="accent3" accent4="accent4" accent5="accent5" accent6="accent6" hlink="hlink" folHlink="folHlink"/>
  <p:sldLayoutIdLst>
    <p:sldLayoutId id="2147483750" r:id="rId1"/>
    <p:sldLayoutId id="2147483794" r:id="rId2"/>
    <p:sldLayoutId id="2147483708" r:id="rId3"/>
    <p:sldLayoutId id="2147483781" r:id="rId4"/>
    <p:sldLayoutId id="2147483782" r:id="rId5"/>
    <p:sldLayoutId id="2147483790" r:id="rId6"/>
    <p:sldLayoutId id="2147483735" r:id="rId7"/>
    <p:sldLayoutId id="2147483789" r:id="rId8"/>
    <p:sldLayoutId id="2147483783" r:id="rId9"/>
    <p:sldLayoutId id="2147483784" r:id="rId10"/>
    <p:sldLayoutId id="2147483785" r:id="rId11"/>
    <p:sldLayoutId id="2147483786" r:id="rId12"/>
    <p:sldLayoutId id="2147483787" r:id="rId13"/>
    <p:sldLayoutId id="2147483788" r:id="rId14"/>
    <p:sldLayoutId id="2147483736" r:id="rId15"/>
    <p:sldLayoutId id="2147483769" r:id="rId16"/>
    <p:sldLayoutId id="2147483765" r:id="rId17"/>
    <p:sldLayoutId id="2147483766" r:id="rId18"/>
    <p:sldLayoutId id="2147483767" r:id="rId19"/>
    <p:sldLayoutId id="2147483768" r:id="rId20"/>
    <p:sldLayoutId id="2147483764" r:id="rId21"/>
    <p:sldLayoutId id="2147483762" r:id="rId22"/>
    <p:sldLayoutId id="2147483763" r:id="rId23"/>
    <p:sldLayoutId id="2147483753" r:id="rId24"/>
    <p:sldLayoutId id="2147483747" r:id="rId25"/>
    <p:sldLayoutId id="2147483751" r:id="rId26"/>
    <p:sldLayoutId id="2147483795" r:id="rId27"/>
    <p:sldLayoutId id="2147483748" r:id="rId28"/>
    <p:sldLayoutId id="2147483754" r:id="rId29"/>
    <p:sldLayoutId id="2147483755" r:id="rId30"/>
    <p:sldLayoutId id="2147483756" r:id="rId31"/>
    <p:sldLayoutId id="2147483690" r:id="rId32"/>
    <p:sldLayoutId id="2147483691" r:id="rId33"/>
    <p:sldLayoutId id="2147483757" r:id="rId34"/>
    <p:sldLayoutId id="2147483758" r:id="rId35"/>
    <p:sldLayoutId id="2147483752" r:id="rId36"/>
    <p:sldLayoutId id="2147483759" r:id="rId37"/>
    <p:sldLayoutId id="2147483760" r:id="rId38"/>
    <p:sldLayoutId id="2147483761" r:id="rId39"/>
    <p:sldLayoutId id="2147483791"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000" b="1" kern="1200">
          <a:solidFill>
            <a:schemeClr val="bg2"/>
          </a:solidFill>
          <a:latin typeface="Arial" panose="020B0604020202020204" pitchFamily="34" charset="0"/>
          <a:ea typeface="+mj-ea"/>
          <a:cs typeface="Arial" panose="020B0604020202020204" pitchFamily="34" charset="0"/>
        </a:defRPr>
      </a:lvl1pPr>
    </p:titleStyle>
    <p:bodyStyle>
      <a:lvl1pPr marL="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514350" indent="-171450" algn="l" defTabSz="685800" rtl="0" eaLnBrk="1" latinLnBrk="0" hangingPunct="1">
        <a:lnSpc>
          <a:spcPct val="90000"/>
        </a:lnSpc>
        <a:spcBef>
          <a:spcPts val="0"/>
        </a:spcBef>
        <a:spcAft>
          <a:spcPts val="600"/>
        </a:spcAft>
        <a:buFont typeface="Courier New" panose="02070309020205020404" pitchFamily="49" charset="0"/>
        <a:buChar char="o"/>
        <a:defRPr sz="1400" kern="1200">
          <a:solidFill>
            <a:schemeClr val="tx1"/>
          </a:solidFill>
          <a:latin typeface="Arial" panose="020B0604020202020204" pitchFamily="34" charset="0"/>
          <a:ea typeface="+mn-ea"/>
          <a:cs typeface="Arial" panose="020B0604020202020204" pitchFamily="34" charset="0"/>
        </a:defRPr>
      </a:lvl2pPr>
      <a:lvl3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15744" cy="298669"/>
          </a:xfrm>
          <a:prstGeom prst="rect">
            <a:avLst/>
          </a:prstGeom>
        </p:spPr>
        <p:txBody>
          <a:bodyPr vert="horz" lIns="91440" tIns="45720" rIns="91440" bIns="45720" rtlCol="0" anchor="ctr">
            <a:noAutofit/>
          </a:bodyPr>
          <a:lstStyle/>
          <a:p>
            <a:r>
              <a:rPr lang="en-US"/>
              <a:t>Click to Add Title</a:t>
            </a:r>
          </a:p>
        </p:txBody>
      </p:sp>
      <p:sp>
        <p:nvSpPr>
          <p:cNvPr id="3" name="Text Placeholder 2"/>
          <p:cNvSpPr>
            <a:spLocks noGrp="1"/>
          </p:cNvSpPr>
          <p:nvPr>
            <p:ph type="body" idx="1"/>
          </p:nvPr>
        </p:nvSpPr>
        <p:spPr>
          <a:xfrm>
            <a:off x="457200" y="960120"/>
            <a:ext cx="8215744" cy="34711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2C2D8AB-1D95-4A76-90AC-8C6FEA467C3B}"/>
              </a:ext>
            </a:extLst>
          </p:cNvPr>
          <p:cNvCxnSpPr>
            <a:cxnSpLocks/>
          </p:cNvCxnSpPr>
          <p:nvPr userDrawn="1"/>
        </p:nvCxnSpPr>
        <p:spPr>
          <a:xfrm>
            <a:off x="7708177" y="4651413"/>
            <a:ext cx="0" cy="35479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8EB4EE-6CC1-43E0-B6C7-FE3780012140}"/>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rgbClr val="898989"/>
                </a:solidFill>
                <a:effectLst/>
                <a:latin typeface="Arial" panose="020B0604020202020204" pitchFamily="34" charset="0"/>
                <a:ea typeface="+mn-ea"/>
                <a:cs typeface="Arial" panose="020B0604020202020204" pitchFamily="34" charset="0"/>
              </a:rPr>
              <a:t>©</a:t>
            </a:r>
            <a:r>
              <a:rPr lang="en-US" sz="600" kern="1200">
                <a:solidFill>
                  <a:srgbClr val="898989"/>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p>
        </p:txBody>
      </p:sp>
      <p:sp>
        <p:nvSpPr>
          <p:cNvPr id="12" name="Slide Number Placeholder 2">
            <a:extLst>
              <a:ext uri="{FF2B5EF4-FFF2-40B4-BE49-F238E27FC236}">
                <a16:creationId xmlns:a16="http://schemas.microsoft.com/office/drawing/2014/main" id="{F50C68AB-747B-D04C-A711-414DA85FAFB5}"/>
              </a:ext>
            </a:extLst>
          </p:cNvPr>
          <p:cNvSpPr>
            <a:spLocks noGrp="1"/>
          </p:cNvSpPr>
          <p:nvPr>
            <p:ph type="sldNum" sz="quarter" idx="4"/>
          </p:nvPr>
        </p:nvSpPr>
        <p:spPr>
          <a:xfrm>
            <a:off x="457200" y="4649122"/>
            <a:ext cx="2057400" cy="273844"/>
          </a:xfrm>
          <a:prstGeom prst="rect">
            <a:avLst/>
          </a:prstGeom>
        </p:spPr>
        <p:txBody>
          <a:bodyPr anchor="ctr"/>
          <a:lstStyle>
            <a:lvl1pPr>
              <a:defRPr sz="1000">
                <a:solidFill>
                  <a:srgbClr val="A2AAAD"/>
                </a:solidFill>
              </a:defRPr>
            </a:lvl1pPr>
          </a:lstStyle>
          <a:p>
            <a:fld id="{C51B5984-C094-0A42-BFB6-9F57449A1222}" type="slidenum">
              <a:rPr lang="en-US" smtClean="0"/>
              <a:pPr/>
              <a:t>‹#›</a:t>
            </a:fld>
            <a:endParaRPr lang="en-US"/>
          </a:p>
        </p:txBody>
      </p:sp>
      <p:grpSp>
        <p:nvGrpSpPr>
          <p:cNvPr id="20" name="Group 19">
            <a:extLst>
              <a:ext uri="{FF2B5EF4-FFF2-40B4-BE49-F238E27FC236}">
                <a16:creationId xmlns:a16="http://schemas.microsoft.com/office/drawing/2014/main" id="{F7C5F75E-84B6-2B45-8254-D72D0A0A6562}"/>
              </a:ext>
            </a:extLst>
          </p:cNvPr>
          <p:cNvGrpSpPr/>
          <p:nvPr userDrawn="1"/>
        </p:nvGrpSpPr>
        <p:grpSpPr>
          <a:xfrm>
            <a:off x="6615546" y="4735113"/>
            <a:ext cx="913394" cy="187391"/>
            <a:chOff x="3587766" y="2914650"/>
            <a:chExt cx="5014294" cy="1028736"/>
          </a:xfrm>
        </p:grpSpPr>
        <p:sp>
          <p:nvSpPr>
            <p:cNvPr id="21" name="Freeform 20">
              <a:extLst>
                <a:ext uri="{FF2B5EF4-FFF2-40B4-BE49-F238E27FC236}">
                  <a16:creationId xmlns:a16="http://schemas.microsoft.com/office/drawing/2014/main" id="{796E67DC-0582-BC4A-94BE-DDBB5B098AC2}"/>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EFBB40-5FDC-D549-A717-8D15465F1D5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45FC0C5-6DD4-F147-B1D0-86B6E6008A5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0093769-B98F-3C4A-97E2-2DE9F9521A89}"/>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17CEA75-C4FC-2146-AF34-8C47E6007F4E}"/>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BD7DF71-75F6-3148-9B3C-4C419E8E9584}"/>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F8D7A4B-0ED5-9544-849B-25FF86A1676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3823063826"/>
      </p:ext>
    </p:extLst>
  </p:cSld>
  <p:clrMap bg1="lt1" tx1="dk1" bg2="lt2" tx2="dk2" accent1="accent1" accent2="accent2" accent3="accent3" accent4="accent4" accent5="accent5" accent6="accent6" hlink="hlink" folHlink="folHlink"/>
  <p:sldLayoutIdLst>
    <p:sldLayoutId id="2147483771" r:id="rId1"/>
    <p:sldLayoutId id="2147483793" r:id="rId2"/>
    <p:sldLayoutId id="2147483773" r:id="rId3"/>
    <p:sldLayoutId id="2147483774" r:id="rId4"/>
    <p:sldLayoutId id="2147483775" r:id="rId5"/>
    <p:sldLayoutId id="2147483776" r:id="rId6"/>
    <p:sldLayoutId id="214748377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000" b="1" kern="1200">
          <a:solidFill>
            <a:schemeClr val="bg2"/>
          </a:solidFill>
          <a:latin typeface="Arial" panose="020B0604020202020204" pitchFamily="34" charset="0"/>
          <a:ea typeface="+mj-ea"/>
          <a:cs typeface="Arial" panose="020B0604020202020204" pitchFamily="34" charset="0"/>
        </a:defRPr>
      </a:lvl1pPr>
    </p:titleStyle>
    <p:bodyStyle>
      <a:lvl1pPr marL="285750" marR="0" indent="-28575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tags" Target="../tags/tag101.xml"/><Relationship Id="rId4" Type="http://schemas.openxmlformats.org/officeDocument/2006/relationships/image" Target="../media/image104.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xml"/><Relationship Id="rId1" Type="http://schemas.openxmlformats.org/officeDocument/2006/relationships/tags" Target="../tags/tag102.xml"/><Relationship Id="rId6" Type="http://schemas.openxmlformats.org/officeDocument/2006/relationships/image" Target="../media/image106.png"/><Relationship Id="rId5" Type="http://schemas.openxmlformats.org/officeDocument/2006/relationships/customXml" Target="../ink/ink1.xml"/><Relationship Id="rId4" Type="http://schemas.openxmlformats.org/officeDocument/2006/relationships/image" Target="../media/image10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image" Target="../media/image106.png"/><Relationship Id="rId2" Type="http://schemas.openxmlformats.org/officeDocument/2006/relationships/slideLayout" Target="../slideLayouts/slideLayout5.xml"/><Relationship Id="rId1" Type="http://schemas.openxmlformats.org/officeDocument/2006/relationships/tags" Target="../tags/tag103.xml"/><Relationship Id="rId6" Type="http://schemas.openxmlformats.org/officeDocument/2006/relationships/customXml" Target="../ink/ink2.xml"/><Relationship Id="rId5" Type="http://schemas.openxmlformats.org/officeDocument/2006/relationships/image" Target="../media/image108.png"/><Relationship Id="rId4" Type="http://schemas.openxmlformats.org/officeDocument/2006/relationships/image" Target="../media/image107.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5.xml"/><Relationship Id="rId1" Type="http://schemas.openxmlformats.org/officeDocument/2006/relationships/tags" Target="../tags/tag104.xml"/><Relationship Id="rId6" Type="http://schemas.openxmlformats.org/officeDocument/2006/relationships/image" Target="../media/image106.png"/><Relationship Id="rId5" Type="http://schemas.openxmlformats.org/officeDocument/2006/relationships/customXml" Target="../ink/ink3.xml"/><Relationship Id="rId4" Type="http://schemas.openxmlformats.org/officeDocument/2006/relationships/image" Target="../media/image109.png"/></Relationships>
</file>

<file path=ppt/slides/_rels/slide104.xml.rels><?xml version="1.0" encoding="UTF-8" standalone="yes"?>
<Relationships xmlns="http://schemas.openxmlformats.org/package/2006/relationships"><Relationship Id="rId8" Type="http://schemas.openxmlformats.org/officeDocument/2006/relationships/comments" Target="../comments/comment45.xml"/><Relationship Id="rId3" Type="http://schemas.openxmlformats.org/officeDocument/2006/relationships/notesSlide" Target="../notesSlides/notesSlide82.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105.xml"/><Relationship Id="rId6" Type="http://schemas.openxmlformats.org/officeDocument/2006/relationships/image" Target="../media/image110.png"/><Relationship Id="rId5" Type="http://schemas.openxmlformats.org/officeDocument/2006/relationships/image" Target="../media/image106.png"/><Relationship Id="rId4" Type="http://schemas.openxmlformats.org/officeDocument/2006/relationships/customXml" Target="../ink/ink4.xml"/></Relationships>
</file>

<file path=ppt/slides/_rels/slide105.xml.rels><?xml version="1.0" encoding="UTF-8" standalone="yes"?>
<Relationships xmlns="http://schemas.openxmlformats.org/package/2006/relationships"><Relationship Id="rId8" Type="http://schemas.openxmlformats.org/officeDocument/2006/relationships/comments" Target="../comments/comment46.xml"/><Relationship Id="rId3" Type="http://schemas.openxmlformats.org/officeDocument/2006/relationships/notesSlide" Target="../notesSlides/notesSlide83.xml"/><Relationship Id="rId7" Type="http://schemas.openxmlformats.org/officeDocument/2006/relationships/image" Target="../media/image103.png"/><Relationship Id="rId2" Type="http://schemas.openxmlformats.org/officeDocument/2006/relationships/slideLayout" Target="../slideLayouts/slideLayout5.xml"/><Relationship Id="rId1" Type="http://schemas.openxmlformats.org/officeDocument/2006/relationships/tags" Target="../tags/tag106.xml"/><Relationship Id="rId6" Type="http://schemas.openxmlformats.org/officeDocument/2006/relationships/image" Target="../media/image106.png"/><Relationship Id="rId5" Type="http://schemas.openxmlformats.org/officeDocument/2006/relationships/customXml" Target="../ink/ink5.xml"/><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8" Type="http://schemas.openxmlformats.org/officeDocument/2006/relationships/comments" Target="../comments/comment47.xml"/><Relationship Id="rId3" Type="http://schemas.openxmlformats.org/officeDocument/2006/relationships/notesSlide" Target="../notesSlides/notesSlide84.xml"/><Relationship Id="rId7"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107.xml"/><Relationship Id="rId6" Type="http://schemas.openxmlformats.org/officeDocument/2006/relationships/image" Target="../media/image106.png"/><Relationship Id="rId5" Type="http://schemas.openxmlformats.org/officeDocument/2006/relationships/customXml" Target="../ink/ink6.xml"/><Relationship Id="rId4" Type="http://schemas.openxmlformats.org/officeDocument/2006/relationships/image" Target="../media/image113.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comments" Target="../comments/comment48.xml"/><Relationship Id="rId2" Type="http://schemas.openxmlformats.org/officeDocument/2006/relationships/slideLayout" Target="../slideLayouts/slideLayout5.xml"/><Relationship Id="rId1" Type="http://schemas.openxmlformats.org/officeDocument/2006/relationships/tags" Target="../tags/tag108.xml"/><Relationship Id="rId6" Type="http://schemas.openxmlformats.org/officeDocument/2006/relationships/image" Target="../media/image106.png"/><Relationship Id="rId5" Type="http://schemas.openxmlformats.org/officeDocument/2006/relationships/customXml" Target="../ink/ink7.xml"/><Relationship Id="rId4" Type="http://schemas.openxmlformats.org/officeDocument/2006/relationships/image" Target="../media/image113.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5.xml"/><Relationship Id="rId1" Type="http://schemas.openxmlformats.org/officeDocument/2006/relationships/tags" Target="../tags/tag109.xml"/><Relationship Id="rId6" Type="http://schemas.openxmlformats.org/officeDocument/2006/relationships/image" Target="../media/image106.png"/><Relationship Id="rId5" Type="http://schemas.openxmlformats.org/officeDocument/2006/relationships/customXml" Target="../ink/ink8.xml"/><Relationship Id="rId4" Type="http://schemas.openxmlformats.org/officeDocument/2006/relationships/image" Target="../media/image11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7.xml"/><Relationship Id="rId7" Type="http://schemas.openxmlformats.org/officeDocument/2006/relationships/image" Target="../media/image117.png"/><Relationship Id="rId2" Type="http://schemas.openxmlformats.org/officeDocument/2006/relationships/slideLayout" Target="../slideLayouts/slideLayout5.xml"/><Relationship Id="rId1" Type="http://schemas.openxmlformats.org/officeDocument/2006/relationships/tags" Target="../tags/tag110.xml"/><Relationship Id="rId6" Type="http://schemas.openxmlformats.org/officeDocument/2006/relationships/image" Target="../media/image116.png"/><Relationship Id="rId5" Type="http://schemas.openxmlformats.org/officeDocument/2006/relationships/image" Target="../media/image106.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xml"/><Relationship Id="rId1" Type="http://schemas.openxmlformats.org/officeDocument/2006/relationships/tags" Target="../tags/tag111.xml"/><Relationship Id="rId6" Type="http://schemas.openxmlformats.org/officeDocument/2006/relationships/image" Target="../media/image106.png"/><Relationship Id="rId5" Type="http://schemas.openxmlformats.org/officeDocument/2006/relationships/customXml" Target="../ink/ink10.xml"/><Relationship Id="rId4" Type="http://schemas.openxmlformats.org/officeDocument/2006/relationships/image" Target="../media/image118.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image" Target="../media/image119.png"/><Relationship Id="rId2" Type="http://schemas.openxmlformats.org/officeDocument/2006/relationships/slideLayout" Target="../slideLayouts/slideLayout5.xml"/><Relationship Id="rId1" Type="http://schemas.openxmlformats.org/officeDocument/2006/relationships/tags" Target="../tags/tag112.xml"/><Relationship Id="rId6" Type="http://schemas.openxmlformats.org/officeDocument/2006/relationships/image" Target="../media/image106.png"/><Relationship Id="rId5" Type="http://schemas.openxmlformats.org/officeDocument/2006/relationships/customXml" Target="../ink/ink11.xml"/><Relationship Id="rId4" Type="http://schemas.openxmlformats.org/officeDocument/2006/relationships/image" Target="../media/image113.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0.xml"/><Relationship Id="rId7" Type="http://schemas.openxmlformats.org/officeDocument/2006/relationships/image" Target="../media/image121.png"/><Relationship Id="rId2" Type="http://schemas.openxmlformats.org/officeDocument/2006/relationships/slideLayout" Target="../slideLayouts/slideLayout5.xml"/><Relationship Id="rId1" Type="http://schemas.openxmlformats.org/officeDocument/2006/relationships/tags" Target="../tags/tag113.xml"/><Relationship Id="rId6" Type="http://schemas.openxmlformats.org/officeDocument/2006/relationships/image" Target="../media/image120.png"/><Relationship Id="rId5" Type="http://schemas.openxmlformats.org/officeDocument/2006/relationships/image" Target="../media/image106.png"/><Relationship Id="rId4" Type="http://schemas.openxmlformats.org/officeDocument/2006/relationships/customXml" Target="../ink/ink1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xml"/><Relationship Id="rId1" Type="http://schemas.openxmlformats.org/officeDocument/2006/relationships/tags" Target="../tags/tag114.xml"/><Relationship Id="rId4" Type="http://schemas.openxmlformats.org/officeDocument/2006/relationships/image" Target="../media/image122.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2.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115.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0.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3.xml"/><Relationship Id="rId7" Type="http://schemas.openxmlformats.org/officeDocument/2006/relationships/comments" Target="../comments/comment49.xml"/><Relationship Id="rId2" Type="http://schemas.openxmlformats.org/officeDocument/2006/relationships/slideLayout" Target="../slideLayouts/slideLayout5.xml"/><Relationship Id="rId1" Type="http://schemas.openxmlformats.org/officeDocument/2006/relationships/tags" Target="../tags/tag116.xml"/><Relationship Id="rId6" Type="http://schemas.openxmlformats.org/officeDocument/2006/relationships/image" Target="../media/image126.png"/><Relationship Id="rId5" Type="http://schemas.openxmlformats.org/officeDocument/2006/relationships/image" Target="../media/image106.png"/><Relationship Id="rId4" Type="http://schemas.openxmlformats.org/officeDocument/2006/relationships/customXml" Target="../ink/ink13.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4.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117.xml"/><Relationship Id="rId6" Type="http://schemas.openxmlformats.org/officeDocument/2006/relationships/image" Target="../media/image126.png"/><Relationship Id="rId5" Type="http://schemas.openxmlformats.org/officeDocument/2006/relationships/image" Target="../media/image106.png"/><Relationship Id="rId4" Type="http://schemas.openxmlformats.org/officeDocument/2006/relationships/customXml" Target="../ink/ink14.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comments" Target="../comments/comment50.xml"/><Relationship Id="rId2" Type="http://schemas.openxmlformats.org/officeDocument/2006/relationships/slideLayout" Target="../slideLayouts/slideLayout5.xml"/><Relationship Id="rId1" Type="http://schemas.openxmlformats.org/officeDocument/2006/relationships/tags" Target="../tags/tag118.xml"/><Relationship Id="rId6" Type="http://schemas.openxmlformats.org/officeDocument/2006/relationships/image" Target="../media/image128.png"/><Relationship Id="rId5" Type="http://schemas.openxmlformats.org/officeDocument/2006/relationships/image" Target="../media/image106.png"/><Relationship Id="rId4" Type="http://schemas.openxmlformats.org/officeDocument/2006/relationships/customXml" Target="../ink/ink15.xml"/></Relationships>
</file>

<file path=ppt/slides/_rels/slide118.xml.rels><?xml version="1.0" encoding="UTF-8" standalone="yes"?>
<Relationships xmlns="http://schemas.openxmlformats.org/package/2006/relationships"><Relationship Id="rId8" Type="http://schemas.openxmlformats.org/officeDocument/2006/relationships/comments" Target="../comments/comment51.xml"/><Relationship Id="rId3" Type="http://schemas.openxmlformats.org/officeDocument/2006/relationships/notesSlide" Target="../notesSlides/notesSlide96.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119.xml"/><Relationship Id="rId6" Type="http://schemas.openxmlformats.org/officeDocument/2006/relationships/image" Target="../media/image129.png"/><Relationship Id="rId5" Type="http://schemas.openxmlformats.org/officeDocument/2006/relationships/image" Target="../media/image106.png"/><Relationship Id="rId4" Type="http://schemas.openxmlformats.org/officeDocument/2006/relationships/customXml" Target="../ink/ink16.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image" Target="../media/image132.png"/><Relationship Id="rId2" Type="http://schemas.openxmlformats.org/officeDocument/2006/relationships/slideLayout" Target="../slideLayouts/slideLayout5.xml"/><Relationship Id="rId1" Type="http://schemas.openxmlformats.org/officeDocument/2006/relationships/tags" Target="../tags/tag120.xml"/><Relationship Id="rId6" Type="http://schemas.openxmlformats.org/officeDocument/2006/relationships/image" Target="../media/image131.png"/><Relationship Id="rId5" Type="http://schemas.openxmlformats.org/officeDocument/2006/relationships/image" Target="../media/image106.png"/><Relationship Id="rId4" Type="http://schemas.openxmlformats.org/officeDocument/2006/relationships/customXml" Target="../ink/ink1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21.xml"/><Relationship Id="rId6" Type="http://schemas.openxmlformats.org/officeDocument/2006/relationships/image" Target="../media/image133.png"/><Relationship Id="rId5" Type="http://schemas.openxmlformats.org/officeDocument/2006/relationships/image" Target="../media/image106.png"/><Relationship Id="rId4" Type="http://schemas.openxmlformats.org/officeDocument/2006/relationships/customXml" Target="../ink/ink18.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99.xml"/><Relationship Id="rId7" Type="http://schemas.openxmlformats.org/officeDocument/2006/relationships/comments" Target="../comments/comment52.xml"/><Relationship Id="rId2" Type="http://schemas.openxmlformats.org/officeDocument/2006/relationships/slideLayout" Target="../slideLayouts/slideLayout5.xml"/><Relationship Id="rId1" Type="http://schemas.openxmlformats.org/officeDocument/2006/relationships/tags" Target="../tags/tag122.xml"/><Relationship Id="rId6" Type="http://schemas.openxmlformats.org/officeDocument/2006/relationships/image" Target="../media/image135.png"/><Relationship Id="rId5" Type="http://schemas.openxmlformats.org/officeDocument/2006/relationships/image" Target="../media/image106.png"/><Relationship Id="rId4" Type="http://schemas.openxmlformats.org/officeDocument/2006/relationships/customXml" Target="../ink/ink19.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xml"/><Relationship Id="rId1" Type="http://schemas.openxmlformats.org/officeDocument/2006/relationships/tags" Target="../tags/tag123.xml"/><Relationship Id="rId6" Type="http://schemas.openxmlformats.org/officeDocument/2006/relationships/image" Target="../media/image136.png"/><Relationship Id="rId5" Type="http://schemas.openxmlformats.org/officeDocument/2006/relationships/image" Target="../media/image106.png"/><Relationship Id="rId4" Type="http://schemas.openxmlformats.org/officeDocument/2006/relationships/customXml" Target="../ink/ink20.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xml"/><Relationship Id="rId1" Type="http://schemas.openxmlformats.org/officeDocument/2006/relationships/tags" Target="../tags/tag124.xml"/><Relationship Id="rId6" Type="http://schemas.openxmlformats.org/officeDocument/2006/relationships/image" Target="../media/image137.png"/><Relationship Id="rId5" Type="http://schemas.openxmlformats.org/officeDocument/2006/relationships/image" Target="../media/image106.png"/><Relationship Id="rId4" Type="http://schemas.openxmlformats.org/officeDocument/2006/relationships/customXml" Target="../ink/ink21.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5.xml"/><Relationship Id="rId1" Type="http://schemas.openxmlformats.org/officeDocument/2006/relationships/tags" Target="../tags/tag125.xml"/><Relationship Id="rId5" Type="http://schemas.openxmlformats.org/officeDocument/2006/relationships/image" Target="../media/image139.png"/><Relationship Id="rId4" Type="http://schemas.openxmlformats.org/officeDocument/2006/relationships/image" Target="../media/image138.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5.xml"/><Relationship Id="rId1" Type="http://schemas.openxmlformats.org/officeDocument/2006/relationships/tags" Target="../tags/tag126.xml"/><Relationship Id="rId5" Type="http://schemas.openxmlformats.org/officeDocument/2006/relationships/image" Target="../media/image141.png"/><Relationship Id="rId4" Type="http://schemas.openxmlformats.org/officeDocument/2006/relationships/image" Target="../media/image140.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tags" Target="../tags/tag127.xml"/><Relationship Id="rId5" Type="http://schemas.openxmlformats.org/officeDocument/2006/relationships/image" Target="../media/image143.png"/><Relationship Id="rId4" Type="http://schemas.openxmlformats.org/officeDocument/2006/relationships/image" Target="../media/image142.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5.xml"/><Relationship Id="rId1" Type="http://schemas.openxmlformats.org/officeDocument/2006/relationships/tags" Target="../tags/tag128.xml"/><Relationship Id="rId5" Type="http://schemas.openxmlformats.org/officeDocument/2006/relationships/image" Target="../media/image145.png"/><Relationship Id="rId4" Type="http://schemas.openxmlformats.org/officeDocument/2006/relationships/image" Target="../media/image144.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5.xml"/><Relationship Id="rId1" Type="http://schemas.openxmlformats.org/officeDocument/2006/relationships/tags" Target="../tags/tag129.xml"/><Relationship Id="rId5" Type="http://schemas.openxmlformats.org/officeDocument/2006/relationships/comments" Target="../comments/comment53.xml"/><Relationship Id="rId4" Type="http://schemas.openxmlformats.org/officeDocument/2006/relationships/image" Target="../media/image146.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5.xml"/><Relationship Id="rId1" Type="http://schemas.openxmlformats.org/officeDocument/2006/relationships/tags" Target="../tags/tag1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5.xml"/><Relationship Id="rId1" Type="http://schemas.openxmlformats.org/officeDocument/2006/relationships/tags" Target="../tags/tag131.xml"/><Relationship Id="rId5" Type="http://schemas.openxmlformats.org/officeDocument/2006/relationships/image" Target="../media/image148.png"/><Relationship Id="rId4" Type="http://schemas.openxmlformats.org/officeDocument/2006/relationships/image" Target="../media/image147.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5.xml"/><Relationship Id="rId1" Type="http://schemas.openxmlformats.org/officeDocument/2006/relationships/tags" Target="../tags/tag132.xml"/><Relationship Id="rId4" Type="http://schemas.openxmlformats.org/officeDocument/2006/relationships/image" Target="../media/image149.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5.xml"/><Relationship Id="rId1" Type="http://schemas.openxmlformats.org/officeDocument/2006/relationships/tags" Target="../tags/tag133.xml"/><Relationship Id="rId4" Type="http://schemas.openxmlformats.org/officeDocument/2006/relationships/image" Target="../media/image149.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5.xml"/><Relationship Id="rId1" Type="http://schemas.openxmlformats.org/officeDocument/2006/relationships/tags" Target="../tags/tag134.xml"/><Relationship Id="rId5" Type="http://schemas.openxmlformats.org/officeDocument/2006/relationships/image" Target="../media/image151.png"/><Relationship Id="rId4" Type="http://schemas.openxmlformats.org/officeDocument/2006/relationships/image" Target="../media/image150.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5.xml"/><Relationship Id="rId1" Type="http://schemas.openxmlformats.org/officeDocument/2006/relationships/tags" Target="../tags/tag135.xml"/><Relationship Id="rId4" Type="http://schemas.openxmlformats.org/officeDocument/2006/relationships/image" Target="../media/image152.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5.xml"/><Relationship Id="rId1" Type="http://schemas.openxmlformats.org/officeDocument/2006/relationships/tags" Target="../tags/tag136.xml"/><Relationship Id="rId4" Type="http://schemas.openxmlformats.org/officeDocument/2006/relationships/image" Target="../media/image153.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5.xml"/><Relationship Id="rId1" Type="http://schemas.openxmlformats.org/officeDocument/2006/relationships/tags" Target="../tags/tag137.xml"/><Relationship Id="rId6" Type="http://schemas.openxmlformats.org/officeDocument/2006/relationships/comments" Target="../comments/comment54.xml"/><Relationship Id="rId5" Type="http://schemas.openxmlformats.org/officeDocument/2006/relationships/image" Target="../media/image155.png"/><Relationship Id="rId4" Type="http://schemas.openxmlformats.org/officeDocument/2006/relationships/image" Target="../media/image154.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5.xml"/><Relationship Id="rId1" Type="http://schemas.openxmlformats.org/officeDocument/2006/relationships/tags" Target="../tags/tag138.xml"/><Relationship Id="rId5" Type="http://schemas.openxmlformats.org/officeDocument/2006/relationships/image" Target="../media/image157.png"/><Relationship Id="rId4" Type="http://schemas.openxmlformats.org/officeDocument/2006/relationships/image" Target="../media/image156.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5.xml"/><Relationship Id="rId1" Type="http://schemas.openxmlformats.org/officeDocument/2006/relationships/tags" Target="../tags/tag139.xml"/><Relationship Id="rId4" Type="http://schemas.openxmlformats.org/officeDocument/2006/relationships/image" Target="../media/image158.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5.xml"/><Relationship Id="rId1" Type="http://schemas.openxmlformats.org/officeDocument/2006/relationships/tags" Target="../tags/tag140.xml"/><Relationship Id="rId4" Type="http://schemas.openxmlformats.org/officeDocument/2006/relationships/image" Target="../media/image15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1.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2.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3.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4.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45.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5.xml"/><Relationship Id="rId1" Type="http://schemas.openxmlformats.org/officeDocument/2006/relationships/tags" Target="../tags/tag146.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5.xml"/><Relationship Id="rId1" Type="http://schemas.openxmlformats.org/officeDocument/2006/relationships/tags" Target="../tags/tag147.xml"/><Relationship Id="rId4" Type="http://schemas.openxmlformats.org/officeDocument/2006/relationships/comments" Target="../comments/comment55.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5.xml"/><Relationship Id="rId1" Type="http://schemas.openxmlformats.org/officeDocument/2006/relationships/tags" Target="../tags/tag148.xml"/><Relationship Id="rId5" Type="http://schemas.openxmlformats.org/officeDocument/2006/relationships/comments" Target="../comments/comment56.xml"/><Relationship Id="rId4" Type="http://schemas.openxmlformats.org/officeDocument/2006/relationships/image" Target="../media/image160.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5.xml"/><Relationship Id="rId1" Type="http://schemas.openxmlformats.org/officeDocument/2006/relationships/tags" Target="../tags/tag149.xml"/><Relationship Id="rId4" Type="http://schemas.openxmlformats.org/officeDocument/2006/relationships/image" Target="../media/image161.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5.xml"/><Relationship Id="rId1" Type="http://schemas.openxmlformats.org/officeDocument/2006/relationships/tags" Target="../tags/tag150.xml"/><Relationship Id="rId5" Type="http://schemas.openxmlformats.org/officeDocument/2006/relationships/image" Target="../media/image163.png"/><Relationship Id="rId4" Type="http://schemas.openxmlformats.org/officeDocument/2006/relationships/image" Target="../media/image16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6.xml"/><Relationship Id="rId4" Type="http://schemas.openxmlformats.org/officeDocument/2006/relationships/comments" Target="../comments/comment1.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5.xml"/><Relationship Id="rId1" Type="http://schemas.openxmlformats.org/officeDocument/2006/relationships/tags" Target="../tags/tag15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34.xml"/><Relationship Id="rId1" Type="http://schemas.openxmlformats.org/officeDocument/2006/relationships/tags" Target="../tags/tag152.xml"/><Relationship Id="rId4" Type="http://schemas.openxmlformats.org/officeDocument/2006/relationships/comments" Target="../comments/comment57.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35.xml"/><Relationship Id="rId1" Type="http://schemas.openxmlformats.org/officeDocument/2006/relationships/tags" Target="../tags/tag15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5.xml"/><Relationship Id="rId1" Type="http://schemas.openxmlformats.org/officeDocument/2006/relationships/tags" Target="../tags/tag154.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5.xml"/><Relationship Id="rId1" Type="http://schemas.openxmlformats.org/officeDocument/2006/relationships/tags" Target="../tags/tag155.xml"/><Relationship Id="rId4" Type="http://schemas.openxmlformats.org/officeDocument/2006/relationships/image" Target="../media/image164.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5.xml"/><Relationship Id="rId1" Type="http://schemas.openxmlformats.org/officeDocument/2006/relationships/tags" Target="../tags/tag156.xml"/><Relationship Id="rId4" Type="http://schemas.openxmlformats.org/officeDocument/2006/relationships/image" Target="../media/image165.emf"/></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5.xml"/><Relationship Id="rId1" Type="http://schemas.openxmlformats.org/officeDocument/2006/relationships/tags" Target="../tags/tag157.xml"/><Relationship Id="rId4" Type="http://schemas.openxmlformats.org/officeDocument/2006/relationships/image" Target="../media/image165.emf"/></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5.xml"/><Relationship Id="rId1" Type="http://schemas.openxmlformats.org/officeDocument/2006/relationships/tags" Target="../tags/tag158.xml"/><Relationship Id="rId4" Type="http://schemas.openxmlformats.org/officeDocument/2006/relationships/image" Target="../media/image165.emf"/></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5.xml"/><Relationship Id="rId1" Type="http://schemas.openxmlformats.org/officeDocument/2006/relationships/tags" Target="../tags/tag159.xml"/><Relationship Id="rId4" Type="http://schemas.openxmlformats.org/officeDocument/2006/relationships/image" Target="../media/image166.emf"/></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5.xml"/><Relationship Id="rId1" Type="http://schemas.openxmlformats.org/officeDocument/2006/relationships/tags" Target="../tags/tag160.xml"/><Relationship Id="rId4" Type="http://schemas.openxmlformats.org/officeDocument/2006/relationships/image" Target="../media/image165.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media/image11.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5.xml"/><Relationship Id="rId1" Type="http://schemas.openxmlformats.org/officeDocument/2006/relationships/tags" Target="../tags/tag161.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5.xml"/><Relationship Id="rId1" Type="http://schemas.openxmlformats.org/officeDocument/2006/relationships/tags" Target="../tags/tag162.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5.xml"/><Relationship Id="rId1" Type="http://schemas.openxmlformats.org/officeDocument/2006/relationships/tags" Target="../tags/tag163.xml"/><Relationship Id="rId4" Type="http://schemas.openxmlformats.org/officeDocument/2006/relationships/image" Target="../media/image167.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5.xml"/><Relationship Id="rId1" Type="http://schemas.openxmlformats.org/officeDocument/2006/relationships/tags" Target="../tags/tag164.xml"/><Relationship Id="rId5" Type="http://schemas.openxmlformats.org/officeDocument/2006/relationships/image" Target="../media/image169.png"/><Relationship Id="rId4" Type="http://schemas.openxmlformats.org/officeDocument/2006/relationships/image" Target="../media/image168.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5.xml"/><Relationship Id="rId1" Type="http://schemas.openxmlformats.org/officeDocument/2006/relationships/tags" Target="../tags/tag165.xml"/><Relationship Id="rId5" Type="http://schemas.openxmlformats.org/officeDocument/2006/relationships/image" Target="../media/image171.png"/><Relationship Id="rId4" Type="http://schemas.openxmlformats.org/officeDocument/2006/relationships/image" Target="../media/image170.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5.xml"/><Relationship Id="rId1" Type="http://schemas.openxmlformats.org/officeDocument/2006/relationships/tags" Target="../tags/tag166.xml"/><Relationship Id="rId4" Type="http://schemas.openxmlformats.org/officeDocument/2006/relationships/image" Target="../media/image172.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5.xml"/><Relationship Id="rId1" Type="http://schemas.openxmlformats.org/officeDocument/2006/relationships/tags" Target="../tags/tag167.xml"/><Relationship Id="rId4" Type="http://schemas.openxmlformats.org/officeDocument/2006/relationships/image" Target="../media/image172.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5.xml"/><Relationship Id="rId1" Type="http://schemas.openxmlformats.org/officeDocument/2006/relationships/tags" Target="../tags/tag168.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5.xml"/><Relationship Id="rId1" Type="http://schemas.openxmlformats.org/officeDocument/2006/relationships/tags" Target="../tags/tag169.xml"/><Relationship Id="rId4" Type="http://schemas.openxmlformats.org/officeDocument/2006/relationships/image" Target="../media/image173.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5.xml"/><Relationship Id="rId1" Type="http://schemas.openxmlformats.org/officeDocument/2006/relationships/tags" Target="../tags/tag170.xml"/><Relationship Id="rId4" Type="http://schemas.openxmlformats.org/officeDocument/2006/relationships/image" Target="../media/image17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8.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5.xml"/><Relationship Id="rId1" Type="http://schemas.openxmlformats.org/officeDocument/2006/relationships/tags" Target="../tags/tag171.xml"/><Relationship Id="rId4" Type="http://schemas.openxmlformats.org/officeDocument/2006/relationships/image" Target="../media/image173.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5.xml"/><Relationship Id="rId1" Type="http://schemas.openxmlformats.org/officeDocument/2006/relationships/tags" Target="../tags/tag172.xml"/><Relationship Id="rId4" Type="http://schemas.openxmlformats.org/officeDocument/2006/relationships/image" Target="../media/image173.png"/></Relationships>
</file>

<file path=ppt/slides/_rels/slide17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5.xml"/><Relationship Id="rId1" Type="http://schemas.openxmlformats.org/officeDocument/2006/relationships/tags" Target="../tags/tag173.xml"/><Relationship Id="rId4" Type="http://schemas.openxmlformats.org/officeDocument/2006/relationships/image" Target="../media/image175.png"/></Relationships>
</file>

<file path=ppt/slides/_rels/slide173.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slideLayout" Target="../slideLayouts/slideLayout5.xml"/><Relationship Id="rId1" Type="http://schemas.openxmlformats.org/officeDocument/2006/relationships/tags" Target="../tags/tag174.xml"/><Relationship Id="rId4" Type="http://schemas.openxmlformats.org/officeDocument/2006/relationships/image" Target="../media/image177.png"/></Relationships>
</file>

<file path=ppt/slides/_rels/slide174.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slideLayout" Target="../slideLayouts/slideLayout5.xml"/><Relationship Id="rId1" Type="http://schemas.openxmlformats.org/officeDocument/2006/relationships/tags" Target="../tags/tag175.xml"/><Relationship Id="rId4" Type="http://schemas.openxmlformats.org/officeDocument/2006/relationships/image" Target="../media/image179.emf"/></Relationships>
</file>

<file path=ppt/slides/_rels/slide17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5.xml"/><Relationship Id="rId1" Type="http://schemas.openxmlformats.org/officeDocument/2006/relationships/tags" Target="../tags/tag176.xml"/></Relationships>
</file>

<file path=ppt/slides/_rels/slide17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5.xml"/><Relationship Id="rId1" Type="http://schemas.openxmlformats.org/officeDocument/2006/relationships/tags" Target="../tags/tag177.xml"/><Relationship Id="rId4" Type="http://schemas.openxmlformats.org/officeDocument/2006/relationships/image" Target="../media/image182.png"/></Relationships>
</file>

<file path=ppt/slides/_rels/slide17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5.xml"/><Relationship Id="rId1" Type="http://schemas.openxmlformats.org/officeDocument/2006/relationships/tags" Target="../tags/tag178.xml"/></Relationships>
</file>

<file path=ppt/slides/_rels/slide17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Layout" Target="../slideLayouts/slideLayout5.xml"/><Relationship Id="rId1" Type="http://schemas.openxmlformats.org/officeDocument/2006/relationships/tags" Target="../tags/tag179.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5.xml"/><Relationship Id="rId1" Type="http://schemas.openxmlformats.org/officeDocument/2006/relationships/tags" Target="../tags/tag180.xml"/><Relationship Id="rId5" Type="http://schemas.openxmlformats.org/officeDocument/2006/relationships/image" Target="../media/image186.png"/><Relationship Id="rId4" Type="http://schemas.openxmlformats.org/officeDocument/2006/relationships/image" Target="../media/image18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9.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5.xml"/><Relationship Id="rId1" Type="http://schemas.openxmlformats.org/officeDocument/2006/relationships/tags" Target="../tags/tag181.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5.xml"/><Relationship Id="rId1" Type="http://schemas.openxmlformats.org/officeDocument/2006/relationships/tags" Target="../tags/tag182.xml"/><Relationship Id="rId6" Type="http://schemas.openxmlformats.org/officeDocument/2006/relationships/image" Target="../media/image189.emf"/><Relationship Id="rId5" Type="http://schemas.openxmlformats.org/officeDocument/2006/relationships/image" Target="../media/image188.png"/><Relationship Id="rId4" Type="http://schemas.openxmlformats.org/officeDocument/2006/relationships/image" Target="../media/image187.emf"/></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5.xml"/><Relationship Id="rId1" Type="http://schemas.openxmlformats.org/officeDocument/2006/relationships/tags" Target="../tags/tag183.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5.xml"/><Relationship Id="rId1" Type="http://schemas.openxmlformats.org/officeDocument/2006/relationships/tags" Target="../tags/tag184.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5.xml"/><Relationship Id="rId1" Type="http://schemas.openxmlformats.org/officeDocument/2006/relationships/tags" Target="../tags/tag185.xml"/><Relationship Id="rId4" Type="http://schemas.openxmlformats.org/officeDocument/2006/relationships/image" Target="../media/image193.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5.xml"/><Relationship Id="rId1" Type="http://schemas.openxmlformats.org/officeDocument/2006/relationships/tags" Target="../tags/tag186.xml"/><Relationship Id="rId4" Type="http://schemas.openxmlformats.org/officeDocument/2006/relationships/image" Target="../media/image194.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5.xml"/><Relationship Id="rId1" Type="http://schemas.openxmlformats.org/officeDocument/2006/relationships/tags" Target="../tags/tag187.xml"/><Relationship Id="rId4" Type="http://schemas.openxmlformats.org/officeDocument/2006/relationships/image" Target="../media/image195.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5.xml"/><Relationship Id="rId1" Type="http://schemas.openxmlformats.org/officeDocument/2006/relationships/tags" Target="../tags/tag188.xml"/><Relationship Id="rId4" Type="http://schemas.openxmlformats.org/officeDocument/2006/relationships/image" Target="../media/image196.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5.xml"/><Relationship Id="rId1" Type="http://schemas.openxmlformats.org/officeDocument/2006/relationships/tags" Target="../tags/tag189.xml"/><Relationship Id="rId4" Type="http://schemas.openxmlformats.org/officeDocument/2006/relationships/image" Target="../media/image197.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55.xml"/><Relationship Id="rId7" Type="http://schemas.openxmlformats.org/officeDocument/2006/relationships/image" Target="../media/image201.png"/><Relationship Id="rId2" Type="http://schemas.openxmlformats.org/officeDocument/2006/relationships/slideLayout" Target="../slideLayouts/slideLayout5.xml"/><Relationship Id="rId1" Type="http://schemas.openxmlformats.org/officeDocument/2006/relationships/tags" Target="../tags/tag190.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0.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5.xml"/><Relationship Id="rId1" Type="http://schemas.openxmlformats.org/officeDocument/2006/relationships/tags" Target="../tags/tag191.xml"/><Relationship Id="rId5" Type="http://schemas.openxmlformats.org/officeDocument/2006/relationships/image" Target="../media/image203.png"/><Relationship Id="rId4" Type="http://schemas.openxmlformats.org/officeDocument/2006/relationships/image" Target="../media/image202.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5.xml"/><Relationship Id="rId1" Type="http://schemas.openxmlformats.org/officeDocument/2006/relationships/tags" Target="../tags/tag192.xml"/><Relationship Id="rId4" Type="http://schemas.openxmlformats.org/officeDocument/2006/relationships/image" Target="../media/image204.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5.xml"/><Relationship Id="rId1" Type="http://schemas.openxmlformats.org/officeDocument/2006/relationships/tags" Target="../tags/tag193.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5.xml"/><Relationship Id="rId1" Type="http://schemas.openxmlformats.org/officeDocument/2006/relationships/tags" Target="../tags/tag194.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5.xml"/><Relationship Id="rId1" Type="http://schemas.openxmlformats.org/officeDocument/2006/relationships/tags" Target="../tags/tag195.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96.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5.xml"/><Relationship Id="rId1" Type="http://schemas.openxmlformats.org/officeDocument/2006/relationships/tags" Target="../tags/tag197.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5.xml"/><Relationship Id="rId1" Type="http://schemas.openxmlformats.org/officeDocument/2006/relationships/tags" Target="../tags/tag198.xml"/><Relationship Id="rId4" Type="http://schemas.openxmlformats.org/officeDocument/2006/relationships/image" Target="../media/image208.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5.xml"/><Relationship Id="rId1" Type="http://schemas.openxmlformats.org/officeDocument/2006/relationships/tags" Target="../tags/tag199.xml"/><Relationship Id="rId4" Type="http://schemas.openxmlformats.org/officeDocument/2006/relationships/image" Target="../media/image11.pn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5.xml"/><Relationship Id="rId1" Type="http://schemas.openxmlformats.org/officeDocument/2006/relationships/tags" Target="../tags/tag200.xml"/><Relationship Id="rId5" Type="http://schemas.openxmlformats.org/officeDocument/2006/relationships/comments" Target="../comments/comment58.xml"/><Relationship Id="rId4" Type="http://schemas.openxmlformats.org/officeDocument/2006/relationships/image" Target="../media/image20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2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5.xml"/><Relationship Id="rId1" Type="http://schemas.openxmlformats.org/officeDocument/2006/relationships/tags" Target="../tags/tag201.xml"/><Relationship Id="rId6" Type="http://schemas.openxmlformats.org/officeDocument/2006/relationships/comments" Target="../comments/comment59.xml"/><Relationship Id="rId5" Type="http://schemas.openxmlformats.org/officeDocument/2006/relationships/image" Target="../media/image211.png"/><Relationship Id="rId4" Type="http://schemas.openxmlformats.org/officeDocument/2006/relationships/image" Target="../media/image210.pn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5.xml"/><Relationship Id="rId1" Type="http://schemas.openxmlformats.org/officeDocument/2006/relationships/tags" Target="../tags/tag20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5.xml"/><Relationship Id="rId1" Type="http://schemas.openxmlformats.org/officeDocument/2006/relationships/tags" Target="../tags/tag203.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5.xml"/><Relationship Id="rId1" Type="http://schemas.openxmlformats.org/officeDocument/2006/relationships/tags" Target="../tags/tag204.xml"/><Relationship Id="rId5" Type="http://schemas.openxmlformats.org/officeDocument/2006/relationships/image" Target="../media/image215.png"/><Relationship Id="rId4" Type="http://schemas.openxmlformats.org/officeDocument/2006/relationships/image" Target="../media/image210.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5.xml"/><Relationship Id="rId1" Type="http://schemas.openxmlformats.org/officeDocument/2006/relationships/tags" Target="../tags/tag205.xml"/><Relationship Id="rId5" Type="http://schemas.openxmlformats.org/officeDocument/2006/relationships/comments" Target="../comments/comment60.xml"/><Relationship Id="rId4" Type="http://schemas.openxmlformats.org/officeDocument/2006/relationships/image" Target="../media/image216.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5.xml"/><Relationship Id="rId1" Type="http://schemas.openxmlformats.org/officeDocument/2006/relationships/tags" Target="../tags/tag206.xml"/><Relationship Id="rId4" Type="http://schemas.openxmlformats.org/officeDocument/2006/relationships/image" Target="../media/image217.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5.xml"/><Relationship Id="rId1" Type="http://schemas.openxmlformats.org/officeDocument/2006/relationships/tags" Target="../tags/tag207.xml"/><Relationship Id="rId4" Type="http://schemas.openxmlformats.org/officeDocument/2006/relationships/image" Target="../media/image218.png"/></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5.xml"/><Relationship Id="rId1" Type="http://schemas.openxmlformats.org/officeDocument/2006/relationships/tags" Target="../tags/tag208.xml"/><Relationship Id="rId4" Type="http://schemas.openxmlformats.org/officeDocument/2006/relationships/image" Target="../media/image219.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73.xml"/><Relationship Id="rId7" Type="http://schemas.openxmlformats.org/officeDocument/2006/relationships/comments" Target="../comments/comment61.xml"/><Relationship Id="rId2" Type="http://schemas.openxmlformats.org/officeDocument/2006/relationships/slideLayout" Target="../slideLayouts/slideLayout5.xml"/><Relationship Id="rId1" Type="http://schemas.openxmlformats.org/officeDocument/2006/relationships/tags" Target="../tags/tag209.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5.xml"/><Relationship Id="rId1" Type="http://schemas.openxmlformats.org/officeDocument/2006/relationships/tags" Target="../tags/tag210.xml"/><Relationship Id="rId5" Type="http://schemas.openxmlformats.org/officeDocument/2006/relationships/image" Target="../media/image212.png"/><Relationship Id="rId4" Type="http://schemas.openxmlformats.org/officeDocument/2006/relationships/image" Target="../media/image2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22.xml"/><Relationship Id="rId5" Type="http://schemas.openxmlformats.org/officeDocument/2006/relationships/image" Target="../media/image18.png"/><Relationship Id="rId4" Type="http://schemas.openxmlformats.org/officeDocument/2006/relationships/image" Target="../media/image17.png"/></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5.xml"/><Relationship Id="rId1" Type="http://schemas.openxmlformats.org/officeDocument/2006/relationships/tags" Target="../tags/tag211.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1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5.xml"/><Relationship Id="rId1" Type="http://schemas.openxmlformats.org/officeDocument/2006/relationships/tags" Target="../tags/tag213.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5.xml"/><Relationship Id="rId1" Type="http://schemas.openxmlformats.org/officeDocument/2006/relationships/tags" Target="../tags/tag214.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5.xml"/><Relationship Id="rId1" Type="http://schemas.openxmlformats.org/officeDocument/2006/relationships/tags" Target="../tags/tag215.xml"/><Relationship Id="rId6" Type="http://schemas.openxmlformats.org/officeDocument/2006/relationships/comments" Target="../comments/comment62.xml"/><Relationship Id="rId5" Type="http://schemas.openxmlformats.org/officeDocument/2006/relationships/image" Target="../media/image225.png"/><Relationship Id="rId4" Type="http://schemas.openxmlformats.org/officeDocument/2006/relationships/image" Target="../media/image224.jpe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5.xml"/><Relationship Id="rId1" Type="http://schemas.openxmlformats.org/officeDocument/2006/relationships/tags" Target="../tags/tag216.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5.xml"/><Relationship Id="rId1" Type="http://schemas.openxmlformats.org/officeDocument/2006/relationships/tags" Target="../tags/tag217.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5.xml"/><Relationship Id="rId1" Type="http://schemas.openxmlformats.org/officeDocument/2006/relationships/tags" Target="../tags/tag218.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5.xml"/><Relationship Id="rId1" Type="http://schemas.openxmlformats.org/officeDocument/2006/relationships/tags" Target="../tags/tag219.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5.xml"/><Relationship Id="rId1" Type="http://schemas.openxmlformats.org/officeDocument/2006/relationships/tags" Target="../tags/tag2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21.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5.xml"/><Relationship Id="rId1" Type="http://schemas.openxmlformats.org/officeDocument/2006/relationships/tags" Target="../tags/tag222.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5.xml"/><Relationship Id="rId1" Type="http://schemas.openxmlformats.org/officeDocument/2006/relationships/tags" Target="../tags/tag223.xml"/><Relationship Id="rId4" Type="http://schemas.openxmlformats.org/officeDocument/2006/relationships/image" Target="../media/image226.png"/></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5.xml"/><Relationship Id="rId1" Type="http://schemas.openxmlformats.org/officeDocument/2006/relationships/tags" Target="../tags/tag224.xml"/><Relationship Id="rId5" Type="http://schemas.openxmlformats.org/officeDocument/2006/relationships/comments" Target="../comments/comment63.xml"/><Relationship Id="rId4" Type="http://schemas.openxmlformats.org/officeDocument/2006/relationships/image" Target="../media/image227.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5.xml"/><Relationship Id="rId1" Type="http://schemas.openxmlformats.org/officeDocument/2006/relationships/tags" Target="../tags/tag225.xml"/><Relationship Id="rId4" Type="http://schemas.openxmlformats.org/officeDocument/2006/relationships/image" Target="../media/image228.pn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5.xml"/><Relationship Id="rId1" Type="http://schemas.openxmlformats.org/officeDocument/2006/relationships/tags" Target="../tags/tag226.xml"/></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27.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5.xml"/><Relationship Id="rId1" Type="http://schemas.openxmlformats.org/officeDocument/2006/relationships/tags" Target="../tags/tag228.xml"/><Relationship Id="rId4" Type="http://schemas.openxmlformats.org/officeDocument/2006/relationships/comments" Target="../comments/comment64.xml"/></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5.xml"/><Relationship Id="rId1" Type="http://schemas.openxmlformats.org/officeDocument/2006/relationships/tags" Target="../tags/tag229.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5.xml"/><Relationship Id="rId1" Type="http://schemas.openxmlformats.org/officeDocument/2006/relationships/tags" Target="../tags/tag230.xml"/><Relationship Id="rId4" Type="http://schemas.openxmlformats.org/officeDocument/2006/relationships/image" Target="../media/image2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4.xml"/><Relationship Id="rId5" Type="http://schemas.openxmlformats.org/officeDocument/2006/relationships/comments" Target="../comments/comment2.xml"/><Relationship Id="rId4" Type="http://schemas.openxmlformats.org/officeDocument/2006/relationships/image" Target="../media/image19.png"/></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5.xml"/><Relationship Id="rId1" Type="http://schemas.openxmlformats.org/officeDocument/2006/relationships/tags" Target="../tags/tag231.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5.xml"/><Relationship Id="rId1" Type="http://schemas.openxmlformats.org/officeDocument/2006/relationships/tags" Target="../tags/tag232.xml"/><Relationship Id="rId6" Type="http://schemas.openxmlformats.org/officeDocument/2006/relationships/comments" Target="../comments/comment65.xml"/><Relationship Id="rId5" Type="http://schemas.openxmlformats.org/officeDocument/2006/relationships/image" Target="../media/image231.png"/><Relationship Id="rId4" Type="http://schemas.openxmlformats.org/officeDocument/2006/relationships/image" Target="../media/image230.png"/></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5.xml"/><Relationship Id="rId1" Type="http://schemas.openxmlformats.org/officeDocument/2006/relationships/tags" Target="../tags/tag233.xml"/><Relationship Id="rId4" Type="http://schemas.openxmlformats.org/officeDocument/2006/relationships/image" Target="../media/image232.png"/></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5.xml"/><Relationship Id="rId1" Type="http://schemas.openxmlformats.org/officeDocument/2006/relationships/tags" Target="../tags/tag234.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5.xml"/><Relationship Id="rId1" Type="http://schemas.openxmlformats.org/officeDocument/2006/relationships/tags" Target="../tags/tag235.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5.xml"/><Relationship Id="rId1" Type="http://schemas.openxmlformats.org/officeDocument/2006/relationships/tags" Target="../tags/tag236.xml"/></Relationships>
</file>

<file path=ppt/slides/_rels/slide23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37.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5.xml"/><Relationship Id="rId1" Type="http://schemas.openxmlformats.org/officeDocument/2006/relationships/tags" Target="../tags/tag238.xml"/></Relationships>
</file>

<file path=ppt/slides/_rels/slide238.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5.xml"/><Relationship Id="rId1" Type="http://schemas.openxmlformats.org/officeDocument/2006/relationships/tags" Target="../tags/tag239.xml"/><Relationship Id="rId5" Type="http://schemas.openxmlformats.org/officeDocument/2006/relationships/image" Target="../media/image234.png"/><Relationship Id="rId4" Type="http://schemas.openxmlformats.org/officeDocument/2006/relationships/image" Target="../media/image233.png"/></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5.xml"/><Relationship Id="rId1" Type="http://schemas.openxmlformats.org/officeDocument/2006/relationships/tags" Target="../tags/tag240.xml"/><Relationship Id="rId5" Type="http://schemas.openxmlformats.org/officeDocument/2006/relationships/image" Target="../media/image236.png"/><Relationship Id="rId4" Type="http://schemas.openxmlformats.org/officeDocument/2006/relationships/image" Target="../media/image2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25.xml"/><Relationship Id="rId5" Type="http://schemas.openxmlformats.org/officeDocument/2006/relationships/comments" Target="../comments/comment3.xml"/><Relationship Id="rId4" Type="http://schemas.openxmlformats.org/officeDocument/2006/relationships/image" Target="../media/image20.png"/></Relationships>
</file>

<file path=ppt/slides/_rels/slide240.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5.xml"/><Relationship Id="rId1" Type="http://schemas.openxmlformats.org/officeDocument/2006/relationships/tags" Target="../tags/tag241.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5.xml"/><Relationship Id="rId1" Type="http://schemas.openxmlformats.org/officeDocument/2006/relationships/tags" Target="../tags/tag242.xml"/></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43.xml"/></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32.xml"/><Relationship Id="rId1" Type="http://schemas.openxmlformats.org/officeDocument/2006/relationships/tags" Target="../tags/tag244.xml"/></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5.xml"/><Relationship Id="rId1" Type="http://schemas.openxmlformats.org/officeDocument/2006/relationships/tags" Target="../tags/tag245.xml"/><Relationship Id="rId5" Type="http://schemas.openxmlformats.org/officeDocument/2006/relationships/image" Target="../media/image106.png"/><Relationship Id="rId4" Type="http://schemas.openxmlformats.org/officeDocument/2006/relationships/customXml" Target="../ink/ink22.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5.xml"/><Relationship Id="rId1" Type="http://schemas.openxmlformats.org/officeDocument/2006/relationships/tags" Target="../tags/tag246.xml"/><Relationship Id="rId5" Type="http://schemas.openxmlformats.org/officeDocument/2006/relationships/image" Target="../media/image106.png"/><Relationship Id="rId4" Type="http://schemas.openxmlformats.org/officeDocument/2006/relationships/customXml" Target="../ink/ink23.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5.xml"/><Relationship Id="rId1" Type="http://schemas.openxmlformats.org/officeDocument/2006/relationships/tags" Target="../tags/tag247.xml"/><Relationship Id="rId6" Type="http://schemas.openxmlformats.org/officeDocument/2006/relationships/image" Target="../media/image237.png"/><Relationship Id="rId5" Type="http://schemas.openxmlformats.org/officeDocument/2006/relationships/image" Target="../media/image106.png"/><Relationship Id="rId4" Type="http://schemas.openxmlformats.org/officeDocument/2006/relationships/customXml" Target="../ink/ink24.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5.xml"/><Relationship Id="rId1" Type="http://schemas.openxmlformats.org/officeDocument/2006/relationships/tags" Target="../tags/tag248.xml"/><Relationship Id="rId5" Type="http://schemas.openxmlformats.org/officeDocument/2006/relationships/image" Target="../media/image106.png"/><Relationship Id="rId4" Type="http://schemas.openxmlformats.org/officeDocument/2006/relationships/customXml" Target="../ink/ink25.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5.xml"/><Relationship Id="rId1" Type="http://schemas.openxmlformats.org/officeDocument/2006/relationships/tags" Target="../tags/tag249.xml"/><Relationship Id="rId6" Type="http://schemas.openxmlformats.org/officeDocument/2006/relationships/image" Target="../media/image238.png"/><Relationship Id="rId5" Type="http://schemas.openxmlformats.org/officeDocument/2006/relationships/image" Target="../media/image106.png"/><Relationship Id="rId4" Type="http://schemas.openxmlformats.org/officeDocument/2006/relationships/customXml" Target="../ink/ink26.xml"/></Relationships>
</file>

<file path=ppt/slides/_rels/slide24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5.xml"/><Relationship Id="rId1" Type="http://schemas.openxmlformats.org/officeDocument/2006/relationships/tags" Target="../tags/tag250.xml"/><Relationship Id="rId6" Type="http://schemas.openxmlformats.org/officeDocument/2006/relationships/image" Target="../media/image106.png"/><Relationship Id="rId5" Type="http://schemas.openxmlformats.org/officeDocument/2006/relationships/customXml" Target="../ink/ink27.xml"/><Relationship Id="rId4" Type="http://schemas.openxmlformats.org/officeDocument/2006/relationships/image" Target="../media/image2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6.xml"/><Relationship Id="rId6" Type="http://schemas.openxmlformats.org/officeDocument/2006/relationships/comments" Target="../comments/comment4.xml"/><Relationship Id="rId5" Type="http://schemas.openxmlformats.org/officeDocument/2006/relationships/image" Target="../media/image22.png"/><Relationship Id="rId4" Type="http://schemas.openxmlformats.org/officeDocument/2006/relationships/image" Target="../media/image21.png"/></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5.xml"/><Relationship Id="rId1" Type="http://schemas.openxmlformats.org/officeDocument/2006/relationships/tags" Target="../tags/tag251.xml"/><Relationship Id="rId6" Type="http://schemas.openxmlformats.org/officeDocument/2006/relationships/image" Target="../media/image240.png"/><Relationship Id="rId5" Type="http://schemas.openxmlformats.org/officeDocument/2006/relationships/image" Target="../media/image106.png"/><Relationship Id="rId4" Type="http://schemas.openxmlformats.org/officeDocument/2006/relationships/customXml" Target="../ink/ink28.xml"/></Relationships>
</file>

<file path=ppt/slides/_rels/slide251.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notesSlide" Target="../notesSlides/notesSlide211.xml"/><Relationship Id="rId7" Type="http://schemas.openxmlformats.org/officeDocument/2006/relationships/image" Target="../media/image242.png"/><Relationship Id="rId2" Type="http://schemas.openxmlformats.org/officeDocument/2006/relationships/slideLayout" Target="../slideLayouts/slideLayout5.xml"/><Relationship Id="rId1" Type="http://schemas.openxmlformats.org/officeDocument/2006/relationships/tags" Target="../tags/tag252.xml"/><Relationship Id="rId6" Type="http://schemas.openxmlformats.org/officeDocument/2006/relationships/image" Target="../media/image241.png"/><Relationship Id="rId5" Type="http://schemas.openxmlformats.org/officeDocument/2006/relationships/image" Target="../media/image106.png"/><Relationship Id="rId4" Type="http://schemas.openxmlformats.org/officeDocument/2006/relationships/customXml" Target="../ink/ink29.xml"/></Relationships>
</file>

<file path=ppt/slides/_rels/slide25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5.xml"/></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53.xml"/></Relationships>
</file>

<file path=ppt/slides/_rels/slide254.x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slideLayout" Target="../slideLayouts/slideLayout5.xml"/><Relationship Id="rId1" Type="http://schemas.openxmlformats.org/officeDocument/2006/relationships/tags" Target="../tags/tag254.xml"/></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55.xml"/></Relationships>
</file>

<file path=ppt/slides/_rels/slide25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56.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5.xml"/><Relationship Id="rId1" Type="http://schemas.openxmlformats.org/officeDocument/2006/relationships/tags" Target="../tags/tag257.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5.xml"/><Relationship Id="rId1" Type="http://schemas.openxmlformats.org/officeDocument/2006/relationships/tags" Target="../tags/tag258.xml"/><Relationship Id="rId4" Type="http://schemas.openxmlformats.org/officeDocument/2006/relationships/image" Target="../media/image246.png"/></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5.xml"/><Relationship Id="rId1" Type="http://schemas.openxmlformats.org/officeDocument/2006/relationships/tags" Target="../tags/tag259.xml"/><Relationship Id="rId4" Type="http://schemas.openxmlformats.org/officeDocument/2006/relationships/image" Target="../media/image24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2.xml"/><Relationship Id="rId1" Type="http://schemas.openxmlformats.org/officeDocument/2006/relationships/tags" Target="../tags/tag27.xml"/><Relationship Id="rId5" Type="http://schemas.openxmlformats.org/officeDocument/2006/relationships/comments" Target="../comments/comment5.xml"/><Relationship Id="rId4" Type="http://schemas.openxmlformats.org/officeDocument/2006/relationships/image" Target="../media/image23.png"/></Relationships>
</file>

<file path=ppt/slides/_rels/slide260.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5.xml"/><Relationship Id="rId1" Type="http://schemas.openxmlformats.org/officeDocument/2006/relationships/tags" Target="../tags/tag260.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5.xml"/><Relationship Id="rId1" Type="http://schemas.openxmlformats.org/officeDocument/2006/relationships/tags" Target="../tags/tag261.xml"/></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5.xml"/><Relationship Id="rId1" Type="http://schemas.openxmlformats.org/officeDocument/2006/relationships/tags" Target="../tags/tag262.xml"/></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5.xml"/><Relationship Id="rId1" Type="http://schemas.openxmlformats.org/officeDocument/2006/relationships/tags" Target="../tags/tag263.xml"/><Relationship Id="rId5" Type="http://schemas.openxmlformats.org/officeDocument/2006/relationships/image" Target="../media/image249.png"/><Relationship Id="rId4" Type="http://schemas.openxmlformats.org/officeDocument/2006/relationships/image" Target="../media/image248.png"/></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5.xml"/><Relationship Id="rId1" Type="http://schemas.openxmlformats.org/officeDocument/2006/relationships/tags" Target="../tags/tag264.xml"/></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5.xml"/><Relationship Id="rId1" Type="http://schemas.openxmlformats.org/officeDocument/2006/relationships/tags" Target="../tags/tag265.xml"/><Relationship Id="rId4" Type="http://schemas.openxmlformats.org/officeDocument/2006/relationships/image" Target="../media/image250.png"/></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5.xml"/><Relationship Id="rId1" Type="http://schemas.openxmlformats.org/officeDocument/2006/relationships/tags" Target="../tags/tag266.xml"/><Relationship Id="rId6" Type="http://schemas.openxmlformats.org/officeDocument/2006/relationships/image" Target="../media/image253.jpeg"/><Relationship Id="rId5" Type="http://schemas.openxmlformats.org/officeDocument/2006/relationships/image" Target="../media/image252.jpeg"/><Relationship Id="rId4" Type="http://schemas.openxmlformats.org/officeDocument/2006/relationships/image" Target="../media/image251.png"/></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5.xml"/><Relationship Id="rId1" Type="http://schemas.openxmlformats.org/officeDocument/2006/relationships/tags" Target="../tags/tag267.xml"/></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5.xml"/><Relationship Id="rId1" Type="http://schemas.openxmlformats.org/officeDocument/2006/relationships/tags" Target="../tags/tag268.xml"/></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5.xml"/><Relationship Id="rId1" Type="http://schemas.openxmlformats.org/officeDocument/2006/relationships/tags" Target="../tags/tag269.xml"/><Relationship Id="rId4" Type="http://schemas.openxmlformats.org/officeDocument/2006/relationships/image" Target="../media/image254.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28.xml"/><Relationship Id="rId6" Type="http://schemas.openxmlformats.org/officeDocument/2006/relationships/comments" Target="../comments/comment6.xml"/><Relationship Id="rId5" Type="http://schemas.openxmlformats.org/officeDocument/2006/relationships/image" Target="../media/image25.png"/><Relationship Id="rId4" Type="http://schemas.openxmlformats.org/officeDocument/2006/relationships/image" Target="../media/image24.png"/></Relationships>
</file>

<file path=ppt/slides/_rels/slide27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5.xml"/><Relationship Id="rId5" Type="http://schemas.openxmlformats.org/officeDocument/2006/relationships/image" Target="../media/image259.png"/><Relationship Id="rId4" Type="http://schemas.openxmlformats.org/officeDocument/2006/relationships/image" Target="../media/image258.png"/></Relationships>
</file>

<file path=ppt/slides/_rels/slide27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25.xml"/><Relationship Id="rId1" Type="http://schemas.openxmlformats.org/officeDocument/2006/relationships/slideLayout" Target="../slideLayouts/slideLayout5.xml"/></Relationships>
</file>

<file path=ppt/slides/_rels/slide27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26.xml"/><Relationship Id="rId1" Type="http://schemas.openxmlformats.org/officeDocument/2006/relationships/slideLayout" Target="../slideLayouts/slideLayout5.xml"/><Relationship Id="rId4" Type="http://schemas.openxmlformats.org/officeDocument/2006/relationships/image" Target="../media/image262.png"/></Relationships>
</file>

<file path=ppt/slides/_rels/slide27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5.xml"/></Relationships>
</file>

<file path=ppt/slides/_rels/slide27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5.xml"/></Relationships>
</file>

<file path=ppt/slides/_rels/slide27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5.xml"/></Relationships>
</file>

<file path=ppt/slides/_rels/slide27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5.xml"/></Relationships>
</file>

<file path=ppt/slides/_rels/slide278.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27.xml"/><Relationship Id="rId2" Type="http://schemas.openxmlformats.org/officeDocument/2006/relationships/slideLayout" Target="../slideLayouts/slideLayout5.xml"/><Relationship Id="rId1" Type="http://schemas.openxmlformats.org/officeDocument/2006/relationships/tags" Target="../tags/tag270.xml"/><Relationship Id="rId4" Type="http://schemas.openxmlformats.org/officeDocument/2006/relationships/image" Target="../media/image269.png"/></Relationships>
</file>

<file path=ppt/slides/_rels/slide28.xml.rels><?xml version="1.0" encoding="UTF-8" standalone="yes"?>
<Relationships xmlns="http://schemas.openxmlformats.org/package/2006/relationships"><Relationship Id="rId8" Type="http://schemas.openxmlformats.org/officeDocument/2006/relationships/comments" Target="../comments/comment7.xml"/><Relationship Id="rId3" Type="http://schemas.openxmlformats.org/officeDocument/2006/relationships/notesSlide" Target="../notesSlides/notesSlide15.xml"/><Relationship Id="rId7" Type="http://schemas.openxmlformats.org/officeDocument/2006/relationships/image" Target="../media/image29.png"/><Relationship Id="rId2" Type="http://schemas.openxmlformats.org/officeDocument/2006/relationships/slideLayout" Target="../slideLayouts/slideLayout32.xml"/><Relationship Id="rId1" Type="http://schemas.openxmlformats.org/officeDocument/2006/relationships/tags" Target="../tags/tag2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28.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5.xml"/></Relationships>
</file>

<file path=ppt/slides/_rels/slide285.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29.xml"/><Relationship Id="rId1" Type="http://schemas.openxmlformats.org/officeDocument/2006/relationships/slideLayout" Target="../slideLayouts/slideLayout5.xml"/></Relationships>
</file>

<file path=ppt/slides/_rels/slide28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30.xml"/><Relationship Id="rId1" Type="http://schemas.openxmlformats.org/officeDocument/2006/relationships/slideLayout" Target="../slideLayouts/slideLayout5.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9.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comments" Target="../comments/comment8.xml"/><Relationship Id="rId5" Type="http://schemas.openxmlformats.org/officeDocument/2006/relationships/image" Target="../media/image31.png"/><Relationship Id="rId4" Type="http://schemas.openxmlformats.org/officeDocument/2006/relationships/image" Target="../media/image30.png"/></Relationships>
</file>

<file path=ppt/slides/_rels/slide290.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5.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1.xml"/><Relationship Id="rId1" Type="http://schemas.openxmlformats.org/officeDocument/2006/relationships/slideLayout" Target="../slideLayouts/slideLayout5.xml"/></Relationships>
</file>

<file path=ppt/slides/_rels/slide293.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5.xml"/></Relationships>
</file>

<file path=ppt/slides/_rels/slide29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32.xml"/><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5.xml"/></Relationships>
</file>

<file path=ppt/slides/_rels/slide296.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33.xml"/><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5.xml"/></Relationships>
</file>

<file path=ppt/slides/_rels/slide298.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comments" Target="../comments/comment9.xml"/><Relationship Id="rId5" Type="http://schemas.openxmlformats.org/officeDocument/2006/relationships/image" Target="../media/image33.png"/><Relationship Id="rId4" Type="http://schemas.openxmlformats.org/officeDocument/2006/relationships/image" Target="../media/image32.png"/></Relationships>
</file>

<file path=ppt/slides/_rels/slide30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34.xml"/><Relationship Id="rId1" Type="http://schemas.openxmlformats.org/officeDocument/2006/relationships/slideLayout" Target="../slideLayouts/slideLayout5.xml"/></Relationships>
</file>

<file path=ppt/slides/_rels/slide301.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35.xml"/><Relationship Id="rId1" Type="http://schemas.openxmlformats.org/officeDocument/2006/relationships/slideLayout" Target="../slideLayouts/slideLayout5.xml"/></Relationships>
</file>

<file path=ppt/slides/_rels/slide30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36.xml"/><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37.xml"/><Relationship Id="rId1" Type="http://schemas.openxmlformats.org/officeDocument/2006/relationships/slideLayout" Target="../slideLayouts/slideLayout5.xml"/></Relationships>
</file>

<file path=ppt/slides/_rels/slide30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5.xml"/></Relationships>
</file>

<file path=ppt/slides/_rels/slide305.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5.xml"/></Relationships>
</file>

<file path=ppt/slides/_rels/slide30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5.xml"/><Relationship Id="rId4" Type="http://schemas.openxmlformats.org/officeDocument/2006/relationships/image" Target="../media/image297.png"/></Relationships>
</file>

<file path=ppt/slides/_rels/slide30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5.xml"/><Relationship Id="rId4" Type="http://schemas.openxmlformats.org/officeDocument/2006/relationships/image" Target="../media/image300.png"/></Relationships>
</file>

<file path=ppt/slides/_rels/slide308.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5.xml"/><Relationship Id="rId5" Type="http://schemas.openxmlformats.org/officeDocument/2006/relationships/image" Target="../media/image304.png"/><Relationship Id="rId4" Type="http://schemas.openxmlformats.org/officeDocument/2006/relationships/image" Target="../media/image303.png"/></Relationships>
</file>

<file path=ppt/slides/_rels/slide309.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slideLayout" Target="../slideLayouts/slideLayout5.xml"/><Relationship Id="rId1" Type="http://schemas.openxmlformats.org/officeDocument/2006/relationships/tags" Target="../tags/tag271.xml"/><Relationship Id="rId4" Type="http://schemas.openxmlformats.org/officeDocument/2006/relationships/image" Target="../media/image30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32.xml"/><Relationship Id="rId4" Type="http://schemas.openxmlformats.org/officeDocument/2006/relationships/comments" Target="../comments/comment10.xml"/></Relationships>
</file>

<file path=ppt/slides/_rels/slide310.xml.rels><?xml version="1.0" encoding="UTF-8" standalone="yes"?>
<Relationships xmlns="http://schemas.openxmlformats.org/package/2006/relationships"><Relationship Id="rId3" Type="http://schemas.openxmlformats.org/officeDocument/2006/relationships/notesSlide" Target="../notesSlides/notesSlide238.xml"/><Relationship Id="rId2" Type="http://schemas.openxmlformats.org/officeDocument/2006/relationships/slideLayout" Target="../slideLayouts/slideLayout5.xml"/><Relationship Id="rId1" Type="http://schemas.openxmlformats.org/officeDocument/2006/relationships/tags" Target="../tags/tag272.xml"/></Relationships>
</file>

<file path=ppt/slides/_rels/slide311.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5.xml"/><Relationship Id="rId1" Type="http://schemas.openxmlformats.org/officeDocument/2006/relationships/tags" Target="../tags/tag273.xml"/></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74.xml"/></Relationships>
</file>

<file path=ppt/slides/_rels/slide313.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5.xml"/><Relationship Id="rId1" Type="http://schemas.openxmlformats.org/officeDocument/2006/relationships/tags" Target="../tags/tag275.xml"/><Relationship Id="rId4" Type="http://schemas.openxmlformats.org/officeDocument/2006/relationships/comments" Target="../comments/comment66.xml"/></Relationships>
</file>

<file path=ppt/slides/_rels/slide314.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5.xml"/><Relationship Id="rId1" Type="http://schemas.openxmlformats.org/officeDocument/2006/relationships/tags" Target="../tags/tag276.xml"/></Relationships>
</file>

<file path=ppt/slides/_rels/slide315.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5.xml"/><Relationship Id="rId1" Type="http://schemas.openxmlformats.org/officeDocument/2006/relationships/tags" Target="../tags/tag277.xml"/></Relationships>
</file>

<file path=ppt/slides/_rels/slide316.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243.xml"/><Relationship Id="rId1" Type="http://schemas.openxmlformats.org/officeDocument/2006/relationships/slideLayout" Target="../slideLayouts/slideLayout5.xml"/></Relationships>
</file>

<file path=ppt/slides/_rels/slide317.xml.rels><?xml version="1.0" encoding="UTF-8" standalone="yes"?>
<Relationships xmlns="http://schemas.openxmlformats.org/package/2006/relationships"><Relationship Id="rId3" Type="http://schemas.openxmlformats.org/officeDocument/2006/relationships/image" Target="../media/image308.jpeg"/><Relationship Id="rId2" Type="http://schemas.openxmlformats.org/officeDocument/2006/relationships/notesSlide" Target="../notesSlides/notesSlide244.xml"/><Relationship Id="rId1" Type="http://schemas.openxmlformats.org/officeDocument/2006/relationships/slideLayout" Target="../slideLayouts/slideLayout5.xml"/><Relationship Id="rId5" Type="http://schemas.openxmlformats.org/officeDocument/2006/relationships/image" Target="../media/image310.png"/><Relationship Id="rId4" Type="http://schemas.openxmlformats.org/officeDocument/2006/relationships/image" Target="../media/image309.png"/></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5.xml"/><Relationship Id="rId1" Type="http://schemas.openxmlformats.org/officeDocument/2006/relationships/tags" Target="../tags/tag33.xml"/></Relationships>
</file>

<file path=ppt/slides/_rels/slide32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5.xml"/></Relationships>
</file>

<file path=ppt/slides/_rels/slide321.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247.xml"/><Relationship Id="rId1" Type="http://schemas.openxmlformats.org/officeDocument/2006/relationships/slideLayout" Target="../slideLayouts/slideLayout5.xml"/></Relationships>
</file>

<file path=ppt/slides/_rels/slide322.xml.rels><?xml version="1.0" encoding="UTF-8" standalone="yes"?>
<Relationships xmlns="http://schemas.openxmlformats.org/package/2006/relationships"><Relationship Id="rId3" Type="http://schemas.openxmlformats.org/officeDocument/2006/relationships/notesSlide" Target="../notesSlides/notesSlide248.xml"/><Relationship Id="rId2" Type="http://schemas.openxmlformats.org/officeDocument/2006/relationships/slideLayout" Target="../slideLayouts/slideLayout5.xml"/><Relationship Id="rId1" Type="http://schemas.openxmlformats.org/officeDocument/2006/relationships/tags" Target="../tags/tag278.xml"/><Relationship Id="rId5" Type="http://schemas.openxmlformats.org/officeDocument/2006/relationships/comments" Target="../comments/comment67.xml"/><Relationship Id="rId4" Type="http://schemas.openxmlformats.org/officeDocument/2006/relationships/image" Target="../media/image313.png"/></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79.xml"/></Relationships>
</file>

<file path=ppt/slides/_rels/slide324.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5.xml"/></Relationships>
</file>

<file path=ppt/slides/_rels/slide326.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49.xml"/><Relationship Id="rId1" Type="http://schemas.openxmlformats.org/officeDocument/2006/relationships/slideLayout" Target="../slideLayouts/slideLayout5.xml"/></Relationships>
</file>

<file path=ppt/slides/_rels/slide328.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5.xml"/></Relationships>
</file>

<file path=ppt/slides/_rels/slide329.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5.xml"/><Relationship Id="rId1" Type="http://schemas.openxmlformats.org/officeDocument/2006/relationships/tags" Target="../tags/tag280.xml"/><Relationship Id="rId4" Type="http://schemas.openxmlformats.org/officeDocument/2006/relationships/image" Target="../media/image31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34.xml"/></Relationships>
</file>

<file path=ppt/slides/_rels/slide330.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51.xml"/><Relationship Id="rId1" Type="http://schemas.openxmlformats.org/officeDocument/2006/relationships/slideLayout" Target="../slideLayouts/slideLayout5.xml"/></Relationships>
</file>

<file path=ppt/slides/_rels/slide33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5.xml"/></Relationships>
</file>

<file path=ppt/slides/_rels/slide33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5.xml"/></Relationships>
</file>

<file path=ppt/slides/_rels/slide33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Layout" Target="../slideLayouts/slideLayout5.xml"/><Relationship Id="rId1" Type="http://schemas.openxmlformats.org/officeDocument/2006/relationships/tags" Target="../tags/tag281.xml"/></Relationships>
</file>

<file path=ppt/slides/_rels/slide334.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5.xml"/></Relationships>
</file>

<file path=ppt/slides/_rels/slide335.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5.xml"/></Relationships>
</file>

<file path=ppt/slides/_rels/slide336.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252.xml"/><Relationship Id="rId1" Type="http://schemas.openxmlformats.org/officeDocument/2006/relationships/slideLayout" Target="../slideLayouts/slideLayout5.xml"/></Relationships>
</file>

<file path=ppt/slides/_rels/slide33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253.xml"/><Relationship Id="rId1" Type="http://schemas.openxmlformats.org/officeDocument/2006/relationships/slideLayout" Target="../slideLayouts/slideLayout5.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ags" Target="../tags/tag35.xml"/><Relationship Id="rId5" Type="http://schemas.openxmlformats.org/officeDocument/2006/relationships/comments" Target="../comments/comment11.xml"/><Relationship Id="rId4" Type="http://schemas.openxmlformats.org/officeDocument/2006/relationships/image" Target="../media/image30.png"/></Relationships>
</file>

<file path=ppt/slides/_rels/slide340.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255.xml"/><Relationship Id="rId1" Type="http://schemas.openxmlformats.org/officeDocument/2006/relationships/slideLayout" Target="../slideLayouts/slideLayout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56.xml"/><Relationship Id="rId1" Type="http://schemas.openxmlformats.org/officeDocument/2006/relationships/slideLayout" Target="../slideLayouts/slideLayout5.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257.xml"/><Relationship Id="rId1" Type="http://schemas.openxmlformats.org/officeDocument/2006/relationships/slideLayout" Target="../slideLayouts/slideLayout5.xml"/></Relationships>
</file>

<file path=ppt/slides/_rels/slide34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58.xml"/><Relationship Id="rId1" Type="http://schemas.openxmlformats.org/officeDocument/2006/relationships/slideLayout" Target="../slideLayouts/slideLayout5.xml"/></Relationships>
</file>

<file path=ppt/slides/_rels/slide346.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259.xml"/><Relationship Id="rId1" Type="http://schemas.openxmlformats.org/officeDocument/2006/relationships/slideLayout" Target="../slideLayouts/slideLayout5.xml"/></Relationships>
</file>

<file path=ppt/slides/_rels/slide347.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5.xml"/></Relationships>
</file>

<file path=ppt/slides/_rels/slide348.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26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tags" Target="../tags/tag36.xml"/><Relationship Id="rId6" Type="http://schemas.openxmlformats.org/officeDocument/2006/relationships/comments" Target="../comments/comment12.xml"/><Relationship Id="rId5" Type="http://schemas.openxmlformats.org/officeDocument/2006/relationships/image" Target="../media/image35.png"/><Relationship Id="rId4" Type="http://schemas.openxmlformats.org/officeDocument/2006/relationships/image" Target="../media/image34.png"/></Relationships>
</file>

<file path=ppt/slides/_rels/slide350.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5.xml"/></Relationships>
</file>

<file path=ppt/slides/_rels/slide351.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5.xml"/></Relationships>
</file>

<file path=ppt/slides/_rels/slide352.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5.xml"/></Relationships>
</file>

<file path=ppt/slides/_rels/slide353.xml.rels><?xml version="1.0" encoding="UTF-8" standalone="yes"?>
<Relationships xmlns="http://schemas.openxmlformats.org/package/2006/relationships"><Relationship Id="rId3" Type="http://schemas.openxmlformats.org/officeDocument/2006/relationships/image" Target="../media/image337.jpeg"/><Relationship Id="rId2" Type="http://schemas.openxmlformats.org/officeDocument/2006/relationships/notesSlide" Target="../notesSlides/notesSlide261.xml"/><Relationship Id="rId1" Type="http://schemas.openxmlformats.org/officeDocument/2006/relationships/slideLayout" Target="../slideLayouts/slideLayout5.xml"/><Relationship Id="rId4" Type="http://schemas.openxmlformats.org/officeDocument/2006/relationships/image" Target="../media/image338.png"/></Relationships>
</file>

<file path=ppt/slides/_rels/slide354.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262.xml"/><Relationship Id="rId1" Type="http://schemas.openxmlformats.org/officeDocument/2006/relationships/slideLayout" Target="../slideLayouts/slideLayout5.xml"/><Relationship Id="rId4" Type="http://schemas.openxmlformats.org/officeDocument/2006/relationships/image" Target="../media/image340.png"/></Relationships>
</file>

<file path=ppt/slides/_rels/slide35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263.xml"/><Relationship Id="rId1" Type="http://schemas.openxmlformats.org/officeDocument/2006/relationships/slideLayout" Target="../slideLayouts/slideLayout5.xml"/></Relationships>
</file>

<file path=ppt/slides/_rels/slide356.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264.xml"/><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slideLayout" Target="../slideLayouts/slideLayout5.xml"/><Relationship Id="rId1" Type="http://schemas.openxmlformats.org/officeDocument/2006/relationships/tags" Target="../tags/tag282.xml"/><Relationship Id="rId4" Type="http://schemas.openxmlformats.org/officeDocument/2006/relationships/image" Target="../media/image344.png"/></Relationships>
</file>

<file path=ppt/slides/_rels/slide358.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5.xml"/></Relationships>
</file>

<file path=ppt/slides/_rels/slide359.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5.xml"/><Relationship Id="rId4" Type="http://schemas.openxmlformats.org/officeDocument/2006/relationships/image" Target="../media/image34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36.png"/></Relationships>
</file>

<file path=ppt/slides/_rels/slide36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5.xml"/><Relationship Id="rId4" Type="http://schemas.openxmlformats.org/officeDocument/2006/relationships/image" Target="../media/image349.png"/></Relationships>
</file>

<file path=ppt/slides/_rels/slide361.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5.xml"/><Relationship Id="rId5" Type="http://schemas.openxmlformats.org/officeDocument/2006/relationships/image" Target="../media/image351.png"/><Relationship Id="rId4" Type="http://schemas.openxmlformats.org/officeDocument/2006/relationships/image" Target="../media/image350.png"/></Relationships>
</file>

<file path=ppt/slides/_rels/slide3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slideLayout" Target="../slideLayouts/slideLayout5.xml"/><Relationship Id="rId1" Type="http://schemas.openxmlformats.org/officeDocument/2006/relationships/tags" Target="../tags/tag283.xml"/><Relationship Id="rId4" Type="http://schemas.openxmlformats.org/officeDocument/2006/relationships/image" Target="../media/image353.png"/></Relationships>
</file>

<file path=ppt/slides/_rels/slide363.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5.xml"/><Relationship Id="rId1" Type="http://schemas.openxmlformats.org/officeDocument/2006/relationships/tags" Target="../tags/tag284.xml"/></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85.xml"/></Relationships>
</file>

<file path=ppt/slides/_rels/slide365.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5.xml"/><Relationship Id="rId1" Type="http://schemas.openxmlformats.org/officeDocument/2006/relationships/tags" Target="../tags/tag286.xml"/></Relationships>
</file>

<file path=ppt/slides/_rels/slide366.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5.xml"/><Relationship Id="rId1" Type="http://schemas.openxmlformats.org/officeDocument/2006/relationships/tags" Target="../tags/tag287.xml"/></Relationships>
</file>

<file path=ppt/slides/_rels/slide367.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5.xml"/><Relationship Id="rId1" Type="http://schemas.openxmlformats.org/officeDocument/2006/relationships/tags" Target="../tags/tag288.xml"/><Relationship Id="rId4" Type="http://schemas.openxmlformats.org/officeDocument/2006/relationships/image" Target="../media/image354.png"/></Relationships>
</file>

<file path=ppt/slides/_rels/slide368.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5.xml"/><Relationship Id="rId1" Type="http://schemas.openxmlformats.org/officeDocument/2006/relationships/tags" Target="../tags/tag289.xml"/><Relationship Id="rId5" Type="http://schemas.openxmlformats.org/officeDocument/2006/relationships/image" Target="../media/image356.png"/><Relationship Id="rId4" Type="http://schemas.openxmlformats.org/officeDocument/2006/relationships/image" Target="../media/image355.png"/></Relationships>
</file>

<file path=ppt/slides/_rels/slide369.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5.xml"/><Relationship Id="rId1" Type="http://schemas.openxmlformats.org/officeDocument/2006/relationships/tags" Target="../tags/tag290.xml"/><Relationship Id="rId5" Type="http://schemas.openxmlformats.org/officeDocument/2006/relationships/image" Target="../media/image358.png"/><Relationship Id="rId4" Type="http://schemas.openxmlformats.org/officeDocument/2006/relationships/image" Target="../media/image35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tags" Target="../tags/tag38.xml"/><Relationship Id="rId4" Type="http://schemas.openxmlformats.org/officeDocument/2006/relationships/image" Target="../media/image37.png"/></Relationships>
</file>

<file path=ppt/slides/_rels/slide370.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5.xml"/><Relationship Id="rId1" Type="http://schemas.openxmlformats.org/officeDocument/2006/relationships/tags" Target="../tags/tag291.xml"/><Relationship Id="rId4" Type="http://schemas.openxmlformats.org/officeDocument/2006/relationships/image" Target="../media/image359.png"/></Relationships>
</file>

<file path=ppt/slides/_rels/slide371.xml.rels><?xml version="1.0" encoding="UTF-8" standalone="yes"?>
<Relationships xmlns="http://schemas.openxmlformats.org/package/2006/relationships"><Relationship Id="rId3" Type="http://schemas.openxmlformats.org/officeDocument/2006/relationships/notesSlide" Target="../notesSlides/notesSlide272.xml"/><Relationship Id="rId2" Type="http://schemas.openxmlformats.org/officeDocument/2006/relationships/slideLayout" Target="../slideLayouts/slideLayout5.xml"/><Relationship Id="rId1" Type="http://schemas.openxmlformats.org/officeDocument/2006/relationships/tags" Target="../tags/tag292.xml"/><Relationship Id="rId6" Type="http://schemas.openxmlformats.org/officeDocument/2006/relationships/image" Target="../media/image362.png"/><Relationship Id="rId5" Type="http://schemas.openxmlformats.org/officeDocument/2006/relationships/image" Target="../media/image361.png"/><Relationship Id="rId4" Type="http://schemas.openxmlformats.org/officeDocument/2006/relationships/image" Target="../media/image360.png"/></Relationships>
</file>

<file path=ppt/slides/_rels/slide372.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5.xml"/><Relationship Id="rId1" Type="http://schemas.openxmlformats.org/officeDocument/2006/relationships/tags" Target="../tags/tag293.xml"/><Relationship Id="rId6" Type="http://schemas.openxmlformats.org/officeDocument/2006/relationships/image" Target="../media/image365.png"/><Relationship Id="rId5" Type="http://schemas.openxmlformats.org/officeDocument/2006/relationships/image" Target="../media/image364.jpeg"/><Relationship Id="rId4" Type="http://schemas.openxmlformats.org/officeDocument/2006/relationships/image" Target="../media/image363.jpeg"/></Relationships>
</file>

<file path=ppt/slides/_rels/slide373.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6.png"/><Relationship Id="rId1" Type="http://schemas.openxmlformats.org/officeDocument/2006/relationships/slideLayout" Target="../slideLayouts/slideLayout5.xml"/></Relationships>
</file>

<file path=ppt/slides/_rels/slide374.xml.rels><?xml version="1.0" encoding="UTF-8" standalone="yes"?>
<Relationships xmlns="http://schemas.openxmlformats.org/package/2006/relationships"><Relationship Id="rId3" Type="http://schemas.openxmlformats.org/officeDocument/2006/relationships/notesSlide" Target="../notesSlides/notesSlide274.xml"/><Relationship Id="rId2" Type="http://schemas.openxmlformats.org/officeDocument/2006/relationships/slideLayout" Target="../slideLayouts/slideLayout5.xml"/><Relationship Id="rId1" Type="http://schemas.openxmlformats.org/officeDocument/2006/relationships/tags" Target="../tags/tag294.xml"/><Relationship Id="rId6" Type="http://schemas.openxmlformats.org/officeDocument/2006/relationships/image" Target="../media/image370.png"/><Relationship Id="rId5" Type="http://schemas.openxmlformats.org/officeDocument/2006/relationships/image" Target="../media/image369.png"/><Relationship Id="rId4" Type="http://schemas.openxmlformats.org/officeDocument/2006/relationships/image" Target="../media/image368.png"/></Relationships>
</file>

<file path=ppt/slides/_rels/slide375.xml.rels><?xml version="1.0" encoding="UTF-8" standalone="yes"?>
<Relationships xmlns="http://schemas.openxmlformats.org/package/2006/relationships"><Relationship Id="rId3" Type="http://schemas.openxmlformats.org/officeDocument/2006/relationships/notesSlide" Target="../notesSlides/notesSlide275.xml"/><Relationship Id="rId2" Type="http://schemas.openxmlformats.org/officeDocument/2006/relationships/slideLayout" Target="../slideLayouts/slideLayout5.xml"/><Relationship Id="rId1" Type="http://schemas.openxmlformats.org/officeDocument/2006/relationships/tags" Target="../tags/tag295.xml"/></Relationships>
</file>

<file path=ppt/slides/_rels/slide376.xml.rels><?xml version="1.0" encoding="UTF-8" standalone="yes"?>
<Relationships xmlns="http://schemas.openxmlformats.org/package/2006/relationships"><Relationship Id="rId3" Type="http://schemas.openxmlformats.org/officeDocument/2006/relationships/notesSlide" Target="../notesSlides/notesSlide276.xml"/><Relationship Id="rId2" Type="http://schemas.openxmlformats.org/officeDocument/2006/relationships/slideLayout" Target="../slideLayouts/slideLayout5.xml"/><Relationship Id="rId1" Type="http://schemas.openxmlformats.org/officeDocument/2006/relationships/tags" Target="../tags/tag296.xml"/></Relationships>
</file>

<file path=ppt/slides/_rels/slide377.xml.rels><?xml version="1.0" encoding="UTF-8" standalone="yes"?>
<Relationships xmlns="http://schemas.openxmlformats.org/package/2006/relationships"><Relationship Id="rId3" Type="http://schemas.openxmlformats.org/officeDocument/2006/relationships/notesSlide" Target="../notesSlides/notesSlide277.xml"/><Relationship Id="rId2" Type="http://schemas.openxmlformats.org/officeDocument/2006/relationships/slideLayout" Target="../slideLayouts/slideLayout5.xml"/><Relationship Id="rId1" Type="http://schemas.openxmlformats.org/officeDocument/2006/relationships/tags" Target="../tags/tag297.xml"/></Relationships>
</file>

<file path=ppt/slides/_rels/slide378.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image" Target="../media/image371.png"/><Relationship Id="rId1" Type="http://schemas.openxmlformats.org/officeDocument/2006/relationships/slideLayout" Target="../slideLayouts/slideLayout5.xml"/></Relationships>
</file>

<file path=ppt/slides/_rels/slide379.xml.rels><?xml version="1.0" encoding="UTF-8" standalone="yes"?>
<Relationships xmlns="http://schemas.openxmlformats.org/package/2006/relationships"><Relationship Id="rId3" Type="http://schemas.openxmlformats.org/officeDocument/2006/relationships/notesSlide" Target="../notesSlides/notesSlide278.xml"/><Relationship Id="rId2" Type="http://schemas.openxmlformats.org/officeDocument/2006/relationships/slideLayout" Target="../slideLayouts/slideLayout5.xml"/><Relationship Id="rId1" Type="http://schemas.openxmlformats.org/officeDocument/2006/relationships/tags" Target="../tags/tag29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38.png"/></Relationships>
</file>

<file path=ppt/slides/_rels/slide380.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5.xml"/><Relationship Id="rId1" Type="http://schemas.openxmlformats.org/officeDocument/2006/relationships/tags" Target="../tags/tag299.xml"/></Relationships>
</file>

<file path=ppt/slides/_rels/slide381.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5.xml"/><Relationship Id="rId1" Type="http://schemas.openxmlformats.org/officeDocument/2006/relationships/tags" Target="../tags/tag300.xml"/></Relationships>
</file>

<file path=ppt/slides/_rels/slide38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01.xml"/></Relationships>
</file>

<file path=ppt/slides/_rels/slide38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302.xml"/></Relationships>
</file>

<file path=ppt/slides/_rels/slide384.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32.xml"/><Relationship Id="rId1" Type="http://schemas.openxmlformats.org/officeDocument/2006/relationships/tags" Target="../tags/tag303.xml"/></Relationships>
</file>

<file path=ppt/slides/_rels/slide385.xml.rels><?xml version="1.0" encoding="UTF-8" standalone="yes"?>
<Relationships xmlns="http://schemas.openxmlformats.org/package/2006/relationships"><Relationship Id="rId3" Type="http://schemas.openxmlformats.org/officeDocument/2006/relationships/notesSlide" Target="../notesSlides/notesSlide282.xml"/><Relationship Id="rId2" Type="http://schemas.openxmlformats.org/officeDocument/2006/relationships/slideLayout" Target="../slideLayouts/slideLayout32.xml"/><Relationship Id="rId1" Type="http://schemas.openxmlformats.org/officeDocument/2006/relationships/tags" Target="../tags/tag304.xml"/></Relationships>
</file>

<file path=ppt/slides/_rels/slide386.xml.rels><?xml version="1.0" encoding="UTF-8" standalone="yes"?>
<Relationships xmlns="http://schemas.openxmlformats.org/package/2006/relationships"><Relationship Id="rId3" Type="http://schemas.openxmlformats.org/officeDocument/2006/relationships/notesSlide" Target="../notesSlides/notesSlide283.xml"/><Relationship Id="rId2" Type="http://schemas.openxmlformats.org/officeDocument/2006/relationships/slideLayout" Target="../slideLayouts/slideLayout41.xml"/><Relationship Id="rId1" Type="http://schemas.openxmlformats.org/officeDocument/2006/relationships/tags" Target="../tags/tag305.xml"/></Relationships>
</file>

<file path=ppt/slides/_rels/slide387.xml.rels><?xml version="1.0" encoding="UTF-8" standalone="yes"?>
<Relationships xmlns="http://schemas.openxmlformats.org/package/2006/relationships"><Relationship Id="rId3" Type="http://schemas.openxmlformats.org/officeDocument/2006/relationships/notesSlide" Target="../notesSlides/notesSlide284.xml"/><Relationship Id="rId2" Type="http://schemas.openxmlformats.org/officeDocument/2006/relationships/slideLayout" Target="../slideLayouts/slideLayout41.xml"/><Relationship Id="rId1" Type="http://schemas.openxmlformats.org/officeDocument/2006/relationships/tags" Target="../tags/tag306.xml"/></Relationships>
</file>

<file path=ppt/slides/_rels/slide388.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slideLayout" Target="../slideLayouts/slideLayout32.xml"/><Relationship Id="rId1" Type="http://schemas.openxmlformats.org/officeDocument/2006/relationships/tags" Target="../tags/tag307.xml"/></Relationships>
</file>

<file path=ppt/slides/_rels/slide389.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slideLayout" Target="../slideLayouts/slideLayout32.xml"/><Relationship Id="rId1" Type="http://schemas.openxmlformats.org/officeDocument/2006/relationships/tags" Target="../tags/tag30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40.xml"/><Relationship Id="rId4" Type="http://schemas.openxmlformats.org/officeDocument/2006/relationships/image" Target="../media/image39.png"/></Relationships>
</file>

<file path=ppt/slides/_rels/slide39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309.xml"/></Relationships>
</file>

<file path=ppt/slides/_rels/slide391.xml.rels><?xml version="1.0" encoding="UTF-8" standalone="yes"?>
<Relationships xmlns="http://schemas.openxmlformats.org/package/2006/relationships"><Relationship Id="rId3" Type="http://schemas.openxmlformats.org/officeDocument/2006/relationships/notesSlide" Target="../notesSlides/notesSlide285.xml"/><Relationship Id="rId2" Type="http://schemas.openxmlformats.org/officeDocument/2006/relationships/slideLayout" Target="../slideLayouts/slideLayout5.xml"/><Relationship Id="rId1" Type="http://schemas.openxmlformats.org/officeDocument/2006/relationships/tags" Target="../tags/tag310.xml"/></Relationships>
</file>

<file path=ppt/slides/_rels/slide392.xml.rels><?xml version="1.0" encoding="UTF-8" standalone="yes"?>
<Relationships xmlns="http://schemas.openxmlformats.org/package/2006/relationships"><Relationship Id="rId3" Type="http://schemas.openxmlformats.org/officeDocument/2006/relationships/notesSlide" Target="../notesSlides/notesSlide286.xml"/><Relationship Id="rId2" Type="http://schemas.openxmlformats.org/officeDocument/2006/relationships/slideLayout" Target="../slideLayouts/slideLayout5.xml"/><Relationship Id="rId1" Type="http://schemas.openxmlformats.org/officeDocument/2006/relationships/tags" Target="../tags/tag311.xml"/><Relationship Id="rId4" Type="http://schemas.openxmlformats.org/officeDocument/2006/relationships/image" Target="../media/image375.png"/></Relationships>
</file>

<file path=ppt/slides/_rels/slide393.xml.rels><?xml version="1.0" encoding="UTF-8" standalone="yes"?>
<Relationships xmlns="http://schemas.openxmlformats.org/package/2006/relationships"><Relationship Id="rId3" Type="http://schemas.openxmlformats.org/officeDocument/2006/relationships/notesSlide" Target="../notesSlides/notesSlide287.xml"/><Relationship Id="rId2" Type="http://schemas.openxmlformats.org/officeDocument/2006/relationships/slideLayout" Target="../slideLayouts/slideLayout5.xml"/><Relationship Id="rId1" Type="http://schemas.openxmlformats.org/officeDocument/2006/relationships/tags" Target="../tags/tag312.xml"/><Relationship Id="rId4" Type="http://schemas.openxmlformats.org/officeDocument/2006/relationships/image" Target="../media/image376.png"/></Relationships>
</file>

<file path=ppt/slides/_rels/slide394.xml.rels><?xml version="1.0" encoding="UTF-8" standalone="yes"?>
<Relationships xmlns="http://schemas.openxmlformats.org/package/2006/relationships"><Relationship Id="rId3" Type="http://schemas.openxmlformats.org/officeDocument/2006/relationships/notesSlide" Target="../notesSlides/notesSlide288.xml"/><Relationship Id="rId2" Type="http://schemas.openxmlformats.org/officeDocument/2006/relationships/slideLayout" Target="../slideLayouts/slideLayout5.xml"/><Relationship Id="rId1" Type="http://schemas.openxmlformats.org/officeDocument/2006/relationships/tags" Target="../tags/tag313.xml"/><Relationship Id="rId4" Type="http://schemas.openxmlformats.org/officeDocument/2006/relationships/image" Target="../media/image377.png"/></Relationships>
</file>

<file path=ppt/slides/_rels/slide395.xml.rels><?xml version="1.0" encoding="UTF-8" standalone="yes"?>
<Relationships xmlns="http://schemas.openxmlformats.org/package/2006/relationships"><Relationship Id="rId3" Type="http://schemas.openxmlformats.org/officeDocument/2006/relationships/notesSlide" Target="../notesSlides/notesSlide289.xml"/><Relationship Id="rId2" Type="http://schemas.openxmlformats.org/officeDocument/2006/relationships/slideLayout" Target="../slideLayouts/slideLayout5.xml"/><Relationship Id="rId1" Type="http://schemas.openxmlformats.org/officeDocument/2006/relationships/tags" Target="../tags/tag314.xml"/><Relationship Id="rId4" Type="http://schemas.openxmlformats.org/officeDocument/2006/relationships/image" Target="../media/image378.png"/></Relationships>
</file>

<file path=ppt/slides/_rels/slide396.xml.rels><?xml version="1.0" encoding="UTF-8" standalone="yes"?>
<Relationships xmlns="http://schemas.openxmlformats.org/package/2006/relationships"><Relationship Id="rId3" Type="http://schemas.openxmlformats.org/officeDocument/2006/relationships/notesSlide" Target="../notesSlides/notesSlide290.xml"/><Relationship Id="rId2" Type="http://schemas.openxmlformats.org/officeDocument/2006/relationships/slideLayout" Target="../slideLayouts/slideLayout5.xml"/><Relationship Id="rId1" Type="http://schemas.openxmlformats.org/officeDocument/2006/relationships/tags" Target="../tags/tag315.xml"/><Relationship Id="rId4" Type="http://schemas.openxmlformats.org/officeDocument/2006/relationships/image" Target="../media/image379.png"/></Relationships>
</file>

<file path=ppt/slides/_rels/slide397.xml.rels><?xml version="1.0" encoding="UTF-8" standalone="yes"?>
<Relationships xmlns="http://schemas.openxmlformats.org/package/2006/relationships"><Relationship Id="rId3" Type="http://schemas.openxmlformats.org/officeDocument/2006/relationships/notesSlide" Target="../notesSlides/notesSlide291.xml"/><Relationship Id="rId2" Type="http://schemas.openxmlformats.org/officeDocument/2006/relationships/slideLayout" Target="../slideLayouts/slideLayout5.xml"/><Relationship Id="rId1" Type="http://schemas.openxmlformats.org/officeDocument/2006/relationships/tags" Target="../tags/tag316.xml"/><Relationship Id="rId4" Type="http://schemas.openxmlformats.org/officeDocument/2006/relationships/image" Target="../media/image380.png"/></Relationships>
</file>

<file path=ppt/slides/_rels/slide39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Layout" Target="../slideLayouts/slideLayout5.xml"/><Relationship Id="rId1" Type="http://schemas.openxmlformats.org/officeDocument/2006/relationships/tags" Target="../tags/tag317.xml"/></Relationships>
</file>

<file path=ppt/slides/_rels/slide399.xml.rels><?xml version="1.0" encoding="UTF-8" standalone="yes"?>
<Relationships xmlns="http://schemas.openxmlformats.org/package/2006/relationships"><Relationship Id="rId3" Type="http://schemas.openxmlformats.org/officeDocument/2006/relationships/notesSlide" Target="../notesSlides/notesSlide292.xml"/><Relationship Id="rId2" Type="http://schemas.openxmlformats.org/officeDocument/2006/relationships/slideLayout" Target="../slideLayouts/slideLayout5.xml"/><Relationship Id="rId1" Type="http://schemas.openxmlformats.org/officeDocument/2006/relationships/tags" Target="../tags/tag318.xml"/><Relationship Id="rId4" Type="http://schemas.openxmlformats.org/officeDocument/2006/relationships/image" Target="../media/image38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comments" Target="../comments/comment13.xml"/></Relationships>
</file>

<file path=ppt/slides/_rels/slide400.xml.rels><?xml version="1.0" encoding="UTF-8" standalone="yes"?>
<Relationships xmlns="http://schemas.openxmlformats.org/package/2006/relationships"><Relationship Id="rId3" Type="http://schemas.openxmlformats.org/officeDocument/2006/relationships/notesSlide" Target="../notesSlides/notesSlide293.xml"/><Relationship Id="rId2" Type="http://schemas.openxmlformats.org/officeDocument/2006/relationships/slideLayout" Target="../slideLayouts/slideLayout5.xml"/><Relationship Id="rId1" Type="http://schemas.openxmlformats.org/officeDocument/2006/relationships/tags" Target="../tags/tag319.xml"/><Relationship Id="rId4" Type="http://schemas.openxmlformats.org/officeDocument/2006/relationships/image" Target="../media/image382.png"/></Relationships>
</file>

<file path=ppt/slides/_rels/slide401.xml.rels><?xml version="1.0" encoding="UTF-8" standalone="yes"?>
<Relationships xmlns="http://schemas.openxmlformats.org/package/2006/relationships"><Relationship Id="rId3" Type="http://schemas.openxmlformats.org/officeDocument/2006/relationships/notesSlide" Target="../notesSlides/notesSlide294.xml"/><Relationship Id="rId2" Type="http://schemas.openxmlformats.org/officeDocument/2006/relationships/slideLayout" Target="../slideLayouts/slideLayout5.xml"/><Relationship Id="rId1" Type="http://schemas.openxmlformats.org/officeDocument/2006/relationships/tags" Target="../tags/tag320.xml"/><Relationship Id="rId4" Type="http://schemas.openxmlformats.org/officeDocument/2006/relationships/image" Target="../media/image383.png"/></Relationships>
</file>

<file path=ppt/slides/_rels/slide402.xml.rels><?xml version="1.0" encoding="UTF-8" standalone="yes"?>
<Relationships xmlns="http://schemas.openxmlformats.org/package/2006/relationships"><Relationship Id="rId3" Type="http://schemas.openxmlformats.org/officeDocument/2006/relationships/notesSlide" Target="../notesSlides/notesSlide295.xml"/><Relationship Id="rId2" Type="http://schemas.openxmlformats.org/officeDocument/2006/relationships/slideLayout" Target="../slideLayouts/slideLayout5.xml"/><Relationship Id="rId1" Type="http://schemas.openxmlformats.org/officeDocument/2006/relationships/tags" Target="../tags/tag321.xml"/><Relationship Id="rId4" Type="http://schemas.openxmlformats.org/officeDocument/2006/relationships/image" Target="../media/image384.png"/></Relationships>
</file>

<file path=ppt/slides/_rels/slide403.xml.rels><?xml version="1.0" encoding="UTF-8" standalone="yes"?>
<Relationships xmlns="http://schemas.openxmlformats.org/package/2006/relationships"><Relationship Id="rId3" Type="http://schemas.openxmlformats.org/officeDocument/2006/relationships/notesSlide" Target="../notesSlides/notesSlide296.xml"/><Relationship Id="rId2" Type="http://schemas.openxmlformats.org/officeDocument/2006/relationships/slideLayout" Target="../slideLayouts/slideLayout5.xml"/><Relationship Id="rId1" Type="http://schemas.openxmlformats.org/officeDocument/2006/relationships/tags" Target="../tags/tag322.xml"/><Relationship Id="rId5" Type="http://schemas.openxmlformats.org/officeDocument/2006/relationships/image" Target="../media/image386.png"/><Relationship Id="rId4" Type="http://schemas.openxmlformats.org/officeDocument/2006/relationships/image" Target="../media/image385.png"/></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23.xml"/></Relationships>
</file>

<file path=ppt/slides/_rels/slide405.xml.rels><?xml version="1.0" encoding="UTF-8" standalone="yes"?>
<Relationships xmlns="http://schemas.openxmlformats.org/package/2006/relationships"><Relationship Id="rId3" Type="http://schemas.openxmlformats.org/officeDocument/2006/relationships/notesSlide" Target="../notesSlides/notesSlide297.xml"/><Relationship Id="rId2" Type="http://schemas.openxmlformats.org/officeDocument/2006/relationships/slideLayout" Target="../slideLayouts/slideLayout5.xml"/><Relationship Id="rId1" Type="http://schemas.openxmlformats.org/officeDocument/2006/relationships/tags" Target="../tags/tag324.xml"/><Relationship Id="rId4" Type="http://schemas.openxmlformats.org/officeDocument/2006/relationships/image" Target="../media/image387.png"/></Relationships>
</file>

<file path=ppt/slides/_rels/slide406.xml.rels><?xml version="1.0" encoding="UTF-8" standalone="yes"?>
<Relationships xmlns="http://schemas.openxmlformats.org/package/2006/relationships"><Relationship Id="rId3" Type="http://schemas.openxmlformats.org/officeDocument/2006/relationships/notesSlide" Target="../notesSlides/notesSlide298.xml"/><Relationship Id="rId2" Type="http://schemas.openxmlformats.org/officeDocument/2006/relationships/slideLayout" Target="../slideLayouts/slideLayout5.xml"/><Relationship Id="rId1" Type="http://schemas.openxmlformats.org/officeDocument/2006/relationships/tags" Target="../tags/tag325.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88.png"/></Relationships>
</file>

<file path=ppt/slides/_rels/slide407.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slideLayout" Target="../slideLayouts/slideLayout5.xml"/><Relationship Id="rId1" Type="http://schemas.openxmlformats.org/officeDocument/2006/relationships/tags" Target="../tags/tag326.xml"/><Relationship Id="rId4" Type="http://schemas.openxmlformats.org/officeDocument/2006/relationships/image" Target="../media/image392.png"/></Relationships>
</file>

<file path=ppt/slides/_rels/slide408.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slideLayout" Target="../slideLayouts/slideLayout5.xml"/><Relationship Id="rId1" Type="http://schemas.openxmlformats.org/officeDocument/2006/relationships/tags" Target="../tags/tag327.xml"/><Relationship Id="rId4" Type="http://schemas.openxmlformats.org/officeDocument/2006/relationships/image" Target="../media/image394.png"/></Relationships>
</file>

<file path=ppt/slides/_rels/slide409.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slideLayout" Target="../slideLayouts/slideLayout5.xml"/><Relationship Id="rId1" Type="http://schemas.openxmlformats.org/officeDocument/2006/relationships/tags" Target="../tags/tag32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comments" Target="../comments/comment14.xml"/></Relationships>
</file>

<file path=ppt/slides/_rels/slide410.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slideLayout" Target="../slideLayouts/slideLayout5.xml"/><Relationship Id="rId1" Type="http://schemas.openxmlformats.org/officeDocument/2006/relationships/tags" Target="../tags/tag329.xml"/><Relationship Id="rId4" Type="http://schemas.openxmlformats.org/officeDocument/2006/relationships/image" Target="../media/image397.png"/></Relationships>
</file>

<file path=ppt/slides/_rels/slide411.xml.rels><?xml version="1.0" encoding="UTF-8" standalone="yes"?>
<Relationships xmlns="http://schemas.openxmlformats.org/package/2006/relationships"><Relationship Id="rId3" Type="http://schemas.openxmlformats.org/officeDocument/2006/relationships/notesSlide" Target="../notesSlides/notesSlide299.xml"/><Relationship Id="rId2" Type="http://schemas.openxmlformats.org/officeDocument/2006/relationships/slideLayout" Target="../slideLayouts/slideLayout5.xml"/><Relationship Id="rId1" Type="http://schemas.openxmlformats.org/officeDocument/2006/relationships/tags" Target="../tags/tag330.xml"/></Relationships>
</file>

<file path=ppt/slides/_rels/slide412.xml.rels><?xml version="1.0" encoding="UTF-8" standalone="yes"?>
<Relationships xmlns="http://schemas.openxmlformats.org/package/2006/relationships"><Relationship Id="rId3" Type="http://schemas.openxmlformats.org/officeDocument/2006/relationships/notesSlide" Target="../notesSlides/notesSlide300.xml"/><Relationship Id="rId2" Type="http://schemas.openxmlformats.org/officeDocument/2006/relationships/slideLayout" Target="../slideLayouts/slideLayout5.xml"/><Relationship Id="rId1" Type="http://schemas.openxmlformats.org/officeDocument/2006/relationships/tags" Target="../tags/tag331.xml"/></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332.xml"/></Relationships>
</file>

<file path=ppt/slides/_rels/slide414.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5.xml"/><Relationship Id="rId1" Type="http://schemas.openxmlformats.org/officeDocument/2006/relationships/tags" Target="../tags/tag333.xml"/></Relationships>
</file>

<file path=ppt/slides/_rels/slide415.xml.rels><?xml version="1.0" encoding="UTF-8" standalone="yes"?>
<Relationships xmlns="http://schemas.openxmlformats.org/package/2006/relationships"><Relationship Id="rId3" Type="http://schemas.openxmlformats.org/officeDocument/2006/relationships/notesSlide" Target="../notesSlides/notesSlide302.xml"/><Relationship Id="rId2" Type="http://schemas.openxmlformats.org/officeDocument/2006/relationships/slideLayout" Target="../slideLayouts/slideLayout5.xml"/><Relationship Id="rId1" Type="http://schemas.openxmlformats.org/officeDocument/2006/relationships/tags" Target="../tags/tag334.xml"/></Relationships>
</file>

<file path=ppt/slides/_rels/slide416.xml.rels><?xml version="1.0" encoding="UTF-8" standalone="yes"?>
<Relationships xmlns="http://schemas.openxmlformats.org/package/2006/relationships"><Relationship Id="rId3" Type="http://schemas.openxmlformats.org/officeDocument/2006/relationships/notesSlide" Target="../notesSlides/notesSlide303.xml"/><Relationship Id="rId2" Type="http://schemas.openxmlformats.org/officeDocument/2006/relationships/slideLayout" Target="../slideLayouts/slideLayout5.xml"/><Relationship Id="rId1" Type="http://schemas.openxmlformats.org/officeDocument/2006/relationships/tags" Target="../tags/tag335.xml"/><Relationship Id="rId6" Type="http://schemas.openxmlformats.org/officeDocument/2006/relationships/image" Target="../media/image400.png"/><Relationship Id="rId5" Type="http://schemas.openxmlformats.org/officeDocument/2006/relationships/image" Target="../media/image399.png"/><Relationship Id="rId4" Type="http://schemas.openxmlformats.org/officeDocument/2006/relationships/image" Target="../media/image398.png"/></Relationships>
</file>

<file path=ppt/slides/_rels/slide417.xml.rels><?xml version="1.0" encoding="UTF-8" standalone="yes"?>
<Relationships xmlns="http://schemas.openxmlformats.org/package/2006/relationships"><Relationship Id="rId3" Type="http://schemas.openxmlformats.org/officeDocument/2006/relationships/notesSlide" Target="../notesSlides/notesSlide304.xml"/><Relationship Id="rId2" Type="http://schemas.openxmlformats.org/officeDocument/2006/relationships/slideLayout" Target="../slideLayouts/slideLayout5.xml"/><Relationship Id="rId1" Type="http://schemas.openxmlformats.org/officeDocument/2006/relationships/tags" Target="../tags/tag336.xml"/><Relationship Id="rId5" Type="http://schemas.openxmlformats.org/officeDocument/2006/relationships/image" Target="../media/image402.png"/><Relationship Id="rId4" Type="http://schemas.openxmlformats.org/officeDocument/2006/relationships/image" Target="../media/image401.png"/></Relationships>
</file>

<file path=ppt/slides/_rels/slide418.xml.rels><?xml version="1.0" encoding="UTF-8" standalone="yes"?>
<Relationships xmlns="http://schemas.openxmlformats.org/package/2006/relationships"><Relationship Id="rId3" Type="http://schemas.openxmlformats.org/officeDocument/2006/relationships/notesSlide" Target="../notesSlides/notesSlide305.xml"/><Relationship Id="rId2" Type="http://schemas.openxmlformats.org/officeDocument/2006/relationships/slideLayout" Target="../slideLayouts/slideLayout5.xml"/><Relationship Id="rId1" Type="http://schemas.openxmlformats.org/officeDocument/2006/relationships/tags" Target="../tags/tag337.xml"/></Relationships>
</file>

<file path=ppt/slides/_rels/slide419.xml.rels><?xml version="1.0" encoding="UTF-8" standalone="yes"?>
<Relationships xmlns="http://schemas.openxmlformats.org/package/2006/relationships"><Relationship Id="rId3" Type="http://schemas.openxmlformats.org/officeDocument/2006/relationships/notesSlide" Target="../notesSlides/notesSlide306.xml"/><Relationship Id="rId2" Type="http://schemas.openxmlformats.org/officeDocument/2006/relationships/slideLayout" Target="../slideLayouts/slideLayout5.xml"/><Relationship Id="rId1" Type="http://schemas.openxmlformats.org/officeDocument/2006/relationships/tags" Target="../tags/tag33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43.xml"/><Relationship Id="rId4" Type="http://schemas.openxmlformats.org/officeDocument/2006/relationships/comments" Target="../comments/comment15.xml"/></Relationships>
</file>

<file path=ppt/slides/_rels/slide420.xml.rels><?xml version="1.0" encoding="UTF-8" standalone="yes"?>
<Relationships xmlns="http://schemas.openxmlformats.org/package/2006/relationships"><Relationship Id="rId3" Type="http://schemas.openxmlformats.org/officeDocument/2006/relationships/notesSlide" Target="../notesSlides/notesSlide307.xml"/><Relationship Id="rId2" Type="http://schemas.openxmlformats.org/officeDocument/2006/relationships/slideLayout" Target="../slideLayouts/slideLayout5.xml"/><Relationship Id="rId1" Type="http://schemas.openxmlformats.org/officeDocument/2006/relationships/tags" Target="../tags/tag339.xml"/></Relationships>
</file>

<file path=ppt/slides/_rels/slide421.xml.rels><?xml version="1.0" encoding="UTF-8" standalone="yes"?>
<Relationships xmlns="http://schemas.openxmlformats.org/package/2006/relationships"><Relationship Id="rId3" Type="http://schemas.openxmlformats.org/officeDocument/2006/relationships/notesSlide" Target="../notesSlides/notesSlide308.xml"/><Relationship Id="rId2" Type="http://schemas.openxmlformats.org/officeDocument/2006/relationships/slideLayout" Target="../slideLayouts/slideLayout5.xml"/><Relationship Id="rId1" Type="http://schemas.openxmlformats.org/officeDocument/2006/relationships/tags" Target="../tags/tag340.xml"/></Relationships>
</file>

<file path=ppt/slides/_rels/slide422.xml.rels><?xml version="1.0" encoding="UTF-8" standalone="yes"?>
<Relationships xmlns="http://schemas.openxmlformats.org/package/2006/relationships"><Relationship Id="rId3" Type="http://schemas.openxmlformats.org/officeDocument/2006/relationships/notesSlide" Target="../notesSlides/notesSlide309.xml"/><Relationship Id="rId2" Type="http://schemas.openxmlformats.org/officeDocument/2006/relationships/slideLayout" Target="../slideLayouts/slideLayout5.xml"/><Relationship Id="rId1" Type="http://schemas.openxmlformats.org/officeDocument/2006/relationships/tags" Target="../tags/tag341.xml"/><Relationship Id="rId4" Type="http://schemas.openxmlformats.org/officeDocument/2006/relationships/image" Target="../media/image403.png"/></Relationships>
</file>

<file path=ppt/slides/_rels/slide423.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5.xml"/></Relationships>
</file>

<file path=ppt/slides/_rels/slide424.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5.xml"/></Relationships>
</file>

<file path=ppt/slides/_rels/slide425.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5.xml"/></Relationships>
</file>

<file path=ppt/slides/_rels/slide42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5.xml"/></Relationships>
</file>

<file path=ppt/slides/_rels/slide42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410.png"/><Relationship Id="rId1" Type="http://schemas.openxmlformats.org/officeDocument/2006/relationships/slideLayout" Target="../slideLayouts/slideLayout5.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9.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44.xml"/></Relationships>
</file>

<file path=ppt/slides/_rels/slide430.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5.xml"/></Relationships>
</file>

<file path=ppt/slides/_rels/slide431.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310.xml"/><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2" Type="http://schemas.openxmlformats.org/officeDocument/2006/relationships/image" Target="../media/image416.png"/><Relationship Id="rId1" Type="http://schemas.openxmlformats.org/officeDocument/2006/relationships/slideLayout" Target="../slideLayouts/slideLayout5.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2" Type="http://schemas.openxmlformats.org/officeDocument/2006/relationships/image" Target="../media/image417.png"/><Relationship Id="rId1" Type="http://schemas.openxmlformats.org/officeDocument/2006/relationships/slideLayout" Target="../slideLayouts/slideLayout5.xml"/></Relationships>
</file>

<file path=ppt/slides/_rels/slide435.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5.xml"/></Relationships>
</file>

<file path=ppt/slides/_rels/slide437.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png"/><Relationship Id="rId1" Type="http://schemas.openxmlformats.org/officeDocument/2006/relationships/slideLayout" Target="../slideLayouts/slideLayout5.xml"/></Relationships>
</file>

<file path=ppt/slides/_rels/slide438.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5.xml"/></Relationships>
</file>

<file path=ppt/slides/_rels/slide439.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slideLayout" Target="../slideLayouts/slideLayout5.xml"/><Relationship Id="rId1" Type="http://schemas.openxmlformats.org/officeDocument/2006/relationships/tags" Target="../tags/tag342.xml"/><Relationship Id="rId4" Type="http://schemas.openxmlformats.org/officeDocument/2006/relationships/comments" Target="../comments/comment6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2.xml"/><Relationship Id="rId1" Type="http://schemas.openxmlformats.org/officeDocument/2006/relationships/tags" Target="../tags/tag45.xml"/><Relationship Id="rId4" Type="http://schemas.openxmlformats.org/officeDocument/2006/relationships/comments" Target="../comments/comment16.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1.xml.rels><?xml version="1.0" encoding="UTF-8" standalone="yes"?>
<Relationships xmlns="http://schemas.openxmlformats.org/package/2006/relationships"><Relationship Id="rId3" Type="http://schemas.openxmlformats.org/officeDocument/2006/relationships/notesSlide" Target="../notesSlides/notesSlide311.xml"/><Relationship Id="rId2" Type="http://schemas.openxmlformats.org/officeDocument/2006/relationships/slideLayout" Target="../slideLayouts/slideLayout35.xml"/><Relationship Id="rId1" Type="http://schemas.openxmlformats.org/officeDocument/2006/relationships/tags" Target="../tags/tag343.xml"/></Relationships>
</file>

<file path=ppt/slides/_rels/slide442.xml.rels><?xml version="1.0" encoding="UTF-8" standalone="yes"?>
<Relationships xmlns="http://schemas.openxmlformats.org/package/2006/relationships"><Relationship Id="rId3" Type="http://schemas.openxmlformats.org/officeDocument/2006/relationships/notesSlide" Target="../notesSlides/notesSlide312.xml"/><Relationship Id="rId2" Type="http://schemas.openxmlformats.org/officeDocument/2006/relationships/slideLayout" Target="../slideLayouts/slideLayout5.xml"/><Relationship Id="rId1" Type="http://schemas.openxmlformats.org/officeDocument/2006/relationships/tags" Target="../tags/tag344.xml"/></Relationships>
</file>

<file path=ppt/slides/_rels/slide443.xml.rels><?xml version="1.0" encoding="UTF-8" standalone="yes"?>
<Relationships xmlns="http://schemas.openxmlformats.org/package/2006/relationships"><Relationship Id="rId3" Type="http://schemas.openxmlformats.org/officeDocument/2006/relationships/notesSlide" Target="../notesSlides/notesSlide313.xml"/><Relationship Id="rId2" Type="http://schemas.openxmlformats.org/officeDocument/2006/relationships/slideLayout" Target="../slideLayouts/slideLayout5.xml"/><Relationship Id="rId1" Type="http://schemas.openxmlformats.org/officeDocument/2006/relationships/tags" Target="../tags/tag345.xml"/><Relationship Id="rId4" Type="http://schemas.openxmlformats.org/officeDocument/2006/relationships/image" Target="../media/image424.png"/></Relationships>
</file>

<file path=ppt/slides/_rels/slide444.xml.rels><?xml version="1.0" encoding="UTF-8" standalone="yes"?>
<Relationships xmlns="http://schemas.openxmlformats.org/package/2006/relationships"><Relationship Id="rId3" Type="http://schemas.openxmlformats.org/officeDocument/2006/relationships/notesSlide" Target="../notesSlides/notesSlide314.xml"/><Relationship Id="rId2" Type="http://schemas.openxmlformats.org/officeDocument/2006/relationships/slideLayout" Target="../slideLayouts/slideLayout5.xml"/><Relationship Id="rId1" Type="http://schemas.openxmlformats.org/officeDocument/2006/relationships/tags" Target="../tags/tag346.xml"/><Relationship Id="rId4" Type="http://schemas.openxmlformats.org/officeDocument/2006/relationships/image" Target="../media/image425.png"/></Relationships>
</file>

<file path=ppt/slides/_rels/slide445.xml.rels><?xml version="1.0" encoding="UTF-8" standalone="yes"?>
<Relationships xmlns="http://schemas.openxmlformats.org/package/2006/relationships"><Relationship Id="rId3" Type="http://schemas.openxmlformats.org/officeDocument/2006/relationships/notesSlide" Target="../notesSlides/notesSlide315.xml"/><Relationship Id="rId2" Type="http://schemas.openxmlformats.org/officeDocument/2006/relationships/slideLayout" Target="../slideLayouts/slideLayout5.xml"/><Relationship Id="rId1" Type="http://schemas.openxmlformats.org/officeDocument/2006/relationships/tags" Target="../tags/tag347.xml"/><Relationship Id="rId4" Type="http://schemas.openxmlformats.org/officeDocument/2006/relationships/image" Target="../media/image426.png"/></Relationships>
</file>

<file path=ppt/slides/_rels/slide446.xml.rels><?xml version="1.0" encoding="UTF-8" standalone="yes"?>
<Relationships xmlns="http://schemas.openxmlformats.org/package/2006/relationships"><Relationship Id="rId3" Type="http://schemas.openxmlformats.org/officeDocument/2006/relationships/notesSlide" Target="../notesSlides/notesSlide316.xml"/><Relationship Id="rId2" Type="http://schemas.openxmlformats.org/officeDocument/2006/relationships/slideLayout" Target="../slideLayouts/slideLayout5.xml"/><Relationship Id="rId1" Type="http://schemas.openxmlformats.org/officeDocument/2006/relationships/tags" Target="../tags/tag348.xml"/><Relationship Id="rId4" Type="http://schemas.openxmlformats.org/officeDocument/2006/relationships/image" Target="../media/image427.png"/></Relationships>
</file>

<file path=ppt/slides/_rels/slide447.xml.rels><?xml version="1.0" encoding="UTF-8" standalone="yes"?>
<Relationships xmlns="http://schemas.openxmlformats.org/package/2006/relationships"><Relationship Id="rId3" Type="http://schemas.openxmlformats.org/officeDocument/2006/relationships/notesSlide" Target="../notesSlides/notesSlide317.xml"/><Relationship Id="rId2" Type="http://schemas.openxmlformats.org/officeDocument/2006/relationships/slideLayout" Target="../slideLayouts/slideLayout5.xml"/><Relationship Id="rId1" Type="http://schemas.openxmlformats.org/officeDocument/2006/relationships/tags" Target="../tags/tag349.xml"/><Relationship Id="rId5" Type="http://schemas.openxmlformats.org/officeDocument/2006/relationships/comments" Target="../comments/comment69.xml"/><Relationship Id="rId4" Type="http://schemas.openxmlformats.org/officeDocument/2006/relationships/image" Target="../media/image428.png"/></Relationships>
</file>

<file path=ppt/slides/_rels/slide448.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318.xml"/><Relationship Id="rId1" Type="http://schemas.openxmlformats.org/officeDocument/2006/relationships/slideLayout" Target="../slideLayouts/slideLayout5.xml"/></Relationships>
</file>

<file path=ppt/slides/_rels/slide44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31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comments" Target="../comments/comment17.xml"/><Relationship Id="rId4" Type="http://schemas.openxmlformats.org/officeDocument/2006/relationships/image" Target="../media/image40.png"/></Relationships>
</file>

<file path=ppt/slides/_rels/slide450.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320.xml"/><Relationship Id="rId1" Type="http://schemas.openxmlformats.org/officeDocument/2006/relationships/slideLayout" Target="../slideLayouts/slideLayout5.xml"/><Relationship Id="rId4" Type="http://schemas.openxmlformats.org/officeDocument/2006/relationships/image" Target="../media/image432.png"/></Relationships>
</file>

<file path=ppt/slides/_rels/slide451.xml.rels><?xml version="1.0" encoding="UTF-8" standalone="yes"?>
<Relationships xmlns="http://schemas.openxmlformats.org/package/2006/relationships"><Relationship Id="rId3" Type="http://schemas.openxmlformats.org/officeDocument/2006/relationships/notesSlide" Target="../notesSlides/notesSlide321.xml"/><Relationship Id="rId2" Type="http://schemas.openxmlformats.org/officeDocument/2006/relationships/slideLayout" Target="../slideLayouts/slideLayout5.xml"/><Relationship Id="rId1" Type="http://schemas.openxmlformats.org/officeDocument/2006/relationships/tags" Target="../tags/tag350.xml"/><Relationship Id="rId5" Type="http://schemas.openxmlformats.org/officeDocument/2006/relationships/comments" Target="../comments/comment70.xml"/><Relationship Id="rId4" Type="http://schemas.openxmlformats.org/officeDocument/2006/relationships/image" Target="../media/image433.png"/></Relationships>
</file>

<file path=ppt/slides/_rels/slide452.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5.xml"/></Relationships>
</file>

<file path=ppt/slides/_rels/slide453.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image" Target="../media/image436.png"/><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5.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6.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5.xml"/></Relationships>
</file>

<file path=ppt/slides/_rels/slide457.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5.xml"/></Relationships>
</file>

<file path=ppt/slides/_rels/slide458.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5.xml"/></Relationships>
</file>

<file path=ppt/slides/_rels/slide459.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5.xml"/><Relationship Id="rId1" Type="http://schemas.openxmlformats.org/officeDocument/2006/relationships/tags" Target="../tags/tag47.xml"/><Relationship Id="rId4" Type="http://schemas.openxmlformats.org/officeDocument/2006/relationships/comments" Target="../comments/comment18.xml"/></Relationships>
</file>

<file path=ppt/slides/_rels/slide460.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5.xml"/></Relationships>
</file>

<file path=ppt/slides/_rels/slide461.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image" Target="../media/image444.png"/><Relationship Id="rId1" Type="http://schemas.openxmlformats.org/officeDocument/2006/relationships/slideLayout" Target="../slideLayouts/slideLayout5.xml"/></Relationships>
</file>

<file path=ppt/slides/_rels/slide462.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slideLayout" Target="../slideLayouts/slideLayout5.xml"/><Relationship Id="rId4" Type="http://schemas.openxmlformats.org/officeDocument/2006/relationships/image" Target="../media/image448.png"/></Relationships>
</file>

<file path=ppt/slides/_rels/slide46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5.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451.png"/><Relationship Id="rId1" Type="http://schemas.openxmlformats.org/officeDocument/2006/relationships/slideLayout" Target="../slideLayouts/slideLayout5.xml"/></Relationships>
</file>

<file path=ppt/slides/_rels/slide466.xml.rels><?xml version="1.0" encoding="UTF-8" standalone="yes"?>
<Relationships xmlns="http://schemas.openxmlformats.org/package/2006/relationships"><Relationship Id="rId2" Type="http://schemas.openxmlformats.org/officeDocument/2006/relationships/image" Target="../media/image453.png"/><Relationship Id="rId1" Type="http://schemas.openxmlformats.org/officeDocument/2006/relationships/slideLayout" Target="../slideLayouts/slideLayout5.xml"/></Relationships>
</file>

<file path=ppt/slides/_rels/slide467.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5.xml"/><Relationship Id="rId4" Type="http://schemas.openxmlformats.org/officeDocument/2006/relationships/image" Target="../media/image456.png"/></Relationships>
</file>

<file path=ppt/slides/_rels/slide468.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5.xml"/><Relationship Id="rId4" Type="http://schemas.openxmlformats.org/officeDocument/2006/relationships/image" Target="../media/image459.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48.xml"/><Relationship Id="rId5" Type="http://schemas.openxmlformats.org/officeDocument/2006/relationships/comments" Target="../comments/comment19.xml"/><Relationship Id="rId4" Type="http://schemas.openxmlformats.org/officeDocument/2006/relationships/image" Target="../media/image42.png"/></Relationships>
</file>

<file path=ppt/slides/_rels/slide47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51.xml"/></Relationships>
</file>

<file path=ppt/slides/_rels/slide471.xml.rels><?xml version="1.0" encoding="UTF-8" standalone="yes"?>
<Relationships xmlns="http://schemas.openxmlformats.org/package/2006/relationships"><Relationship Id="rId3" Type="http://schemas.openxmlformats.org/officeDocument/2006/relationships/notesSlide" Target="../notesSlides/notesSlide322.xml"/><Relationship Id="rId2" Type="http://schemas.openxmlformats.org/officeDocument/2006/relationships/slideLayout" Target="../slideLayouts/slideLayout40.xml"/><Relationship Id="rId1" Type="http://schemas.openxmlformats.org/officeDocument/2006/relationships/tags" Target="../tags/tag352.xml"/></Relationships>
</file>

<file path=ppt/slides/_rels/slide47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353.xml"/></Relationships>
</file>

<file path=ppt/slides/_rels/slide473.xml.rels><?xml version="1.0" encoding="UTF-8" standalone="yes"?>
<Relationships xmlns="http://schemas.openxmlformats.org/package/2006/relationships"><Relationship Id="rId3" Type="http://schemas.openxmlformats.org/officeDocument/2006/relationships/notesSlide" Target="../notesSlides/notesSlide323.xml"/><Relationship Id="rId2" Type="http://schemas.openxmlformats.org/officeDocument/2006/relationships/slideLayout" Target="../slideLayouts/slideLayout5.xml"/><Relationship Id="rId1" Type="http://schemas.openxmlformats.org/officeDocument/2006/relationships/tags" Target="../tags/tag354.xml"/></Relationships>
</file>

<file path=ppt/slides/_rels/slide474.xml.rels><?xml version="1.0" encoding="UTF-8" standalone="yes"?>
<Relationships xmlns="http://schemas.openxmlformats.org/package/2006/relationships"><Relationship Id="rId3" Type="http://schemas.openxmlformats.org/officeDocument/2006/relationships/notesSlide" Target="../notesSlides/notesSlide324.xml"/><Relationship Id="rId2" Type="http://schemas.openxmlformats.org/officeDocument/2006/relationships/slideLayout" Target="../slideLayouts/slideLayout5.xml"/><Relationship Id="rId1" Type="http://schemas.openxmlformats.org/officeDocument/2006/relationships/tags" Target="../tags/tag355.xml"/><Relationship Id="rId5" Type="http://schemas.openxmlformats.org/officeDocument/2006/relationships/image" Target="../media/image461.png"/><Relationship Id="rId4" Type="http://schemas.openxmlformats.org/officeDocument/2006/relationships/image" Target="../media/image460.png"/></Relationships>
</file>

<file path=ppt/slides/_rels/slide475.xml.rels><?xml version="1.0" encoding="UTF-8" standalone="yes"?>
<Relationships xmlns="http://schemas.openxmlformats.org/package/2006/relationships"><Relationship Id="rId3" Type="http://schemas.openxmlformats.org/officeDocument/2006/relationships/notesSlide" Target="../notesSlides/notesSlide325.xml"/><Relationship Id="rId2" Type="http://schemas.openxmlformats.org/officeDocument/2006/relationships/slideLayout" Target="../slideLayouts/slideLayout5.xml"/><Relationship Id="rId1" Type="http://schemas.openxmlformats.org/officeDocument/2006/relationships/tags" Target="../tags/tag356.xml"/><Relationship Id="rId5" Type="http://schemas.openxmlformats.org/officeDocument/2006/relationships/image" Target="../media/image463.png"/><Relationship Id="rId4" Type="http://schemas.openxmlformats.org/officeDocument/2006/relationships/image" Target="../media/image462.png"/></Relationships>
</file>

<file path=ppt/slides/_rels/slide476.xml.rels><?xml version="1.0" encoding="UTF-8" standalone="yes"?>
<Relationships xmlns="http://schemas.openxmlformats.org/package/2006/relationships"><Relationship Id="rId3" Type="http://schemas.openxmlformats.org/officeDocument/2006/relationships/notesSlide" Target="../notesSlides/notesSlide326.xml"/><Relationship Id="rId2" Type="http://schemas.openxmlformats.org/officeDocument/2006/relationships/slideLayout" Target="../slideLayouts/slideLayout5.xml"/><Relationship Id="rId1" Type="http://schemas.openxmlformats.org/officeDocument/2006/relationships/tags" Target="../tags/tag357.xml"/><Relationship Id="rId4" Type="http://schemas.openxmlformats.org/officeDocument/2006/relationships/image" Target="../media/image464.png"/></Relationships>
</file>

<file path=ppt/slides/_rels/slide477.xml.rels><?xml version="1.0" encoding="UTF-8" standalone="yes"?>
<Relationships xmlns="http://schemas.openxmlformats.org/package/2006/relationships"><Relationship Id="rId3" Type="http://schemas.openxmlformats.org/officeDocument/2006/relationships/notesSlide" Target="../notesSlides/notesSlide327.xml"/><Relationship Id="rId2" Type="http://schemas.openxmlformats.org/officeDocument/2006/relationships/slideLayout" Target="../slideLayouts/slideLayout5.xml"/><Relationship Id="rId1" Type="http://schemas.openxmlformats.org/officeDocument/2006/relationships/tags" Target="../tags/tag358.xml"/><Relationship Id="rId5" Type="http://schemas.openxmlformats.org/officeDocument/2006/relationships/image" Target="../media/image466.png"/><Relationship Id="rId4" Type="http://schemas.openxmlformats.org/officeDocument/2006/relationships/image" Target="../media/image465.png"/></Relationships>
</file>

<file path=ppt/slides/_rels/slide478.xml.rels><?xml version="1.0" encoding="UTF-8" standalone="yes"?>
<Relationships xmlns="http://schemas.openxmlformats.org/package/2006/relationships"><Relationship Id="rId3" Type="http://schemas.openxmlformats.org/officeDocument/2006/relationships/notesSlide" Target="../notesSlides/notesSlide328.xml"/><Relationship Id="rId2" Type="http://schemas.openxmlformats.org/officeDocument/2006/relationships/slideLayout" Target="../slideLayouts/slideLayout5.xml"/><Relationship Id="rId1" Type="http://schemas.openxmlformats.org/officeDocument/2006/relationships/tags" Target="../tags/tag359.xml"/><Relationship Id="rId4" Type="http://schemas.openxmlformats.org/officeDocument/2006/relationships/image" Target="../media/image467.png"/></Relationships>
</file>

<file path=ppt/slides/_rels/slide479.xml.rels><?xml version="1.0" encoding="UTF-8" standalone="yes"?>
<Relationships xmlns="http://schemas.openxmlformats.org/package/2006/relationships"><Relationship Id="rId3" Type="http://schemas.openxmlformats.org/officeDocument/2006/relationships/notesSlide" Target="../notesSlides/notesSlide329.xml"/><Relationship Id="rId2" Type="http://schemas.openxmlformats.org/officeDocument/2006/relationships/slideLayout" Target="../slideLayouts/slideLayout5.xml"/><Relationship Id="rId1" Type="http://schemas.openxmlformats.org/officeDocument/2006/relationships/tags" Target="../tags/tag360.xml"/><Relationship Id="rId5" Type="http://schemas.openxmlformats.org/officeDocument/2006/relationships/image" Target="../media/image469.png"/><Relationship Id="rId4" Type="http://schemas.openxmlformats.org/officeDocument/2006/relationships/image" Target="../media/image46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49.xml"/><Relationship Id="rId5" Type="http://schemas.openxmlformats.org/officeDocument/2006/relationships/comments" Target="../comments/comment20.xml"/><Relationship Id="rId4" Type="http://schemas.openxmlformats.org/officeDocument/2006/relationships/image" Target="../media/image43.png"/></Relationships>
</file>

<file path=ppt/slides/_rels/slide480.xml.rels><?xml version="1.0" encoding="UTF-8" standalone="yes"?>
<Relationships xmlns="http://schemas.openxmlformats.org/package/2006/relationships"><Relationship Id="rId3" Type="http://schemas.openxmlformats.org/officeDocument/2006/relationships/notesSlide" Target="../notesSlides/notesSlide330.xml"/><Relationship Id="rId2" Type="http://schemas.openxmlformats.org/officeDocument/2006/relationships/slideLayout" Target="../slideLayouts/slideLayout5.xml"/><Relationship Id="rId1" Type="http://schemas.openxmlformats.org/officeDocument/2006/relationships/tags" Target="../tags/tag361.xml"/><Relationship Id="rId4" Type="http://schemas.openxmlformats.org/officeDocument/2006/relationships/image" Target="../media/image470.png"/></Relationships>
</file>

<file path=ppt/slides/_rels/slide481.xml.rels><?xml version="1.0" encoding="UTF-8" standalone="yes"?>
<Relationships xmlns="http://schemas.openxmlformats.org/package/2006/relationships"><Relationship Id="rId3" Type="http://schemas.openxmlformats.org/officeDocument/2006/relationships/notesSlide" Target="../notesSlides/notesSlide331.xml"/><Relationship Id="rId2" Type="http://schemas.openxmlformats.org/officeDocument/2006/relationships/slideLayout" Target="../slideLayouts/slideLayout5.xml"/><Relationship Id="rId1" Type="http://schemas.openxmlformats.org/officeDocument/2006/relationships/tags" Target="../tags/tag362.xml"/><Relationship Id="rId4" Type="http://schemas.openxmlformats.org/officeDocument/2006/relationships/image" Target="../media/image471.png"/></Relationships>
</file>

<file path=ppt/slides/_rels/slide482.xml.rels><?xml version="1.0" encoding="UTF-8" standalone="yes"?>
<Relationships xmlns="http://schemas.openxmlformats.org/package/2006/relationships"><Relationship Id="rId3" Type="http://schemas.openxmlformats.org/officeDocument/2006/relationships/notesSlide" Target="../notesSlides/notesSlide332.xml"/><Relationship Id="rId2" Type="http://schemas.openxmlformats.org/officeDocument/2006/relationships/slideLayout" Target="../slideLayouts/slideLayout5.xml"/><Relationship Id="rId1" Type="http://schemas.openxmlformats.org/officeDocument/2006/relationships/tags" Target="../tags/tag363.xml"/><Relationship Id="rId5" Type="http://schemas.openxmlformats.org/officeDocument/2006/relationships/comments" Target="../comments/comment71.xml"/><Relationship Id="rId4" Type="http://schemas.openxmlformats.org/officeDocument/2006/relationships/image" Target="../media/image472.png"/></Relationships>
</file>

<file path=ppt/slides/_rels/slide483.xml.rels><?xml version="1.0" encoding="UTF-8" standalone="yes"?>
<Relationships xmlns="http://schemas.openxmlformats.org/package/2006/relationships"><Relationship Id="rId3" Type="http://schemas.openxmlformats.org/officeDocument/2006/relationships/notesSlide" Target="../notesSlides/notesSlide333.xml"/><Relationship Id="rId2" Type="http://schemas.openxmlformats.org/officeDocument/2006/relationships/slideLayout" Target="../slideLayouts/slideLayout5.xml"/><Relationship Id="rId1" Type="http://schemas.openxmlformats.org/officeDocument/2006/relationships/tags" Target="../tags/tag364.xml"/><Relationship Id="rId4" Type="http://schemas.openxmlformats.org/officeDocument/2006/relationships/image" Target="../media/image473.png"/></Relationships>
</file>

<file path=ppt/slides/_rels/slide484.xml.rels><?xml version="1.0" encoding="UTF-8" standalone="yes"?>
<Relationships xmlns="http://schemas.openxmlformats.org/package/2006/relationships"><Relationship Id="rId3" Type="http://schemas.openxmlformats.org/officeDocument/2006/relationships/notesSlide" Target="../notesSlides/notesSlide334.xml"/><Relationship Id="rId2" Type="http://schemas.openxmlformats.org/officeDocument/2006/relationships/slideLayout" Target="../slideLayouts/slideLayout5.xml"/><Relationship Id="rId1" Type="http://schemas.openxmlformats.org/officeDocument/2006/relationships/tags" Target="../tags/tag365.xml"/><Relationship Id="rId4" Type="http://schemas.openxmlformats.org/officeDocument/2006/relationships/image" Target="../media/image474.png"/></Relationships>
</file>

<file path=ppt/slides/_rels/slide485.xml.rels><?xml version="1.0" encoding="UTF-8" standalone="yes"?>
<Relationships xmlns="http://schemas.openxmlformats.org/package/2006/relationships"><Relationship Id="rId3" Type="http://schemas.openxmlformats.org/officeDocument/2006/relationships/notesSlide" Target="../notesSlides/notesSlide335.xml"/><Relationship Id="rId2" Type="http://schemas.openxmlformats.org/officeDocument/2006/relationships/slideLayout" Target="../slideLayouts/slideLayout5.xml"/><Relationship Id="rId1" Type="http://schemas.openxmlformats.org/officeDocument/2006/relationships/tags" Target="../tags/tag366.xml"/><Relationship Id="rId4" Type="http://schemas.openxmlformats.org/officeDocument/2006/relationships/image" Target="../media/image475.png"/></Relationships>
</file>

<file path=ppt/slides/_rels/slide486.xml.rels><?xml version="1.0" encoding="UTF-8" standalone="yes"?>
<Relationships xmlns="http://schemas.openxmlformats.org/package/2006/relationships"><Relationship Id="rId3" Type="http://schemas.openxmlformats.org/officeDocument/2006/relationships/notesSlide" Target="../notesSlides/notesSlide336.xml"/><Relationship Id="rId2" Type="http://schemas.openxmlformats.org/officeDocument/2006/relationships/slideLayout" Target="../slideLayouts/slideLayout5.xml"/><Relationship Id="rId1" Type="http://schemas.openxmlformats.org/officeDocument/2006/relationships/tags" Target="../tags/tag367.xml"/><Relationship Id="rId4" Type="http://schemas.openxmlformats.org/officeDocument/2006/relationships/image" Target="../media/image476.png"/></Relationships>
</file>

<file path=ppt/slides/_rels/slide487.xml.rels><?xml version="1.0" encoding="UTF-8" standalone="yes"?>
<Relationships xmlns="http://schemas.openxmlformats.org/package/2006/relationships"><Relationship Id="rId3" Type="http://schemas.openxmlformats.org/officeDocument/2006/relationships/notesSlide" Target="../notesSlides/notesSlide337.xml"/><Relationship Id="rId2" Type="http://schemas.openxmlformats.org/officeDocument/2006/relationships/slideLayout" Target="../slideLayouts/slideLayout5.xml"/><Relationship Id="rId1" Type="http://schemas.openxmlformats.org/officeDocument/2006/relationships/tags" Target="../tags/tag368.xml"/><Relationship Id="rId4" Type="http://schemas.openxmlformats.org/officeDocument/2006/relationships/image" Target="../media/image477.png"/></Relationships>
</file>

<file path=ppt/slides/_rels/slide48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69.xml"/></Relationships>
</file>

<file path=ppt/slides/_rels/slide489.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370.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50.xml"/><Relationship Id="rId4" Type="http://schemas.openxmlformats.org/officeDocument/2006/relationships/image" Target="../media/image45.png"/></Relationships>
</file>

<file path=ppt/slides/_rels/slide490.xml.rels><?xml version="1.0" encoding="UTF-8" standalone="yes"?>
<Relationships xmlns="http://schemas.openxmlformats.org/package/2006/relationships"><Relationship Id="rId3" Type="http://schemas.openxmlformats.org/officeDocument/2006/relationships/notesSlide" Target="../notesSlides/notesSlide338.xml"/><Relationship Id="rId2" Type="http://schemas.openxmlformats.org/officeDocument/2006/relationships/slideLayout" Target="../slideLayouts/slideLayout5.xml"/><Relationship Id="rId1" Type="http://schemas.openxmlformats.org/officeDocument/2006/relationships/tags" Target="../tags/tag371.xml"/></Relationships>
</file>

<file path=ppt/slides/_rels/slide491.xml.rels><?xml version="1.0" encoding="UTF-8" standalone="yes"?>
<Relationships xmlns="http://schemas.openxmlformats.org/package/2006/relationships"><Relationship Id="rId3" Type="http://schemas.openxmlformats.org/officeDocument/2006/relationships/notesSlide" Target="../notesSlides/notesSlide339.xml"/><Relationship Id="rId2" Type="http://schemas.openxmlformats.org/officeDocument/2006/relationships/slideLayout" Target="../slideLayouts/slideLayout5.xml"/><Relationship Id="rId1" Type="http://schemas.openxmlformats.org/officeDocument/2006/relationships/tags" Target="../tags/tag372.xml"/><Relationship Id="rId4" Type="http://schemas.openxmlformats.org/officeDocument/2006/relationships/image" Target="../media/image478.png"/></Relationships>
</file>

<file path=ppt/slides/_rels/slide492.xml.rels><?xml version="1.0" encoding="UTF-8" standalone="yes"?>
<Relationships xmlns="http://schemas.openxmlformats.org/package/2006/relationships"><Relationship Id="rId3" Type="http://schemas.openxmlformats.org/officeDocument/2006/relationships/notesSlide" Target="../notesSlides/notesSlide340.xml"/><Relationship Id="rId2" Type="http://schemas.openxmlformats.org/officeDocument/2006/relationships/slideLayout" Target="../slideLayouts/slideLayout5.xml"/><Relationship Id="rId1" Type="http://schemas.openxmlformats.org/officeDocument/2006/relationships/tags" Target="../tags/tag373.xml"/><Relationship Id="rId6" Type="http://schemas.openxmlformats.org/officeDocument/2006/relationships/image" Target="../media/image481.png"/><Relationship Id="rId5" Type="http://schemas.openxmlformats.org/officeDocument/2006/relationships/image" Target="../media/image480.png"/><Relationship Id="rId4" Type="http://schemas.openxmlformats.org/officeDocument/2006/relationships/image" Target="../media/image479.png"/></Relationships>
</file>

<file path=ppt/slides/_rels/slide49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slideLayout" Target="../slideLayouts/slideLayout5.xml"/><Relationship Id="rId1" Type="http://schemas.openxmlformats.org/officeDocument/2006/relationships/tags" Target="../tags/tag374.xml"/><Relationship Id="rId6" Type="http://schemas.openxmlformats.org/officeDocument/2006/relationships/comments" Target="../comments/comment72.xml"/><Relationship Id="rId5" Type="http://schemas.openxmlformats.org/officeDocument/2006/relationships/image" Target="../media/image484.png"/><Relationship Id="rId4" Type="http://schemas.openxmlformats.org/officeDocument/2006/relationships/image" Target="../media/image483.png"/></Relationships>
</file>

<file path=ppt/slides/_rels/slide494.xml.rels><?xml version="1.0" encoding="UTF-8" standalone="yes"?>
<Relationships xmlns="http://schemas.openxmlformats.org/package/2006/relationships"><Relationship Id="rId3" Type="http://schemas.openxmlformats.org/officeDocument/2006/relationships/notesSlide" Target="../notesSlides/notesSlide341.xml"/><Relationship Id="rId2" Type="http://schemas.openxmlformats.org/officeDocument/2006/relationships/slideLayout" Target="../slideLayouts/slideLayout5.xml"/><Relationship Id="rId1" Type="http://schemas.openxmlformats.org/officeDocument/2006/relationships/tags" Target="../tags/tag375.xml"/><Relationship Id="rId6" Type="http://schemas.openxmlformats.org/officeDocument/2006/relationships/comments" Target="../comments/comment73.xml"/><Relationship Id="rId5" Type="http://schemas.openxmlformats.org/officeDocument/2006/relationships/image" Target="../media/image486.png"/><Relationship Id="rId4" Type="http://schemas.openxmlformats.org/officeDocument/2006/relationships/image" Target="../media/image485.png"/></Relationships>
</file>

<file path=ppt/slides/_rels/slide495.xml.rels><?xml version="1.0" encoding="UTF-8" standalone="yes"?>
<Relationships xmlns="http://schemas.openxmlformats.org/package/2006/relationships"><Relationship Id="rId3" Type="http://schemas.openxmlformats.org/officeDocument/2006/relationships/notesSlide" Target="../notesSlides/notesSlide342.xml"/><Relationship Id="rId2" Type="http://schemas.openxmlformats.org/officeDocument/2006/relationships/slideLayout" Target="../slideLayouts/slideLayout5.xml"/><Relationship Id="rId1" Type="http://schemas.openxmlformats.org/officeDocument/2006/relationships/tags" Target="../tags/tag376.xml"/><Relationship Id="rId4" Type="http://schemas.openxmlformats.org/officeDocument/2006/relationships/image" Target="../media/image487.png"/></Relationships>
</file>

<file path=ppt/slides/_rels/slide496.xml.rels><?xml version="1.0" encoding="UTF-8" standalone="yes"?>
<Relationships xmlns="http://schemas.openxmlformats.org/package/2006/relationships"><Relationship Id="rId3" Type="http://schemas.openxmlformats.org/officeDocument/2006/relationships/notesSlide" Target="../notesSlides/notesSlide343.xml"/><Relationship Id="rId2" Type="http://schemas.openxmlformats.org/officeDocument/2006/relationships/slideLayout" Target="../slideLayouts/slideLayout5.xml"/><Relationship Id="rId1" Type="http://schemas.openxmlformats.org/officeDocument/2006/relationships/tags" Target="../tags/tag377.xml"/><Relationship Id="rId4" Type="http://schemas.openxmlformats.org/officeDocument/2006/relationships/image" Target="../media/image488.png"/></Relationships>
</file>

<file path=ppt/slides/_rels/slide497.xml.rels><?xml version="1.0" encoding="UTF-8" standalone="yes"?>
<Relationships xmlns="http://schemas.openxmlformats.org/package/2006/relationships"><Relationship Id="rId3" Type="http://schemas.openxmlformats.org/officeDocument/2006/relationships/notesSlide" Target="../notesSlides/notesSlide344.xml"/><Relationship Id="rId2" Type="http://schemas.openxmlformats.org/officeDocument/2006/relationships/slideLayout" Target="../slideLayouts/slideLayout5.xml"/><Relationship Id="rId1" Type="http://schemas.openxmlformats.org/officeDocument/2006/relationships/tags" Target="../tags/tag378.xml"/><Relationship Id="rId4" Type="http://schemas.openxmlformats.org/officeDocument/2006/relationships/image" Target="../media/image489.png"/></Relationships>
</file>

<file path=ppt/slides/_rels/slide498.xml.rels><?xml version="1.0" encoding="UTF-8" standalone="yes"?>
<Relationships xmlns="http://schemas.openxmlformats.org/package/2006/relationships"><Relationship Id="rId3" Type="http://schemas.openxmlformats.org/officeDocument/2006/relationships/notesSlide" Target="../notesSlides/notesSlide345.xml"/><Relationship Id="rId2" Type="http://schemas.openxmlformats.org/officeDocument/2006/relationships/slideLayout" Target="../slideLayouts/slideLayout5.xml"/><Relationship Id="rId1" Type="http://schemas.openxmlformats.org/officeDocument/2006/relationships/tags" Target="../tags/tag379.xml"/><Relationship Id="rId4" Type="http://schemas.openxmlformats.org/officeDocument/2006/relationships/image" Target="../media/image490.png"/></Relationships>
</file>

<file path=ppt/slides/_rels/slide499.xml.rels><?xml version="1.0" encoding="UTF-8" standalone="yes"?>
<Relationships xmlns="http://schemas.openxmlformats.org/package/2006/relationships"><Relationship Id="rId3" Type="http://schemas.openxmlformats.org/officeDocument/2006/relationships/notesSlide" Target="../notesSlides/notesSlide346.xml"/><Relationship Id="rId2" Type="http://schemas.openxmlformats.org/officeDocument/2006/relationships/slideLayout" Target="../slideLayouts/slideLayout5.xml"/><Relationship Id="rId1" Type="http://schemas.openxmlformats.org/officeDocument/2006/relationships/tags" Target="../tags/tag380.xml"/><Relationship Id="rId5" Type="http://schemas.openxmlformats.org/officeDocument/2006/relationships/image" Target="../media/image491.png"/><Relationship Id="rId4" Type="http://schemas.openxmlformats.org/officeDocument/2006/relationships/image" Target="../media/image47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500.xml.rels><?xml version="1.0" encoding="UTF-8" standalone="yes"?>
<Relationships xmlns="http://schemas.openxmlformats.org/package/2006/relationships"><Relationship Id="rId3" Type="http://schemas.openxmlformats.org/officeDocument/2006/relationships/notesSlide" Target="../notesSlides/notesSlide347.xml"/><Relationship Id="rId2" Type="http://schemas.openxmlformats.org/officeDocument/2006/relationships/slideLayout" Target="../slideLayouts/slideLayout5.xml"/><Relationship Id="rId1" Type="http://schemas.openxmlformats.org/officeDocument/2006/relationships/tags" Target="../tags/tag381.xml"/><Relationship Id="rId5" Type="http://schemas.openxmlformats.org/officeDocument/2006/relationships/image" Target="../media/image492.png"/><Relationship Id="rId4" Type="http://schemas.openxmlformats.org/officeDocument/2006/relationships/image" Target="../media/image478.png"/></Relationships>
</file>

<file path=ppt/slides/_rels/slide501.xml.rels><?xml version="1.0" encoding="UTF-8" standalone="yes"?>
<Relationships xmlns="http://schemas.openxmlformats.org/package/2006/relationships"><Relationship Id="rId3" Type="http://schemas.openxmlformats.org/officeDocument/2006/relationships/notesSlide" Target="../notesSlides/notesSlide348.xml"/><Relationship Id="rId2" Type="http://schemas.openxmlformats.org/officeDocument/2006/relationships/slideLayout" Target="../slideLayouts/slideLayout5.xml"/><Relationship Id="rId1" Type="http://schemas.openxmlformats.org/officeDocument/2006/relationships/tags" Target="../tags/tag382.xml"/><Relationship Id="rId5" Type="http://schemas.openxmlformats.org/officeDocument/2006/relationships/image" Target="../media/image494.png"/><Relationship Id="rId4" Type="http://schemas.openxmlformats.org/officeDocument/2006/relationships/image" Target="../media/image493.png"/></Relationships>
</file>

<file path=ppt/slides/_rels/slide502.xml.rels><?xml version="1.0" encoding="UTF-8" standalone="yes"?>
<Relationships xmlns="http://schemas.openxmlformats.org/package/2006/relationships"><Relationship Id="rId3" Type="http://schemas.openxmlformats.org/officeDocument/2006/relationships/notesSlide" Target="../notesSlides/notesSlide349.xml"/><Relationship Id="rId2" Type="http://schemas.openxmlformats.org/officeDocument/2006/relationships/slideLayout" Target="../slideLayouts/slideLayout5.xml"/><Relationship Id="rId1" Type="http://schemas.openxmlformats.org/officeDocument/2006/relationships/tags" Target="../tags/tag383.xml"/><Relationship Id="rId5" Type="http://schemas.openxmlformats.org/officeDocument/2006/relationships/image" Target="../media/image495.png"/><Relationship Id="rId4" Type="http://schemas.openxmlformats.org/officeDocument/2006/relationships/image" Target="../media/image489.png"/></Relationships>
</file>

<file path=ppt/slides/_rels/slide503.xml.rels><?xml version="1.0" encoding="UTF-8" standalone="yes"?>
<Relationships xmlns="http://schemas.openxmlformats.org/package/2006/relationships"><Relationship Id="rId3" Type="http://schemas.openxmlformats.org/officeDocument/2006/relationships/notesSlide" Target="../notesSlides/notesSlide350.xml"/><Relationship Id="rId2" Type="http://schemas.openxmlformats.org/officeDocument/2006/relationships/slideLayout" Target="../slideLayouts/slideLayout5.xml"/><Relationship Id="rId1" Type="http://schemas.openxmlformats.org/officeDocument/2006/relationships/tags" Target="../tags/tag384.xml"/></Relationships>
</file>

<file path=ppt/slides/_rels/slide50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385.xml"/></Relationships>
</file>

<file path=ppt/slides/_rels/slide505.xml.rels><?xml version="1.0" encoding="UTF-8" standalone="yes"?>
<Relationships xmlns="http://schemas.openxmlformats.org/package/2006/relationships"><Relationship Id="rId3" Type="http://schemas.openxmlformats.org/officeDocument/2006/relationships/notesSlide" Target="../notesSlides/notesSlide351.xml"/><Relationship Id="rId2" Type="http://schemas.openxmlformats.org/officeDocument/2006/relationships/slideLayout" Target="../slideLayouts/slideLayout5.xml"/><Relationship Id="rId1" Type="http://schemas.openxmlformats.org/officeDocument/2006/relationships/tags" Target="../tags/tag386.xml"/></Relationships>
</file>

<file path=ppt/slides/_rels/slide506.xml.rels><?xml version="1.0" encoding="UTF-8" standalone="yes"?>
<Relationships xmlns="http://schemas.openxmlformats.org/package/2006/relationships"><Relationship Id="rId3" Type="http://schemas.openxmlformats.org/officeDocument/2006/relationships/notesSlide" Target="../notesSlides/notesSlide352.xml"/><Relationship Id="rId2" Type="http://schemas.openxmlformats.org/officeDocument/2006/relationships/slideLayout" Target="../slideLayouts/slideLayout5.xml"/><Relationship Id="rId1" Type="http://schemas.openxmlformats.org/officeDocument/2006/relationships/tags" Target="../tags/tag387.xml"/></Relationships>
</file>

<file path=ppt/slides/_rels/slide507.xml.rels><?xml version="1.0" encoding="UTF-8" standalone="yes"?>
<Relationships xmlns="http://schemas.openxmlformats.org/package/2006/relationships"><Relationship Id="rId3" Type="http://schemas.openxmlformats.org/officeDocument/2006/relationships/notesSlide" Target="../notesSlides/notesSlide353.xml"/><Relationship Id="rId2" Type="http://schemas.openxmlformats.org/officeDocument/2006/relationships/slideLayout" Target="../slideLayouts/slideLayout5.xml"/><Relationship Id="rId1" Type="http://schemas.openxmlformats.org/officeDocument/2006/relationships/tags" Target="../tags/tag388.xml"/></Relationships>
</file>

<file path=ppt/slides/_rels/slide508.xml.rels><?xml version="1.0" encoding="UTF-8" standalone="yes"?>
<Relationships xmlns="http://schemas.openxmlformats.org/package/2006/relationships"><Relationship Id="rId3" Type="http://schemas.openxmlformats.org/officeDocument/2006/relationships/notesSlide" Target="../notesSlides/notesSlide354.xml"/><Relationship Id="rId2" Type="http://schemas.openxmlformats.org/officeDocument/2006/relationships/slideLayout" Target="../slideLayouts/slideLayout5.xml"/><Relationship Id="rId1" Type="http://schemas.openxmlformats.org/officeDocument/2006/relationships/tags" Target="../tags/tag389.xml"/><Relationship Id="rId4" Type="http://schemas.openxmlformats.org/officeDocument/2006/relationships/image" Target="../media/image496.png"/></Relationships>
</file>

<file path=ppt/slides/_rels/slide509.xml.rels><?xml version="1.0" encoding="UTF-8" standalone="yes"?>
<Relationships xmlns="http://schemas.openxmlformats.org/package/2006/relationships"><Relationship Id="rId3" Type="http://schemas.openxmlformats.org/officeDocument/2006/relationships/notesSlide" Target="../notesSlides/notesSlide355.xml"/><Relationship Id="rId2" Type="http://schemas.openxmlformats.org/officeDocument/2006/relationships/slideLayout" Target="../slideLayouts/slideLayout5.xml"/><Relationship Id="rId1" Type="http://schemas.openxmlformats.org/officeDocument/2006/relationships/tags" Target="../tags/tag39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52.xml"/><Relationship Id="rId4" Type="http://schemas.openxmlformats.org/officeDocument/2006/relationships/image" Target="../media/image46.png"/></Relationships>
</file>

<file path=ppt/slides/_rels/slide510.xml.rels><?xml version="1.0" encoding="UTF-8" standalone="yes"?>
<Relationships xmlns="http://schemas.openxmlformats.org/package/2006/relationships"><Relationship Id="rId3" Type="http://schemas.openxmlformats.org/officeDocument/2006/relationships/notesSlide" Target="../notesSlides/notesSlide356.xml"/><Relationship Id="rId2" Type="http://schemas.openxmlformats.org/officeDocument/2006/relationships/slideLayout" Target="../slideLayouts/slideLayout5.xml"/><Relationship Id="rId1" Type="http://schemas.openxmlformats.org/officeDocument/2006/relationships/tags" Target="../tags/tag391.xml"/><Relationship Id="rId4" Type="http://schemas.openxmlformats.org/officeDocument/2006/relationships/image" Target="../media/image497.png"/></Relationships>
</file>

<file path=ppt/slides/_rels/slide511.xml.rels><?xml version="1.0" encoding="UTF-8" standalone="yes"?>
<Relationships xmlns="http://schemas.openxmlformats.org/package/2006/relationships"><Relationship Id="rId3" Type="http://schemas.openxmlformats.org/officeDocument/2006/relationships/notesSlide" Target="../notesSlides/notesSlide357.xml"/><Relationship Id="rId2" Type="http://schemas.openxmlformats.org/officeDocument/2006/relationships/slideLayout" Target="../slideLayouts/slideLayout5.xml"/><Relationship Id="rId1" Type="http://schemas.openxmlformats.org/officeDocument/2006/relationships/tags" Target="../tags/tag392.xml"/></Relationships>
</file>

<file path=ppt/slides/_rels/slide512.xml.rels><?xml version="1.0" encoding="UTF-8" standalone="yes"?>
<Relationships xmlns="http://schemas.openxmlformats.org/package/2006/relationships"><Relationship Id="rId3" Type="http://schemas.openxmlformats.org/officeDocument/2006/relationships/notesSlide" Target="../notesSlides/notesSlide358.xml"/><Relationship Id="rId2" Type="http://schemas.openxmlformats.org/officeDocument/2006/relationships/slideLayout" Target="../slideLayouts/slideLayout5.xml"/><Relationship Id="rId1" Type="http://schemas.openxmlformats.org/officeDocument/2006/relationships/tags" Target="../tags/tag393.xml"/></Relationships>
</file>

<file path=ppt/slides/_rels/slide513.xml.rels><?xml version="1.0" encoding="UTF-8" standalone="yes"?>
<Relationships xmlns="http://schemas.openxmlformats.org/package/2006/relationships"><Relationship Id="rId3" Type="http://schemas.openxmlformats.org/officeDocument/2006/relationships/notesSlide" Target="../notesSlides/notesSlide359.xml"/><Relationship Id="rId2" Type="http://schemas.openxmlformats.org/officeDocument/2006/relationships/slideLayout" Target="../slideLayouts/slideLayout5.xml"/><Relationship Id="rId1" Type="http://schemas.openxmlformats.org/officeDocument/2006/relationships/tags" Target="../tags/tag394.xml"/></Relationships>
</file>

<file path=ppt/slides/_rels/slide514.xml.rels><?xml version="1.0" encoding="UTF-8" standalone="yes"?>
<Relationships xmlns="http://schemas.openxmlformats.org/package/2006/relationships"><Relationship Id="rId3" Type="http://schemas.openxmlformats.org/officeDocument/2006/relationships/notesSlide" Target="../notesSlides/notesSlide360.xml"/><Relationship Id="rId2" Type="http://schemas.openxmlformats.org/officeDocument/2006/relationships/slideLayout" Target="../slideLayouts/slideLayout5.xml"/><Relationship Id="rId1" Type="http://schemas.openxmlformats.org/officeDocument/2006/relationships/tags" Target="../tags/tag395.xml"/><Relationship Id="rId4" Type="http://schemas.openxmlformats.org/officeDocument/2006/relationships/image" Target="../media/image498.png"/></Relationships>
</file>

<file path=ppt/slides/_rels/slide515.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slideLayout" Target="../slideLayouts/slideLayout5.xml"/><Relationship Id="rId1" Type="http://schemas.openxmlformats.org/officeDocument/2006/relationships/tags" Target="../tags/tag396.xml"/><Relationship Id="rId4" Type="http://schemas.openxmlformats.org/officeDocument/2006/relationships/image" Target="../media/image405.png"/></Relationships>
</file>

<file path=ppt/slides/_rels/slide516.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slideLayout" Target="../slideLayouts/slideLayout5.xml"/><Relationship Id="rId1" Type="http://schemas.openxmlformats.org/officeDocument/2006/relationships/tags" Target="../tags/tag397.xml"/></Relationships>
</file>

<file path=ppt/slides/_rels/slide517.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slideLayout" Target="../slideLayouts/slideLayout5.xml"/><Relationship Id="rId1" Type="http://schemas.openxmlformats.org/officeDocument/2006/relationships/tags" Target="../tags/tag398.xml"/></Relationships>
</file>

<file path=ppt/slides/_rels/slide518.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slideLayout" Target="../slideLayouts/slideLayout5.xml"/><Relationship Id="rId1" Type="http://schemas.openxmlformats.org/officeDocument/2006/relationships/tags" Target="../tags/tag399.xml"/><Relationship Id="rId4" Type="http://schemas.openxmlformats.org/officeDocument/2006/relationships/image" Target="../media/image409.png"/></Relationships>
</file>

<file path=ppt/slides/_rels/slide519.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slideLayout" Target="../slideLayouts/slideLayout5.xml"/><Relationship Id="rId1" Type="http://schemas.openxmlformats.org/officeDocument/2006/relationships/tags" Target="../tags/tag400.xml"/><Relationship Id="rId4" Type="http://schemas.openxmlformats.org/officeDocument/2006/relationships/image" Target="../media/image50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53.xml"/><Relationship Id="rId5" Type="http://schemas.openxmlformats.org/officeDocument/2006/relationships/image" Target="../media/image48.png"/><Relationship Id="rId4" Type="http://schemas.openxmlformats.org/officeDocument/2006/relationships/image" Target="../media/image47.png"/></Relationships>
</file>

<file path=ppt/slides/_rels/slide5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01.xml"/></Relationships>
</file>

<file path=ppt/slides/_rels/slide521.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slideLayout" Target="../slideLayouts/slideLayout5.xml"/><Relationship Id="rId1" Type="http://schemas.openxmlformats.org/officeDocument/2006/relationships/tags" Target="../tags/tag402.xml"/><Relationship Id="rId4" Type="http://schemas.openxmlformats.org/officeDocument/2006/relationships/image" Target="../media/image502.png"/></Relationships>
</file>

<file path=ppt/slides/_rels/slide522.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slideLayout" Target="../slideLayouts/slideLayout5.xml"/><Relationship Id="rId1" Type="http://schemas.openxmlformats.org/officeDocument/2006/relationships/tags" Target="../tags/tag403.xml"/></Relationships>
</file>

<file path=ppt/slides/_rels/slide523.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slideLayout" Target="../slideLayouts/slideLayout5.xml"/><Relationship Id="rId1" Type="http://schemas.openxmlformats.org/officeDocument/2006/relationships/tags" Target="../tags/tag404.xml"/></Relationships>
</file>

<file path=ppt/slides/_rels/slide524.xml.rels><?xml version="1.0" encoding="UTF-8" standalone="yes"?>
<Relationships xmlns="http://schemas.openxmlformats.org/package/2006/relationships"><Relationship Id="rId3" Type="http://schemas.openxmlformats.org/officeDocument/2006/relationships/image" Target="../media/image505.png"/><Relationship Id="rId2" Type="http://schemas.openxmlformats.org/officeDocument/2006/relationships/slideLayout" Target="../slideLayouts/slideLayout5.xml"/><Relationship Id="rId1" Type="http://schemas.openxmlformats.org/officeDocument/2006/relationships/tags" Target="../tags/tag405.xml"/></Relationships>
</file>

<file path=ppt/slides/_rels/slide525.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slideLayout" Target="../slideLayouts/slideLayout5.xml"/><Relationship Id="rId1" Type="http://schemas.openxmlformats.org/officeDocument/2006/relationships/tags" Target="../tags/tag406.xml"/></Relationships>
</file>

<file path=ppt/slides/_rels/slide526.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slideLayout" Target="../slideLayouts/slideLayout5.xml"/><Relationship Id="rId1" Type="http://schemas.openxmlformats.org/officeDocument/2006/relationships/tags" Target="../tags/tag407.xml"/><Relationship Id="rId4" Type="http://schemas.openxmlformats.org/officeDocument/2006/relationships/image" Target="../media/image508.png"/></Relationships>
</file>

<file path=ppt/slides/_rels/slide527.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slideLayout" Target="../slideLayouts/slideLayout5.xml"/><Relationship Id="rId1" Type="http://schemas.openxmlformats.org/officeDocument/2006/relationships/tags" Target="../tags/tag408.xml"/><Relationship Id="rId4" Type="http://schemas.openxmlformats.org/officeDocument/2006/relationships/image" Target="../media/image510.png"/></Relationships>
</file>

<file path=ppt/slides/_rels/slide528.xml.rels><?xml version="1.0" encoding="UTF-8" standalone="yes"?>
<Relationships xmlns="http://schemas.openxmlformats.org/package/2006/relationships"><Relationship Id="rId3" Type="http://schemas.openxmlformats.org/officeDocument/2006/relationships/notesSlide" Target="../notesSlides/notesSlide361.xml"/><Relationship Id="rId2" Type="http://schemas.openxmlformats.org/officeDocument/2006/relationships/slideLayout" Target="../slideLayouts/slideLayout5.xml"/><Relationship Id="rId1" Type="http://schemas.openxmlformats.org/officeDocument/2006/relationships/tags" Target="../tags/tag409.xml"/><Relationship Id="rId4" Type="http://schemas.openxmlformats.org/officeDocument/2006/relationships/image" Target="../media/image511.png"/></Relationships>
</file>

<file path=ppt/slides/_rels/slide529.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slideLayout" Target="../slideLayouts/slideLayout5.xml"/><Relationship Id="rId1" Type="http://schemas.openxmlformats.org/officeDocument/2006/relationships/tags" Target="../tags/tag41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54.xml"/><Relationship Id="rId5" Type="http://schemas.openxmlformats.org/officeDocument/2006/relationships/image" Target="../media/image50.png"/><Relationship Id="rId4" Type="http://schemas.openxmlformats.org/officeDocument/2006/relationships/image" Target="../media/image49.png"/></Relationships>
</file>

<file path=ppt/slides/_rels/slide5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11.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55.xml"/><Relationship Id="rId5" Type="http://schemas.openxmlformats.org/officeDocument/2006/relationships/comments" Target="../comments/comment21.xml"/><Relationship Id="rId4" Type="http://schemas.openxmlformats.org/officeDocument/2006/relationships/image" Target="../media/image51.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43.xml.rels><?xml version="1.0" encoding="UTF-8" standalone="yes"?>
<Relationships xmlns="http://schemas.openxmlformats.org/package/2006/relationships"><Relationship Id="rId2" Type="http://schemas.openxmlformats.org/officeDocument/2006/relationships/image" Target="../media/image512.jpeg"/><Relationship Id="rId1" Type="http://schemas.openxmlformats.org/officeDocument/2006/relationships/slideLayout" Target="../slideLayouts/slideLayout38.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tags" Target="../tags/tag56.xml"/><Relationship Id="rId5" Type="http://schemas.openxmlformats.org/officeDocument/2006/relationships/comments" Target="../comments/comment2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tags" Target="../tags/tag57.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tags" Target="../tags/tag58.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tags" Target="../tags/tag59.xml"/><Relationship Id="rId5" Type="http://schemas.openxmlformats.org/officeDocument/2006/relationships/comments" Target="../comments/comment23.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tags" Target="../tags/tag60.xml"/><Relationship Id="rId5" Type="http://schemas.openxmlformats.org/officeDocument/2006/relationships/comments" Target="../comments/comment24.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5.xml"/><Relationship Id="rId1" Type="http://schemas.openxmlformats.org/officeDocument/2006/relationships/tags" Target="../tags/tag61.xml"/><Relationship Id="rId5" Type="http://schemas.openxmlformats.org/officeDocument/2006/relationships/comments" Target="../comments/comment25.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tags" Target="../tags/tag64.xml"/><Relationship Id="rId6" Type="http://schemas.openxmlformats.org/officeDocument/2006/relationships/comments" Target="../comments/comment26.xml"/><Relationship Id="rId5" Type="http://schemas.openxmlformats.org/officeDocument/2006/relationships/image" Target="../media/image62.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tags" Target="../tags/tag65.xml"/><Relationship Id="rId5" Type="http://schemas.openxmlformats.org/officeDocument/2006/relationships/comments" Target="../comments/comment27.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tags" Target="../tags/tag66.xml"/><Relationship Id="rId6" Type="http://schemas.openxmlformats.org/officeDocument/2006/relationships/comments" Target="../comments/comment28.xml"/><Relationship Id="rId5" Type="http://schemas.openxmlformats.org/officeDocument/2006/relationships/image" Target="../media/image65.pn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tags" Target="../tags/tag67.xml"/><Relationship Id="rId5" Type="http://schemas.openxmlformats.org/officeDocument/2006/relationships/comments" Target="../comments/comment29.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68.xml"/><Relationship Id="rId6" Type="http://schemas.openxmlformats.org/officeDocument/2006/relationships/comments" Target="../comments/comment30.xml"/><Relationship Id="rId5" Type="http://schemas.openxmlformats.org/officeDocument/2006/relationships/image" Target="../media/image68.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comments" Target="../comments/comment31.xml"/><Relationship Id="rId2" Type="http://schemas.openxmlformats.org/officeDocument/2006/relationships/slideLayout" Target="../slideLayouts/slideLayout5.xml"/><Relationship Id="rId1" Type="http://schemas.openxmlformats.org/officeDocument/2006/relationships/tags" Target="../tags/tag69.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1.xml"/><Relationship Id="rId5" Type="http://schemas.openxmlformats.org/officeDocument/2006/relationships/comments" Target="../comments/comment32.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5.xml"/><Relationship Id="rId1" Type="http://schemas.openxmlformats.org/officeDocument/2006/relationships/tags" Target="../tags/tag73.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4.xml"/><Relationship Id="rId4" Type="http://schemas.openxmlformats.org/officeDocument/2006/relationships/comments" Target="../comments/comment3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tags" Target="../tags/tag75.xml"/><Relationship Id="rId4" Type="http://schemas.openxmlformats.org/officeDocument/2006/relationships/comments" Target="../comments/comment34.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7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tags" Target="../tags/tag78.xml"/><Relationship Id="rId4" Type="http://schemas.openxmlformats.org/officeDocument/2006/relationships/comments" Target="../comments/comment3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tags" Target="../tags/tag80.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tags" Target="../tags/tag81.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2.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83.xml"/><Relationship Id="rId5" Type="http://schemas.openxmlformats.org/officeDocument/2006/relationships/image" Target="../media/image8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tags" Target="../tags/tag84.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5.xml"/><Relationship Id="rId5" Type="http://schemas.openxmlformats.org/officeDocument/2006/relationships/image" Target="../media/image82.png"/><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86.xml"/><Relationship Id="rId6" Type="http://schemas.openxmlformats.org/officeDocument/2006/relationships/comments" Target="../comments/comment36.xml"/><Relationship Id="rId5" Type="http://schemas.openxmlformats.org/officeDocument/2006/relationships/image" Target="../media/image84.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87.xml"/><Relationship Id="rId6" Type="http://schemas.openxmlformats.org/officeDocument/2006/relationships/comments" Target="../comments/comment37.xml"/><Relationship Id="rId5" Type="http://schemas.openxmlformats.org/officeDocument/2006/relationships/image" Target="../media/image86.png"/><Relationship Id="rId4" Type="http://schemas.openxmlformats.org/officeDocument/2006/relationships/image" Target="../media/image8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xml"/><Relationship Id="rId1" Type="http://schemas.openxmlformats.org/officeDocument/2006/relationships/tags" Target="../tags/tag88.xml"/><Relationship Id="rId5" Type="http://schemas.openxmlformats.org/officeDocument/2006/relationships/comments" Target="../comments/comment38.xml"/><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8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90.xml"/><Relationship Id="rId6" Type="http://schemas.openxmlformats.org/officeDocument/2006/relationships/comments" Target="../comments/comment39.xml"/><Relationship Id="rId5" Type="http://schemas.openxmlformats.org/officeDocument/2006/relationships/image" Target="../media/image89.jpe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tags" Target="../tags/tag92.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xml"/><Relationship Id="rId1" Type="http://schemas.openxmlformats.org/officeDocument/2006/relationships/tags" Target="../tags/tag93.xml"/><Relationship Id="rId5" Type="http://schemas.openxmlformats.org/officeDocument/2006/relationships/comments" Target="../comments/comment40.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xml"/><Relationship Id="rId1" Type="http://schemas.openxmlformats.org/officeDocument/2006/relationships/tags" Target="../tags/tag94.xml"/><Relationship Id="rId6" Type="http://schemas.openxmlformats.org/officeDocument/2006/relationships/comments" Target="../comments/comment41.xml"/><Relationship Id="rId5" Type="http://schemas.openxmlformats.org/officeDocument/2006/relationships/image" Target="../media/image94.png"/><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95.xml"/><Relationship Id="rId5" Type="http://schemas.openxmlformats.org/officeDocument/2006/relationships/image" Target="../media/image96.png"/><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tags" Target="../tags/tag96.xml"/><Relationship Id="rId6" Type="http://schemas.openxmlformats.org/officeDocument/2006/relationships/comments" Target="../comments/comment42.xml"/><Relationship Id="rId5" Type="http://schemas.openxmlformats.org/officeDocument/2006/relationships/image" Target="../media/image98.png"/><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97.xml"/><Relationship Id="rId5" Type="http://schemas.openxmlformats.org/officeDocument/2006/relationships/image" Target="../media/image100.png"/><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tags" Target="../tags/tag98.xml"/><Relationship Id="rId4" Type="http://schemas.openxmlformats.org/officeDocument/2006/relationships/image" Target="../media/image100.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5.xml"/><Relationship Id="rId1" Type="http://schemas.openxmlformats.org/officeDocument/2006/relationships/tags" Target="../tags/tag99.xml"/><Relationship Id="rId5" Type="http://schemas.openxmlformats.org/officeDocument/2006/relationships/comments" Target="../comments/comment43.xml"/><Relationship Id="rId4" Type="http://schemas.openxmlformats.org/officeDocument/2006/relationships/image" Target="../media/image101.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tags" Target="../tags/tag100.xml"/><Relationship Id="rId6" Type="http://schemas.openxmlformats.org/officeDocument/2006/relationships/comments" Target="../comments/comment44.xml"/><Relationship Id="rId5" Type="http://schemas.openxmlformats.org/officeDocument/2006/relationships/image" Target="../media/image103.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1FDAC3-80A0-48A3-9B6B-AFCAC7AEF873}"/>
              </a:ext>
            </a:extLst>
          </p:cNvPr>
          <p:cNvSpPr>
            <a:spLocks noGrp="1"/>
          </p:cNvSpPr>
          <p:nvPr>
            <p:ph type="body" sz="quarter" idx="11"/>
          </p:nvPr>
        </p:nvSpPr>
        <p:spPr/>
        <p:txBody>
          <a:bodyPr/>
          <a:lstStyle/>
          <a:p>
            <a:pPr>
              <a:defRPr/>
            </a:pPr>
            <a:r>
              <a:rPr lang="en-GB"/>
              <a:t>Remember to fill out ‘About me’ slides 3, and 4</a:t>
            </a:r>
          </a:p>
          <a:p>
            <a:pPr>
              <a:defRPr/>
            </a:pPr>
            <a:r>
              <a:rPr lang="en-GB"/>
              <a:t>Potential need to revise the Timing materials on slides 7-9 </a:t>
            </a:r>
          </a:p>
          <a:p>
            <a:pPr>
              <a:defRPr/>
            </a:pPr>
            <a:r>
              <a:rPr lang="en-GB"/>
              <a:t>Note “demo” on slides cues you to demo the software</a:t>
            </a:r>
          </a:p>
          <a:p>
            <a:pPr>
              <a:defRPr/>
            </a:pPr>
            <a:r>
              <a:rPr lang="en-GB"/>
              <a:t>Hide the chapters you won’t cover  </a:t>
            </a:r>
          </a:p>
          <a:p>
            <a:endParaRPr lang="en-CA"/>
          </a:p>
        </p:txBody>
      </p:sp>
      <p:sp>
        <p:nvSpPr>
          <p:cNvPr id="2" name="Title 1">
            <a:extLst>
              <a:ext uri="{FF2B5EF4-FFF2-40B4-BE49-F238E27FC236}">
                <a16:creationId xmlns:a16="http://schemas.microsoft.com/office/drawing/2014/main" id="{0D0B6E26-89F7-4E8F-9792-8F70842F5854}"/>
              </a:ext>
            </a:extLst>
          </p:cNvPr>
          <p:cNvSpPr>
            <a:spLocks noGrp="1"/>
          </p:cNvSpPr>
          <p:nvPr>
            <p:ph type="title"/>
          </p:nvPr>
        </p:nvSpPr>
        <p:spPr/>
        <p:txBody>
          <a:bodyPr/>
          <a:lstStyle/>
          <a:p>
            <a:r>
              <a:rPr lang="en-CA"/>
              <a:t>Notes to Instructor before presenting</a:t>
            </a:r>
          </a:p>
        </p:txBody>
      </p:sp>
    </p:spTree>
    <p:custDataLst>
      <p:tags r:id="rId1"/>
    </p:custDataLst>
    <p:extLst>
      <p:ext uri="{BB962C8B-B14F-4D97-AF65-F5344CB8AC3E}">
        <p14:creationId xmlns:p14="http://schemas.microsoft.com/office/powerpoint/2010/main" val="1864833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FE3F39-758B-4BBD-BEAC-5D415CDEC7D7}"/>
              </a:ext>
            </a:extLst>
          </p:cNvPr>
          <p:cNvSpPr>
            <a:spLocks noGrp="1"/>
          </p:cNvSpPr>
          <p:nvPr>
            <p:ph type="title"/>
          </p:nvPr>
        </p:nvSpPr>
        <p:spPr/>
        <p:txBody>
          <a:bodyPr/>
          <a:lstStyle/>
          <a:p>
            <a:r>
              <a:rPr lang="en-CA">
                <a:latin typeface="Arial"/>
                <a:cs typeface="Arial"/>
              </a:rPr>
              <a:t>Course Agenda – Day 4</a:t>
            </a:r>
            <a:endParaRPr lang="en-US"/>
          </a:p>
        </p:txBody>
      </p:sp>
      <p:sp>
        <p:nvSpPr>
          <p:cNvPr id="4" name="Slide Number Placeholder 3">
            <a:extLst>
              <a:ext uri="{FF2B5EF4-FFF2-40B4-BE49-F238E27FC236}">
                <a16:creationId xmlns:a16="http://schemas.microsoft.com/office/drawing/2014/main" id="{1D892CD6-985E-4CAA-838F-17FC23F04FD9}"/>
              </a:ext>
            </a:extLst>
          </p:cNvPr>
          <p:cNvSpPr>
            <a:spLocks noGrp="1"/>
          </p:cNvSpPr>
          <p:nvPr>
            <p:ph type="sldNum" sz="quarter" idx="10"/>
          </p:nvPr>
        </p:nvSpPr>
        <p:spPr/>
        <p:txBody>
          <a:bodyPr/>
          <a:lstStyle/>
          <a:p>
            <a:fld id="{C51B5984-C094-0A42-BFB6-9F57449A1222}" type="slidenum">
              <a:rPr lang="en-US" smtClean="0"/>
              <a:pPr/>
              <a:t>10</a:t>
            </a:fld>
            <a:endParaRPr lang="en-US"/>
          </a:p>
        </p:txBody>
      </p:sp>
      <p:sp>
        <p:nvSpPr>
          <p:cNvPr id="6" name="Text Placeholder 2">
            <a:extLst>
              <a:ext uri="{FF2B5EF4-FFF2-40B4-BE49-F238E27FC236}">
                <a16:creationId xmlns:a16="http://schemas.microsoft.com/office/drawing/2014/main" id="{4E22C45B-0B96-4FCC-B969-032801998F76}"/>
              </a:ext>
            </a:extLst>
          </p:cNvPr>
          <p:cNvSpPr txBox="1">
            <a:spLocks/>
          </p:cNvSpPr>
          <p:nvPr/>
        </p:nvSpPr>
        <p:spPr>
          <a:xfrm>
            <a:off x="521277" y="1106896"/>
            <a:ext cx="8201025" cy="3445524"/>
          </a:xfrm>
          <a:prstGeom prst="rect">
            <a:avLst/>
          </a:prstGeom>
        </p:spPr>
        <p:txBody>
          <a:bodyPr vert="horz" lIns="91440" tIns="45720" rIns="91440" bIns="45720" rtlCol="0" anchor="t">
            <a:noAutofit/>
          </a:bodyPr>
          <a:lstStyle>
            <a:lvl1pPr marL="285750" indent="-28575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a:ea typeface="+mn-lt"/>
                <a:cs typeface="+mn-lt"/>
              </a:rPr>
              <a:t>Appendix : Weighting</a:t>
            </a:r>
            <a:endParaRPr lang="en-GB">
              <a:cs typeface="Arial"/>
            </a:endParaRPr>
          </a:p>
          <a:p>
            <a:r>
              <a:rPr lang="en-GB">
                <a:cs typeface="Arial"/>
              </a:rPr>
              <a:t>Chapter 17: Cluster Analysis</a:t>
            </a:r>
            <a:endParaRPr lang="en-US"/>
          </a:p>
          <a:p>
            <a:r>
              <a:rPr lang="en-GB">
                <a:cs typeface="Calibri" panose="020F0502020204030204"/>
              </a:rPr>
              <a:t>Chapter 18: Principle Component Analysis </a:t>
            </a:r>
          </a:p>
          <a:p>
            <a:r>
              <a:rPr lang="en-GB">
                <a:cs typeface="Calibri" panose="020F0502020204030204"/>
              </a:rPr>
              <a:t>Chapter 19: Market Basket Analysis</a:t>
            </a:r>
          </a:p>
          <a:p>
            <a:endParaRPr lang="en-US"/>
          </a:p>
          <a:p>
            <a:endParaRPr lang="en-GB"/>
          </a:p>
          <a:p>
            <a:endParaRPr lang="en-CA"/>
          </a:p>
        </p:txBody>
      </p:sp>
    </p:spTree>
    <p:custDataLst>
      <p:tags r:id="rId1"/>
    </p:custDataLst>
    <p:extLst>
      <p:ext uri="{BB962C8B-B14F-4D97-AF65-F5344CB8AC3E}">
        <p14:creationId xmlns:p14="http://schemas.microsoft.com/office/powerpoint/2010/main" val="265964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In the Select Datasets wizard page, select the column for matching records</a:t>
            </a:r>
          </a:p>
          <a:p>
            <a:pPr marL="179705" indent="-179705"/>
            <a:r>
              <a:rPr lang="en-CA">
                <a:cs typeface="Arial" panose="020B0604020202020204"/>
              </a:rPr>
              <a:t>Have the option to specify which dataset is dataset 1 and dataset 2 from corresponding drop down menus</a:t>
            </a:r>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 – Wizard Page 1</a:t>
            </a:r>
          </a:p>
        </p:txBody>
      </p:sp>
      <p:pic>
        <p:nvPicPr>
          <p:cNvPr id="7" name="Picture 6">
            <a:extLst>
              <a:ext uri="{FF2B5EF4-FFF2-40B4-BE49-F238E27FC236}">
                <a16:creationId xmlns:a16="http://schemas.microsoft.com/office/drawing/2014/main" id="{3A3293CD-E5AA-477A-8989-919249766CB3}"/>
              </a:ext>
            </a:extLst>
          </p:cNvPr>
          <p:cNvPicPr>
            <a:picLocks noChangeAspect="1"/>
          </p:cNvPicPr>
          <p:nvPr/>
        </p:nvPicPr>
        <p:blipFill>
          <a:blip r:embed="rId4"/>
          <a:stretch>
            <a:fillRect/>
          </a:stretch>
        </p:blipFill>
        <p:spPr>
          <a:xfrm>
            <a:off x="474695" y="1876461"/>
            <a:ext cx="4707392" cy="3087581"/>
          </a:xfrm>
          <a:prstGeom prst="rect">
            <a:avLst/>
          </a:prstGeom>
          <a:ln>
            <a:solidFill>
              <a:schemeClr val="tx1">
                <a:lumMod val="50000"/>
                <a:lumOff val="50000"/>
              </a:schemeClr>
            </a:solidFill>
          </a:ln>
        </p:spPr>
      </p:pic>
      <p:sp>
        <p:nvSpPr>
          <p:cNvPr id="4" name="Speech Bubble: Rectangle 3">
            <a:extLst>
              <a:ext uri="{FF2B5EF4-FFF2-40B4-BE49-F238E27FC236}">
                <a16:creationId xmlns:a16="http://schemas.microsoft.com/office/drawing/2014/main" id="{BAA27C55-E386-4F1E-9DE5-BBF6C2C21757}"/>
              </a:ext>
            </a:extLst>
          </p:cNvPr>
          <p:cNvSpPr/>
          <p:nvPr/>
        </p:nvSpPr>
        <p:spPr>
          <a:xfrm>
            <a:off x="2146041" y="3741575"/>
            <a:ext cx="1707502" cy="783771"/>
          </a:xfrm>
          <a:prstGeom prst="wedgeRectCallout">
            <a:avLst>
              <a:gd name="adj1" fmla="val -13084"/>
              <a:gd name="adj2" fmla="val -15553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 the columns for matching records</a:t>
            </a:r>
          </a:p>
        </p:txBody>
      </p:sp>
    </p:spTree>
    <p:custDataLst>
      <p:tags r:id="rId1"/>
    </p:custDataLst>
    <p:extLst>
      <p:ext uri="{BB962C8B-B14F-4D97-AF65-F5344CB8AC3E}">
        <p14:creationId xmlns:p14="http://schemas.microsoft.com/office/powerpoint/2010/main" val="5473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441387C-9A23-4B78-A780-AF80B2BE353C}"/>
              </a:ext>
            </a:extLst>
          </p:cNvPr>
          <p:cNvPicPr>
            <a:picLocks noChangeAspect="1"/>
          </p:cNvPicPr>
          <p:nvPr/>
        </p:nvPicPr>
        <p:blipFill>
          <a:blip r:embed="rId4"/>
          <a:stretch>
            <a:fillRect/>
          </a:stretch>
        </p:blipFill>
        <p:spPr>
          <a:xfrm>
            <a:off x="2195272" y="1379307"/>
            <a:ext cx="5509172" cy="3633855"/>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Specify the dataset name in the New dataset name section and choose the join type </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 – Wizard Page 2</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sp>
        <p:nvSpPr>
          <p:cNvPr id="11" name="Speech Bubble: Rectangle 10">
            <a:extLst>
              <a:ext uri="{FF2B5EF4-FFF2-40B4-BE49-F238E27FC236}">
                <a16:creationId xmlns:a16="http://schemas.microsoft.com/office/drawing/2014/main" id="{71D6BBAF-A9F9-4B9D-90B7-D914E6E8147E}"/>
              </a:ext>
            </a:extLst>
          </p:cNvPr>
          <p:cNvSpPr/>
          <p:nvPr/>
        </p:nvSpPr>
        <p:spPr>
          <a:xfrm>
            <a:off x="6876660" y="1624317"/>
            <a:ext cx="1770954" cy="444394"/>
          </a:xfrm>
          <a:prstGeom prst="wedgeRectCallout">
            <a:avLst>
              <a:gd name="adj1" fmla="val -141992"/>
              <a:gd name="adj2" fmla="val 1729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Modify final dataset name</a:t>
            </a:r>
          </a:p>
        </p:txBody>
      </p:sp>
      <p:sp>
        <p:nvSpPr>
          <p:cNvPr id="12" name="Speech Bubble: Rectangle 11">
            <a:extLst>
              <a:ext uri="{FF2B5EF4-FFF2-40B4-BE49-F238E27FC236}">
                <a16:creationId xmlns:a16="http://schemas.microsoft.com/office/drawing/2014/main" id="{886981C9-274F-4EA5-B698-766C0F214052}"/>
              </a:ext>
            </a:extLst>
          </p:cNvPr>
          <p:cNvSpPr/>
          <p:nvPr/>
        </p:nvSpPr>
        <p:spPr>
          <a:xfrm>
            <a:off x="7134334" y="2334202"/>
            <a:ext cx="1528500" cy="444394"/>
          </a:xfrm>
          <a:prstGeom prst="wedgeRectCallout">
            <a:avLst>
              <a:gd name="adj1" fmla="val -114434"/>
              <a:gd name="adj2" fmla="val -36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Inner Join</a:t>
            </a:r>
          </a:p>
        </p:txBody>
      </p:sp>
      <p:sp>
        <p:nvSpPr>
          <p:cNvPr id="17" name="Speech Bubble: Rectangle 16">
            <a:extLst>
              <a:ext uri="{FF2B5EF4-FFF2-40B4-BE49-F238E27FC236}">
                <a16:creationId xmlns:a16="http://schemas.microsoft.com/office/drawing/2014/main" id="{908B2703-8773-4FB3-9CD8-121D79BF7E78}"/>
              </a:ext>
            </a:extLst>
          </p:cNvPr>
          <p:cNvSpPr/>
          <p:nvPr/>
        </p:nvSpPr>
        <p:spPr>
          <a:xfrm>
            <a:off x="7156013" y="3197331"/>
            <a:ext cx="1493863" cy="453053"/>
          </a:xfrm>
          <a:prstGeom prst="wedgeRectCallout">
            <a:avLst>
              <a:gd name="adj1" fmla="val -195300"/>
              <a:gd name="adj2" fmla="val -4359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Right Join</a:t>
            </a:r>
          </a:p>
        </p:txBody>
      </p:sp>
      <p:sp>
        <p:nvSpPr>
          <p:cNvPr id="18" name="Speech Bubble: Rectangle 17">
            <a:extLst>
              <a:ext uri="{FF2B5EF4-FFF2-40B4-BE49-F238E27FC236}">
                <a16:creationId xmlns:a16="http://schemas.microsoft.com/office/drawing/2014/main" id="{64C00DDA-715C-4F05-807F-6D51F7247410}"/>
              </a:ext>
            </a:extLst>
          </p:cNvPr>
          <p:cNvSpPr/>
          <p:nvPr/>
        </p:nvSpPr>
        <p:spPr>
          <a:xfrm>
            <a:off x="188537" y="2067968"/>
            <a:ext cx="2074022" cy="1459216"/>
          </a:xfrm>
          <a:prstGeom prst="wedgeRectCallout">
            <a:avLst>
              <a:gd name="adj1" fmla="val 84795"/>
              <a:gd name="adj2" fmla="val -356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Left Join – keep all records from demographics data and augment it with transactional summarized data </a:t>
            </a:r>
          </a:p>
        </p:txBody>
      </p:sp>
    </p:spTree>
    <p:custDataLst>
      <p:tags r:id="rId1"/>
    </p:custDataLst>
    <p:extLst>
      <p:ext uri="{BB962C8B-B14F-4D97-AF65-F5344CB8AC3E}">
        <p14:creationId xmlns:p14="http://schemas.microsoft.com/office/powerpoint/2010/main" val="25384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FA9528-7C6F-484E-9C90-B3BB3C0E39C7}"/>
              </a:ext>
            </a:extLst>
          </p:cNvPr>
          <p:cNvPicPr>
            <a:picLocks noChangeAspect="1"/>
          </p:cNvPicPr>
          <p:nvPr/>
        </p:nvPicPr>
        <p:blipFill>
          <a:blip r:embed="rId4"/>
          <a:stretch>
            <a:fillRect/>
          </a:stretch>
        </p:blipFill>
        <p:spPr>
          <a:xfrm>
            <a:off x="4449449" y="2010357"/>
            <a:ext cx="4084130" cy="2699079"/>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1422F417-3296-4557-BFE5-D0DB61E61AF2}"/>
              </a:ext>
            </a:extLst>
          </p:cNvPr>
          <p:cNvPicPr>
            <a:picLocks noChangeAspect="1"/>
          </p:cNvPicPr>
          <p:nvPr/>
        </p:nvPicPr>
        <p:blipFill>
          <a:blip r:embed="rId5"/>
          <a:stretch>
            <a:fillRect/>
          </a:stretch>
        </p:blipFill>
        <p:spPr>
          <a:xfrm>
            <a:off x="297456" y="1999053"/>
            <a:ext cx="4092801" cy="2709892"/>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845392"/>
            <a:ext cx="8296275" cy="3445524"/>
          </a:xfrm>
        </p:spPr>
        <p:txBody>
          <a:bodyPr vert="horz" lIns="91440" tIns="45720" rIns="91440" bIns="45720" rtlCol="0" anchor="t">
            <a:noAutofit/>
          </a:bodyPr>
          <a:lstStyle/>
          <a:p>
            <a:pPr marL="179705" indent="-179705"/>
            <a:r>
              <a:rPr lang="en-CA">
                <a:cs typeface="Arial" panose="020B0604020202020204"/>
              </a:rPr>
              <a:t>In the Columns to Include wizard pages, you can select which columns to include in the final dataset </a:t>
            </a:r>
          </a:p>
          <a:p>
            <a:pPr marL="179705" indent="-179705"/>
            <a:r>
              <a:rPr lang="en-CA">
                <a:cs typeface="Arial" panose="020B0604020202020204"/>
              </a:rPr>
              <a:t>Have the option to specify a prefix for the output columns. This can be helpful if you want to indicate the source where variables came from, and necessary if some of the columns have the same name.</a:t>
            </a:r>
          </a:p>
          <a:p>
            <a:pPr marL="351155" lvl="1"/>
            <a:r>
              <a:rPr lang="en-CA">
                <a:cs typeface="Arial" panose="020B0604020202020204"/>
              </a:rPr>
              <a:t>Also have the option to leave it blank. </a:t>
            </a:r>
            <a:endParaRPr lang="en-CA"/>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 – Wizard Pages 3 and 4</a:t>
            </a:r>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7"/>
              <a:stretch>
                <a:fillRect/>
              </a:stretch>
            </p:blipFill>
            <p:spPr>
              <a:xfrm>
                <a:off x="4652344" y="4167694"/>
                <a:ext cx="18000" cy="21240"/>
              </a:xfrm>
              <a:prstGeom prst="rect">
                <a:avLst/>
              </a:prstGeom>
            </p:spPr>
          </p:pic>
        </mc:Fallback>
      </mc:AlternateContent>
      <p:sp>
        <p:nvSpPr>
          <p:cNvPr id="12" name="Speech Bubble: Rectangle 11">
            <a:extLst>
              <a:ext uri="{FF2B5EF4-FFF2-40B4-BE49-F238E27FC236}">
                <a16:creationId xmlns:a16="http://schemas.microsoft.com/office/drawing/2014/main" id="{619346E8-E2F4-4384-84B9-545F9611E2FA}"/>
              </a:ext>
            </a:extLst>
          </p:cNvPr>
          <p:cNvSpPr/>
          <p:nvPr/>
        </p:nvSpPr>
        <p:spPr>
          <a:xfrm>
            <a:off x="6876660" y="1790948"/>
            <a:ext cx="1371601" cy="347036"/>
          </a:xfrm>
          <a:prstGeom prst="wedgeRectCallout">
            <a:avLst>
              <a:gd name="adj1" fmla="val -73324"/>
              <a:gd name="adj2" fmla="val 13067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Customize </a:t>
            </a:r>
          </a:p>
        </p:txBody>
      </p:sp>
      <p:sp>
        <p:nvSpPr>
          <p:cNvPr id="13" name="Speech Bubble: Rectangle 12">
            <a:extLst>
              <a:ext uri="{FF2B5EF4-FFF2-40B4-BE49-F238E27FC236}">
                <a16:creationId xmlns:a16="http://schemas.microsoft.com/office/drawing/2014/main" id="{C84883DE-96BC-4485-93F7-2672C1DEA7B3}"/>
              </a:ext>
            </a:extLst>
          </p:cNvPr>
          <p:cNvSpPr/>
          <p:nvPr/>
        </p:nvSpPr>
        <p:spPr>
          <a:xfrm>
            <a:off x="3233331" y="3491145"/>
            <a:ext cx="1600085" cy="334759"/>
          </a:xfrm>
          <a:prstGeom prst="wedgeRectCallout">
            <a:avLst>
              <a:gd name="adj1" fmla="val -54757"/>
              <a:gd name="adj2" fmla="val -2978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Include Columns</a:t>
            </a:r>
          </a:p>
        </p:txBody>
      </p:sp>
    </p:spTree>
    <p:custDataLst>
      <p:tags r:id="rId1"/>
    </p:custDataLst>
    <p:extLst>
      <p:ext uri="{BB962C8B-B14F-4D97-AF65-F5344CB8AC3E}">
        <p14:creationId xmlns:p14="http://schemas.microsoft.com/office/powerpoint/2010/main" val="77789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AE418B-7B87-498E-B8A0-17CE82153EA4}"/>
              </a:ext>
            </a:extLst>
          </p:cNvPr>
          <p:cNvPicPr>
            <a:picLocks noChangeAspect="1"/>
          </p:cNvPicPr>
          <p:nvPr/>
        </p:nvPicPr>
        <p:blipFill>
          <a:blip r:embed="rId4"/>
          <a:stretch>
            <a:fillRect/>
          </a:stretch>
        </p:blipFill>
        <p:spPr>
          <a:xfrm>
            <a:off x="1134482" y="1847703"/>
            <a:ext cx="4938330" cy="3249384"/>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The last wizard page is the Fields Names and it allows you to rename and search for variables</a:t>
            </a:r>
          </a:p>
          <a:p>
            <a:pPr marL="179705" indent="-179705"/>
            <a:r>
              <a:rPr lang="en-CA">
                <a:ea typeface="+mn-lt"/>
                <a:cs typeface="+mn-lt"/>
              </a:rPr>
              <a:t>Note: users will get a warning and be prevented from proceeding if any two columns have the same name</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 – Wizard Page 5</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sp>
        <p:nvSpPr>
          <p:cNvPr id="9" name="Speech Bubble: Rectangle 8">
            <a:extLst>
              <a:ext uri="{FF2B5EF4-FFF2-40B4-BE49-F238E27FC236}">
                <a16:creationId xmlns:a16="http://schemas.microsoft.com/office/drawing/2014/main" id="{802B53F0-64BB-47D2-8EAD-ACFA236949EF}"/>
              </a:ext>
            </a:extLst>
          </p:cNvPr>
          <p:cNvSpPr/>
          <p:nvPr/>
        </p:nvSpPr>
        <p:spPr>
          <a:xfrm>
            <a:off x="4790975" y="3024612"/>
            <a:ext cx="1217940" cy="535017"/>
          </a:xfrm>
          <a:prstGeom prst="wedgeRectCallout">
            <a:avLst>
              <a:gd name="adj1" fmla="val -39982"/>
              <a:gd name="adj2" fmla="val -12141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Rename</a:t>
            </a:r>
          </a:p>
        </p:txBody>
      </p:sp>
      <p:sp>
        <p:nvSpPr>
          <p:cNvPr id="11" name="Speech Bubble: Rectangle 10">
            <a:extLst>
              <a:ext uri="{FF2B5EF4-FFF2-40B4-BE49-F238E27FC236}">
                <a16:creationId xmlns:a16="http://schemas.microsoft.com/office/drawing/2014/main" id="{D496E4E9-B838-4938-97FE-385CE48C0A1F}"/>
              </a:ext>
            </a:extLst>
          </p:cNvPr>
          <p:cNvSpPr/>
          <p:nvPr/>
        </p:nvSpPr>
        <p:spPr>
          <a:xfrm>
            <a:off x="2769030" y="1978596"/>
            <a:ext cx="1892314" cy="437194"/>
          </a:xfrm>
          <a:prstGeom prst="wedgeRectCallout">
            <a:avLst>
              <a:gd name="adj1" fmla="val -76291"/>
              <a:gd name="adj2" fmla="val 2382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Search for a variable</a:t>
            </a:r>
          </a:p>
        </p:txBody>
      </p:sp>
    </p:spTree>
    <p:custDataLst>
      <p:tags r:id="rId1"/>
    </p:custDataLst>
    <p:extLst>
      <p:ext uri="{BB962C8B-B14F-4D97-AF65-F5344CB8AC3E}">
        <p14:creationId xmlns:p14="http://schemas.microsoft.com/office/powerpoint/2010/main" val="107706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3098363" cy="3445524"/>
          </a:xfrm>
        </p:spPr>
        <p:txBody>
          <a:bodyPr vert="horz" lIns="91440" tIns="45720" rIns="91440" bIns="45720" rtlCol="0" anchor="t">
            <a:noAutofit/>
          </a:bodyPr>
          <a:lstStyle/>
          <a:p>
            <a:pPr marL="179705" indent="-179705"/>
            <a:r>
              <a:rPr lang="en-CA">
                <a:cs typeface="Arial" panose="020B0604020202020204"/>
              </a:rPr>
              <a:t>The Join Datasets Report shows record count of input and result datasets, record matching column and the columns included in the final dataset</a:t>
            </a:r>
            <a:endParaRPr lang="en-US"/>
          </a:p>
          <a:p>
            <a:pPr marL="179705" indent="-179705"/>
            <a:r>
              <a:rPr lang="en-CA">
                <a:cs typeface="Arial" panose="020B0604020202020204"/>
              </a:rPr>
              <a:t>Output</a:t>
            </a:r>
            <a:r>
              <a:rPr lang="en-CA">
                <a:ea typeface="+mn-lt"/>
                <a:cs typeface="+mn-lt"/>
              </a:rPr>
              <a:t> is a dataset; all the dataset viewer features, plus the report, can be accessed via tabs </a:t>
            </a:r>
            <a:endParaRPr lang="en-US"/>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 - Output</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grpSp>
        <p:nvGrpSpPr>
          <p:cNvPr id="8" name="Group 7">
            <a:extLst>
              <a:ext uri="{FF2B5EF4-FFF2-40B4-BE49-F238E27FC236}">
                <a16:creationId xmlns:a16="http://schemas.microsoft.com/office/drawing/2014/main" id="{8B339FF4-16FD-4A66-8388-C2407EA27F08}"/>
              </a:ext>
            </a:extLst>
          </p:cNvPr>
          <p:cNvGrpSpPr/>
          <p:nvPr/>
        </p:nvGrpSpPr>
        <p:grpSpPr>
          <a:xfrm>
            <a:off x="3555563" y="735548"/>
            <a:ext cx="4458884" cy="3906996"/>
            <a:chOff x="2224784" y="-191461"/>
            <a:chExt cx="6414673" cy="5620711"/>
          </a:xfrm>
        </p:grpSpPr>
        <p:pic>
          <p:nvPicPr>
            <p:cNvPr id="6" name="Picture 5">
              <a:extLst>
                <a:ext uri="{FF2B5EF4-FFF2-40B4-BE49-F238E27FC236}">
                  <a16:creationId xmlns:a16="http://schemas.microsoft.com/office/drawing/2014/main" id="{0B6E21FB-EC42-4FF5-A82D-C02C49CF03DF}"/>
                </a:ext>
              </a:extLst>
            </p:cNvPr>
            <p:cNvPicPr>
              <a:picLocks noChangeAspect="1"/>
            </p:cNvPicPr>
            <p:nvPr/>
          </p:nvPicPr>
          <p:blipFill>
            <a:blip r:embed="rId6"/>
            <a:stretch>
              <a:fillRect/>
            </a:stretch>
          </p:blipFill>
          <p:spPr>
            <a:xfrm>
              <a:off x="2239017" y="-191461"/>
              <a:ext cx="6400440" cy="2923913"/>
            </a:xfrm>
            <a:prstGeom prst="rect">
              <a:avLst/>
            </a:prstGeom>
          </p:spPr>
        </p:pic>
        <p:pic>
          <p:nvPicPr>
            <p:cNvPr id="7" name="Picture 6">
              <a:extLst>
                <a:ext uri="{FF2B5EF4-FFF2-40B4-BE49-F238E27FC236}">
                  <a16:creationId xmlns:a16="http://schemas.microsoft.com/office/drawing/2014/main" id="{6FD67F84-B695-4265-9105-2E011FD4E139}"/>
                </a:ext>
              </a:extLst>
            </p:cNvPr>
            <p:cNvPicPr>
              <a:picLocks noChangeAspect="1"/>
            </p:cNvPicPr>
            <p:nvPr/>
          </p:nvPicPr>
          <p:blipFill>
            <a:blip r:embed="rId7"/>
            <a:stretch>
              <a:fillRect/>
            </a:stretch>
          </p:blipFill>
          <p:spPr>
            <a:xfrm>
              <a:off x="2224784" y="2732452"/>
              <a:ext cx="6414673" cy="2696798"/>
            </a:xfrm>
            <a:prstGeom prst="rect">
              <a:avLst/>
            </a:prstGeom>
          </p:spPr>
        </p:pic>
      </p:grpSp>
      <p:sp>
        <p:nvSpPr>
          <p:cNvPr id="4" name="Rectangle 3">
            <a:extLst>
              <a:ext uri="{FF2B5EF4-FFF2-40B4-BE49-F238E27FC236}">
                <a16:creationId xmlns:a16="http://schemas.microsoft.com/office/drawing/2014/main" id="{1B17A5B8-7F7E-4788-ADB0-E85ACF25A732}"/>
              </a:ext>
            </a:extLst>
          </p:cNvPr>
          <p:cNvSpPr/>
          <p:nvPr/>
        </p:nvSpPr>
        <p:spPr>
          <a:xfrm>
            <a:off x="3555563" y="1782147"/>
            <a:ext cx="4458884" cy="195943"/>
          </a:xfrm>
          <a:prstGeom prst="rect">
            <a:avLst/>
          </a:prstGeom>
          <a:solidFill>
            <a:srgbClr val="ED7D31">
              <a:alpha val="3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8C5C5803-A241-4A4F-9C52-10B7A34F0218}"/>
              </a:ext>
            </a:extLst>
          </p:cNvPr>
          <p:cNvSpPr/>
          <p:nvPr/>
        </p:nvSpPr>
        <p:spPr>
          <a:xfrm>
            <a:off x="3546246" y="2600068"/>
            <a:ext cx="4458884" cy="195943"/>
          </a:xfrm>
          <a:prstGeom prst="rect">
            <a:avLst/>
          </a:prstGeom>
          <a:solidFill>
            <a:srgbClr val="ED7D31">
              <a:alpha val="3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peech Bubble: Rectangle 12">
            <a:extLst>
              <a:ext uri="{FF2B5EF4-FFF2-40B4-BE49-F238E27FC236}">
                <a16:creationId xmlns:a16="http://schemas.microsoft.com/office/drawing/2014/main" id="{B8336C90-74F5-4E2E-846C-6B1EC6FB3277}"/>
              </a:ext>
            </a:extLst>
          </p:cNvPr>
          <p:cNvSpPr/>
          <p:nvPr/>
        </p:nvSpPr>
        <p:spPr>
          <a:xfrm>
            <a:off x="4668671" y="2083157"/>
            <a:ext cx="3118756" cy="195943"/>
          </a:xfrm>
          <a:prstGeom prst="wedgeRectCallout">
            <a:avLst>
              <a:gd name="adj1" fmla="val -9349"/>
              <a:gd name="adj2" fmla="val -17211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Record count of input datasets</a:t>
            </a:r>
          </a:p>
        </p:txBody>
      </p:sp>
      <p:sp>
        <p:nvSpPr>
          <p:cNvPr id="14" name="Speech Bubble: Rectangle 13">
            <a:extLst>
              <a:ext uri="{FF2B5EF4-FFF2-40B4-BE49-F238E27FC236}">
                <a16:creationId xmlns:a16="http://schemas.microsoft.com/office/drawing/2014/main" id="{6B70950B-84FA-45FD-AAC3-8F372900413D}"/>
              </a:ext>
            </a:extLst>
          </p:cNvPr>
          <p:cNvSpPr/>
          <p:nvPr/>
        </p:nvSpPr>
        <p:spPr>
          <a:xfrm>
            <a:off x="7600950" y="2882972"/>
            <a:ext cx="1207850" cy="535017"/>
          </a:xfrm>
          <a:prstGeom prst="wedgeRectCallout">
            <a:avLst>
              <a:gd name="adj1" fmla="val -65991"/>
              <a:gd name="adj2" fmla="val -8326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Output record count</a:t>
            </a:r>
          </a:p>
        </p:txBody>
      </p:sp>
    </p:spTree>
    <p:custDataLst>
      <p:tags r:id="rId1"/>
    </p:custDataLst>
    <p:extLst>
      <p:ext uri="{BB962C8B-B14F-4D97-AF65-F5344CB8AC3E}">
        <p14:creationId xmlns:p14="http://schemas.microsoft.com/office/powerpoint/2010/main" val="8303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D188B5-8F37-41E0-9F00-DD43323C43DF}"/>
              </a:ext>
            </a:extLst>
          </p:cNvPr>
          <p:cNvPicPr>
            <a:picLocks noChangeAspect="1"/>
          </p:cNvPicPr>
          <p:nvPr/>
        </p:nvPicPr>
        <p:blipFill>
          <a:blip r:embed="rId4"/>
          <a:stretch>
            <a:fillRect/>
          </a:stretch>
        </p:blipFill>
        <p:spPr>
          <a:xfrm>
            <a:off x="3976387" y="2427724"/>
            <a:ext cx="4857390" cy="2631800"/>
          </a:xfrm>
          <a:prstGeom prst="rect">
            <a:avLst/>
          </a:prstGeom>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3340359" cy="3445524"/>
          </a:xfrm>
        </p:spPr>
        <p:txBody>
          <a:bodyPr vert="horz" lIns="91440" tIns="45720" rIns="91440" bIns="45720" rtlCol="0" anchor="t">
            <a:noAutofit/>
          </a:bodyPr>
          <a:lstStyle/>
          <a:p>
            <a:pPr marL="179705" indent="-179705"/>
            <a:r>
              <a:rPr lang="en-CA">
                <a:cs typeface="Arial" panose="020B0604020202020204"/>
              </a:rPr>
              <a:t>Tying everything together, we were able to utilize Knowledge Studio to append </a:t>
            </a:r>
            <a:r>
              <a:rPr lang="en-GB">
                <a:ea typeface="+mn-lt"/>
                <a:cs typeface="+mn-lt"/>
              </a:rPr>
              <a:t>customer transactions that are compiled weekly, join them to demographic data, and build an enriched dataset</a:t>
            </a:r>
          </a:p>
          <a:p>
            <a:pPr marL="179705" indent="-179705"/>
            <a:r>
              <a:rPr lang="en-GB">
                <a:ea typeface="+mn-lt"/>
                <a:cs typeface="+mn-lt"/>
              </a:rPr>
              <a:t>Ideally, this dataset will be used for modelling purposes</a:t>
            </a:r>
          </a:p>
          <a:p>
            <a:pPr marL="179705" indent="-179705"/>
            <a:r>
              <a:rPr lang="en-GB">
                <a:ea typeface="+mn-lt"/>
                <a:cs typeface="+mn-lt"/>
              </a:rPr>
              <a:t>The rest of this chapter will focus on other types of data transformations </a:t>
            </a: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Scenario Conclusion</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pic>
        <p:nvPicPr>
          <p:cNvPr id="11" name="Picture 10">
            <a:extLst>
              <a:ext uri="{FF2B5EF4-FFF2-40B4-BE49-F238E27FC236}">
                <a16:creationId xmlns:a16="http://schemas.microsoft.com/office/drawing/2014/main" id="{FF4C497E-9980-4D02-A6B1-7E8A6F2F754D}"/>
              </a:ext>
            </a:extLst>
          </p:cNvPr>
          <p:cNvPicPr>
            <a:picLocks noChangeAspect="1"/>
          </p:cNvPicPr>
          <p:nvPr/>
        </p:nvPicPr>
        <p:blipFill>
          <a:blip r:embed="rId7"/>
          <a:stretch>
            <a:fillRect/>
          </a:stretch>
        </p:blipFill>
        <p:spPr>
          <a:xfrm>
            <a:off x="3888341" y="885385"/>
            <a:ext cx="4659507" cy="1619086"/>
          </a:xfrm>
          <a:prstGeom prst="rect">
            <a:avLst/>
          </a:prstGeom>
        </p:spPr>
      </p:pic>
    </p:spTree>
    <p:custDataLst>
      <p:tags r:id="rId1"/>
    </p:custDataLst>
    <p:extLst>
      <p:ext uri="{BB962C8B-B14F-4D97-AF65-F5344CB8AC3E}">
        <p14:creationId xmlns:p14="http://schemas.microsoft.com/office/powerpoint/2010/main" val="194967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736C30-77D4-4515-9BF6-DA46C4D0B402}"/>
              </a:ext>
            </a:extLst>
          </p:cNvPr>
          <p:cNvPicPr>
            <a:picLocks noChangeAspect="1"/>
          </p:cNvPicPr>
          <p:nvPr/>
        </p:nvPicPr>
        <p:blipFill>
          <a:blip r:embed="rId4"/>
          <a:stretch>
            <a:fillRect/>
          </a:stretch>
        </p:blipFill>
        <p:spPr>
          <a:xfrm>
            <a:off x="3185046" y="1960817"/>
            <a:ext cx="4518926" cy="3048635"/>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Filtering is another data manipulation technique that is often performed to select or remove records satisfying user-defined conditions</a:t>
            </a:r>
          </a:p>
          <a:p>
            <a:pPr marL="179705" indent="-179705"/>
            <a:r>
              <a:rPr lang="en-CA">
                <a:ea typeface="+mn-lt"/>
                <a:cs typeface="Arial" panose="020B0604020202020204"/>
              </a:rPr>
              <a:t>Filter node in Studio will generate a new dataset on the workflow (e.g. it won't change the existing dataset)</a:t>
            </a: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pic>
        <p:nvPicPr>
          <p:cNvPr id="8" name="Picture 7">
            <a:extLst>
              <a:ext uri="{FF2B5EF4-FFF2-40B4-BE49-F238E27FC236}">
                <a16:creationId xmlns:a16="http://schemas.microsoft.com/office/drawing/2014/main" id="{827635D0-E483-48F1-94E1-ECA137F9A407}"/>
              </a:ext>
            </a:extLst>
          </p:cNvPr>
          <p:cNvPicPr>
            <a:picLocks noChangeAspect="1"/>
          </p:cNvPicPr>
          <p:nvPr/>
        </p:nvPicPr>
        <p:blipFill>
          <a:blip r:embed="rId7"/>
          <a:stretch>
            <a:fillRect/>
          </a:stretch>
        </p:blipFill>
        <p:spPr>
          <a:xfrm>
            <a:off x="424112" y="2237034"/>
            <a:ext cx="2727846" cy="922012"/>
          </a:xfrm>
          <a:prstGeom prst="rect">
            <a:avLst/>
          </a:prstGeom>
        </p:spPr>
      </p:pic>
    </p:spTree>
    <p:custDataLst>
      <p:tags r:id="rId1"/>
    </p:custDataLst>
    <p:extLst>
      <p:ext uri="{BB962C8B-B14F-4D97-AF65-F5344CB8AC3E}">
        <p14:creationId xmlns:p14="http://schemas.microsoft.com/office/powerpoint/2010/main" val="12460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736C30-77D4-4515-9BF6-DA46C4D0B402}"/>
              </a:ext>
            </a:extLst>
          </p:cNvPr>
          <p:cNvPicPr>
            <a:picLocks noChangeAspect="1"/>
          </p:cNvPicPr>
          <p:nvPr/>
        </p:nvPicPr>
        <p:blipFill>
          <a:blip r:embed="rId4"/>
          <a:stretch>
            <a:fillRect/>
          </a:stretch>
        </p:blipFill>
        <p:spPr>
          <a:xfrm>
            <a:off x="3736560" y="897505"/>
            <a:ext cx="4518926" cy="3048635"/>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3105895" cy="3445524"/>
          </a:xfrm>
        </p:spPr>
        <p:txBody>
          <a:bodyPr vert="horz" lIns="91440" tIns="45720" rIns="91440" bIns="45720" rtlCol="0" anchor="t">
            <a:noAutofit/>
          </a:bodyPr>
          <a:lstStyle/>
          <a:p>
            <a:pPr marL="179705" indent="-179705"/>
            <a:r>
              <a:rPr lang="en-CA">
                <a:ea typeface="+mn-lt"/>
                <a:cs typeface="Arial" panose="020B0604020202020204"/>
              </a:rPr>
              <a:t>See the source dataset along with number of fields and records</a:t>
            </a:r>
          </a:p>
          <a:p>
            <a:pPr marL="179705" indent="-179705"/>
            <a:r>
              <a:rPr lang="en-CA">
                <a:ea typeface="+mn-lt"/>
                <a:cs typeface="Arial" panose="020B0604020202020204"/>
              </a:rPr>
              <a:t>Set target dataset name </a:t>
            </a:r>
          </a:p>
          <a:p>
            <a:pPr marL="179705" indent="-179705"/>
            <a:r>
              <a:rPr lang="en-CA">
                <a:ea typeface="+mn-lt"/>
                <a:cs typeface="Arial" panose="020B0604020202020204"/>
              </a:rPr>
              <a:t>Specify the filtering conditions to be met from the </a:t>
            </a:r>
            <a:r>
              <a:rPr lang="en-US">
                <a:cs typeface="Arial"/>
              </a:rPr>
              <a:t>Expression Builder</a:t>
            </a:r>
          </a:p>
          <a:p>
            <a:pPr marL="179705" indent="-179705"/>
            <a:r>
              <a:rPr lang="en-US">
                <a:cs typeface="Arial"/>
              </a:rPr>
              <a:t>Users also have the option to edit the conditions manually using the Expression Editor</a:t>
            </a:r>
          </a:p>
          <a:p>
            <a:pPr marL="179705" indent="-179705"/>
            <a:r>
              <a:rPr lang="en-US">
                <a:cs typeface="Arial"/>
              </a:rPr>
              <a:t>Select whether to keep or remove records meeting the conditions from the Record Filtering Mode button</a:t>
            </a:r>
          </a:p>
          <a:p>
            <a:pPr marL="0" indent="0">
              <a:buNone/>
            </a:pPr>
            <a:endParaRPr lang="en-US">
              <a:cs typeface="Arial"/>
            </a:endParaRPr>
          </a:p>
          <a:p>
            <a:pPr marL="179705" indent="-179705"/>
            <a:endParaRPr lang="en-US"/>
          </a:p>
          <a:p>
            <a:pPr marL="179705" indent="-179705"/>
            <a:endParaRPr lang="en-US"/>
          </a:p>
          <a:p>
            <a:pPr marL="179705" indent="-179705"/>
            <a:endParaRPr lang="en-US"/>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sp>
        <p:nvSpPr>
          <p:cNvPr id="12" name="Speech Bubble: Rectangle 11">
            <a:extLst>
              <a:ext uri="{FF2B5EF4-FFF2-40B4-BE49-F238E27FC236}">
                <a16:creationId xmlns:a16="http://schemas.microsoft.com/office/drawing/2014/main" id="{5B1A6CAC-4B79-4B9A-889E-061F900379E1}"/>
              </a:ext>
            </a:extLst>
          </p:cNvPr>
          <p:cNvSpPr/>
          <p:nvPr/>
        </p:nvSpPr>
        <p:spPr>
          <a:xfrm>
            <a:off x="6395263" y="1483567"/>
            <a:ext cx="962795" cy="278010"/>
          </a:xfrm>
          <a:prstGeom prst="wedgeRectCallout">
            <a:avLst>
              <a:gd name="adj1" fmla="val -146838"/>
              <a:gd name="adj2" fmla="val -330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Modify</a:t>
            </a:r>
          </a:p>
        </p:txBody>
      </p:sp>
      <p:sp>
        <p:nvSpPr>
          <p:cNvPr id="15" name="Speech Bubble: Rectangle 14">
            <a:extLst>
              <a:ext uri="{FF2B5EF4-FFF2-40B4-BE49-F238E27FC236}">
                <a16:creationId xmlns:a16="http://schemas.microsoft.com/office/drawing/2014/main" id="{E2380238-5B2B-4F6E-BD94-5C51E82A4517}"/>
              </a:ext>
            </a:extLst>
          </p:cNvPr>
          <p:cNvSpPr/>
          <p:nvPr/>
        </p:nvSpPr>
        <p:spPr>
          <a:xfrm>
            <a:off x="5432468" y="2347638"/>
            <a:ext cx="1434863" cy="633565"/>
          </a:xfrm>
          <a:prstGeom prst="wedgeRectCallout">
            <a:avLst>
              <a:gd name="adj1" fmla="val -117932"/>
              <a:gd name="adj2" fmla="val 1224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Custom Expression Editor</a:t>
            </a:r>
          </a:p>
        </p:txBody>
      </p:sp>
      <p:sp>
        <p:nvSpPr>
          <p:cNvPr id="16" name="Speech Bubble: Rectangle 15">
            <a:extLst>
              <a:ext uri="{FF2B5EF4-FFF2-40B4-BE49-F238E27FC236}">
                <a16:creationId xmlns:a16="http://schemas.microsoft.com/office/drawing/2014/main" id="{D08D91F3-A2D7-49BE-96EB-B41D4551EF78}"/>
              </a:ext>
            </a:extLst>
          </p:cNvPr>
          <p:cNvSpPr/>
          <p:nvPr/>
        </p:nvSpPr>
        <p:spPr>
          <a:xfrm>
            <a:off x="4551946" y="4176694"/>
            <a:ext cx="2315385" cy="802234"/>
          </a:xfrm>
          <a:prstGeom prst="wedgeRectCallout">
            <a:avLst>
              <a:gd name="adj1" fmla="val -33932"/>
              <a:gd name="adj2" fmla="val -11233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Keep or remove records based on filtering criteria specified</a:t>
            </a:r>
          </a:p>
        </p:txBody>
      </p:sp>
    </p:spTree>
    <p:custDataLst>
      <p:tags r:id="rId1"/>
    </p:custDataLst>
    <p:extLst>
      <p:ext uri="{BB962C8B-B14F-4D97-AF65-F5344CB8AC3E}">
        <p14:creationId xmlns:p14="http://schemas.microsoft.com/office/powerpoint/2010/main" val="331015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73C3902-75B9-40E6-BFA7-3119B4923F9A}"/>
              </a:ext>
            </a:extLst>
          </p:cNvPr>
          <p:cNvPicPr>
            <a:picLocks noChangeAspect="1"/>
          </p:cNvPicPr>
          <p:nvPr/>
        </p:nvPicPr>
        <p:blipFill>
          <a:blip r:embed="rId4"/>
          <a:stretch>
            <a:fillRect/>
          </a:stretch>
        </p:blipFill>
        <p:spPr>
          <a:xfrm>
            <a:off x="3591197" y="1019792"/>
            <a:ext cx="4454253" cy="3356496"/>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3004457" cy="3445524"/>
          </a:xfrm>
        </p:spPr>
        <p:txBody>
          <a:bodyPr vert="horz" lIns="91440" tIns="45720" rIns="91440" bIns="45720" rtlCol="0" anchor="t">
            <a:noAutofit/>
          </a:bodyPr>
          <a:lstStyle/>
          <a:p>
            <a:pPr marL="179705" indent="-179705"/>
            <a:r>
              <a:rPr lang="en-US">
                <a:cs typeface="Arial"/>
              </a:rPr>
              <a:t>Expression Builder allows users to specify their filtering conditions </a:t>
            </a:r>
          </a:p>
          <a:p>
            <a:pPr marL="179705" indent="-179705"/>
            <a:r>
              <a:rPr lang="en-US">
                <a:cs typeface="Arial"/>
              </a:rPr>
              <a:t>From the drop-down menu, select the field to filter on</a:t>
            </a:r>
          </a:p>
          <a:p>
            <a:pPr marL="179705" indent="-179705"/>
            <a:r>
              <a:rPr lang="en-US">
                <a:cs typeface="Arial"/>
              </a:rPr>
              <a:t>Different conditions are applicable for different field types</a:t>
            </a:r>
          </a:p>
          <a:p>
            <a:pPr marL="179705" indent="-179705"/>
            <a:r>
              <a:rPr lang="en-US">
                <a:cs typeface="Arial"/>
              </a:rPr>
              <a:t>Once conditions are selected from Expression Builder, the same expression appears in Expression Editor</a:t>
            </a:r>
          </a:p>
          <a:p>
            <a:pPr marL="359410" lvl="1" indent="-179070"/>
            <a:r>
              <a:rPr lang="en-US">
                <a:latin typeface="Arial"/>
                <a:ea typeface="+mn-lt"/>
                <a:cs typeface="Arial" panose="020B0604020202020204"/>
              </a:rPr>
              <a:t>Able to edit the expressions there</a:t>
            </a:r>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CA">
              <a:ea typeface="+mn-lt"/>
              <a:cs typeface="+mn-lt"/>
            </a:endParaRPr>
          </a:p>
          <a:p>
            <a:pPr marL="179705" indent="-179705"/>
            <a:endParaRPr lang="en-GB">
              <a:ea typeface="+mn-lt"/>
              <a:cs typeface="+mn-lt"/>
            </a:endParaRPr>
          </a:p>
          <a:p>
            <a:pPr marL="179705" indent="-179705"/>
            <a:endParaRPr lang="en-GB">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 – Expression builder </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sp>
        <p:nvSpPr>
          <p:cNvPr id="8" name="Speech Bubble: Rectangle 7">
            <a:extLst>
              <a:ext uri="{FF2B5EF4-FFF2-40B4-BE49-F238E27FC236}">
                <a16:creationId xmlns:a16="http://schemas.microsoft.com/office/drawing/2014/main" id="{A2DEAF46-80FB-45B4-AB47-3A97073C8EA7}"/>
              </a:ext>
            </a:extLst>
          </p:cNvPr>
          <p:cNvSpPr/>
          <p:nvPr/>
        </p:nvSpPr>
        <p:spPr>
          <a:xfrm>
            <a:off x="5533053" y="2522644"/>
            <a:ext cx="1922106" cy="446726"/>
          </a:xfrm>
          <a:prstGeom prst="wedgeRectCallout">
            <a:avLst>
              <a:gd name="adj1" fmla="val -61101"/>
              <a:gd name="adj2" fmla="val -9966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Condition: age &gt; 20</a:t>
            </a:r>
          </a:p>
        </p:txBody>
      </p:sp>
    </p:spTree>
    <p:custDataLst>
      <p:tags r:id="rId1"/>
    </p:custDataLst>
    <p:extLst>
      <p:ext uri="{BB962C8B-B14F-4D97-AF65-F5344CB8AC3E}">
        <p14:creationId xmlns:p14="http://schemas.microsoft.com/office/powerpoint/2010/main" val="315809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US"/>
              <a:t>To specify the values for the condition, choose one of the three available options: </a:t>
            </a:r>
            <a:r>
              <a:rPr lang="en-US" i="1"/>
              <a:t>Select</a:t>
            </a:r>
            <a:r>
              <a:rPr lang="en-US"/>
              <a:t>, </a:t>
            </a:r>
            <a:r>
              <a:rPr lang="en-US" i="1"/>
              <a:t>Type, </a:t>
            </a:r>
            <a:r>
              <a:rPr lang="en-US"/>
              <a:t>and </a:t>
            </a:r>
            <a:r>
              <a:rPr lang="en-US" i="1"/>
              <a:t>Field</a:t>
            </a:r>
            <a:endParaRPr lang="en-US" i="1">
              <a:cs typeface="Arial"/>
            </a:endParaRPr>
          </a:p>
          <a:p>
            <a:pPr marL="359410" lvl="1" indent="-179070"/>
            <a:r>
              <a:rPr lang="en-US"/>
              <a:t>Select: choose from the list of all values of the variable</a:t>
            </a:r>
            <a:endParaRPr lang="en-US">
              <a:cs typeface="Arial"/>
            </a:endParaRPr>
          </a:p>
          <a:p>
            <a:pPr marL="359410" lvl="1" indent="-179070"/>
            <a:r>
              <a:rPr lang="en-US"/>
              <a:t>Type: enter a custom value manually</a:t>
            </a:r>
            <a:endParaRPr lang="en-US">
              <a:cs typeface="Arial"/>
            </a:endParaRPr>
          </a:p>
          <a:p>
            <a:pPr marL="359410" lvl="1" indent="-179070"/>
            <a:r>
              <a:rPr lang="en-US"/>
              <a:t>Field: select another field that the selected one should be compared to. If Field is [age], and Values is specified to [capital-gain] then condition to be met is [age]&gt;[capital-gain]</a:t>
            </a:r>
            <a:endParaRPr lang="en-US">
              <a:cs typeface="Arial"/>
            </a:endParaRPr>
          </a:p>
          <a:p>
            <a:pPr marL="179705" indent="-179705"/>
            <a:r>
              <a:rPr lang="en-US" sz="1400"/>
              <a:t>Option to include more conditions from the Operator column based on </a:t>
            </a:r>
            <a:r>
              <a:rPr lang="en-US" sz="1400" b="1"/>
              <a:t>AND</a:t>
            </a:r>
            <a:r>
              <a:rPr lang="en-US" sz="1400"/>
              <a:t> / </a:t>
            </a:r>
            <a:r>
              <a:rPr lang="en-US" sz="1400" b="1"/>
              <a:t>OR </a:t>
            </a:r>
            <a:r>
              <a:rPr lang="en-US" sz="1400"/>
              <a:t>criteria</a:t>
            </a:r>
            <a:endParaRPr lang="en-US" sz="1200">
              <a:cs typeface="Arial" panose="020B0604020202020204"/>
            </a:endParaRPr>
          </a:p>
          <a:p>
            <a:pPr marL="179705" indent="-179705"/>
            <a:endParaRPr lang="en-US"/>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CA0CF1F7-5603-431F-9CDC-82AE2350F8C3}"/>
              </a:ext>
            </a:extLst>
          </p:cNvPr>
          <p:cNvPicPr>
            <a:picLocks noChangeAspect="1"/>
          </p:cNvPicPr>
          <p:nvPr/>
        </p:nvPicPr>
        <p:blipFill>
          <a:blip r:embed="rId6"/>
          <a:stretch>
            <a:fillRect/>
          </a:stretch>
        </p:blipFill>
        <p:spPr>
          <a:xfrm>
            <a:off x="4661704" y="3037066"/>
            <a:ext cx="2565920" cy="2029560"/>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09200970-5B5B-4832-AA54-E5D058C35C23}"/>
              </a:ext>
            </a:extLst>
          </p:cNvPr>
          <p:cNvPicPr>
            <a:picLocks noChangeAspect="1"/>
          </p:cNvPicPr>
          <p:nvPr/>
        </p:nvPicPr>
        <p:blipFill>
          <a:blip r:embed="rId7"/>
          <a:stretch>
            <a:fillRect/>
          </a:stretch>
        </p:blipFill>
        <p:spPr>
          <a:xfrm>
            <a:off x="1319776" y="3041118"/>
            <a:ext cx="2668416" cy="2025508"/>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26453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D0DB-6D5C-46D0-9B8D-303BCD9F00B4}"/>
              </a:ext>
            </a:extLst>
          </p:cNvPr>
          <p:cNvSpPr>
            <a:spLocks noGrp="1"/>
          </p:cNvSpPr>
          <p:nvPr>
            <p:ph type="ctrTitle"/>
          </p:nvPr>
        </p:nvSpPr>
        <p:spPr/>
        <p:txBody>
          <a:bodyPr/>
          <a:lstStyle/>
          <a:p>
            <a:r>
              <a:rPr lang="en-CA"/>
              <a:t>CHAPTER 2: Introduction to Data Science</a:t>
            </a:r>
          </a:p>
        </p:txBody>
      </p:sp>
    </p:spTree>
    <p:custDataLst>
      <p:tags r:id="rId1"/>
    </p:custDataLst>
    <p:extLst>
      <p:ext uri="{BB962C8B-B14F-4D97-AF65-F5344CB8AC3E}">
        <p14:creationId xmlns:p14="http://schemas.microsoft.com/office/powerpoint/2010/main" val="320537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414AC2-43F6-43FE-8B51-5195BDA44155}"/>
              </a:ext>
            </a:extLst>
          </p:cNvPr>
          <p:cNvPicPr>
            <a:picLocks noChangeAspect="1"/>
          </p:cNvPicPr>
          <p:nvPr/>
        </p:nvPicPr>
        <p:blipFill>
          <a:blip r:embed="rId4"/>
          <a:stretch>
            <a:fillRect/>
          </a:stretch>
        </p:blipFill>
        <p:spPr>
          <a:xfrm>
            <a:off x="3366114" y="963206"/>
            <a:ext cx="4305299" cy="4026459"/>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66619"/>
            <a:ext cx="2836007" cy="3454183"/>
          </a:xfrm>
        </p:spPr>
        <p:txBody>
          <a:bodyPr vert="horz" lIns="91440" tIns="45720" rIns="91440" bIns="45720" rtlCol="0" anchor="t">
            <a:noAutofit/>
          </a:bodyPr>
          <a:lstStyle/>
          <a:p>
            <a:pPr marL="179705" indent="-179705"/>
            <a:r>
              <a:rPr lang="en-US">
                <a:cs typeface="Arial"/>
              </a:rPr>
              <a:t>Range Editor is a special condition which has a pop-up helper </a:t>
            </a:r>
          </a:p>
          <a:p>
            <a:pPr marL="179705" indent="-179705"/>
            <a:r>
              <a:rPr lang="en-US">
                <a:cs typeface="Arial"/>
              </a:rPr>
              <a:t>Helper allows user to define specific ranges in a numeric column, see a histogram on the spot, and apply the filter, or not, to each range individually (via the Filter Out column)</a:t>
            </a:r>
          </a:p>
          <a:p>
            <a:pPr marL="179705" indent="-179705"/>
            <a:endParaRPr lang="en-US">
              <a:cs typeface="Arial"/>
            </a:endParaRPr>
          </a:p>
          <a:p>
            <a:pPr marL="0" indent="0">
              <a:buNone/>
            </a:pPr>
            <a:endParaRPr lang="en-CA">
              <a:ea typeface="+mn-lt"/>
              <a:cs typeface="Arial" panose="020B0604020202020204"/>
            </a:endParaRPr>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 – Range Editor</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sp>
        <p:nvSpPr>
          <p:cNvPr id="9" name="Speech Bubble: Rectangle 8">
            <a:extLst>
              <a:ext uri="{FF2B5EF4-FFF2-40B4-BE49-F238E27FC236}">
                <a16:creationId xmlns:a16="http://schemas.microsoft.com/office/drawing/2014/main" id="{A3E62300-47F3-42FF-8C0D-BE1BCDB0C14D}"/>
              </a:ext>
            </a:extLst>
          </p:cNvPr>
          <p:cNvSpPr/>
          <p:nvPr/>
        </p:nvSpPr>
        <p:spPr>
          <a:xfrm>
            <a:off x="5627222" y="3728890"/>
            <a:ext cx="1399572" cy="472038"/>
          </a:xfrm>
          <a:prstGeom prst="wedgeRectCallout">
            <a:avLst>
              <a:gd name="adj1" fmla="val 15447"/>
              <a:gd name="adj2" fmla="val -21676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Filter Out</a:t>
            </a:r>
          </a:p>
        </p:txBody>
      </p:sp>
      <p:sp>
        <p:nvSpPr>
          <p:cNvPr id="13" name="Speech Bubble: Rectangle 12">
            <a:extLst>
              <a:ext uri="{FF2B5EF4-FFF2-40B4-BE49-F238E27FC236}">
                <a16:creationId xmlns:a16="http://schemas.microsoft.com/office/drawing/2014/main" id="{9C3534B5-46F4-4FE0-ACE7-8A5AC82399F1}"/>
              </a:ext>
            </a:extLst>
          </p:cNvPr>
          <p:cNvSpPr/>
          <p:nvPr/>
        </p:nvSpPr>
        <p:spPr>
          <a:xfrm>
            <a:off x="5104688" y="1427666"/>
            <a:ext cx="1922106" cy="446726"/>
          </a:xfrm>
          <a:prstGeom prst="wedgeRectCallout">
            <a:avLst>
              <a:gd name="adj1" fmla="val -51160"/>
              <a:gd name="adj2" fmla="val 12335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Range Editor Conditioner</a:t>
            </a:r>
          </a:p>
        </p:txBody>
      </p:sp>
    </p:spTree>
    <p:custDataLst>
      <p:tags r:id="rId1"/>
    </p:custDataLst>
    <p:extLst>
      <p:ext uri="{BB962C8B-B14F-4D97-AF65-F5344CB8AC3E}">
        <p14:creationId xmlns:p14="http://schemas.microsoft.com/office/powerpoint/2010/main" val="289695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6736C30-77D4-4515-9BF6-DA46C4D0B402}"/>
              </a:ext>
            </a:extLst>
          </p:cNvPr>
          <p:cNvPicPr>
            <a:picLocks noChangeAspect="1"/>
          </p:cNvPicPr>
          <p:nvPr/>
        </p:nvPicPr>
        <p:blipFill>
          <a:blip r:embed="rId4"/>
          <a:stretch>
            <a:fillRect/>
          </a:stretch>
        </p:blipFill>
        <p:spPr>
          <a:xfrm>
            <a:off x="4006550" y="840946"/>
            <a:ext cx="3961792" cy="2672772"/>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3411940" cy="3445524"/>
          </a:xfrm>
        </p:spPr>
        <p:txBody>
          <a:bodyPr vert="horz" lIns="91440" tIns="45720" rIns="91440" bIns="45720" rtlCol="0" anchor="t">
            <a:noAutofit/>
          </a:bodyPr>
          <a:lstStyle/>
          <a:p>
            <a:pPr marL="179705" indent="-179705"/>
            <a:r>
              <a:rPr lang="en-US"/>
              <a:t>Show Data feature allows users to see a preview of the filtered data and see the resulting row count</a:t>
            </a:r>
          </a:p>
          <a:p>
            <a:pPr marL="179705" indent="-179705"/>
            <a:r>
              <a:rPr lang="en-US"/>
              <a:t>Preview Data shows sample rows of the filtered data</a:t>
            </a:r>
            <a:endParaRPr lang="en-US">
              <a:cs typeface="Arial"/>
            </a:endParaRPr>
          </a:p>
          <a:p>
            <a:pPr marL="179705" indent="-179705"/>
            <a:r>
              <a:rPr lang="en-CA">
                <a:ea typeface="+mn-lt"/>
                <a:cs typeface="Arial" panose="020B0604020202020204"/>
              </a:rPr>
              <a:t>Once satisfied with the conditions, click Run and the filtered dataset will appear on the workflow</a:t>
            </a:r>
          </a:p>
          <a:p>
            <a:pPr marL="179705" indent="-179705"/>
            <a:endParaRPr lang="en-CA">
              <a:ea typeface="+mn-lt"/>
              <a:cs typeface="Arial" panose="020B0604020202020204"/>
            </a:endParaRP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 – Show data </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8391EA1A-44D6-4051-9855-020B0707E0B3}"/>
              </a:ext>
            </a:extLst>
          </p:cNvPr>
          <p:cNvPicPr>
            <a:picLocks noChangeAspect="1"/>
          </p:cNvPicPr>
          <p:nvPr/>
        </p:nvPicPr>
        <p:blipFill>
          <a:blip r:embed="rId7"/>
          <a:stretch>
            <a:fillRect/>
          </a:stretch>
        </p:blipFill>
        <p:spPr>
          <a:xfrm>
            <a:off x="4006548" y="3578226"/>
            <a:ext cx="3961794" cy="1062410"/>
          </a:xfrm>
          <a:prstGeom prst="rect">
            <a:avLst/>
          </a:prstGeom>
          <a:ln>
            <a:solidFill>
              <a:schemeClr val="tx1">
                <a:lumMod val="50000"/>
                <a:lumOff val="50000"/>
              </a:schemeClr>
            </a:solidFill>
          </a:ln>
        </p:spPr>
      </p:pic>
      <p:sp>
        <p:nvSpPr>
          <p:cNvPr id="13" name="Speech Bubble: Rectangle 12">
            <a:extLst>
              <a:ext uri="{FF2B5EF4-FFF2-40B4-BE49-F238E27FC236}">
                <a16:creationId xmlns:a16="http://schemas.microsoft.com/office/drawing/2014/main" id="{4B078547-0E05-469B-8E7D-86115779B136}"/>
              </a:ext>
            </a:extLst>
          </p:cNvPr>
          <p:cNvSpPr/>
          <p:nvPr/>
        </p:nvSpPr>
        <p:spPr>
          <a:xfrm>
            <a:off x="5104688" y="2474677"/>
            <a:ext cx="1922106" cy="446726"/>
          </a:xfrm>
          <a:prstGeom prst="wedgeRectCallout">
            <a:avLst>
              <a:gd name="adj1" fmla="val 74872"/>
              <a:gd name="adj2" fmla="val 8363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See filtered data</a:t>
            </a:r>
          </a:p>
        </p:txBody>
      </p:sp>
      <p:sp>
        <p:nvSpPr>
          <p:cNvPr id="14" name="Speech Bubble: Rectangle 13">
            <a:extLst>
              <a:ext uri="{FF2B5EF4-FFF2-40B4-BE49-F238E27FC236}">
                <a16:creationId xmlns:a16="http://schemas.microsoft.com/office/drawing/2014/main" id="{7582C0F1-09B8-4CF5-99BA-1A9866FC902F}"/>
              </a:ext>
            </a:extLst>
          </p:cNvPr>
          <p:cNvSpPr/>
          <p:nvPr/>
        </p:nvSpPr>
        <p:spPr>
          <a:xfrm>
            <a:off x="1595235" y="3522190"/>
            <a:ext cx="1922106" cy="654504"/>
          </a:xfrm>
          <a:prstGeom prst="wedgeRectCallout">
            <a:avLst>
              <a:gd name="adj1" fmla="val 70115"/>
              <a:gd name="adj2" fmla="val 1657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Preview sample data after clicking Refresh</a:t>
            </a:r>
          </a:p>
        </p:txBody>
      </p:sp>
      <p:sp>
        <p:nvSpPr>
          <p:cNvPr id="11" name="Speech Bubble: Rectangle 10">
            <a:extLst>
              <a:ext uri="{FF2B5EF4-FFF2-40B4-BE49-F238E27FC236}">
                <a16:creationId xmlns:a16="http://schemas.microsoft.com/office/drawing/2014/main" id="{7AA097C2-242E-4940-B77F-0FFC52B3D545}"/>
              </a:ext>
            </a:extLst>
          </p:cNvPr>
          <p:cNvSpPr/>
          <p:nvPr/>
        </p:nvSpPr>
        <p:spPr>
          <a:xfrm>
            <a:off x="7562225" y="3885785"/>
            <a:ext cx="1217940" cy="535017"/>
          </a:xfrm>
          <a:prstGeom prst="wedgeRectCallout">
            <a:avLst>
              <a:gd name="adj1" fmla="val -33976"/>
              <a:gd name="adj2" fmla="val -7868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Refresh</a:t>
            </a:r>
          </a:p>
        </p:txBody>
      </p:sp>
    </p:spTree>
    <p:custDataLst>
      <p:tags r:id="rId1"/>
    </p:custDataLst>
    <p:extLst>
      <p:ext uri="{BB962C8B-B14F-4D97-AF65-F5344CB8AC3E}">
        <p14:creationId xmlns:p14="http://schemas.microsoft.com/office/powerpoint/2010/main" val="231930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dirty="0">
                <a:cs typeface="Arial" panose="020B0604020202020204"/>
              </a:rPr>
              <a:t>Pivot is another data manipulation technique to create a pivot table out of the original data</a:t>
            </a:r>
          </a:p>
          <a:p>
            <a:pPr marL="179705" indent="-179705"/>
            <a:r>
              <a:rPr lang="en-CA" dirty="0">
                <a:ea typeface="+mn-lt"/>
                <a:cs typeface="Arial" panose="020B0604020202020204"/>
              </a:rPr>
              <a:t>This node will generate a new dataset on the workflow (it won't change the existing dataset)</a:t>
            </a:r>
          </a:p>
          <a:p>
            <a:pPr marL="179705" indent="-179705"/>
            <a:endParaRPr lang="en-GB" dirty="0">
              <a:ea typeface="+mn-lt"/>
              <a:cs typeface="+mn-lt"/>
            </a:endParaRPr>
          </a:p>
          <a:p>
            <a:pPr marL="179705" indent="-179705"/>
            <a:endParaRPr lang="en-GB" dirty="0">
              <a:ea typeface="+mn-lt"/>
              <a:cs typeface="+mn-lt"/>
            </a:endParaRPr>
          </a:p>
          <a:p>
            <a:pPr marL="179705" indent="-179705"/>
            <a:endParaRPr lang="en-CA" dirty="0">
              <a:cs typeface="Arial" panose="020B0604020202020204"/>
            </a:endParaRPr>
          </a:p>
          <a:p>
            <a:pPr marL="179705" indent="-179705"/>
            <a:endParaRPr lang="en-CA" dirty="0">
              <a:ea typeface="+mn-lt"/>
              <a:cs typeface="+mn-lt"/>
            </a:endParaRPr>
          </a:p>
          <a:p>
            <a:pPr marL="179705" indent="-179705"/>
            <a:endParaRPr lang="en-CA" dirty="0">
              <a:ea typeface="+mn-lt"/>
              <a:cs typeface="+mn-lt"/>
            </a:endParaRPr>
          </a:p>
          <a:p>
            <a:pPr marL="179705" indent="-179705"/>
            <a:endParaRPr lang="en-CA" dirty="0">
              <a:ea typeface="+mn-lt"/>
              <a:cs typeface="+mn-lt"/>
            </a:endParaRPr>
          </a:p>
          <a:p>
            <a:pPr marL="179705" indent="-179705"/>
            <a:endParaRPr lang="en-CA" dirty="0">
              <a:ea typeface="+mn-lt"/>
              <a:cs typeface="+mn-lt"/>
            </a:endParaRPr>
          </a:p>
          <a:p>
            <a:pPr marL="179705" indent="-179705"/>
            <a:endParaRPr lang="en-CA" dirty="0">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Pivot Table</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6" name="Picture 5">
            <a:extLst>
              <a:ext uri="{FF2B5EF4-FFF2-40B4-BE49-F238E27FC236}">
                <a16:creationId xmlns:a16="http://schemas.microsoft.com/office/drawing/2014/main" id="{BDC8B745-5C69-46C1-A877-1B5030AAB017}"/>
              </a:ext>
            </a:extLst>
          </p:cNvPr>
          <p:cNvPicPr>
            <a:picLocks noChangeAspect="1"/>
          </p:cNvPicPr>
          <p:nvPr/>
        </p:nvPicPr>
        <p:blipFill>
          <a:blip r:embed="rId6"/>
          <a:stretch>
            <a:fillRect/>
          </a:stretch>
        </p:blipFill>
        <p:spPr>
          <a:xfrm>
            <a:off x="457200" y="2193141"/>
            <a:ext cx="2385267" cy="1135478"/>
          </a:xfrm>
          <a:prstGeom prst="rect">
            <a:avLst/>
          </a:prstGeom>
        </p:spPr>
      </p:pic>
      <p:pic>
        <p:nvPicPr>
          <p:cNvPr id="7" name="Picture 6">
            <a:extLst>
              <a:ext uri="{FF2B5EF4-FFF2-40B4-BE49-F238E27FC236}">
                <a16:creationId xmlns:a16="http://schemas.microsoft.com/office/drawing/2014/main" id="{80BAC893-D454-4B52-9A7A-36772422CAA5}"/>
              </a:ext>
            </a:extLst>
          </p:cNvPr>
          <p:cNvPicPr>
            <a:picLocks noChangeAspect="1"/>
          </p:cNvPicPr>
          <p:nvPr/>
        </p:nvPicPr>
        <p:blipFill>
          <a:blip r:embed="rId7"/>
          <a:stretch>
            <a:fillRect/>
          </a:stretch>
        </p:blipFill>
        <p:spPr>
          <a:xfrm>
            <a:off x="3684659" y="1943215"/>
            <a:ext cx="3064676" cy="3029486"/>
          </a:xfrm>
          <a:prstGeom prst="rect">
            <a:avLst/>
          </a:prstGeom>
        </p:spPr>
      </p:pic>
      <p:sp>
        <p:nvSpPr>
          <p:cNvPr id="11" name="Speech Bubble: Rectangle 10">
            <a:extLst>
              <a:ext uri="{FF2B5EF4-FFF2-40B4-BE49-F238E27FC236}">
                <a16:creationId xmlns:a16="http://schemas.microsoft.com/office/drawing/2014/main" id="{1EAACAAC-FE4C-474D-BB69-0E0C29202954}"/>
              </a:ext>
            </a:extLst>
          </p:cNvPr>
          <p:cNvSpPr/>
          <p:nvPr/>
        </p:nvSpPr>
        <p:spPr>
          <a:xfrm>
            <a:off x="6069926" y="2420030"/>
            <a:ext cx="988420" cy="278010"/>
          </a:xfrm>
          <a:prstGeom prst="wedgeRectCallout">
            <a:avLst>
              <a:gd name="adj1" fmla="val -146838"/>
              <a:gd name="adj2" fmla="val -3304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Modify</a:t>
            </a:r>
          </a:p>
        </p:txBody>
      </p:sp>
    </p:spTree>
    <p:custDataLst>
      <p:tags r:id="rId1"/>
    </p:custDataLst>
    <p:extLst>
      <p:ext uri="{BB962C8B-B14F-4D97-AF65-F5344CB8AC3E}">
        <p14:creationId xmlns:p14="http://schemas.microsoft.com/office/powerpoint/2010/main" val="29574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199" y="975277"/>
            <a:ext cx="4289613" cy="3939623"/>
          </a:xfrm>
        </p:spPr>
        <p:txBody>
          <a:bodyPr vert="horz" lIns="91440" tIns="45720" rIns="91440" bIns="45720" rtlCol="0" anchor="t">
            <a:noAutofit/>
          </a:bodyPr>
          <a:lstStyle/>
          <a:p>
            <a:pPr marL="179705" indent="-179705"/>
            <a:r>
              <a:rPr lang="en-CA" dirty="0">
                <a:ea typeface="+mn-lt"/>
                <a:cs typeface="Arial" panose="020B0604020202020204"/>
              </a:rPr>
              <a:t>Select the pivot role for the variables of interest:</a:t>
            </a:r>
          </a:p>
          <a:p>
            <a:pPr marL="351155" lvl="1" indent="-179705"/>
            <a:r>
              <a:rPr lang="en-CA" dirty="0">
                <a:ea typeface="+mn-lt"/>
                <a:cs typeface="Arial" panose="020B0604020202020204"/>
              </a:rPr>
              <a:t>Pivot: this will be the pivot variable which will be the columns of the generated output table</a:t>
            </a:r>
          </a:p>
          <a:p>
            <a:pPr marL="351155" lvl="1" indent="-179705"/>
            <a:r>
              <a:rPr lang="en-CA" dirty="0">
                <a:latin typeface="Arial"/>
                <a:ea typeface="+mn-lt"/>
                <a:cs typeface="Arial" panose="020B0604020202020204"/>
              </a:rPr>
              <a:t>Group (Key): this will be the grouping variable which will be the rows of the generated output table</a:t>
            </a:r>
          </a:p>
          <a:p>
            <a:pPr marL="351155" lvl="1" indent="-179705"/>
            <a:r>
              <a:rPr lang="en-CA" dirty="0">
                <a:latin typeface="Arial"/>
                <a:ea typeface="+mn-lt"/>
                <a:cs typeface="Arial" panose="020B0604020202020204"/>
              </a:rPr>
              <a:t>Selected (Value): </a:t>
            </a:r>
            <a:r>
              <a:rPr lang="en-US" dirty="0">
                <a:latin typeface="Arial"/>
                <a:ea typeface="+mn-lt"/>
                <a:cs typeface="Arial" panose="020B0604020202020204"/>
              </a:rPr>
              <a:t>the aggregation will be done on this variable for the combination of Pivot and Group variables. The user must specify what type of aggregation function to be applied to this variable. Options for aggregation: average, count, min, max, median, mode, std, …,etc.</a:t>
            </a:r>
            <a:endParaRPr lang="en-US" dirty="0">
              <a:latin typeface="Arial"/>
              <a:cs typeface="Arial"/>
            </a:endParaRPr>
          </a:p>
          <a:p>
            <a:pPr marL="179705" indent="-179705"/>
            <a:r>
              <a:rPr lang="en-CA" dirty="0">
                <a:ea typeface="+mn-lt"/>
                <a:cs typeface="Arial" panose="020B0604020202020204"/>
              </a:rPr>
              <a:t>Users need to select at least one variable for each role (multiple variables can be selected for each role)</a:t>
            </a:r>
          </a:p>
          <a:p>
            <a:pPr marL="179705" indent="-179705"/>
            <a:endParaRPr lang="en-US" dirty="0"/>
          </a:p>
          <a:p>
            <a:pPr marL="179705" indent="-179705"/>
            <a:endParaRPr lang="en-US" dirty="0"/>
          </a:p>
          <a:p>
            <a:pPr marL="179705" indent="-179705"/>
            <a:endParaRPr lang="en-US" dirty="0"/>
          </a:p>
          <a:p>
            <a:pPr marL="179705" indent="-179705"/>
            <a:endParaRPr lang="en-CA" dirty="0">
              <a:ea typeface="+mn-lt"/>
              <a:cs typeface="Arial" panose="020B0604020202020204"/>
            </a:endParaRPr>
          </a:p>
          <a:p>
            <a:pPr marL="179705" indent="-179705"/>
            <a:endParaRPr lang="en-CA" dirty="0">
              <a:ea typeface="+mn-lt"/>
              <a:cs typeface="Arial" panose="020B0604020202020204"/>
            </a:endParaRPr>
          </a:p>
          <a:p>
            <a:pPr marL="179705" indent="-179705"/>
            <a:endParaRPr lang="en-CA" dirty="0">
              <a:ea typeface="+mn-lt"/>
              <a:cs typeface="Arial" panose="020B0604020202020204"/>
            </a:endParaRPr>
          </a:p>
          <a:p>
            <a:pPr marL="179705" indent="-179705"/>
            <a:endParaRPr lang="en-GB" dirty="0">
              <a:ea typeface="+mn-lt"/>
              <a:cs typeface="+mn-lt"/>
            </a:endParaRPr>
          </a:p>
          <a:p>
            <a:pPr marL="179705" indent="-179705"/>
            <a:endParaRPr lang="en-GB" dirty="0">
              <a:ea typeface="+mn-lt"/>
              <a:cs typeface="+mn-lt"/>
            </a:endParaRPr>
          </a:p>
          <a:p>
            <a:pPr marL="179705" indent="-179705"/>
            <a:endParaRPr lang="en-CA" dirty="0">
              <a:cs typeface="Arial" panose="020B0604020202020204"/>
            </a:endParaRPr>
          </a:p>
          <a:p>
            <a:pPr marL="179705" indent="-179705"/>
            <a:endParaRPr lang="en-CA" dirty="0">
              <a:ea typeface="+mn-lt"/>
              <a:cs typeface="+mn-lt"/>
            </a:endParaRPr>
          </a:p>
          <a:p>
            <a:pPr marL="179705" indent="-179705"/>
            <a:endParaRPr lang="en-CA" dirty="0">
              <a:ea typeface="+mn-lt"/>
              <a:cs typeface="+mn-lt"/>
            </a:endParaRPr>
          </a:p>
          <a:p>
            <a:pPr marL="179705" indent="-179705"/>
            <a:endParaRPr lang="en-CA" dirty="0">
              <a:ea typeface="+mn-lt"/>
              <a:cs typeface="+mn-lt"/>
            </a:endParaRPr>
          </a:p>
          <a:p>
            <a:pPr marL="179705" indent="-179705"/>
            <a:endParaRPr lang="en-CA" dirty="0">
              <a:ea typeface="+mn-lt"/>
              <a:cs typeface="+mn-lt"/>
            </a:endParaRPr>
          </a:p>
          <a:p>
            <a:pPr marL="179705" indent="-179705"/>
            <a:endParaRPr lang="en-CA" dirty="0">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Pivot Table</a:t>
            </a:r>
          </a:p>
        </p:txBody>
      </p:sp>
      <p:pic>
        <p:nvPicPr>
          <p:cNvPr id="4" name="Picture 3">
            <a:extLst>
              <a:ext uri="{FF2B5EF4-FFF2-40B4-BE49-F238E27FC236}">
                <a16:creationId xmlns:a16="http://schemas.microsoft.com/office/drawing/2014/main" id="{0D09A312-6A1A-4081-B757-969E0DB4006C}"/>
              </a:ext>
            </a:extLst>
          </p:cNvPr>
          <p:cNvPicPr>
            <a:picLocks noChangeAspect="1"/>
          </p:cNvPicPr>
          <p:nvPr/>
        </p:nvPicPr>
        <p:blipFill>
          <a:blip r:embed="rId4"/>
          <a:stretch>
            <a:fillRect/>
          </a:stretch>
        </p:blipFill>
        <p:spPr>
          <a:xfrm>
            <a:off x="5143421" y="975277"/>
            <a:ext cx="3543380" cy="3554847"/>
          </a:xfrm>
          <a:prstGeom prst="rect">
            <a:avLst/>
          </a:prstGeom>
        </p:spPr>
      </p:pic>
    </p:spTree>
    <p:custDataLst>
      <p:tags r:id="rId1"/>
    </p:custDataLst>
    <p:extLst>
      <p:ext uri="{BB962C8B-B14F-4D97-AF65-F5344CB8AC3E}">
        <p14:creationId xmlns:p14="http://schemas.microsoft.com/office/powerpoint/2010/main" val="238035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13193"/>
            <a:ext cx="8201025" cy="415649"/>
          </a:xfrm>
        </p:spPr>
        <p:txBody>
          <a:bodyPr vert="horz" lIns="91440" tIns="45720" rIns="91440" bIns="45720" rtlCol="0" anchor="t">
            <a:noAutofit/>
          </a:bodyPr>
          <a:lstStyle/>
          <a:p>
            <a:pPr marL="179705" indent="-179705"/>
            <a:r>
              <a:rPr lang="en-CA" dirty="0">
                <a:cs typeface="Arial" panose="020B0604020202020204"/>
              </a:rPr>
              <a:t>Example: Average age for combination of Response and Sex variables in Census data</a:t>
            </a:r>
          </a:p>
          <a:p>
            <a:pPr marL="179705" indent="-179705"/>
            <a:endParaRPr lang="en-GB" dirty="0">
              <a:ea typeface="+mn-lt"/>
              <a:cs typeface="+mn-lt"/>
            </a:endParaRPr>
          </a:p>
          <a:p>
            <a:pPr marL="179705" indent="-179705"/>
            <a:endParaRPr lang="en-GB" dirty="0">
              <a:ea typeface="+mn-lt"/>
              <a:cs typeface="+mn-lt"/>
            </a:endParaRPr>
          </a:p>
          <a:p>
            <a:pPr marL="179705" indent="-179705"/>
            <a:endParaRPr lang="en-CA" dirty="0">
              <a:cs typeface="Arial" panose="020B0604020202020204"/>
            </a:endParaRPr>
          </a:p>
          <a:p>
            <a:pPr marL="179705" indent="-179705"/>
            <a:endParaRPr lang="en-CA" dirty="0">
              <a:ea typeface="+mn-lt"/>
              <a:cs typeface="+mn-lt"/>
            </a:endParaRPr>
          </a:p>
          <a:p>
            <a:pPr marL="179705" indent="-179705"/>
            <a:endParaRPr lang="en-CA" dirty="0">
              <a:ea typeface="+mn-lt"/>
              <a:cs typeface="+mn-lt"/>
            </a:endParaRPr>
          </a:p>
          <a:p>
            <a:pPr marL="179705" indent="-179705"/>
            <a:endParaRPr lang="en-CA" dirty="0">
              <a:ea typeface="+mn-lt"/>
              <a:cs typeface="+mn-lt"/>
            </a:endParaRPr>
          </a:p>
          <a:p>
            <a:pPr marL="179705" indent="-179705"/>
            <a:endParaRPr lang="en-CA" dirty="0">
              <a:ea typeface="+mn-lt"/>
              <a:cs typeface="+mn-lt"/>
            </a:endParaRPr>
          </a:p>
          <a:p>
            <a:pPr marL="179705" indent="-179705"/>
            <a:endParaRPr lang="en-CA" dirty="0">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Pivot Table</a:t>
            </a:r>
          </a:p>
        </p:txBody>
      </p:sp>
      <p:pic>
        <p:nvPicPr>
          <p:cNvPr id="6" name="Picture 5">
            <a:extLst>
              <a:ext uri="{FF2B5EF4-FFF2-40B4-BE49-F238E27FC236}">
                <a16:creationId xmlns:a16="http://schemas.microsoft.com/office/drawing/2014/main" id="{BDC8B745-5C69-46C1-A877-1B5030AAB017}"/>
              </a:ext>
            </a:extLst>
          </p:cNvPr>
          <p:cNvPicPr>
            <a:picLocks noChangeAspect="1"/>
          </p:cNvPicPr>
          <p:nvPr/>
        </p:nvPicPr>
        <p:blipFill>
          <a:blip r:embed="rId4"/>
          <a:stretch>
            <a:fillRect/>
          </a:stretch>
        </p:blipFill>
        <p:spPr>
          <a:xfrm>
            <a:off x="1218920" y="1347943"/>
            <a:ext cx="1324535" cy="630529"/>
          </a:xfrm>
          <a:prstGeom prst="rect">
            <a:avLst/>
          </a:prstGeom>
        </p:spPr>
      </p:pic>
      <p:pic>
        <p:nvPicPr>
          <p:cNvPr id="4" name="Picture 3">
            <a:extLst>
              <a:ext uri="{FF2B5EF4-FFF2-40B4-BE49-F238E27FC236}">
                <a16:creationId xmlns:a16="http://schemas.microsoft.com/office/drawing/2014/main" id="{2085193E-04D8-4A3C-85AF-152D83A47065}"/>
              </a:ext>
            </a:extLst>
          </p:cNvPr>
          <p:cNvPicPr>
            <a:picLocks noChangeAspect="1"/>
          </p:cNvPicPr>
          <p:nvPr/>
        </p:nvPicPr>
        <p:blipFill>
          <a:blip r:embed="rId5"/>
          <a:stretch>
            <a:fillRect/>
          </a:stretch>
        </p:blipFill>
        <p:spPr>
          <a:xfrm>
            <a:off x="457200" y="1978472"/>
            <a:ext cx="2783595" cy="2824867"/>
          </a:xfrm>
          <a:prstGeom prst="rect">
            <a:avLst/>
          </a:prstGeom>
        </p:spPr>
      </p:pic>
      <p:pic>
        <p:nvPicPr>
          <p:cNvPr id="8" name="Picture 7">
            <a:extLst>
              <a:ext uri="{FF2B5EF4-FFF2-40B4-BE49-F238E27FC236}">
                <a16:creationId xmlns:a16="http://schemas.microsoft.com/office/drawing/2014/main" id="{A5C5F527-D5E8-4797-AC62-366BD5E27F4F}"/>
              </a:ext>
            </a:extLst>
          </p:cNvPr>
          <p:cNvPicPr>
            <a:picLocks noChangeAspect="1"/>
          </p:cNvPicPr>
          <p:nvPr/>
        </p:nvPicPr>
        <p:blipFill>
          <a:blip r:embed="rId6"/>
          <a:stretch>
            <a:fillRect/>
          </a:stretch>
        </p:blipFill>
        <p:spPr>
          <a:xfrm>
            <a:off x="5903207" y="1325057"/>
            <a:ext cx="1904362" cy="653415"/>
          </a:xfrm>
          <a:prstGeom prst="rect">
            <a:avLst/>
          </a:prstGeom>
        </p:spPr>
      </p:pic>
      <p:pic>
        <p:nvPicPr>
          <p:cNvPr id="9" name="Picture 8">
            <a:extLst>
              <a:ext uri="{FF2B5EF4-FFF2-40B4-BE49-F238E27FC236}">
                <a16:creationId xmlns:a16="http://schemas.microsoft.com/office/drawing/2014/main" id="{24F1E13E-D37A-4308-B831-B312730EBA1C}"/>
              </a:ext>
            </a:extLst>
          </p:cNvPr>
          <p:cNvPicPr>
            <a:picLocks noChangeAspect="1"/>
          </p:cNvPicPr>
          <p:nvPr/>
        </p:nvPicPr>
        <p:blipFill>
          <a:blip r:embed="rId7"/>
          <a:stretch>
            <a:fillRect/>
          </a:stretch>
        </p:blipFill>
        <p:spPr>
          <a:xfrm>
            <a:off x="5053630" y="2676590"/>
            <a:ext cx="3808180" cy="826420"/>
          </a:xfrm>
          <a:prstGeom prst="rect">
            <a:avLst/>
          </a:prstGeom>
        </p:spPr>
      </p:pic>
      <p:sp>
        <p:nvSpPr>
          <p:cNvPr id="12" name="Arrow: Right 11">
            <a:extLst>
              <a:ext uri="{FF2B5EF4-FFF2-40B4-BE49-F238E27FC236}">
                <a16:creationId xmlns:a16="http://schemas.microsoft.com/office/drawing/2014/main" id="{C554841E-3CA8-4B8F-942B-5AF99F2056E1}"/>
              </a:ext>
            </a:extLst>
          </p:cNvPr>
          <p:cNvSpPr/>
          <p:nvPr/>
        </p:nvSpPr>
        <p:spPr>
          <a:xfrm>
            <a:off x="3636660" y="2868843"/>
            <a:ext cx="991181" cy="3559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081B077C-F64F-4ED0-ADB1-87AA31DF6F9D}"/>
              </a:ext>
            </a:extLst>
          </p:cNvPr>
          <p:cNvSpPr txBox="1"/>
          <p:nvPr/>
        </p:nvSpPr>
        <p:spPr>
          <a:xfrm>
            <a:off x="3594780" y="2474259"/>
            <a:ext cx="991181" cy="295836"/>
          </a:xfrm>
          <a:prstGeom prst="rect">
            <a:avLst/>
          </a:prstGeom>
        </p:spPr>
        <p:txBody>
          <a:bodyPr vert="horz" wrap="square" lIns="91440" tIns="45720" rIns="91440" bIns="45720" rtlCol="0" anchor="ctr">
            <a:noAutofit/>
          </a:bodyPr>
          <a:lstStyle/>
          <a:p>
            <a:pPr algn="l"/>
            <a:r>
              <a:rPr lang="en-US" sz="1100" b="0">
                <a:solidFill>
                  <a:schemeClr val="bg2"/>
                </a:solidFill>
              </a:rPr>
              <a:t>Output Table</a:t>
            </a:r>
            <a:endParaRPr lang="en-CA" sz="1100" b="0">
              <a:solidFill>
                <a:schemeClr val="bg2"/>
              </a:solidFill>
            </a:endParaRPr>
          </a:p>
        </p:txBody>
      </p:sp>
      <p:sp>
        <p:nvSpPr>
          <p:cNvPr id="14" name="Rectangle 13">
            <a:extLst>
              <a:ext uri="{FF2B5EF4-FFF2-40B4-BE49-F238E27FC236}">
                <a16:creationId xmlns:a16="http://schemas.microsoft.com/office/drawing/2014/main" id="{42E5A68D-546D-44D1-872A-B93A00943673}"/>
              </a:ext>
            </a:extLst>
          </p:cNvPr>
          <p:cNvSpPr/>
          <p:nvPr/>
        </p:nvSpPr>
        <p:spPr>
          <a:xfrm>
            <a:off x="541270" y="3745006"/>
            <a:ext cx="1932988" cy="121023"/>
          </a:xfrm>
          <a:prstGeom prst="rect">
            <a:avLst/>
          </a:prstGeom>
          <a:solidFill>
            <a:srgbClr val="2CCCD3">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584EC628-37BE-4074-8BF5-2DB04D3B0A6E}"/>
              </a:ext>
            </a:extLst>
          </p:cNvPr>
          <p:cNvSpPr/>
          <p:nvPr/>
        </p:nvSpPr>
        <p:spPr>
          <a:xfrm>
            <a:off x="539246" y="3978088"/>
            <a:ext cx="1932988" cy="121023"/>
          </a:xfrm>
          <a:prstGeom prst="rect">
            <a:avLst/>
          </a:prstGeom>
          <a:solidFill>
            <a:srgbClr val="2CCCD3">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32706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The filtering join node allows users to filter a dataset based on how it matches up with a different dataset</a:t>
            </a:r>
            <a:endParaRPr lang="en-US"/>
          </a:p>
          <a:p>
            <a:pPr marL="351155" lvl="1" indent="-179705"/>
            <a:r>
              <a:rPr lang="en-CA">
                <a:latin typeface="Arial"/>
                <a:cs typeface="Arial" panose="020B0604020202020204"/>
              </a:rPr>
              <a:t>A key field is needed, and records can be kept or filtered out based on whether they match or do not match the inputs in the second dataset</a:t>
            </a:r>
            <a:endParaRPr lang="en-CA">
              <a:latin typeface="Arial"/>
            </a:endParaRPr>
          </a:p>
          <a:p>
            <a:pPr marL="179705" indent="-179705"/>
            <a:r>
              <a:rPr lang="en-CA">
                <a:cs typeface="Arial" panose="020B0604020202020204"/>
              </a:rPr>
              <a:t>There are two types of filtering joins: </a:t>
            </a:r>
          </a:p>
          <a:p>
            <a:pPr marL="351155" lvl="1" indent="-179705"/>
            <a:r>
              <a:rPr lang="en-CA">
                <a:latin typeface="Arial"/>
                <a:cs typeface="Arial" panose="020B0604020202020204"/>
              </a:rPr>
              <a:t>A "semi-join" is used to keep records that match</a:t>
            </a:r>
            <a:endParaRPr lang="en-CA">
              <a:latin typeface="Arial"/>
            </a:endParaRPr>
          </a:p>
          <a:p>
            <a:pPr marL="351155" lvl="1" indent="-179705"/>
            <a:r>
              <a:rPr lang="en-CA">
                <a:latin typeface="Arial"/>
                <a:cs typeface="Arial" panose="020B0604020202020204"/>
              </a:rPr>
              <a:t>An "anti-join" is used to keep records that do not match</a:t>
            </a:r>
            <a:endParaRPr lang="en-CA"/>
          </a:p>
          <a:p>
            <a:pPr marL="179705" indent="-179705"/>
            <a:r>
              <a:rPr lang="en-CA">
                <a:cs typeface="Arial" panose="020B0604020202020204"/>
              </a:rPr>
              <a:t>The workflow is an extension to the previous exercise to show the Filter node</a:t>
            </a:r>
            <a:endParaRPr lang="en-CA"/>
          </a:p>
          <a:p>
            <a:pPr marL="179705" indent="-179705"/>
            <a:endParaRPr lang="en-GB">
              <a:cs typeface="Arial" panose="020B0604020202020204"/>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Filtering Join</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F63D3598-77D1-4431-883F-8F73159A7435}"/>
              </a:ext>
            </a:extLst>
          </p:cNvPr>
          <p:cNvPicPr>
            <a:picLocks noChangeAspect="1"/>
          </p:cNvPicPr>
          <p:nvPr/>
        </p:nvPicPr>
        <p:blipFill>
          <a:blip r:embed="rId6"/>
          <a:stretch>
            <a:fillRect/>
          </a:stretch>
        </p:blipFill>
        <p:spPr>
          <a:xfrm>
            <a:off x="4202860" y="3344037"/>
            <a:ext cx="3229571" cy="1798440"/>
          </a:xfrm>
          <a:prstGeom prst="rect">
            <a:avLst/>
          </a:prstGeom>
        </p:spPr>
      </p:pic>
    </p:spTree>
    <p:custDataLst>
      <p:tags r:id="rId1"/>
    </p:custDataLst>
    <p:extLst>
      <p:ext uri="{BB962C8B-B14F-4D97-AF65-F5344CB8AC3E}">
        <p14:creationId xmlns:p14="http://schemas.microsoft.com/office/powerpoint/2010/main" val="137806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8322468" cy="3445524"/>
          </a:xfrm>
        </p:spPr>
        <p:txBody>
          <a:bodyPr vert="horz" lIns="91440" tIns="45720" rIns="91440" bIns="45720" rtlCol="0" anchor="t">
            <a:noAutofit/>
          </a:bodyPr>
          <a:lstStyle/>
          <a:p>
            <a:pPr marL="179705" indent="-179705"/>
            <a:r>
              <a:rPr lang="en-CA">
                <a:cs typeface="Arial" panose="020B0604020202020204"/>
              </a:rPr>
              <a:t>The Select Datasets wizard page allows users to set "Dataset 1" and "Dataset 2"</a:t>
            </a:r>
            <a:endParaRPr lang="en-US"/>
          </a:p>
          <a:p>
            <a:pPr marL="351155" lvl="1"/>
            <a:r>
              <a:rPr lang="en-CA">
                <a:latin typeface="Arial"/>
                <a:cs typeface="Arial" panose="020B0604020202020204"/>
              </a:rPr>
              <a:t>This is more important than in some other places (such as the regular join wizard) since fields from Dataset 1 will be kept, but fields from Dataset 2 will be ignored (except the key field)</a:t>
            </a:r>
            <a:endParaRPr lang="en-US"/>
          </a:p>
          <a:p>
            <a:pPr marL="179705" indent="-179705"/>
            <a:r>
              <a:rPr lang="en-CA">
                <a:latin typeface="Arial"/>
                <a:cs typeface="Arial" panose="020B0604020202020204"/>
              </a:rPr>
              <a:t>This is also the wizard page where the key field is chosen</a:t>
            </a:r>
            <a:endParaRPr lang="en-US">
              <a:latin typeface="Arial"/>
            </a:endParaRPr>
          </a:p>
          <a:p>
            <a:pPr marL="351155" lvl="1" indent="-179705"/>
            <a:r>
              <a:rPr lang="en-CA">
                <a:latin typeface="Arial"/>
                <a:ea typeface="+mn-lt"/>
                <a:cs typeface="+mn-lt"/>
              </a:rPr>
              <a:t>It can have a different name in each dataset, but it should be essentially the same field</a:t>
            </a:r>
            <a:endParaRPr lang="en-CA">
              <a:ea typeface="+mn-lt"/>
              <a:cs typeface="+mn-lt"/>
            </a:endParaRPr>
          </a:p>
          <a:p>
            <a:pPr marL="179705" indent="-179705"/>
            <a:endParaRPr lang="en-GB">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Filtering Join</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F63D3598-77D1-4431-883F-8F73159A7435}"/>
              </a:ext>
            </a:extLst>
          </p:cNvPr>
          <p:cNvPicPr>
            <a:picLocks noChangeAspect="1"/>
          </p:cNvPicPr>
          <p:nvPr/>
        </p:nvPicPr>
        <p:blipFill>
          <a:blip r:embed="rId6"/>
          <a:stretch>
            <a:fillRect/>
          </a:stretch>
        </p:blipFill>
        <p:spPr>
          <a:xfrm>
            <a:off x="273845" y="2484593"/>
            <a:ext cx="3363296" cy="1872100"/>
          </a:xfrm>
          <a:prstGeom prst="rect">
            <a:avLst/>
          </a:prstGeom>
        </p:spPr>
      </p:pic>
      <p:pic>
        <p:nvPicPr>
          <p:cNvPr id="6" name="Picture 5">
            <a:extLst>
              <a:ext uri="{FF2B5EF4-FFF2-40B4-BE49-F238E27FC236}">
                <a16:creationId xmlns:a16="http://schemas.microsoft.com/office/drawing/2014/main" id="{94669CA3-92EA-4193-B56E-4C1E26F77510}"/>
              </a:ext>
            </a:extLst>
          </p:cNvPr>
          <p:cNvPicPr>
            <a:picLocks noChangeAspect="1"/>
          </p:cNvPicPr>
          <p:nvPr/>
        </p:nvPicPr>
        <p:blipFill>
          <a:blip r:embed="rId7"/>
          <a:stretch>
            <a:fillRect/>
          </a:stretch>
        </p:blipFill>
        <p:spPr>
          <a:xfrm>
            <a:off x="3843356" y="2484811"/>
            <a:ext cx="3769297" cy="2477769"/>
          </a:xfrm>
          <a:prstGeom prst="rect">
            <a:avLst/>
          </a:prstGeom>
          <a:ln>
            <a:solidFill>
              <a:schemeClr val="tx1">
                <a:lumMod val="50000"/>
                <a:lumOff val="50000"/>
              </a:schemeClr>
            </a:solidFill>
          </a:ln>
        </p:spPr>
      </p:pic>
      <p:sp>
        <p:nvSpPr>
          <p:cNvPr id="9" name="Speech Bubble: Rectangle 8">
            <a:extLst>
              <a:ext uri="{FF2B5EF4-FFF2-40B4-BE49-F238E27FC236}">
                <a16:creationId xmlns:a16="http://schemas.microsoft.com/office/drawing/2014/main" id="{84703D5A-49B8-49E2-B563-956F4EA2959F}"/>
              </a:ext>
            </a:extLst>
          </p:cNvPr>
          <p:cNvSpPr/>
          <p:nvPr/>
        </p:nvSpPr>
        <p:spPr>
          <a:xfrm>
            <a:off x="4845059" y="3808656"/>
            <a:ext cx="2334870" cy="548037"/>
          </a:xfrm>
          <a:prstGeom prst="wedgeRectCallout">
            <a:avLst>
              <a:gd name="adj1" fmla="val -20697"/>
              <a:gd name="adj2" fmla="val -10453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 column for matching filtered datasets </a:t>
            </a:r>
          </a:p>
        </p:txBody>
      </p:sp>
    </p:spTree>
    <p:custDataLst>
      <p:tags r:id="rId1"/>
    </p:custDataLst>
    <p:extLst>
      <p:ext uri="{BB962C8B-B14F-4D97-AF65-F5344CB8AC3E}">
        <p14:creationId xmlns:p14="http://schemas.microsoft.com/office/powerpoint/2010/main" val="42878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The next step is to set the dataset name for the newly generated dataset </a:t>
            </a:r>
          </a:p>
          <a:p>
            <a:pPr marL="179705" indent="-179705"/>
            <a:r>
              <a:rPr lang="en-CA">
                <a:ea typeface="+mn-lt"/>
                <a:cs typeface="Arial" panose="020B0604020202020204"/>
              </a:rPr>
              <a:t>Will also need to specify the condition of join </a:t>
            </a:r>
          </a:p>
          <a:p>
            <a:pPr marL="359410" lvl="1" indent="-179070"/>
            <a:r>
              <a:rPr lang="en-CA">
                <a:latin typeface="Arial"/>
                <a:ea typeface="+mn-lt"/>
                <a:cs typeface="Arial" panose="020B0604020202020204"/>
              </a:rPr>
              <a:t>Semi-join: keep records from Dataset 1 that match in Dataset 2</a:t>
            </a:r>
          </a:p>
          <a:p>
            <a:pPr marL="359410" lvl="1" indent="-179070"/>
            <a:r>
              <a:rPr lang="en-CA">
                <a:latin typeface="Arial"/>
                <a:ea typeface="+mn-lt"/>
                <a:cs typeface="Arial" panose="020B0604020202020204"/>
              </a:rPr>
              <a:t>Anti-join:</a:t>
            </a:r>
            <a:r>
              <a:rPr lang="en-GB">
                <a:latin typeface="Arial"/>
                <a:ea typeface="+mn-lt"/>
                <a:cs typeface="+mn-lt"/>
              </a:rPr>
              <a:t> keep records </a:t>
            </a:r>
            <a:r>
              <a:rPr lang="en-US">
                <a:latin typeface="Arial"/>
                <a:cs typeface="Arial"/>
              </a:rPr>
              <a:t>Dataset 1 that do </a:t>
            </a:r>
            <a:r>
              <a:rPr lang="en-US" b="1">
                <a:latin typeface="Arial"/>
                <a:cs typeface="Arial"/>
              </a:rPr>
              <a:t>not</a:t>
            </a:r>
            <a:r>
              <a:rPr lang="en-US">
                <a:latin typeface="Arial"/>
                <a:cs typeface="Arial"/>
              </a:rPr>
              <a:t> match in Dataset 2</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Filtering Join</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8" name="Picture 7">
            <a:extLst>
              <a:ext uri="{FF2B5EF4-FFF2-40B4-BE49-F238E27FC236}">
                <a16:creationId xmlns:a16="http://schemas.microsoft.com/office/drawing/2014/main" id="{DF1C16D3-0338-498C-8D81-D5305078FD00}"/>
              </a:ext>
            </a:extLst>
          </p:cNvPr>
          <p:cNvPicPr>
            <a:picLocks noChangeAspect="1"/>
          </p:cNvPicPr>
          <p:nvPr/>
        </p:nvPicPr>
        <p:blipFill>
          <a:blip r:embed="rId6"/>
          <a:stretch>
            <a:fillRect/>
          </a:stretch>
        </p:blipFill>
        <p:spPr>
          <a:xfrm>
            <a:off x="2519923" y="2302412"/>
            <a:ext cx="4183979" cy="2754188"/>
          </a:xfrm>
          <a:prstGeom prst="rect">
            <a:avLst/>
          </a:prstGeom>
          <a:ln>
            <a:solidFill>
              <a:schemeClr val="tx1">
                <a:lumMod val="50000"/>
                <a:lumOff val="50000"/>
              </a:schemeClr>
            </a:solidFill>
          </a:ln>
        </p:spPr>
      </p:pic>
      <p:sp>
        <p:nvSpPr>
          <p:cNvPr id="11" name="Speech Bubble: Rectangle 10">
            <a:extLst>
              <a:ext uri="{FF2B5EF4-FFF2-40B4-BE49-F238E27FC236}">
                <a16:creationId xmlns:a16="http://schemas.microsoft.com/office/drawing/2014/main" id="{FCE9ABC8-B21D-40E8-8F53-6BBA05E0FF61}"/>
              </a:ext>
            </a:extLst>
          </p:cNvPr>
          <p:cNvSpPr/>
          <p:nvPr/>
        </p:nvSpPr>
        <p:spPr>
          <a:xfrm>
            <a:off x="347070" y="2759771"/>
            <a:ext cx="1922106" cy="446726"/>
          </a:xfrm>
          <a:prstGeom prst="wedgeRectCallout">
            <a:avLst>
              <a:gd name="adj1" fmla="val 74872"/>
              <a:gd name="adj2" fmla="val 8363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 join type </a:t>
            </a:r>
          </a:p>
        </p:txBody>
      </p:sp>
      <p:sp>
        <p:nvSpPr>
          <p:cNvPr id="12" name="Speech Bubble: Rectangle 11">
            <a:extLst>
              <a:ext uri="{FF2B5EF4-FFF2-40B4-BE49-F238E27FC236}">
                <a16:creationId xmlns:a16="http://schemas.microsoft.com/office/drawing/2014/main" id="{33A3A995-D56C-4AAD-A01A-5C0D844F0CDD}"/>
              </a:ext>
            </a:extLst>
          </p:cNvPr>
          <p:cNvSpPr/>
          <p:nvPr/>
        </p:nvSpPr>
        <p:spPr>
          <a:xfrm>
            <a:off x="6859752" y="2382373"/>
            <a:ext cx="1479576" cy="497987"/>
          </a:xfrm>
          <a:prstGeom prst="wedgeRectCallout">
            <a:avLst>
              <a:gd name="adj1" fmla="val -74890"/>
              <a:gd name="adj2" fmla="val 1896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Change dataset name</a:t>
            </a:r>
          </a:p>
        </p:txBody>
      </p:sp>
    </p:spTree>
    <p:custDataLst>
      <p:tags r:id="rId1"/>
    </p:custDataLst>
    <p:extLst>
      <p:ext uri="{BB962C8B-B14F-4D97-AF65-F5344CB8AC3E}">
        <p14:creationId xmlns:p14="http://schemas.microsoft.com/office/powerpoint/2010/main" val="29441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Once you click Run, a dataset will appear on the canvas </a:t>
            </a:r>
          </a:p>
          <a:p>
            <a:pPr marL="179705" indent="-179705"/>
            <a:r>
              <a:rPr lang="en-CA">
                <a:cs typeface="Arial" panose="020B0604020202020204"/>
              </a:rPr>
              <a:t>The Filtering Join Report contains record counts for the input datasets and the output dataset, as well as the join type and join field</a:t>
            </a:r>
          </a:p>
          <a:p>
            <a:pPr marL="179705" indent="-179705"/>
            <a:r>
              <a:rPr lang="en-CA">
                <a:ea typeface="+mn-lt"/>
                <a:cs typeface="+mn-lt"/>
              </a:rPr>
              <a:t>Output</a:t>
            </a:r>
            <a:r>
              <a:rPr lang="en-CA">
                <a:cs typeface="Arial" panose="020B0604020202020204"/>
              </a:rPr>
              <a:t> is a dataset; all the dataset viewer features, plus the report, can be accessed via tabs </a:t>
            </a:r>
            <a:endParaRPr lang="en-CA">
              <a:ea typeface="+mn-lt"/>
              <a:cs typeface="+mn-lt"/>
            </a:endParaRPr>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Filtering Join</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grpSp>
        <p:nvGrpSpPr>
          <p:cNvPr id="15" name="Group 14">
            <a:extLst>
              <a:ext uri="{FF2B5EF4-FFF2-40B4-BE49-F238E27FC236}">
                <a16:creationId xmlns:a16="http://schemas.microsoft.com/office/drawing/2014/main" id="{D61F3845-A1C4-4040-AE2A-EB6DB5136AED}"/>
              </a:ext>
            </a:extLst>
          </p:cNvPr>
          <p:cNvGrpSpPr/>
          <p:nvPr/>
        </p:nvGrpSpPr>
        <p:grpSpPr>
          <a:xfrm>
            <a:off x="258897" y="2298704"/>
            <a:ext cx="7507418" cy="2768197"/>
            <a:chOff x="83968" y="2203289"/>
            <a:chExt cx="7507418" cy="2768197"/>
          </a:xfrm>
        </p:grpSpPr>
        <p:pic>
          <p:nvPicPr>
            <p:cNvPr id="4" name="Picture 3">
              <a:extLst>
                <a:ext uri="{FF2B5EF4-FFF2-40B4-BE49-F238E27FC236}">
                  <a16:creationId xmlns:a16="http://schemas.microsoft.com/office/drawing/2014/main" id="{3FBC6D0D-797B-432E-B78D-5F00CDAA6518}"/>
                </a:ext>
              </a:extLst>
            </p:cNvPr>
            <p:cNvPicPr>
              <a:picLocks noChangeAspect="1"/>
            </p:cNvPicPr>
            <p:nvPr/>
          </p:nvPicPr>
          <p:blipFill>
            <a:blip r:embed="rId6"/>
            <a:stretch>
              <a:fillRect/>
            </a:stretch>
          </p:blipFill>
          <p:spPr>
            <a:xfrm>
              <a:off x="83968" y="2203289"/>
              <a:ext cx="7507418" cy="2526067"/>
            </a:xfrm>
            <a:prstGeom prst="rect">
              <a:avLst/>
            </a:prstGeom>
          </p:spPr>
        </p:pic>
        <p:pic>
          <p:nvPicPr>
            <p:cNvPr id="14" name="Picture 13">
              <a:extLst>
                <a:ext uri="{FF2B5EF4-FFF2-40B4-BE49-F238E27FC236}">
                  <a16:creationId xmlns:a16="http://schemas.microsoft.com/office/drawing/2014/main" id="{17AF5A02-37E5-4CAA-BCF9-5782ACEA571C}"/>
                </a:ext>
              </a:extLst>
            </p:cNvPr>
            <p:cNvPicPr>
              <a:picLocks noChangeAspect="1"/>
            </p:cNvPicPr>
            <p:nvPr/>
          </p:nvPicPr>
          <p:blipFill>
            <a:blip r:embed="rId7"/>
            <a:stretch>
              <a:fillRect/>
            </a:stretch>
          </p:blipFill>
          <p:spPr>
            <a:xfrm>
              <a:off x="83968" y="4729356"/>
              <a:ext cx="6078294" cy="242130"/>
            </a:xfrm>
            <a:prstGeom prst="rect">
              <a:avLst/>
            </a:prstGeom>
          </p:spPr>
        </p:pic>
      </p:grpSp>
      <p:sp>
        <p:nvSpPr>
          <p:cNvPr id="6" name="Rectangle 5">
            <a:extLst>
              <a:ext uri="{FF2B5EF4-FFF2-40B4-BE49-F238E27FC236}">
                <a16:creationId xmlns:a16="http://schemas.microsoft.com/office/drawing/2014/main" id="{CF8F7692-F8F9-4238-9856-130C173605D1}"/>
              </a:ext>
            </a:extLst>
          </p:cNvPr>
          <p:cNvSpPr/>
          <p:nvPr/>
        </p:nvSpPr>
        <p:spPr>
          <a:xfrm>
            <a:off x="6474068" y="2239106"/>
            <a:ext cx="1267557" cy="5348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89011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ea typeface="+mn-lt"/>
                <a:cs typeface="Arial" panose="020B0604020202020204"/>
              </a:rPr>
              <a:t>Sort, Rank, Lag node in the Manipulate palette allows users to sort data, create ranking fields and lagged variables </a:t>
            </a:r>
          </a:p>
          <a:p>
            <a:pPr marL="179705" indent="-179705"/>
            <a:r>
              <a:rPr lang="en-CA">
                <a:ea typeface="+mn-lt"/>
                <a:cs typeface="Arial" panose="020B0604020202020204"/>
              </a:rPr>
              <a:t>Group-by ranking fields and lagged variable creation steps in the Sort, Rank, Lag node are optional </a:t>
            </a: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Sort, Rank, Lag</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1258252F-3EFE-4548-A25B-39F1123EF722}"/>
              </a:ext>
            </a:extLst>
          </p:cNvPr>
          <p:cNvPicPr>
            <a:picLocks noChangeAspect="1"/>
          </p:cNvPicPr>
          <p:nvPr/>
        </p:nvPicPr>
        <p:blipFill>
          <a:blip r:embed="rId6"/>
          <a:stretch>
            <a:fillRect/>
          </a:stretch>
        </p:blipFill>
        <p:spPr>
          <a:xfrm>
            <a:off x="655885" y="2092596"/>
            <a:ext cx="2819789" cy="777552"/>
          </a:xfrm>
          <a:prstGeom prst="rect">
            <a:avLst/>
          </a:prstGeom>
        </p:spPr>
      </p:pic>
      <p:pic>
        <p:nvPicPr>
          <p:cNvPr id="6" name="Picture 5">
            <a:extLst>
              <a:ext uri="{FF2B5EF4-FFF2-40B4-BE49-F238E27FC236}">
                <a16:creationId xmlns:a16="http://schemas.microsoft.com/office/drawing/2014/main" id="{C242E8CC-A7F2-48B9-9638-7BC9E50C224B}"/>
              </a:ext>
            </a:extLst>
          </p:cNvPr>
          <p:cNvPicPr>
            <a:picLocks noChangeAspect="1"/>
          </p:cNvPicPr>
          <p:nvPr/>
        </p:nvPicPr>
        <p:blipFill>
          <a:blip r:embed="rId7"/>
          <a:stretch>
            <a:fillRect/>
          </a:stretch>
        </p:blipFill>
        <p:spPr>
          <a:xfrm>
            <a:off x="3778919" y="1864895"/>
            <a:ext cx="3104585" cy="3158578"/>
          </a:xfrm>
          <a:prstGeom prst="rect">
            <a:avLst/>
          </a:prstGeom>
          <a:ln>
            <a:solidFill>
              <a:schemeClr val="tx1">
                <a:lumMod val="50000"/>
                <a:lumOff val="50000"/>
              </a:schemeClr>
            </a:solidFill>
          </a:ln>
        </p:spPr>
      </p:pic>
      <p:sp>
        <p:nvSpPr>
          <p:cNvPr id="11" name="Speech Bubble: Rectangle 10">
            <a:extLst>
              <a:ext uri="{FF2B5EF4-FFF2-40B4-BE49-F238E27FC236}">
                <a16:creationId xmlns:a16="http://schemas.microsoft.com/office/drawing/2014/main" id="{5ED7D264-4B27-42FE-8692-8B0975BEBD87}"/>
              </a:ext>
            </a:extLst>
          </p:cNvPr>
          <p:cNvSpPr/>
          <p:nvPr/>
        </p:nvSpPr>
        <p:spPr>
          <a:xfrm>
            <a:off x="4443270" y="2891713"/>
            <a:ext cx="2047896" cy="446726"/>
          </a:xfrm>
          <a:prstGeom prst="wedgeRectCallout">
            <a:avLst>
              <a:gd name="adj1" fmla="val -32756"/>
              <a:gd name="adj2" fmla="val -13480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Target dataset name</a:t>
            </a:r>
          </a:p>
        </p:txBody>
      </p:sp>
      <p:sp>
        <p:nvSpPr>
          <p:cNvPr id="12" name="Speech Bubble: Rectangle 11">
            <a:extLst>
              <a:ext uri="{FF2B5EF4-FFF2-40B4-BE49-F238E27FC236}">
                <a16:creationId xmlns:a16="http://schemas.microsoft.com/office/drawing/2014/main" id="{B5E1FB44-1F12-473C-8AF4-4061B90AD001}"/>
              </a:ext>
            </a:extLst>
          </p:cNvPr>
          <p:cNvSpPr/>
          <p:nvPr/>
        </p:nvSpPr>
        <p:spPr>
          <a:xfrm>
            <a:off x="6491166" y="2162576"/>
            <a:ext cx="1294882" cy="429848"/>
          </a:xfrm>
          <a:prstGeom prst="wedgeRectCallout">
            <a:avLst>
              <a:gd name="adj1" fmla="val -123939"/>
              <a:gd name="adj2" fmla="val -4009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Source dataset</a:t>
            </a:r>
          </a:p>
        </p:txBody>
      </p:sp>
    </p:spTree>
    <p:custDataLst>
      <p:tags r:id="rId1"/>
    </p:custDataLst>
    <p:extLst>
      <p:ext uri="{BB962C8B-B14F-4D97-AF65-F5344CB8AC3E}">
        <p14:creationId xmlns:p14="http://schemas.microsoft.com/office/powerpoint/2010/main" val="9433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2BE180-7232-4366-A1FA-43E3009EF33F}"/>
              </a:ext>
            </a:extLst>
          </p:cNvPr>
          <p:cNvSpPr>
            <a:spLocks noGrp="1"/>
          </p:cNvSpPr>
          <p:nvPr>
            <p:ph type="body" sz="quarter" idx="11"/>
          </p:nvPr>
        </p:nvSpPr>
        <p:spPr/>
        <p:txBody>
          <a:bodyPr/>
          <a:lstStyle/>
          <a:p>
            <a:r>
              <a:rPr lang="en-CA"/>
              <a:t>What is Data Science? </a:t>
            </a:r>
          </a:p>
          <a:p>
            <a:r>
              <a:rPr lang="en-CA"/>
              <a:t>Data Science considerations </a:t>
            </a:r>
          </a:p>
          <a:p>
            <a:r>
              <a:rPr lang="en-CA"/>
              <a:t>A strategy for Data Mining </a:t>
            </a:r>
          </a:p>
          <a:p>
            <a:r>
              <a:rPr lang="en-CA"/>
              <a:t>CRISP-DM </a:t>
            </a:r>
          </a:p>
        </p:txBody>
      </p:sp>
      <p:sp>
        <p:nvSpPr>
          <p:cNvPr id="2" name="Title 1">
            <a:extLst>
              <a:ext uri="{FF2B5EF4-FFF2-40B4-BE49-F238E27FC236}">
                <a16:creationId xmlns:a16="http://schemas.microsoft.com/office/drawing/2014/main" id="{C77CA6D5-C77B-4514-B945-10E7B79BFABB}"/>
              </a:ext>
            </a:extLst>
          </p:cNvPr>
          <p:cNvSpPr>
            <a:spLocks noGrp="1"/>
          </p:cNvSpPr>
          <p:nvPr>
            <p:ph type="title"/>
          </p:nvPr>
        </p:nvSpPr>
        <p:spPr/>
        <p:txBody>
          <a:bodyPr/>
          <a:lstStyle/>
          <a:p>
            <a:r>
              <a:rPr lang="en-CA"/>
              <a:t>Contents </a:t>
            </a:r>
          </a:p>
        </p:txBody>
      </p:sp>
    </p:spTree>
    <p:custDataLst>
      <p:tags r:id="rId1"/>
    </p:custDataLst>
    <p:extLst>
      <p:ext uri="{BB962C8B-B14F-4D97-AF65-F5344CB8AC3E}">
        <p14:creationId xmlns:p14="http://schemas.microsoft.com/office/powerpoint/2010/main" val="276075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3298874" cy="3445524"/>
          </a:xfrm>
        </p:spPr>
        <p:txBody>
          <a:bodyPr vert="horz" lIns="91440" tIns="45720" rIns="91440" bIns="45720" rtlCol="0" anchor="t">
            <a:noAutofit/>
          </a:bodyPr>
          <a:lstStyle/>
          <a:p>
            <a:pPr marL="179705" indent="-179705"/>
            <a:r>
              <a:rPr lang="en-CA">
                <a:ea typeface="+mn-lt"/>
                <a:cs typeface="Arial" panose="020B0604020202020204"/>
              </a:rPr>
              <a:t>The next wizard enables users to select the variables of choice for sorting </a:t>
            </a:r>
          </a:p>
          <a:p>
            <a:pPr marL="179705" indent="-179705"/>
            <a:r>
              <a:rPr lang="en-CA">
                <a:ea typeface="+mn-lt"/>
                <a:cs typeface="Arial" panose="020B0604020202020204"/>
              </a:rPr>
              <a:t>By default, variables are sorted in ascending order and users have the option to select the descending order</a:t>
            </a:r>
          </a:p>
          <a:p>
            <a:pPr marL="179705" indent="-179705"/>
            <a:r>
              <a:rPr lang="en-CA">
                <a:ea typeface="+mn-lt"/>
                <a:cs typeface="Arial" panose="020B0604020202020204"/>
              </a:rPr>
              <a:t>All variables can be moved from the Available column to the Selected column to be ranked</a:t>
            </a:r>
          </a:p>
          <a:p>
            <a:pPr marL="179705" indent="-179705"/>
            <a:r>
              <a:rPr lang="en-CA">
                <a:ea typeface="+mn-lt"/>
                <a:cs typeface="Arial" panose="020B0604020202020204"/>
              </a:rPr>
              <a:t>Once multiple variables are selected for ranking, they can be moved up or down the list using </a:t>
            </a: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Sort, Rank, Lag</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7" name="Picture 6">
            <a:extLst>
              <a:ext uri="{FF2B5EF4-FFF2-40B4-BE49-F238E27FC236}">
                <a16:creationId xmlns:a16="http://schemas.microsoft.com/office/drawing/2014/main" id="{1E55E270-83C9-4506-958F-3B9297E8DD58}"/>
              </a:ext>
            </a:extLst>
          </p:cNvPr>
          <p:cNvPicPr>
            <a:picLocks noChangeAspect="1"/>
          </p:cNvPicPr>
          <p:nvPr/>
        </p:nvPicPr>
        <p:blipFill>
          <a:blip r:embed="rId6"/>
          <a:stretch>
            <a:fillRect/>
          </a:stretch>
        </p:blipFill>
        <p:spPr>
          <a:xfrm>
            <a:off x="4421876" y="631259"/>
            <a:ext cx="4025766" cy="4011079"/>
          </a:xfrm>
          <a:prstGeom prst="rect">
            <a:avLst/>
          </a:prstGeom>
          <a:ln>
            <a:solidFill>
              <a:schemeClr val="tx1">
                <a:lumMod val="50000"/>
                <a:lumOff val="50000"/>
              </a:schemeClr>
            </a:solidFill>
          </a:ln>
        </p:spPr>
      </p:pic>
      <p:pic>
        <p:nvPicPr>
          <p:cNvPr id="11" name="Picture 10">
            <a:extLst>
              <a:ext uri="{FF2B5EF4-FFF2-40B4-BE49-F238E27FC236}">
                <a16:creationId xmlns:a16="http://schemas.microsoft.com/office/drawing/2014/main" id="{1BBA11A6-AD2A-4CCD-95C9-8534E2DBB5B6}"/>
              </a:ext>
            </a:extLst>
          </p:cNvPr>
          <p:cNvPicPr>
            <a:picLocks noChangeAspect="1"/>
          </p:cNvPicPr>
          <p:nvPr/>
        </p:nvPicPr>
        <p:blipFill>
          <a:blip r:embed="rId7"/>
          <a:stretch>
            <a:fillRect/>
          </a:stretch>
        </p:blipFill>
        <p:spPr>
          <a:xfrm>
            <a:off x="2335127" y="3783565"/>
            <a:ext cx="289097" cy="487578"/>
          </a:xfrm>
          <a:prstGeom prst="rect">
            <a:avLst/>
          </a:prstGeom>
        </p:spPr>
      </p:pic>
      <p:sp>
        <p:nvSpPr>
          <p:cNvPr id="12" name="Speech Bubble: Rectangle 11">
            <a:extLst>
              <a:ext uri="{FF2B5EF4-FFF2-40B4-BE49-F238E27FC236}">
                <a16:creationId xmlns:a16="http://schemas.microsoft.com/office/drawing/2014/main" id="{BBB556C6-26E2-4DEA-8F7A-CD41BBCFF9A3}"/>
              </a:ext>
            </a:extLst>
          </p:cNvPr>
          <p:cNvSpPr/>
          <p:nvPr/>
        </p:nvSpPr>
        <p:spPr>
          <a:xfrm>
            <a:off x="7049453" y="1936735"/>
            <a:ext cx="1710991" cy="298669"/>
          </a:xfrm>
          <a:prstGeom prst="wedgeRectCallout">
            <a:avLst>
              <a:gd name="adj1" fmla="val 1382"/>
              <a:gd name="adj2" fmla="val -22034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Sorting by order </a:t>
            </a:r>
          </a:p>
        </p:txBody>
      </p:sp>
      <p:sp>
        <p:nvSpPr>
          <p:cNvPr id="13" name="Speech Bubble: Rectangle 12">
            <a:extLst>
              <a:ext uri="{FF2B5EF4-FFF2-40B4-BE49-F238E27FC236}">
                <a16:creationId xmlns:a16="http://schemas.microsoft.com/office/drawing/2014/main" id="{AF1ACA84-C645-493E-B73F-833DE878EA8A}"/>
              </a:ext>
            </a:extLst>
          </p:cNvPr>
          <p:cNvSpPr/>
          <p:nvPr/>
        </p:nvSpPr>
        <p:spPr>
          <a:xfrm>
            <a:off x="4572000" y="2571750"/>
            <a:ext cx="1821068" cy="446726"/>
          </a:xfrm>
          <a:prstGeom prst="wedgeRectCallout">
            <a:avLst>
              <a:gd name="adj1" fmla="val 50730"/>
              <a:gd name="adj2" fmla="val -8592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Move selected variables up or down</a:t>
            </a:r>
          </a:p>
        </p:txBody>
      </p:sp>
    </p:spTree>
    <p:custDataLst>
      <p:tags r:id="rId1"/>
    </p:custDataLst>
    <p:extLst>
      <p:ext uri="{BB962C8B-B14F-4D97-AF65-F5344CB8AC3E}">
        <p14:creationId xmlns:p14="http://schemas.microsoft.com/office/powerpoint/2010/main" val="72049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4204504" cy="3445524"/>
          </a:xfrm>
        </p:spPr>
        <p:txBody>
          <a:bodyPr vert="horz" lIns="91440" tIns="45720" rIns="91440" bIns="45720" rtlCol="0" anchor="t">
            <a:noAutofit/>
          </a:bodyPr>
          <a:lstStyle/>
          <a:p>
            <a:pPr marL="179705" indent="-179705"/>
            <a:r>
              <a:rPr lang="en-US"/>
              <a:t>Sort, Rank, Lag - Group by wizard provides grouping options</a:t>
            </a:r>
          </a:p>
          <a:p>
            <a:pPr marL="179705" indent="-179705"/>
            <a:r>
              <a:rPr lang="en-US"/>
              <a:t>The available variables for grouping will be the ones used to do the ranking</a:t>
            </a:r>
            <a:endParaRPr lang="en-US">
              <a:cs typeface="Arial"/>
            </a:endParaRPr>
          </a:p>
          <a:p>
            <a:pPr marL="179705" indent="-179705"/>
            <a:r>
              <a:rPr lang="en-US"/>
              <a:t>To create a ranking field based on the sorted data, select Create Ranking Field</a:t>
            </a:r>
            <a:endParaRPr lang="en-US">
              <a:cs typeface="Arial"/>
            </a:endParaRPr>
          </a:p>
          <a:p>
            <a:pPr marL="179705" indent="-179705"/>
            <a:r>
              <a:rPr lang="en-US"/>
              <a:t>Specify the name for the ranking field and choose whether to create ranking by group or not</a:t>
            </a:r>
            <a:endParaRPr lang="en-US">
              <a:cs typeface="Arial"/>
            </a:endParaRPr>
          </a:p>
          <a:p>
            <a:pPr marL="179705" indent="-179705"/>
            <a:r>
              <a:rPr lang="en-CA">
                <a:ea typeface="+mn-lt"/>
                <a:cs typeface="Arial" panose="020B0604020202020204"/>
              </a:rPr>
              <a:t>As previously stated, group-by ranking fields creation step is optional </a:t>
            </a:r>
          </a:p>
          <a:p>
            <a:pPr marL="179705" indent="-179705"/>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Sort, Rank, Lag</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4" name="Picture 3">
            <a:extLst>
              <a:ext uri="{FF2B5EF4-FFF2-40B4-BE49-F238E27FC236}">
                <a16:creationId xmlns:a16="http://schemas.microsoft.com/office/drawing/2014/main" id="{4EC789FD-4E07-41F9-A3E4-3E0216249749}"/>
              </a:ext>
            </a:extLst>
          </p:cNvPr>
          <p:cNvPicPr>
            <a:picLocks noChangeAspect="1"/>
          </p:cNvPicPr>
          <p:nvPr/>
        </p:nvPicPr>
        <p:blipFill>
          <a:blip r:embed="rId6"/>
          <a:stretch>
            <a:fillRect/>
          </a:stretch>
        </p:blipFill>
        <p:spPr>
          <a:xfrm>
            <a:off x="4755091" y="716182"/>
            <a:ext cx="3772798" cy="3818489"/>
          </a:xfrm>
          <a:prstGeom prst="rect">
            <a:avLst/>
          </a:prstGeom>
          <a:ln>
            <a:solidFill>
              <a:schemeClr val="tx1">
                <a:lumMod val="50000"/>
                <a:lumOff val="50000"/>
              </a:schemeClr>
            </a:solidFill>
          </a:ln>
        </p:spPr>
      </p:pic>
      <p:sp>
        <p:nvSpPr>
          <p:cNvPr id="8" name="Speech Bubble: Rectangle 7">
            <a:extLst>
              <a:ext uri="{FF2B5EF4-FFF2-40B4-BE49-F238E27FC236}">
                <a16:creationId xmlns:a16="http://schemas.microsoft.com/office/drawing/2014/main" id="{2F5E5877-B01D-4F42-A190-CE07D11B2787}"/>
              </a:ext>
            </a:extLst>
          </p:cNvPr>
          <p:cNvSpPr/>
          <p:nvPr/>
        </p:nvSpPr>
        <p:spPr>
          <a:xfrm>
            <a:off x="5555064" y="2676715"/>
            <a:ext cx="1922106" cy="744656"/>
          </a:xfrm>
          <a:prstGeom prst="wedgeRectCallout">
            <a:avLst>
              <a:gd name="adj1" fmla="val -55776"/>
              <a:gd name="adj2" fmla="val 943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Create Ranking Field AGE by group </a:t>
            </a:r>
          </a:p>
        </p:txBody>
      </p:sp>
    </p:spTree>
    <p:custDataLst>
      <p:tags r:id="rId1"/>
    </p:custDataLst>
    <p:extLst>
      <p:ext uri="{BB962C8B-B14F-4D97-AF65-F5344CB8AC3E}">
        <p14:creationId xmlns:p14="http://schemas.microsoft.com/office/powerpoint/2010/main" val="107339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3596185" cy="3445524"/>
          </a:xfrm>
        </p:spPr>
        <p:txBody>
          <a:bodyPr vert="horz" lIns="91440" tIns="45720" rIns="91440" bIns="45720" rtlCol="0" anchor="t">
            <a:noAutofit/>
          </a:bodyPr>
          <a:lstStyle/>
          <a:p>
            <a:r>
              <a:rPr lang="en-US"/>
              <a:t>Any variables that were not used for grouping will be available to create lagged variables</a:t>
            </a:r>
          </a:p>
          <a:p>
            <a:r>
              <a:rPr lang="en-US"/>
              <a:t>Select the variables to which a lag function is to be applied to create lagged variables</a:t>
            </a:r>
          </a:p>
          <a:p>
            <a:r>
              <a:rPr lang="en-US"/>
              <a:t>Specify Lag Orders from the four provided options</a:t>
            </a:r>
          </a:p>
          <a:p>
            <a:r>
              <a:rPr lang="en-US"/>
              <a:t>Option to Handle Missing Values on the generated lagged variables</a:t>
            </a:r>
            <a:endParaRPr lang="en-CA">
              <a:ea typeface="+mn-lt"/>
              <a:cs typeface="Arial" panose="020B0604020202020204"/>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Sort, Rank, Lag</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6" name="Picture 5">
            <a:extLst>
              <a:ext uri="{FF2B5EF4-FFF2-40B4-BE49-F238E27FC236}">
                <a16:creationId xmlns:a16="http://schemas.microsoft.com/office/drawing/2014/main" id="{E0484040-8447-4FC6-93E5-802835582459}"/>
              </a:ext>
            </a:extLst>
          </p:cNvPr>
          <p:cNvPicPr>
            <a:picLocks noChangeAspect="1"/>
          </p:cNvPicPr>
          <p:nvPr/>
        </p:nvPicPr>
        <p:blipFill>
          <a:blip r:embed="rId6"/>
          <a:stretch>
            <a:fillRect/>
          </a:stretch>
        </p:blipFill>
        <p:spPr>
          <a:xfrm>
            <a:off x="4667722" y="735547"/>
            <a:ext cx="3788758" cy="3845831"/>
          </a:xfrm>
          <a:prstGeom prst="rect">
            <a:avLst/>
          </a:prstGeom>
          <a:ln>
            <a:solidFill>
              <a:schemeClr val="tx1">
                <a:lumMod val="50000"/>
                <a:lumOff val="50000"/>
              </a:schemeClr>
            </a:solidFill>
          </a:ln>
        </p:spPr>
      </p:pic>
      <p:sp>
        <p:nvSpPr>
          <p:cNvPr id="11" name="Speech Bubble: Rectangle 10">
            <a:extLst>
              <a:ext uri="{FF2B5EF4-FFF2-40B4-BE49-F238E27FC236}">
                <a16:creationId xmlns:a16="http://schemas.microsoft.com/office/drawing/2014/main" id="{AC27050B-245E-4B77-9FF6-92115B957992}"/>
              </a:ext>
            </a:extLst>
          </p:cNvPr>
          <p:cNvSpPr/>
          <p:nvPr/>
        </p:nvSpPr>
        <p:spPr>
          <a:xfrm>
            <a:off x="7001727" y="1547422"/>
            <a:ext cx="1922106" cy="744656"/>
          </a:xfrm>
          <a:prstGeom prst="wedgeRectCallout">
            <a:avLst>
              <a:gd name="adj1" fmla="val -38025"/>
              <a:gd name="adj2" fmla="val -7518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 variable for lag function</a:t>
            </a:r>
          </a:p>
        </p:txBody>
      </p:sp>
      <p:sp>
        <p:nvSpPr>
          <p:cNvPr id="12" name="Speech Bubble: Rectangle 11">
            <a:extLst>
              <a:ext uri="{FF2B5EF4-FFF2-40B4-BE49-F238E27FC236}">
                <a16:creationId xmlns:a16="http://schemas.microsoft.com/office/drawing/2014/main" id="{50F1BA38-A8BA-452C-981F-3248257730F3}"/>
              </a:ext>
            </a:extLst>
          </p:cNvPr>
          <p:cNvSpPr/>
          <p:nvPr/>
        </p:nvSpPr>
        <p:spPr>
          <a:xfrm>
            <a:off x="5705190" y="2403335"/>
            <a:ext cx="1104757" cy="357545"/>
          </a:xfrm>
          <a:prstGeom prst="wedgeRectCallout">
            <a:avLst>
              <a:gd name="adj1" fmla="val -78013"/>
              <a:gd name="adj2" fmla="val 14182"/>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Lag order</a:t>
            </a:r>
          </a:p>
        </p:txBody>
      </p:sp>
      <p:sp>
        <p:nvSpPr>
          <p:cNvPr id="13" name="Speech Bubble: Rectangle 12">
            <a:extLst>
              <a:ext uri="{FF2B5EF4-FFF2-40B4-BE49-F238E27FC236}">
                <a16:creationId xmlns:a16="http://schemas.microsoft.com/office/drawing/2014/main" id="{5D795148-3B39-40C6-82D2-9943DFFBAAC3}"/>
              </a:ext>
            </a:extLst>
          </p:cNvPr>
          <p:cNvSpPr/>
          <p:nvPr/>
        </p:nvSpPr>
        <p:spPr>
          <a:xfrm>
            <a:off x="6025911" y="3323269"/>
            <a:ext cx="1726018" cy="449003"/>
          </a:xfrm>
          <a:prstGeom prst="wedgeRectCallout">
            <a:avLst>
              <a:gd name="adj1" fmla="val -65362"/>
              <a:gd name="adj2" fmla="val -921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Option to handle missing values </a:t>
            </a:r>
          </a:p>
        </p:txBody>
      </p:sp>
    </p:spTree>
    <p:custDataLst>
      <p:tags r:id="rId1"/>
    </p:custDataLst>
    <p:extLst>
      <p:ext uri="{BB962C8B-B14F-4D97-AF65-F5344CB8AC3E}">
        <p14:creationId xmlns:p14="http://schemas.microsoft.com/office/powerpoint/2010/main" val="60818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US"/>
              <a:t>Specify Lag Orders</a:t>
            </a:r>
          </a:p>
          <a:p>
            <a:pPr marL="359410" lvl="1" indent="-179070"/>
            <a:r>
              <a:rPr lang="en-US">
                <a:latin typeface="Arial"/>
                <a:cs typeface="Arial"/>
              </a:rPr>
              <a:t>Specify a lag: creates a single lagged variable. In the example below, we specify 1 lag order</a:t>
            </a:r>
          </a:p>
          <a:p>
            <a:pPr marL="359410" lvl="1" indent="-179070"/>
            <a:r>
              <a:rPr lang="en-US">
                <a:latin typeface="Arial"/>
                <a:cs typeface="Arial"/>
              </a:rPr>
              <a:t>Specify lags up to: creates N lagged variables with lags 1 – N. In the example below, we specify 5 lag orders </a:t>
            </a:r>
          </a:p>
          <a:p>
            <a:pPr marL="359410" lvl="1" indent="-179070"/>
            <a:r>
              <a:rPr lang="en-US">
                <a:latin typeface="Arial"/>
                <a:cs typeface="Arial"/>
              </a:rPr>
              <a:t>Specify multiple lags: creates N number of lags as a comma-separated sequence of positive integers representing the lag values. In the example below, 1, 3, 6. </a:t>
            </a:r>
          </a:p>
          <a:p>
            <a:pPr marL="359410" lvl="1" indent="-179070"/>
            <a:r>
              <a:rPr lang="en-US">
                <a:latin typeface="Arial"/>
                <a:cs typeface="Arial"/>
              </a:rPr>
              <a:t>Specify lag range: specify the range boundaries for the lags. Inputting 1 and 3 creates 3 lagged variables 1, 2, 3. </a:t>
            </a:r>
            <a:endParaRPr lang="en-CA">
              <a:latin typeface="Arial"/>
              <a:ea typeface="+mn-lt"/>
              <a:cs typeface="Arial"/>
            </a:endParaRPr>
          </a:p>
          <a:p>
            <a:pPr marL="179705" indent="-179705"/>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Sort, Rank, Lag</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7" name="Picture 6">
            <a:extLst>
              <a:ext uri="{FF2B5EF4-FFF2-40B4-BE49-F238E27FC236}">
                <a16:creationId xmlns:a16="http://schemas.microsoft.com/office/drawing/2014/main" id="{74686DDB-D7AD-4A64-99DF-16A36ECA5303}"/>
              </a:ext>
            </a:extLst>
          </p:cNvPr>
          <p:cNvPicPr>
            <a:picLocks noChangeAspect="1"/>
          </p:cNvPicPr>
          <p:nvPr/>
        </p:nvPicPr>
        <p:blipFill>
          <a:blip r:embed="rId6"/>
          <a:stretch>
            <a:fillRect/>
          </a:stretch>
        </p:blipFill>
        <p:spPr>
          <a:xfrm>
            <a:off x="1319091" y="3381895"/>
            <a:ext cx="5191160" cy="1192398"/>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4118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6" name="Title 5">
            <a:extLst>
              <a:ext uri="{FF2B5EF4-FFF2-40B4-BE49-F238E27FC236}">
                <a16:creationId xmlns:a16="http://schemas.microsoft.com/office/drawing/2014/main" id="{9502001E-58E1-48E7-B46C-B896B0D29D1C}"/>
              </a:ext>
            </a:extLst>
          </p:cNvPr>
          <p:cNvSpPr>
            <a:spLocks noGrp="1"/>
          </p:cNvSpPr>
          <p:nvPr>
            <p:ph type="title"/>
          </p:nvPr>
        </p:nvSpPr>
        <p:spPr/>
        <p:txBody>
          <a:bodyPr/>
          <a:lstStyle/>
          <a:p>
            <a:r>
              <a:rPr lang="en-CA">
                <a:latin typeface="Arial"/>
                <a:cs typeface="Arial"/>
              </a:rPr>
              <a:t>Variable Transformations </a:t>
            </a:r>
            <a:endParaRPr lang="en-CA"/>
          </a:p>
        </p:txBody>
      </p:sp>
      <p:sp>
        <p:nvSpPr>
          <p:cNvPr id="12" name="Text Placeholder 11">
            <a:extLst>
              <a:ext uri="{FF2B5EF4-FFF2-40B4-BE49-F238E27FC236}">
                <a16:creationId xmlns:a16="http://schemas.microsoft.com/office/drawing/2014/main" id="{6CD40444-0BCF-4D3A-8E12-479F140F4C79}"/>
              </a:ext>
            </a:extLst>
          </p:cNvPr>
          <p:cNvSpPr>
            <a:spLocks noGrp="1"/>
          </p:cNvSpPr>
          <p:nvPr>
            <p:ph type="body" sz="quarter" idx="11"/>
          </p:nvPr>
        </p:nvSpPr>
        <p:spPr>
          <a:xfrm>
            <a:off x="203981" y="945227"/>
            <a:ext cx="4294909" cy="3179928"/>
          </a:xfrm>
        </p:spPr>
        <p:txBody>
          <a:bodyPr vert="horz" lIns="91440" tIns="45720" rIns="91440" bIns="45720" rtlCol="0" anchor="t">
            <a:noAutofit/>
          </a:bodyPr>
          <a:lstStyle/>
          <a:p>
            <a:pPr marL="179705" indent="-179705">
              <a:spcAft>
                <a:spcPts val="450"/>
              </a:spcAft>
            </a:pPr>
            <a:r>
              <a:rPr lang="en-CA" dirty="0"/>
              <a:t>Record level transformations</a:t>
            </a:r>
            <a:endParaRPr lang="en-GB" dirty="0">
              <a:cs typeface="Arial" panose="020B0604020202020204"/>
            </a:endParaRPr>
          </a:p>
          <a:p>
            <a:pPr marL="179705" indent="-179705">
              <a:spcAft>
                <a:spcPts val="450"/>
              </a:spcAft>
            </a:pPr>
            <a:r>
              <a:rPr lang="en-GB" dirty="0"/>
              <a:t>Dataset Editor (Variable Transformations Node)</a:t>
            </a:r>
            <a:endParaRPr lang="en-GB" dirty="0">
              <a:cs typeface="Arial" panose="020B0604020202020204"/>
            </a:endParaRPr>
          </a:p>
          <a:p>
            <a:pPr marL="361315" lvl="2" indent="-179705">
              <a:spcBef>
                <a:spcPts val="750"/>
              </a:spcBef>
              <a:spcAft>
                <a:spcPts val="450"/>
              </a:spcAft>
            </a:pPr>
            <a:r>
              <a:rPr lang="en-CA" dirty="0"/>
              <a:t>Possibly the single most important node in Knowledge Studio</a:t>
            </a:r>
            <a:endParaRPr lang="en-GB" dirty="0">
              <a:cs typeface="Arial" panose="020B0604020202020204"/>
            </a:endParaRPr>
          </a:p>
          <a:p>
            <a:pPr marL="179705" lvl="1" indent="-179705">
              <a:spcBef>
                <a:spcPts val="750"/>
              </a:spcBef>
              <a:spcAft>
                <a:spcPts val="450"/>
              </a:spcAft>
            </a:pPr>
            <a:r>
              <a:rPr lang="en-GB" dirty="0">
                <a:latin typeface="+mn-lt"/>
              </a:rPr>
              <a:t>This node is primarily used for creating new variables (via the Expression Editor)</a:t>
            </a:r>
            <a:endParaRPr lang="en-GB" dirty="0">
              <a:latin typeface="+mn-lt"/>
              <a:cs typeface="Arial" panose="020B0604020202020204"/>
            </a:endParaRPr>
          </a:p>
          <a:p>
            <a:pPr marL="361315" lvl="2" indent="-179705">
              <a:spcBef>
                <a:spcPts val="750"/>
              </a:spcBef>
              <a:spcAft>
                <a:spcPts val="450"/>
              </a:spcAft>
            </a:pPr>
            <a:r>
              <a:rPr lang="en-GB" dirty="0"/>
              <a:t>Create new fields</a:t>
            </a:r>
            <a:endParaRPr lang="en-GB" dirty="0">
              <a:cs typeface="Arial" panose="020B0604020202020204"/>
            </a:endParaRPr>
          </a:p>
          <a:p>
            <a:pPr marL="361315" lvl="2" indent="-179705">
              <a:spcBef>
                <a:spcPts val="750"/>
              </a:spcBef>
              <a:spcAft>
                <a:spcPts val="450"/>
              </a:spcAft>
            </a:pPr>
            <a:r>
              <a:rPr lang="en-GB" dirty="0"/>
              <a:t>Create multiple fields at a time through Transform Fields </a:t>
            </a:r>
            <a:endParaRPr lang="en-GB" dirty="0">
              <a:cs typeface="Arial" panose="020B0604020202020204"/>
            </a:endParaRPr>
          </a:p>
          <a:p>
            <a:pPr marL="361315" lvl="2" indent="-179705">
              <a:spcBef>
                <a:spcPts val="750"/>
              </a:spcBef>
              <a:spcAft>
                <a:spcPts val="450"/>
              </a:spcAft>
            </a:pPr>
            <a:r>
              <a:rPr lang="en-GB" dirty="0"/>
              <a:t>Edit fields</a:t>
            </a:r>
            <a:endParaRPr lang="en-GB" dirty="0">
              <a:cs typeface="Arial" panose="020B0604020202020204"/>
            </a:endParaRPr>
          </a:p>
          <a:p>
            <a:pPr marL="361315" lvl="2" indent="-179705">
              <a:spcBef>
                <a:spcPts val="750"/>
              </a:spcBef>
              <a:spcAft>
                <a:spcPts val="450"/>
              </a:spcAft>
            </a:pPr>
            <a:r>
              <a:rPr lang="en-GB" dirty="0"/>
              <a:t>Instantiate variables</a:t>
            </a:r>
            <a:endParaRPr lang="en-GB" dirty="0">
              <a:cs typeface="Arial" panose="020B0604020202020204"/>
            </a:endParaRPr>
          </a:p>
          <a:p>
            <a:pPr marL="361315" lvl="2" indent="-179705">
              <a:spcBef>
                <a:spcPts val="750"/>
              </a:spcBef>
              <a:spcAft>
                <a:spcPts val="450"/>
              </a:spcAft>
            </a:pPr>
            <a:r>
              <a:rPr lang="en-GB" dirty="0"/>
              <a:t>Remove variables</a:t>
            </a:r>
            <a:endParaRPr lang="en-GB" dirty="0">
              <a:cs typeface="Arial" panose="020B0604020202020204"/>
            </a:endParaRPr>
          </a:p>
          <a:p>
            <a:pPr marL="179705" indent="-179705"/>
            <a:endParaRPr lang="en-CA" dirty="0">
              <a:cs typeface="Arial" panose="020B0604020202020204"/>
            </a:endParaRPr>
          </a:p>
        </p:txBody>
      </p:sp>
      <p:pic>
        <p:nvPicPr>
          <p:cNvPr id="4" name="Picture 3">
            <a:extLst>
              <a:ext uri="{FF2B5EF4-FFF2-40B4-BE49-F238E27FC236}">
                <a16:creationId xmlns:a16="http://schemas.microsoft.com/office/drawing/2014/main" id="{79D00350-CCBD-4AA4-82B3-A8BEB62097B6}"/>
              </a:ext>
            </a:extLst>
          </p:cNvPr>
          <p:cNvPicPr>
            <a:picLocks noChangeAspect="1"/>
          </p:cNvPicPr>
          <p:nvPr/>
        </p:nvPicPr>
        <p:blipFill>
          <a:blip r:embed="rId4"/>
          <a:stretch>
            <a:fillRect/>
          </a:stretch>
        </p:blipFill>
        <p:spPr>
          <a:xfrm>
            <a:off x="5304624" y="606534"/>
            <a:ext cx="2433917" cy="946523"/>
          </a:xfrm>
          <a:prstGeom prst="rect">
            <a:avLst/>
          </a:prstGeom>
        </p:spPr>
      </p:pic>
      <p:pic>
        <p:nvPicPr>
          <p:cNvPr id="5" name="Picture 4">
            <a:extLst>
              <a:ext uri="{FF2B5EF4-FFF2-40B4-BE49-F238E27FC236}">
                <a16:creationId xmlns:a16="http://schemas.microsoft.com/office/drawing/2014/main" id="{560636E5-E16A-450D-94D8-4D43714220B0}"/>
              </a:ext>
            </a:extLst>
          </p:cNvPr>
          <p:cNvPicPr>
            <a:picLocks noChangeAspect="1"/>
          </p:cNvPicPr>
          <p:nvPr/>
        </p:nvPicPr>
        <p:blipFill>
          <a:blip r:embed="rId5"/>
          <a:stretch>
            <a:fillRect/>
          </a:stretch>
        </p:blipFill>
        <p:spPr>
          <a:xfrm>
            <a:off x="4698751" y="1525248"/>
            <a:ext cx="3974193" cy="3011718"/>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82112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8" name="Text Placeholder 7">
            <a:extLst>
              <a:ext uri="{FF2B5EF4-FFF2-40B4-BE49-F238E27FC236}">
                <a16:creationId xmlns:a16="http://schemas.microsoft.com/office/drawing/2014/main" id="{A1B25AD1-3CD3-411F-85C5-566FC5186B4C}"/>
              </a:ext>
            </a:extLst>
          </p:cNvPr>
          <p:cNvSpPr>
            <a:spLocks noGrp="1"/>
          </p:cNvSpPr>
          <p:nvPr>
            <p:ph type="body" sz="quarter" idx="11"/>
          </p:nvPr>
        </p:nvSpPr>
        <p:spPr>
          <a:xfrm>
            <a:off x="457200" y="975278"/>
            <a:ext cx="3145809" cy="3445524"/>
          </a:xfrm>
        </p:spPr>
        <p:txBody>
          <a:bodyPr/>
          <a:lstStyle/>
          <a:p>
            <a:r>
              <a:rPr lang="en-US" dirty="0"/>
              <a:t>To access the Expression Editor, choose Add Field</a:t>
            </a:r>
          </a:p>
          <a:p>
            <a:r>
              <a:rPr lang="en-US" dirty="0"/>
              <a:t>Expression Editor is where transformations happen</a:t>
            </a:r>
          </a:p>
          <a:p>
            <a:r>
              <a:rPr lang="en-US" sz="1400" dirty="0"/>
              <a:t>Expressions can be typed in manually</a:t>
            </a:r>
          </a:p>
          <a:p>
            <a:r>
              <a:rPr lang="en-US" sz="1400" dirty="0"/>
              <a:t>Users have ability to validate the code</a:t>
            </a:r>
          </a:p>
          <a:p>
            <a:r>
              <a:rPr lang="en-US" sz="1400" dirty="0"/>
              <a:t>The Columns, Functions and Operators can also be used to build the expression</a:t>
            </a:r>
          </a:p>
          <a:p>
            <a:r>
              <a:rPr lang="en-US" sz="1400" dirty="0"/>
              <a:t>Can also use Helpers: wizards to walk you through building common expressions</a:t>
            </a:r>
          </a:p>
          <a:p>
            <a:pPr lvl="1"/>
            <a:endParaRPr lang="en-CA" dirty="0"/>
          </a:p>
          <a:p>
            <a:endParaRPr lang="en-CA" dirty="0"/>
          </a:p>
        </p:txBody>
      </p:sp>
      <p:sp>
        <p:nvSpPr>
          <p:cNvPr id="2" name="Title 1">
            <a:extLst>
              <a:ext uri="{FF2B5EF4-FFF2-40B4-BE49-F238E27FC236}">
                <a16:creationId xmlns:a16="http://schemas.microsoft.com/office/drawing/2014/main" id="{BB0301A7-CF19-4C49-8B43-82D094102FE0}"/>
              </a:ext>
            </a:extLst>
          </p:cNvPr>
          <p:cNvSpPr>
            <a:spLocks noGrp="1"/>
          </p:cNvSpPr>
          <p:nvPr>
            <p:ph type="title"/>
          </p:nvPr>
        </p:nvSpPr>
        <p:spPr/>
        <p:txBody>
          <a:bodyPr/>
          <a:lstStyle/>
          <a:p>
            <a:r>
              <a:rPr lang="en-CA"/>
              <a:t>Variable Transformations</a:t>
            </a:r>
          </a:p>
        </p:txBody>
      </p:sp>
      <p:pic>
        <p:nvPicPr>
          <p:cNvPr id="4" name="Picture 3">
            <a:extLst>
              <a:ext uri="{FF2B5EF4-FFF2-40B4-BE49-F238E27FC236}">
                <a16:creationId xmlns:a16="http://schemas.microsoft.com/office/drawing/2014/main" id="{2B95F2D3-141B-48DC-8169-39EF2D6C54B1}"/>
              </a:ext>
            </a:extLst>
          </p:cNvPr>
          <p:cNvPicPr>
            <a:picLocks noChangeAspect="1"/>
          </p:cNvPicPr>
          <p:nvPr/>
        </p:nvPicPr>
        <p:blipFill>
          <a:blip r:embed="rId4"/>
          <a:stretch>
            <a:fillRect/>
          </a:stretch>
        </p:blipFill>
        <p:spPr>
          <a:xfrm>
            <a:off x="3701684" y="630982"/>
            <a:ext cx="3808186" cy="3453332"/>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B4B078D3-7A6D-4E49-8F1D-8F8FE6848F40}"/>
              </a:ext>
            </a:extLst>
          </p:cNvPr>
          <p:cNvPicPr>
            <a:picLocks noChangeAspect="1"/>
          </p:cNvPicPr>
          <p:nvPr/>
        </p:nvPicPr>
        <p:blipFill>
          <a:blip r:embed="rId5"/>
          <a:stretch>
            <a:fillRect/>
          </a:stretch>
        </p:blipFill>
        <p:spPr>
          <a:xfrm>
            <a:off x="5373859" y="1913318"/>
            <a:ext cx="2984448" cy="2731138"/>
          </a:xfrm>
          <a:prstGeom prst="rect">
            <a:avLst/>
          </a:prstGeom>
          <a:ln>
            <a:solidFill>
              <a:schemeClr val="tx1">
                <a:lumMod val="50000"/>
                <a:lumOff val="50000"/>
              </a:schemeClr>
            </a:solidFill>
          </a:ln>
        </p:spPr>
      </p:pic>
      <p:sp>
        <p:nvSpPr>
          <p:cNvPr id="11" name="Speech Bubble: Rectangle 10">
            <a:extLst>
              <a:ext uri="{FF2B5EF4-FFF2-40B4-BE49-F238E27FC236}">
                <a16:creationId xmlns:a16="http://schemas.microsoft.com/office/drawing/2014/main" id="{8DFDF037-2956-4136-AFB4-6928E16B558E}"/>
              </a:ext>
            </a:extLst>
          </p:cNvPr>
          <p:cNvSpPr/>
          <p:nvPr/>
        </p:nvSpPr>
        <p:spPr>
          <a:xfrm>
            <a:off x="6353163" y="630983"/>
            <a:ext cx="2333637" cy="678654"/>
          </a:xfrm>
          <a:prstGeom prst="wedgeRectCallout">
            <a:avLst>
              <a:gd name="adj1" fmla="val -99806"/>
              <a:gd name="adj2" fmla="val 2141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Clicking on add field from the Dataset Editor opens the expression editor</a:t>
            </a:r>
          </a:p>
        </p:txBody>
      </p:sp>
    </p:spTree>
    <p:custDataLst>
      <p:tags r:id="rId1"/>
    </p:custDataLst>
    <p:extLst>
      <p:ext uri="{BB962C8B-B14F-4D97-AF65-F5344CB8AC3E}">
        <p14:creationId xmlns:p14="http://schemas.microsoft.com/office/powerpoint/2010/main" val="9569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12D948-F071-4D43-ACE9-D409991AE75F}"/>
              </a:ext>
            </a:extLst>
          </p:cNvPr>
          <p:cNvPicPr>
            <a:picLocks noChangeAspect="1"/>
          </p:cNvPicPr>
          <p:nvPr/>
        </p:nvPicPr>
        <p:blipFill>
          <a:blip r:embed="rId4"/>
          <a:stretch>
            <a:fillRect/>
          </a:stretch>
        </p:blipFill>
        <p:spPr>
          <a:xfrm>
            <a:off x="3741039" y="1221600"/>
            <a:ext cx="4178859" cy="3322502"/>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15133C2D-3988-4CE7-A4C1-C0D73DEE5198}"/>
              </a:ext>
            </a:extLst>
          </p:cNvPr>
          <p:cNvSpPr>
            <a:spLocks noGrp="1"/>
          </p:cNvSpPr>
          <p:nvPr>
            <p:ph type="body" sz="quarter" idx="11"/>
          </p:nvPr>
        </p:nvSpPr>
        <p:spPr>
          <a:xfrm>
            <a:off x="457201" y="975278"/>
            <a:ext cx="3149866" cy="3445524"/>
          </a:xfrm>
        </p:spPr>
        <p:txBody>
          <a:bodyPr vert="horz" lIns="91440" tIns="45720" rIns="91440" bIns="45720" rtlCol="0" anchor="t">
            <a:noAutofit/>
          </a:bodyPr>
          <a:lstStyle/>
          <a:p>
            <a:pPr marL="179705" indent="-179705"/>
            <a:r>
              <a:rPr lang="en-CA" dirty="0"/>
              <a:t>Users also have option to Add Fields from the Helpers Menu</a:t>
            </a:r>
            <a:endParaRPr lang="en-US" dirty="0"/>
          </a:p>
          <a:p>
            <a:pPr marL="179705" indent="-179705"/>
            <a:r>
              <a:rPr lang="en-CA" dirty="0"/>
              <a:t>Different expression types are available for use </a:t>
            </a:r>
            <a:endParaRPr lang="en-CA" dirty="0">
              <a:cs typeface="Arial"/>
            </a:endParaRPr>
          </a:p>
          <a:p>
            <a:pPr marL="179705" indent="-179705"/>
            <a:r>
              <a:rPr lang="en-CA" dirty="0"/>
              <a:t>Binning is a very common expression type to use to create and </a:t>
            </a:r>
            <a:r>
              <a:rPr lang="en-US" dirty="0"/>
              <a:t>combine categories of a variable</a:t>
            </a:r>
            <a:endParaRPr lang="en-US" dirty="0">
              <a:cs typeface="Arial"/>
            </a:endParaRPr>
          </a:p>
          <a:p>
            <a:pPr marL="179705" indent="-179705">
              <a:lnSpc>
                <a:spcPct val="90000"/>
              </a:lnSpc>
              <a:spcBef>
                <a:spcPct val="50000"/>
              </a:spcBef>
              <a:spcAft>
                <a:spcPct val="50000"/>
              </a:spcAft>
            </a:pPr>
            <a:r>
              <a:rPr lang="en-US" dirty="0"/>
              <a:t>Two types of binning are available:</a:t>
            </a:r>
            <a:endParaRPr lang="en-US" dirty="0">
              <a:cs typeface="Arial"/>
            </a:endParaRPr>
          </a:p>
          <a:p>
            <a:pPr marL="359410" lvl="1" indent="-179070">
              <a:lnSpc>
                <a:spcPct val="90000"/>
              </a:lnSpc>
              <a:spcBef>
                <a:spcPct val="50000"/>
              </a:spcBef>
              <a:spcAft>
                <a:spcPct val="50000"/>
              </a:spcAft>
            </a:pPr>
            <a:r>
              <a:rPr lang="en-US" b="1" dirty="0">
                <a:latin typeface="+mn-lt"/>
                <a:cs typeface="Arial"/>
              </a:rPr>
              <a:t>Continuous Binning</a:t>
            </a:r>
            <a:r>
              <a:rPr lang="en-US" dirty="0">
                <a:latin typeface="+mn-lt"/>
                <a:cs typeface="Arial"/>
              </a:rPr>
              <a:t> for continuous variables</a:t>
            </a:r>
          </a:p>
          <a:p>
            <a:pPr marL="359410" lvl="1" indent="-179070">
              <a:lnSpc>
                <a:spcPct val="90000"/>
              </a:lnSpc>
              <a:spcBef>
                <a:spcPct val="50000"/>
              </a:spcBef>
              <a:spcAft>
                <a:spcPct val="50000"/>
              </a:spcAft>
            </a:pPr>
            <a:r>
              <a:rPr lang="en-US" b="1" dirty="0">
                <a:latin typeface="+mn-lt"/>
                <a:cs typeface="Arial"/>
              </a:rPr>
              <a:t>Discrete Transform</a:t>
            </a:r>
            <a:r>
              <a:rPr lang="en-US" dirty="0">
                <a:latin typeface="+mn-lt"/>
                <a:cs typeface="Arial"/>
              </a:rPr>
              <a:t> for discrete variables</a:t>
            </a:r>
          </a:p>
          <a:p>
            <a:pPr marL="359410" lvl="1" indent="-179070">
              <a:spcAft>
                <a:spcPct val="50000"/>
              </a:spcAft>
              <a:defRPr/>
            </a:pPr>
            <a:endParaRPr lang="en-US" dirty="0">
              <a:cs typeface="Arial"/>
            </a:endParaRPr>
          </a:p>
          <a:p>
            <a:pPr marL="359410" lvl="1" indent="-179070"/>
            <a:endParaRPr lang="en-CA" dirty="0">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Helper</a:t>
            </a:r>
            <a:endParaRPr lang="en-CA"/>
          </a:p>
        </p:txBody>
      </p:sp>
      <p:pic>
        <p:nvPicPr>
          <p:cNvPr id="6" name="Picture 5">
            <a:extLst>
              <a:ext uri="{FF2B5EF4-FFF2-40B4-BE49-F238E27FC236}">
                <a16:creationId xmlns:a16="http://schemas.microsoft.com/office/drawing/2014/main" id="{23D48B6F-3BC7-4A70-AAC8-7CF6909EDEED}"/>
              </a:ext>
            </a:extLst>
          </p:cNvPr>
          <p:cNvPicPr>
            <a:picLocks noChangeAspect="1"/>
          </p:cNvPicPr>
          <p:nvPr/>
        </p:nvPicPr>
        <p:blipFill>
          <a:blip r:embed="rId5"/>
          <a:stretch>
            <a:fillRect/>
          </a:stretch>
        </p:blipFill>
        <p:spPr>
          <a:xfrm>
            <a:off x="6907421" y="3100795"/>
            <a:ext cx="2024954" cy="1188560"/>
          </a:xfrm>
          <a:prstGeom prst="rect">
            <a:avLst/>
          </a:prstGeom>
          <a:ln>
            <a:solidFill>
              <a:schemeClr val="tx1">
                <a:lumMod val="50000"/>
                <a:lumOff val="50000"/>
              </a:schemeClr>
            </a:solidFill>
          </a:ln>
        </p:spPr>
      </p:pic>
      <p:sp>
        <p:nvSpPr>
          <p:cNvPr id="12" name="Speech Bubble: Rectangle 11">
            <a:extLst>
              <a:ext uri="{FF2B5EF4-FFF2-40B4-BE49-F238E27FC236}">
                <a16:creationId xmlns:a16="http://schemas.microsoft.com/office/drawing/2014/main" id="{B8F737D2-05DE-4F0F-909F-13B1E5412E00}"/>
              </a:ext>
            </a:extLst>
          </p:cNvPr>
          <p:cNvSpPr/>
          <p:nvPr/>
        </p:nvSpPr>
        <p:spPr>
          <a:xfrm>
            <a:off x="6376416" y="1505535"/>
            <a:ext cx="1779654" cy="475788"/>
          </a:xfrm>
          <a:prstGeom prst="wedgeRectCallout">
            <a:avLst>
              <a:gd name="adj1" fmla="val -82403"/>
              <a:gd name="adj2" fmla="val 8792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Sample expression type</a:t>
            </a:r>
          </a:p>
        </p:txBody>
      </p:sp>
      <p:sp>
        <p:nvSpPr>
          <p:cNvPr id="13" name="Speech Bubble: Rectangle 12">
            <a:extLst>
              <a:ext uri="{FF2B5EF4-FFF2-40B4-BE49-F238E27FC236}">
                <a16:creationId xmlns:a16="http://schemas.microsoft.com/office/drawing/2014/main" id="{18FBF6B0-098A-4D8C-B898-9D56E631AEAA}"/>
              </a:ext>
            </a:extLst>
          </p:cNvPr>
          <p:cNvSpPr/>
          <p:nvPr/>
        </p:nvSpPr>
        <p:spPr>
          <a:xfrm>
            <a:off x="4551742" y="3460545"/>
            <a:ext cx="1922106" cy="744656"/>
          </a:xfrm>
          <a:prstGeom prst="wedgeRectCallout">
            <a:avLst>
              <a:gd name="adj1" fmla="val 75227"/>
              <a:gd name="adj2" fmla="val -4220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Can apply transformation on these variables</a:t>
            </a:r>
          </a:p>
        </p:txBody>
      </p:sp>
    </p:spTree>
    <p:custDataLst>
      <p:tags r:id="rId1"/>
    </p:custDataLst>
    <p:extLst>
      <p:ext uri="{BB962C8B-B14F-4D97-AF65-F5344CB8AC3E}">
        <p14:creationId xmlns:p14="http://schemas.microsoft.com/office/powerpoint/2010/main" val="37319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15133C2D-3988-4CE7-A4C1-C0D73DEE5198}"/>
              </a:ext>
            </a:extLst>
          </p:cNvPr>
          <p:cNvSpPr>
            <a:spLocks noGrp="1"/>
          </p:cNvSpPr>
          <p:nvPr>
            <p:ph type="body" sz="quarter" idx="11"/>
          </p:nvPr>
        </p:nvSpPr>
        <p:spPr>
          <a:xfrm>
            <a:off x="457200" y="975278"/>
            <a:ext cx="3557285" cy="3445524"/>
          </a:xfrm>
        </p:spPr>
        <p:txBody>
          <a:bodyPr vert="horz" lIns="91440" tIns="45720" rIns="91440" bIns="45720" rtlCol="0" anchor="t">
            <a:noAutofit/>
          </a:bodyPr>
          <a:lstStyle/>
          <a:p>
            <a:pPr marL="285750" indent="-285750"/>
            <a:r>
              <a:rPr lang="en-CA" dirty="0"/>
              <a:t>Selecting the variable Relationship under the Discrete Transform category generates the Range Editor Wizard</a:t>
            </a:r>
            <a:endParaRPr lang="en-US" dirty="0"/>
          </a:p>
          <a:p>
            <a:pPr marL="285750" indent="-285750"/>
            <a:r>
              <a:rPr lang="en-CA" dirty="0"/>
              <a:t>Group the categories </a:t>
            </a:r>
            <a:r>
              <a:rPr lang="en-CA" u="sng" dirty="0"/>
              <a:t>Husband</a:t>
            </a:r>
            <a:r>
              <a:rPr lang="en-CA" dirty="0"/>
              <a:t> and </a:t>
            </a:r>
            <a:r>
              <a:rPr lang="en-CA" u="sng" dirty="0"/>
              <a:t>Wife</a:t>
            </a:r>
            <a:r>
              <a:rPr lang="en-CA" dirty="0"/>
              <a:t> to one category </a:t>
            </a:r>
            <a:endParaRPr lang="en-CA" dirty="0">
              <a:cs typeface="Arial"/>
            </a:endParaRPr>
          </a:p>
          <a:p>
            <a:pPr marL="285750" indent="-285750"/>
            <a:r>
              <a:rPr lang="en-US" dirty="0"/>
              <a:t>Rows do not have to be contiguous to be grouped</a:t>
            </a:r>
            <a:endParaRPr lang="en-US" dirty="0">
              <a:cs typeface="Arial"/>
            </a:endParaRPr>
          </a:p>
          <a:p>
            <a:pPr marL="285750" indent="-285750"/>
            <a:r>
              <a:rPr lang="en-US" dirty="0"/>
              <a:t>Change the label of the category to Married by highlighting the column under Target Label</a:t>
            </a:r>
            <a:endParaRPr lang="en-US" dirty="0">
              <a:cs typeface="Arial"/>
            </a:endParaRPr>
          </a:p>
          <a:p>
            <a:pPr marL="285750" indent="-285750"/>
            <a:r>
              <a:rPr lang="en-US" dirty="0"/>
              <a:t>Use the Break button to break apart a group to the original categories</a:t>
            </a:r>
            <a:endParaRPr lang="en-US" dirty="0">
              <a:cs typeface="Arial"/>
            </a:endParaRPr>
          </a:p>
          <a:p>
            <a:pPr marL="285750" indent="-285750"/>
            <a:r>
              <a:rPr lang="en-US" dirty="0"/>
              <a:t>Can also Reset the categories to original format</a:t>
            </a:r>
            <a:endParaRPr lang="en-US" dirty="0">
              <a:cs typeface="Arial"/>
            </a:endParaRPr>
          </a:p>
          <a:p>
            <a:pPr marL="466090" lvl="1" indent="-285750">
              <a:spcAft>
                <a:spcPct val="50000"/>
              </a:spcAft>
              <a:buClr>
                <a:schemeClr val="bg2"/>
              </a:buClr>
              <a:buFont typeface="Arial" panose="020B0604020202020204" pitchFamily="34" charset="0"/>
              <a:buChar char="•"/>
            </a:pPr>
            <a:endParaRPr lang="en-US" dirty="0">
              <a:cs typeface="Arial"/>
            </a:endParaRPr>
          </a:p>
          <a:p>
            <a:pPr marL="466090" lvl="1" indent="-285750">
              <a:spcAft>
                <a:spcPct val="50000"/>
              </a:spcAft>
              <a:buClr>
                <a:schemeClr val="bg2"/>
              </a:buClr>
              <a:buFont typeface="Arial" panose="020B0604020202020204" pitchFamily="34" charset="0"/>
              <a:buChar char="•"/>
              <a:defRPr/>
            </a:pPr>
            <a:endParaRPr lang="en-US" dirty="0">
              <a:cs typeface="Arial"/>
            </a:endParaRPr>
          </a:p>
          <a:p>
            <a:pPr marL="466090" lvl="1" indent="-285750">
              <a:buClr>
                <a:schemeClr val="bg2"/>
              </a:buClr>
              <a:buFont typeface="Arial" panose="020B0604020202020204" pitchFamily="34" charset="0"/>
              <a:buChar char="•"/>
            </a:pPr>
            <a:endParaRPr lang="en-CA" dirty="0">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Binning</a:t>
            </a:r>
            <a:endParaRPr lang="en-CA"/>
          </a:p>
        </p:txBody>
      </p:sp>
      <p:pic>
        <p:nvPicPr>
          <p:cNvPr id="7" name="Picture 6">
            <a:extLst>
              <a:ext uri="{FF2B5EF4-FFF2-40B4-BE49-F238E27FC236}">
                <a16:creationId xmlns:a16="http://schemas.microsoft.com/office/drawing/2014/main" id="{48380554-C358-4EFF-94B1-719DA7FE4044}"/>
              </a:ext>
            </a:extLst>
          </p:cNvPr>
          <p:cNvPicPr>
            <a:picLocks noChangeAspect="1"/>
          </p:cNvPicPr>
          <p:nvPr/>
        </p:nvPicPr>
        <p:blipFill>
          <a:blip r:embed="rId4"/>
          <a:stretch>
            <a:fillRect/>
          </a:stretch>
        </p:blipFill>
        <p:spPr>
          <a:xfrm>
            <a:off x="4081805" y="889717"/>
            <a:ext cx="4329224" cy="3464231"/>
          </a:xfrm>
          <a:prstGeom prst="rect">
            <a:avLst/>
          </a:prstGeom>
          <a:ln>
            <a:solidFill>
              <a:schemeClr val="tx1">
                <a:lumMod val="50000"/>
                <a:lumOff val="50000"/>
              </a:schemeClr>
            </a:solidFill>
          </a:ln>
        </p:spPr>
      </p:pic>
      <p:pic>
        <p:nvPicPr>
          <p:cNvPr id="9" name="Picture 8">
            <a:extLst>
              <a:ext uri="{FF2B5EF4-FFF2-40B4-BE49-F238E27FC236}">
                <a16:creationId xmlns:a16="http://schemas.microsoft.com/office/drawing/2014/main" id="{CF934BA1-6194-473C-A10C-974411FE4AC3}"/>
              </a:ext>
            </a:extLst>
          </p:cNvPr>
          <p:cNvPicPr>
            <a:picLocks noChangeAspect="1"/>
          </p:cNvPicPr>
          <p:nvPr/>
        </p:nvPicPr>
        <p:blipFill>
          <a:blip r:embed="rId5"/>
          <a:stretch>
            <a:fillRect/>
          </a:stretch>
        </p:blipFill>
        <p:spPr>
          <a:xfrm>
            <a:off x="5558745" y="2669131"/>
            <a:ext cx="3447369" cy="1252769"/>
          </a:xfrm>
          <a:prstGeom prst="rect">
            <a:avLst/>
          </a:prstGeom>
          <a:ln>
            <a:solidFill>
              <a:schemeClr val="tx1">
                <a:lumMod val="50000"/>
                <a:lumOff val="50000"/>
              </a:schemeClr>
            </a:solidFill>
          </a:ln>
        </p:spPr>
      </p:pic>
      <p:sp>
        <p:nvSpPr>
          <p:cNvPr id="14" name="Speech Bubble: Rectangle 13">
            <a:extLst>
              <a:ext uri="{FF2B5EF4-FFF2-40B4-BE49-F238E27FC236}">
                <a16:creationId xmlns:a16="http://schemas.microsoft.com/office/drawing/2014/main" id="{22EE323D-0963-434D-B27A-51D5E28D2D0D}"/>
              </a:ext>
            </a:extLst>
          </p:cNvPr>
          <p:cNvSpPr/>
          <p:nvPr/>
        </p:nvSpPr>
        <p:spPr>
          <a:xfrm>
            <a:off x="7282429" y="680998"/>
            <a:ext cx="1728792" cy="419961"/>
          </a:xfrm>
          <a:prstGeom prst="wedgeRectCallout">
            <a:avLst>
              <a:gd name="adj1" fmla="val 9319"/>
              <a:gd name="adj2" fmla="val 10261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Can group, break, reset bins</a:t>
            </a:r>
          </a:p>
        </p:txBody>
      </p:sp>
      <p:sp>
        <p:nvSpPr>
          <p:cNvPr id="15" name="Speech Bubble: Rectangle 14">
            <a:extLst>
              <a:ext uri="{FF2B5EF4-FFF2-40B4-BE49-F238E27FC236}">
                <a16:creationId xmlns:a16="http://schemas.microsoft.com/office/drawing/2014/main" id="{3FD2893E-981A-4425-AAEB-D53752F02A90}"/>
              </a:ext>
            </a:extLst>
          </p:cNvPr>
          <p:cNvSpPr/>
          <p:nvPr/>
        </p:nvSpPr>
        <p:spPr>
          <a:xfrm>
            <a:off x="7582285" y="2030752"/>
            <a:ext cx="1428936" cy="540998"/>
          </a:xfrm>
          <a:prstGeom prst="wedgeRectCallout">
            <a:avLst>
              <a:gd name="adj1" fmla="val -28567"/>
              <a:gd name="adj2" fmla="val 10498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Can change category label</a:t>
            </a:r>
          </a:p>
        </p:txBody>
      </p:sp>
      <p:sp>
        <p:nvSpPr>
          <p:cNvPr id="16" name="Speech Bubble: Rectangle 15">
            <a:extLst>
              <a:ext uri="{FF2B5EF4-FFF2-40B4-BE49-F238E27FC236}">
                <a16:creationId xmlns:a16="http://schemas.microsoft.com/office/drawing/2014/main" id="{D14CE214-5BDF-40FB-9C62-7194AAE6EE0A}"/>
              </a:ext>
            </a:extLst>
          </p:cNvPr>
          <p:cNvSpPr/>
          <p:nvPr/>
        </p:nvSpPr>
        <p:spPr>
          <a:xfrm>
            <a:off x="3902400" y="2372824"/>
            <a:ext cx="1677894" cy="650432"/>
          </a:xfrm>
          <a:prstGeom prst="wedgeRectCallout">
            <a:avLst>
              <a:gd name="adj1" fmla="val 52360"/>
              <a:gd name="adj2" fmla="val 7773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Group Husband and Wife into one category</a:t>
            </a:r>
          </a:p>
        </p:txBody>
      </p:sp>
    </p:spTree>
    <p:custDataLst>
      <p:tags r:id="rId1"/>
    </p:custDataLst>
    <p:extLst>
      <p:ext uri="{BB962C8B-B14F-4D97-AF65-F5344CB8AC3E}">
        <p14:creationId xmlns:p14="http://schemas.microsoft.com/office/powerpoint/2010/main" val="265778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41BE33-9D9E-4B75-A0BC-EEA4990BE9C2}"/>
              </a:ext>
            </a:extLst>
          </p:cNvPr>
          <p:cNvPicPr>
            <a:picLocks noChangeAspect="1"/>
          </p:cNvPicPr>
          <p:nvPr/>
        </p:nvPicPr>
        <p:blipFill>
          <a:blip r:embed="rId4"/>
          <a:stretch>
            <a:fillRect/>
          </a:stretch>
        </p:blipFill>
        <p:spPr>
          <a:xfrm>
            <a:off x="4302027" y="1004286"/>
            <a:ext cx="4061411" cy="3682014"/>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15133C2D-3988-4CE7-A4C1-C0D73DEE5198}"/>
              </a:ext>
            </a:extLst>
          </p:cNvPr>
          <p:cNvSpPr>
            <a:spLocks noGrp="1"/>
          </p:cNvSpPr>
          <p:nvPr>
            <p:ph type="body" sz="quarter" idx="11"/>
          </p:nvPr>
        </p:nvSpPr>
        <p:spPr>
          <a:xfrm>
            <a:off x="457200" y="975278"/>
            <a:ext cx="3575747" cy="3445524"/>
          </a:xfrm>
        </p:spPr>
        <p:txBody>
          <a:bodyPr vert="horz" lIns="91440" tIns="45720" rIns="91440" bIns="45720" rtlCol="0" anchor="t">
            <a:noAutofit/>
          </a:bodyPr>
          <a:lstStyle/>
          <a:p>
            <a:pPr marL="285750" indent="-285750"/>
            <a:r>
              <a:rPr lang="en-CA" dirty="0"/>
              <a:t>Once you click Finish, the expression appears in the Expression Editor</a:t>
            </a:r>
            <a:endParaRPr lang="en-US" dirty="0"/>
          </a:p>
          <a:p>
            <a:pPr marL="466090" lvl="1" indent="-285750"/>
            <a:r>
              <a:rPr lang="en-CA" dirty="0">
                <a:latin typeface="+mn-lt"/>
              </a:rPr>
              <a:t>This is </a:t>
            </a:r>
            <a:r>
              <a:rPr lang="en-US" dirty="0">
                <a:latin typeface="+mn-lt"/>
              </a:rPr>
              <a:t>a CASE statement used to create new categories for the variable</a:t>
            </a:r>
            <a:endParaRPr lang="en-US" dirty="0">
              <a:latin typeface="+mn-lt"/>
              <a:cs typeface="Arial"/>
            </a:endParaRPr>
          </a:p>
          <a:p>
            <a:pPr marL="466090" lvl="1" indent="-285750"/>
            <a:r>
              <a:rPr lang="en-US" dirty="0">
                <a:latin typeface="+mn-lt"/>
              </a:rPr>
              <a:t>Modify label manually by changing  the value in the THEN clause</a:t>
            </a:r>
            <a:endParaRPr lang="en-US" dirty="0">
              <a:latin typeface="+mn-lt"/>
              <a:cs typeface="Arial"/>
            </a:endParaRPr>
          </a:p>
          <a:p>
            <a:pPr marL="466090" lvl="1" indent="-285750"/>
            <a:r>
              <a:rPr lang="en-US" dirty="0">
                <a:latin typeface="+mn-lt"/>
              </a:rPr>
              <a:t>Can also modify the Field Name</a:t>
            </a:r>
            <a:endParaRPr lang="en-US" dirty="0">
              <a:latin typeface="+mn-lt"/>
              <a:cs typeface="Arial"/>
            </a:endParaRPr>
          </a:p>
          <a:p>
            <a:pPr marL="285750" indent="-285750"/>
            <a:r>
              <a:rPr lang="en-CA" dirty="0"/>
              <a:t>Force data to be instantiated option is available </a:t>
            </a:r>
            <a:endParaRPr lang="en-CA" dirty="0">
              <a:cs typeface="Arial"/>
            </a:endParaRPr>
          </a:p>
          <a:p>
            <a:pPr marL="466090" lvl="1" indent="-285750"/>
            <a:r>
              <a:rPr lang="en-US" dirty="0">
                <a:latin typeface="+mn-lt"/>
              </a:rPr>
              <a:t>Selecting this option means the expression that defines the values of the new column will be removed in the new dataset </a:t>
            </a:r>
            <a:endParaRPr lang="en-US" dirty="0">
              <a:latin typeface="+mn-lt"/>
              <a:cs typeface="Arial" panose="020B0604020202020204"/>
            </a:endParaRPr>
          </a:p>
          <a:p>
            <a:pPr marL="466090" lvl="1" indent="-285750">
              <a:spcAft>
                <a:spcPct val="50000"/>
              </a:spcAft>
            </a:pPr>
            <a:endParaRPr lang="en-US" dirty="0">
              <a:cs typeface="Arial" panose="020B0604020202020204"/>
            </a:endParaRPr>
          </a:p>
          <a:p>
            <a:pPr marL="466090" lvl="1" indent="-285750">
              <a:spcAft>
                <a:spcPct val="50000"/>
              </a:spcAft>
              <a:defRPr/>
            </a:pPr>
            <a:endParaRPr lang="en-US" dirty="0">
              <a:cs typeface="Arial" panose="020B0604020202020204"/>
            </a:endParaRPr>
          </a:p>
          <a:p>
            <a:pPr marL="466090" lvl="1" indent="-285750"/>
            <a:endParaRPr lang="en-CA" dirty="0">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Binning Expression</a:t>
            </a:r>
            <a:endParaRPr lang="en-CA"/>
          </a:p>
        </p:txBody>
      </p:sp>
      <p:sp>
        <p:nvSpPr>
          <p:cNvPr id="11" name="Speech Bubble: Rectangle 10">
            <a:extLst>
              <a:ext uri="{FF2B5EF4-FFF2-40B4-BE49-F238E27FC236}">
                <a16:creationId xmlns:a16="http://schemas.microsoft.com/office/drawing/2014/main" id="{15A4E0AA-A13C-4D35-938D-4D582FCCCB89}"/>
              </a:ext>
            </a:extLst>
          </p:cNvPr>
          <p:cNvSpPr/>
          <p:nvPr/>
        </p:nvSpPr>
        <p:spPr>
          <a:xfrm>
            <a:off x="5956228" y="873045"/>
            <a:ext cx="1442476" cy="434701"/>
          </a:xfrm>
          <a:prstGeom prst="wedgeRectCallout">
            <a:avLst>
              <a:gd name="adj1" fmla="val -55776"/>
              <a:gd name="adj2" fmla="val 943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Change field name</a:t>
            </a:r>
          </a:p>
        </p:txBody>
      </p:sp>
      <p:sp>
        <p:nvSpPr>
          <p:cNvPr id="12" name="Speech Bubble: Rectangle 11">
            <a:extLst>
              <a:ext uri="{FF2B5EF4-FFF2-40B4-BE49-F238E27FC236}">
                <a16:creationId xmlns:a16="http://schemas.microsoft.com/office/drawing/2014/main" id="{64DB2004-72FD-4E3C-A721-825D63EAF95C}"/>
              </a:ext>
            </a:extLst>
          </p:cNvPr>
          <p:cNvSpPr/>
          <p:nvPr/>
        </p:nvSpPr>
        <p:spPr>
          <a:xfrm>
            <a:off x="6206132" y="2681707"/>
            <a:ext cx="1314320" cy="434701"/>
          </a:xfrm>
          <a:prstGeom prst="wedgeRectCallout">
            <a:avLst>
              <a:gd name="adj1" fmla="val -94716"/>
              <a:gd name="adj2" fmla="val -6213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Can modify expression </a:t>
            </a:r>
          </a:p>
        </p:txBody>
      </p:sp>
    </p:spTree>
    <p:custDataLst>
      <p:tags r:id="rId1"/>
    </p:custDataLst>
    <p:extLst>
      <p:ext uri="{BB962C8B-B14F-4D97-AF65-F5344CB8AC3E}">
        <p14:creationId xmlns:p14="http://schemas.microsoft.com/office/powerpoint/2010/main" val="356217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15133C2D-3988-4CE7-A4C1-C0D73DEE5198}"/>
              </a:ext>
            </a:extLst>
          </p:cNvPr>
          <p:cNvSpPr>
            <a:spLocks noGrp="1"/>
          </p:cNvSpPr>
          <p:nvPr>
            <p:ph type="body" sz="quarter" idx="11"/>
          </p:nvPr>
        </p:nvSpPr>
        <p:spPr>
          <a:xfrm>
            <a:off x="457200" y="975278"/>
            <a:ext cx="8210254" cy="3445524"/>
          </a:xfrm>
        </p:spPr>
        <p:txBody>
          <a:bodyPr vert="horz" lIns="91440" tIns="45720" rIns="91440" bIns="45720" rtlCol="0" anchor="t">
            <a:noAutofit/>
          </a:bodyPr>
          <a:lstStyle/>
          <a:p>
            <a:pPr>
              <a:defRPr/>
            </a:pPr>
            <a:r>
              <a:rPr lang="en-CA" dirty="0">
                <a:cs typeface="Arial" panose="020B0604020202020204"/>
              </a:rPr>
              <a:t>By default, when you create a new field, Knowledge Studio doesn't store all the new values in that field, instead it just stores the calculation to get that field from existing field(s). You can use the Force Data To Be Instantiated option to override this default and store the new values themselves</a:t>
            </a:r>
            <a:endParaRPr lang="en-US" dirty="0"/>
          </a:p>
          <a:p>
            <a:pPr indent="-285750"/>
            <a:r>
              <a:rPr lang="en-CA" dirty="0">
                <a:latin typeface="Arial"/>
                <a:cs typeface="Arial" panose="020B0604020202020204"/>
              </a:rPr>
              <a:t>The default behaviour is efficient in terms of space, and can have some benefits, but also some drawbacks (and can also be used as a clever hack in some places)</a:t>
            </a:r>
            <a:endParaRPr lang="en-CA" dirty="0">
              <a:latin typeface="Arial" panose="020B0604020202020204" pitchFamily="34" charset="0"/>
              <a:cs typeface="Arial" panose="020B0604020202020204"/>
            </a:endParaRPr>
          </a:p>
          <a:p>
            <a:pPr indent="-285750"/>
            <a:r>
              <a:rPr lang="en-CA" dirty="0">
                <a:latin typeface="Arial"/>
                <a:cs typeface="Arial" panose="020B0604020202020204"/>
              </a:rPr>
              <a:t>Example benefit: If you perform variable transformations during data prep, and then want to score new data, you don't need to perform the same data prep on the scoring data, since Knowledge Studio recognizes the original variables and automatically handles the modifications</a:t>
            </a:r>
            <a:endParaRPr lang="en-CA" dirty="0">
              <a:latin typeface="Arial" panose="020B0604020202020204" pitchFamily="34" charset="0"/>
              <a:cs typeface="Arial" panose="020B0604020202020204"/>
            </a:endParaRPr>
          </a:p>
          <a:p>
            <a:pPr indent="-285750"/>
            <a:r>
              <a:rPr lang="en-CA" dirty="0">
                <a:latin typeface="Arial"/>
                <a:cs typeface="Arial" panose="020B0604020202020204"/>
              </a:rPr>
              <a:t>Example downside: If you scale data based on the mean of a column, when you try to score new data, Knowledge Studio will try to compute the mean of the scoring column instead of the original column. This is very likely not what you want</a:t>
            </a:r>
            <a:endParaRPr lang="en-CA" dirty="0">
              <a:latin typeface="Arial" panose="020B0604020202020204" pitchFamily="34" charset="0"/>
              <a:cs typeface="Arial" panose="020B0604020202020204"/>
            </a:endParaRPr>
          </a:p>
          <a:p>
            <a:pPr indent="-285750"/>
            <a:r>
              <a:rPr lang="en-CA" dirty="0">
                <a:latin typeface="Arial"/>
                <a:cs typeface="Arial" panose="020B0604020202020204"/>
              </a:rPr>
              <a:t>Example hack: Knowledge Studio doesn't have an option to rename a field. However, you can copy an existing field, and then delete the original. However, you won't be able to delete the original unless you instantiate the new field</a:t>
            </a:r>
            <a:endParaRPr lang="en-CA" dirty="0">
              <a:latin typeface="Arial" panose="020B0604020202020204" pitchFamily="34" charset="0"/>
              <a:cs typeface="Arial" panose="020B0604020202020204"/>
            </a:endParaRPr>
          </a:p>
          <a:p>
            <a:pPr marL="466090" lvl="1" indent="-285750">
              <a:spcAft>
                <a:spcPct val="50000"/>
              </a:spcAft>
            </a:pPr>
            <a:endParaRPr lang="en-US" dirty="0">
              <a:cs typeface="Arial" panose="020B0604020202020204"/>
            </a:endParaRPr>
          </a:p>
          <a:p>
            <a:pPr marL="466090" lvl="1" indent="-285750">
              <a:spcAft>
                <a:spcPct val="50000"/>
              </a:spcAft>
            </a:pPr>
            <a:endParaRPr lang="en-US" dirty="0">
              <a:cs typeface="Arial" panose="020B0604020202020204"/>
            </a:endParaRPr>
          </a:p>
          <a:p>
            <a:pPr marL="466090" lvl="1" indent="-285750"/>
            <a:endParaRPr lang="en-CA" dirty="0">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What does "Force Data To Be Instantiated" mean, and why do I care?</a:t>
            </a:r>
          </a:p>
        </p:txBody>
      </p:sp>
    </p:spTree>
    <p:custDataLst>
      <p:tags r:id="rId1"/>
    </p:custDataLst>
    <p:extLst>
      <p:ext uri="{BB962C8B-B14F-4D97-AF65-F5344CB8AC3E}">
        <p14:creationId xmlns:p14="http://schemas.microsoft.com/office/powerpoint/2010/main" val="31302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F776DA-1E19-4010-AFDE-A6BF18A4B94D}"/>
              </a:ext>
            </a:extLst>
          </p:cNvPr>
          <p:cNvPicPr>
            <a:picLocks noChangeAspect="1"/>
          </p:cNvPicPr>
          <p:nvPr/>
        </p:nvPicPr>
        <p:blipFill>
          <a:blip r:embed="rId4"/>
          <a:stretch>
            <a:fillRect/>
          </a:stretch>
        </p:blipFill>
        <p:spPr>
          <a:xfrm>
            <a:off x="0" y="2936240"/>
            <a:ext cx="9144000" cy="2207260"/>
          </a:xfrm>
          <a:prstGeom prst="rect">
            <a:avLst/>
          </a:prstGeom>
        </p:spPr>
      </p:pic>
      <p:sp>
        <p:nvSpPr>
          <p:cNvPr id="4" name="Text Placeholder 3">
            <a:extLst>
              <a:ext uri="{FF2B5EF4-FFF2-40B4-BE49-F238E27FC236}">
                <a16:creationId xmlns:a16="http://schemas.microsoft.com/office/drawing/2014/main" id="{DFEF6D10-AF51-47A1-A796-AA14A3B6BE4C}"/>
              </a:ext>
            </a:extLst>
          </p:cNvPr>
          <p:cNvSpPr>
            <a:spLocks noGrp="1"/>
          </p:cNvSpPr>
          <p:nvPr>
            <p:ph type="body" sz="quarter" idx="11"/>
          </p:nvPr>
        </p:nvSpPr>
        <p:spPr/>
        <p:txBody>
          <a:bodyPr/>
          <a:lstStyle/>
          <a:p>
            <a:pPr marL="285750" indent="-285750"/>
            <a:r>
              <a:rPr lang="en-CA"/>
              <a:t>Myth about Data Science </a:t>
            </a:r>
          </a:p>
          <a:p>
            <a:pPr lvl="1">
              <a:buClr>
                <a:schemeClr val="bg2"/>
              </a:buClr>
              <a:buFont typeface="Arial" panose="020B0604020202020204" pitchFamily="34" charset="0"/>
              <a:buChar char="•"/>
            </a:pPr>
            <a:r>
              <a:rPr lang="en-CA">
                <a:latin typeface="+mn-lt"/>
              </a:rPr>
              <a:t>Computer</a:t>
            </a:r>
            <a:r>
              <a:rPr lang="en-GB">
                <a:latin typeface="+mn-lt"/>
              </a:rPr>
              <a:t>-driven process that looks for patterns in huge, complex databases and automatically gives results</a:t>
            </a:r>
          </a:p>
          <a:p>
            <a:pPr lvl="1">
              <a:buClr>
                <a:schemeClr val="bg2"/>
              </a:buClr>
              <a:buFont typeface="Arial" panose="020B0604020202020204" pitchFamily="34" charset="0"/>
              <a:buChar char="•"/>
            </a:pPr>
            <a:endParaRPr lang="en-GB">
              <a:cs typeface="Calibri" panose="020F0502020204030204"/>
            </a:endParaRPr>
          </a:p>
          <a:p>
            <a:r>
              <a:rPr lang="en-GB"/>
              <a:t>Fact</a:t>
            </a:r>
          </a:p>
          <a:p>
            <a:pPr lvl="1">
              <a:buClr>
                <a:schemeClr val="bg2"/>
              </a:buClr>
              <a:buFont typeface="Arial" panose="020B0604020202020204" pitchFamily="34" charset="0"/>
              <a:buChar char="•"/>
            </a:pPr>
            <a:r>
              <a:rPr lang="en-GB"/>
              <a:t>User-driven process that uses computers to help wade through enormous amounts of data in order to discover useful patterns</a:t>
            </a:r>
            <a:endParaRPr lang="en-US"/>
          </a:p>
          <a:p>
            <a:pPr lvl="1"/>
            <a:endParaRPr lang="en-CA" b="1"/>
          </a:p>
        </p:txBody>
      </p:sp>
      <p:sp>
        <p:nvSpPr>
          <p:cNvPr id="2" name="Title 1">
            <a:extLst>
              <a:ext uri="{FF2B5EF4-FFF2-40B4-BE49-F238E27FC236}">
                <a16:creationId xmlns:a16="http://schemas.microsoft.com/office/drawing/2014/main" id="{4CFFCF8E-9DC6-4A2C-AC8C-AF7ED577ABBF}"/>
              </a:ext>
            </a:extLst>
          </p:cNvPr>
          <p:cNvSpPr>
            <a:spLocks noGrp="1"/>
          </p:cNvSpPr>
          <p:nvPr>
            <p:ph type="title"/>
          </p:nvPr>
        </p:nvSpPr>
        <p:spPr/>
        <p:txBody>
          <a:bodyPr/>
          <a:lstStyle/>
          <a:p>
            <a:r>
              <a:rPr lang="en-CA"/>
              <a:t>What is Data Science?</a:t>
            </a:r>
          </a:p>
        </p:txBody>
      </p:sp>
    </p:spTree>
    <p:custDataLst>
      <p:tags r:id="rId1"/>
    </p:custDataLst>
    <p:extLst>
      <p:ext uri="{BB962C8B-B14F-4D97-AF65-F5344CB8AC3E}">
        <p14:creationId xmlns:p14="http://schemas.microsoft.com/office/powerpoint/2010/main" val="314635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15133C2D-3988-4CE7-A4C1-C0D73DEE5198}"/>
              </a:ext>
            </a:extLst>
          </p:cNvPr>
          <p:cNvSpPr>
            <a:spLocks noGrp="1"/>
          </p:cNvSpPr>
          <p:nvPr>
            <p:ph type="body" sz="quarter" idx="11"/>
          </p:nvPr>
        </p:nvSpPr>
        <p:spPr>
          <a:xfrm>
            <a:off x="457201" y="975278"/>
            <a:ext cx="3294000" cy="3765142"/>
          </a:xfrm>
        </p:spPr>
        <p:txBody>
          <a:bodyPr vert="horz" lIns="91440" tIns="45720" rIns="91440" bIns="45720" rtlCol="0" anchor="t">
            <a:noAutofit/>
          </a:bodyPr>
          <a:lstStyle/>
          <a:p>
            <a:pPr marL="179705" indent="-179705"/>
            <a:r>
              <a:rPr lang="en-US" dirty="0"/>
              <a:t>Another method commonly used is dealing with missing values </a:t>
            </a:r>
          </a:p>
          <a:p>
            <a:pPr marL="179705" indent="-179705"/>
            <a:r>
              <a:rPr lang="en-US" dirty="0"/>
              <a:t>Like binning, can access substitute missing values from the Helpers Menu</a:t>
            </a:r>
            <a:endParaRPr lang="en-US" dirty="0">
              <a:cs typeface="Arial"/>
            </a:endParaRPr>
          </a:p>
          <a:p>
            <a:pPr marL="179705" indent="-179705"/>
            <a:r>
              <a:rPr lang="en-US" dirty="0">
                <a:cs typeface="Calibri"/>
              </a:rPr>
              <a:t>Choose the appropriate treatment for replacing the missing values from the available options in the drop-down menu</a:t>
            </a:r>
          </a:p>
          <a:p>
            <a:pPr marL="179705" indent="-179705"/>
            <a:r>
              <a:rPr lang="en-US" dirty="0">
                <a:cs typeface="Calibri"/>
              </a:rPr>
              <a:t>In this example, we will replace missing values with the mean</a:t>
            </a:r>
          </a:p>
          <a:p>
            <a:pPr marL="179705" indent="-179705"/>
            <a:r>
              <a:rPr lang="en-US" dirty="0">
                <a:cs typeface="Calibri"/>
              </a:rPr>
              <a:t>Change the field name of the newly created variable </a:t>
            </a:r>
          </a:p>
          <a:p>
            <a:pPr marL="466090" lvl="1" indent="-285750">
              <a:spcAft>
                <a:spcPct val="50000"/>
              </a:spcAft>
            </a:pPr>
            <a:endParaRPr lang="en-US" dirty="0">
              <a:latin typeface="+mn-lt"/>
              <a:cs typeface="Arial" panose="020B0604020202020204"/>
            </a:endParaRPr>
          </a:p>
          <a:p>
            <a:pPr marL="359410" lvl="1" indent="-179070">
              <a:spcAft>
                <a:spcPct val="50000"/>
              </a:spcAft>
              <a:defRPr/>
            </a:pPr>
            <a:endParaRPr lang="en-US" dirty="0">
              <a:latin typeface="+mn-lt"/>
              <a:cs typeface="Arial" panose="020B0604020202020204"/>
            </a:endParaRPr>
          </a:p>
          <a:p>
            <a:pPr marL="359410" lvl="1" indent="-179070"/>
            <a:endParaRPr lang="en-CA" dirty="0">
              <a:latin typeface="+mn-lt"/>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Substitute Missing Values</a:t>
            </a:r>
            <a:endParaRPr lang="en-CA"/>
          </a:p>
        </p:txBody>
      </p:sp>
      <p:pic>
        <p:nvPicPr>
          <p:cNvPr id="4" name="Picture 3">
            <a:extLst>
              <a:ext uri="{FF2B5EF4-FFF2-40B4-BE49-F238E27FC236}">
                <a16:creationId xmlns:a16="http://schemas.microsoft.com/office/drawing/2014/main" id="{E9DBA3F0-1EAA-441E-8540-1773823C6C14}"/>
              </a:ext>
            </a:extLst>
          </p:cNvPr>
          <p:cNvPicPr>
            <a:picLocks noChangeAspect="1"/>
          </p:cNvPicPr>
          <p:nvPr/>
        </p:nvPicPr>
        <p:blipFill>
          <a:blip r:embed="rId4"/>
          <a:stretch>
            <a:fillRect/>
          </a:stretch>
        </p:blipFill>
        <p:spPr>
          <a:xfrm>
            <a:off x="3814354" y="939599"/>
            <a:ext cx="4693724" cy="3765143"/>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69C22474-DCFA-4906-AC95-58C2865BCF21}"/>
              </a:ext>
            </a:extLst>
          </p:cNvPr>
          <p:cNvPicPr>
            <a:picLocks noChangeAspect="1"/>
          </p:cNvPicPr>
          <p:nvPr/>
        </p:nvPicPr>
        <p:blipFill>
          <a:blip r:embed="rId5"/>
          <a:stretch>
            <a:fillRect/>
          </a:stretch>
        </p:blipFill>
        <p:spPr>
          <a:xfrm>
            <a:off x="4574453" y="2668104"/>
            <a:ext cx="4354286" cy="1535797"/>
          </a:xfrm>
          <a:prstGeom prst="rect">
            <a:avLst/>
          </a:prstGeom>
          <a:ln>
            <a:solidFill>
              <a:schemeClr val="tx1">
                <a:lumMod val="50000"/>
                <a:lumOff val="50000"/>
              </a:schemeClr>
            </a:solidFill>
          </a:ln>
        </p:spPr>
      </p:pic>
      <p:sp>
        <p:nvSpPr>
          <p:cNvPr id="12" name="Speech Bubble: Rectangle 11">
            <a:extLst>
              <a:ext uri="{FF2B5EF4-FFF2-40B4-BE49-F238E27FC236}">
                <a16:creationId xmlns:a16="http://schemas.microsoft.com/office/drawing/2014/main" id="{23A06FC4-24DF-4647-B7F9-92460C45586D}"/>
              </a:ext>
            </a:extLst>
          </p:cNvPr>
          <p:cNvSpPr/>
          <p:nvPr/>
        </p:nvSpPr>
        <p:spPr>
          <a:xfrm>
            <a:off x="6776422" y="2772000"/>
            <a:ext cx="1296655" cy="237491"/>
          </a:xfrm>
          <a:prstGeom prst="wedgeRectCallout">
            <a:avLst>
              <a:gd name="adj1" fmla="val -55776"/>
              <a:gd name="adj2" fmla="val 943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Variable</a:t>
            </a:r>
          </a:p>
        </p:txBody>
      </p:sp>
      <p:sp>
        <p:nvSpPr>
          <p:cNvPr id="13" name="Speech Bubble: Rectangle 12">
            <a:extLst>
              <a:ext uri="{FF2B5EF4-FFF2-40B4-BE49-F238E27FC236}">
                <a16:creationId xmlns:a16="http://schemas.microsoft.com/office/drawing/2014/main" id="{E100347A-DF72-450B-B3BE-139D6EAA2EE3}"/>
              </a:ext>
            </a:extLst>
          </p:cNvPr>
          <p:cNvSpPr/>
          <p:nvPr/>
        </p:nvSpPr>
        <p:spPr>
          <a:xfrm>
            <a:off x="7427294" y="3780903"/>
            <a:ext cx="1501445" cy="526894"/>
          </a:xfrm>
          <a:prstGeom prst="wedgeRectCallout">
            <a:avLst>
              <a:gd name="adj1" fmla="val -63928"/>
              <a:gd name="adj2" fmla="val -5643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Treatment of missing values</a:t>
            </a:r>
          </a:p>
        </p:txBody>
      </p:sp>
    </p:spTree>
    <p:custDataLst>
      <p:tags r:id="rId1"/>
    </p:custDataLst>
    <p:extLst>
      <p:ext uri="{BB962C8B-B14F-4D97-AF65-F5344CB8AC3E}">
        <p14:creationId xmlns:p14="http://schemas.microsoft.com/office/powerpoint/2010/main" val="1363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3043451" cy="3445524"/>
          </a:xfrm>
        </p:spPr>
        <p:txBody>
          <a:bodyPr vert="horz" lIns="91440" tIns="45720" rIns="91440" bIns="45720" rtlCol="0" anchor="t">
            <a:noAutofit/>
          </a:bodyPr>
          <a:lstStyle/>
          <a:p>
            <a:pPr marL="179705" indent="-179705"/>
            <a:r>
              <a:rPr lang="en-CA" dirty="0"/>
              <a:t>Once the variable is added, clicking on Show Data in the Dataset Editor shows the three transformed variables we created in the previous slides </a:t>
            </a:r>
            <a:endParaRPr lang="en-US" dirty="0"/>
          </a:p>
          <a:p>
            <a:pPr marL="179705" indent="-179705"/>
            <a:r>
              <a:rPr lang="en-CA" dirty="0"/>
              <a:t>Edit Fields to modify the variables transformations performed</a:t>
            </a:r>
            <a:endParaRPr lang="en-CA" dirty="0">
              <a:cs typeface="Arial"/>
            </a:endParaRPr>
          </a:p>
          <a:p>
            <a:pPr marL="179705" indent="-179705"/>
            <a:r>
              <a:rPr lang="en-US" dirty="0"/>
              <a:t>Expressions can be exported and imported into different datasets</a:t>
            </a:r>
            <a:endParaRPr lang="en-US" dirty="0">
              <a:cs typeface="Arial"/>
            </a:endParaRPr>
          </a:p>
          <a:p>
            <a:pPr marL="179705" indent="-179705"/>
            <a:r>
              <a:rPr lang="en-US" dirty="0"/>
              <a:t>You can do this directly from an existing dataset, or by saving the expressions to an xml file</a:t>
            </a:r>
            <a:endParaRPr lang="en-US" dirty="0">
              <a:cs typeface="Arial"/>
            </a:endParaRPr>
          </a:p>
          <a:p>
            <a:pPr marL="179705" indent="-179705"/>
            <a:endParaRPr lang="en-CA" dirty="0">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Preview Data</a:t>
            </a:r>
            <a:endParaRPr lang="en-CA"/>
          </a:p>
        </p:txBody>
      </p:sp>
      <p:pic>
        <p:nvPicPr>
          <p:cNvPr id="12" name="Picture 11">
            <a:extLst>
              <a:ext uri="{FF2B5EF4-FFF2-40B4-BE49-F238E27FC236}">
                <a16:creationId xmlns:a16="http://schemas.microsoft.com/office/drawing/2014/main" id="{21D40009-88F9-4B93-8E0F-CF84C200B96A}"/>
              </a:ext>
            </a:extLst>
          </p:cNvPr>
          <p:cNvPicPr>
            <a:picLocks noChangeAspect="1"/>
          </p:cNvPicPr>
          <p:nvPr/>
        </p:nvPicPr>
        <p:blipFill>
          <a:blip r:embed="rId4"/>
          <a:stretch>
            <a:fillRect/>
          </a:stretch>
        </p:blipFill>
        <p:spPr>
          <a:xfrm>
            <a:off x="3577772" y="918140"/>
            <a:ext cx="4880727" cy="3697403"/>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DAA701BD-8E5E-41E1-BA93-E410BA8D52E9}"/>
              </a:ext>
            </a:extLst>
          </p:cNvPr>
          <p:cNvSpPr/>
          <p:nvPr/>
        </p:nvSpPr>
        <p:spPr>
          <a:xfrm>
            <a:off x="3720646" y="2417980"/>
            <a:ext cx="3560936" cy="369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peech Bubble: Rectangle 12">
            <a:extLst>
              <a:ext uri="{FF2B5EF4-FFF2-40B4-BE49-F238E27FC236}">
                <a16:creationId xmlns:a16="http://schemas.microsoft.com/office/drawing/2014/main" id="{CD46D636-E123-44F9-8212-79ECF300A871}"/>
              </a:ext>
            </a:extLst>
          </p:cNvPr>
          <p:cNvSpPr/>
          <p:nvPr/>
        </p:nvSpPr>
        <p:spPr>
          <a:xfrm>
            <a:off x="5258933" y="2908415"/>
            <a:ext cx="1599783" cy="348681"/>
          </a:xfrm>
          <a:prstGeom prst="wedgeRectCallout">
            <a:avLst>
              <a:gd name="adj1" fmla="val -39567"/>
              <a:gd name="adj2" fmla="val -10136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Created fields</a:t>
            </a:r>
          </a:p>
        </p:txBody>
      </p:sp>
      <p:sp>
        <p:nvSpPr>
          <p:cNvPr id="15" name="Speech Bubble: Rectangle 14">
            <a:extLst>
              <a:ext uri="{FF2B5EF4-FFF2-40B4-BE49-F238E27FC236}">
                <a16:creationId xmlns:a16="http://schemas.microsoft.com/office/drawing/2014/main" id="{E0D3AB5A-0FEE-4AEE-8AA8-1772C556C7CB}"/>
              </a:ext>
            </a:extLst>
          </p:cNvPr>
          <p:cNvSpPr/>
          <p:nvPr/>
        </p:nvSpPr>
        <p:spPr>
          <a:xfrm>
            <a:off x="7325244" y="3257096"/>
            <a:ext cx="1726518" cy="369794"/>
          </a:xfrm>
          <a:prstGeom prst="wedgeRectCallout">
            <a:avLst>
              <a:gd name="adj1" fmla="val -19019"/>
              <a:gd name="adj2" fmla="val 9618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Show or hide data </a:t>
            </a:r>
          </a:p>
        </p:txBody>
      </p:sp>
    </p:spTree>
    <p:custDataLst>
      <p:tags r:id="rId1"/>
    </p:custDataLst>
    <p:extLst>
      <p:ext uri="{BB962C8B-B14F-4D97-AF65-F5344CB8AC3E}">
        <p14:creationId xmlns:p14="http://schemas.microsoft.com/office/powerpoint/2010/main" val="3608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3043451" cy="3445524"/>
          </a:xfrm>
        </p:spPr>
        <p:txBody>
          <a:bodyPr vert="horz" lIns="91440" tIns="45720" rIns="91440" bIns="45720" rtlCol="0" anchor="t">
            <a:noAutofit/>
          </a:bodyPr>
          <a:lstStyle/>
          <a:p>
            <a:pPr marL="179705" indent="-179705"/>
            <a:r>
              <a:rPr lang="en-CA" dirty="0">
                <a:cs typeface="Arial"/>
              </a:rPr>
              <a:t>Users have the option to Remove the transformed variables or the original variables</a:t>
            </a:r>
            <a:endParaRPr lang="en-CA" dirty="0"/>
          </a:p>
          <a:p>
            <a:pPr marL="179705" indent="-179705"/>
            <a:r>
              <a:rPr lang="en-CA" dirty="0">
                <a:cs typeface="Arial" panose="020B0604020202020204"/>
              </a:rPr>
              <a:t>Users will be alerted if they try to remove an original field that has transformed field dependencies</a:t>
            </a:r>
          </a:p>
          <a:p>
            <a:pPr marL="351155" lvl="1" indent="-179705"/>
            <a:r>
              <a:rPr lang="en-CA" dirty="0">
                <a:latin typeface="Arial"/>
                <a:cs typeface="Arial" panose="020B0604020202020204"/>
              </a:rPr>
              <a:t>This means that the original field and the transformed field will be removed from the output dataset</a:t>
            </a:r>
            <a:endParaRPr lang="en-CA" dirty="0">
              <a:cs typeface="Arial" panose="020B0604020202020204"/>
            </a:endParaRPr>
          </a:p>
          <a:p>
            <a:pPr marL="179705" indent="-179705"/>
            <a:r>
              <a:rPr lang="en-CA" dirty="0">
                <a:cs typeface="Arial" panose="020B0604020202020204"/>
              </a:rPr>
              <a:t>The output dataset will not contain the variables selected for removal  </a:t>
            </a: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Remove Fields</a:t>
            </a:r>
            <a:endParaRPr lang="en-CA"/>
          </a:p>
        </p:txBody>
      </p:sp>
      <p:pic>
        <p:nvPicPr>
          <p:cNvPr id="12" name="Picture 11">
            <a:extLst>
              <a:ext uri="{FF2B5EF4-FFF2-40B4-BE49-F238E27FC236}">
                <a16:creationId xmlns:a16="http://schemas.microsoft.com/office/drawing/2014/main" id="{21D40009-88F9-4B93-8E0F-CF84C200B96A}"/>
              </a:ext>
            </a:extLst>
          </p:cNvPr>
          <p:cNvPicPr>
            <a:picLocks noChangeAspect="1"/>
          </p:cNvPicPr>
          <p:nvPr/>
        </p:nvPicPr>
        <p:blipFill>
          <a:blip r:embed="rId4"/>
          <a:stretch>
            <a:fillRect/>
          </a:stretch>
        </p:blipFill>
        <p:spPr>
          <a:xfrm>
            <a:off x="3577772" y="918140"/>
            <a:ext cx="4880727" cy="3697403"/>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DAA701BD-8E5E-41E1-BA93-E410BA8D52E9}"/>
              </a:ext>
            </a:extLst>
          </p:cNvPr>
          <p:cNvSpPr/>
          <p:nvPr/>
        </p:nvSpPr>
        <p:spPr>
          <a:xfrm>
            <a:off x="6078083" y="1360705"/>
            <a:ext cx="274812" cy="1427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peech Bubble: Rectangle 12">
            <a:extLst>
              <a:ext uri="{FF2B5EF4-FFF2-40B4-BE49-F238E27FC236}">
                <a16:creationId xmlns:a16="http://schemas.microsoft.com/office/drawing/2014/main" id="{CD46D636-E123-44F9-8212-79ECF300A871}"/>
              </a:ext>
            </a:extLst>
          </p:cNvPr>
          <p:cNvSpPr/>
          <p:nvPr/>
        </p:nvSpPr>
        <p:spPr>
          <a:xfrm>
            <a:off x="6216196" y="2908414"/>
            <a:ext cx="1599783" cy="348681"/>
          </a:xfrm>
          <a:prstGeom prst="wedgeRectCallout">
            <a:avLst>
              <a:gd name="adj1" fmla="val -39567"/>
              <a:gd name="adj2" fmla="val -101364"/>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Remove field</a:t>
            </a:r>
            <a:endParaRPr lang="en-US"/>
          </a:p>
        </p:txBody>
      </p:sp>
    </p:spTree>
    <p:custDataLst>
      <p:tags r:id="rId1"/>
    </p:custDataLst>
    <p:extLst>
      <p:ext uri="{BB962C8B-B14F-4D97-AF65-F5344CB8AC3E}">
        <p14:creationId xmlns:p14="http://schemas.microsoft.com/office/powerpoint/2010/main" val="241984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F35489-E76B-41B0-8B01-6058D1AAB97F}"/>
              </a:ext>
            </a:extLst>
          </p:cNvPr>
          <p:cNvPicPr>
            <a:picLocks noChangeAspect="1"/>
          </p:cNvPicPr>
          <p:nvPr/>
        </p:nvPicPr>
        <p:blipFill>
          <a:blip r:embed="rId4"/>
          <a:stretch>
            <a:fillRect/>
          </a:stretch>
        </p:blipFill>
        <p:spPr>
          <a:xfrm>
            <a:off x="3650948" y="1084244"/>
            <a:ext cx="4415169" cy="2354991"/>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1081979"/>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2924669" cy="3445524"/>
          </a:xfrm>
        </p:spPr>
        <p:txBody>
          <a:bodyPr vert="horz" lIns="91440" tIns="45720" rIns="91440" bIns="45720" rtlCol="0" anchor="t">
            <a:noAutofit/>
          </a:bodyPr>
          <a:lstStyle/>
          <a:p>
            <a:pPr marL="179705" indent="-179705"/>
            <a:r>
              <a:rPr lang="en-CA" dirty="0"/>
              <a:t>Transforming Fields is an option to do the same variable transformations on multiple variables</a:t>
            </a:r>
            <a:endParaRPr lang="en-US" dirty="0"/>
          </a:p>
          <a:p>
            <a:pPr marL="179705" indent="-179705"/>
            <a:r>
              <a:rPr lang="en-US" dirty="0"/>
              <a:t>Move variables of choice to the selected area </a:t>
            </a:r>
            <a:endParaRPr lang="en-US" dirty="0">
              <a:cs typeface="Arial"/>
            </a:endParaRPr>
          </a:p>
          <a:p>
            <a:pPr marL="179705" indent="-179705"/>
            <a:r>
              <a:rPr lang="en-US" dirty="0"/>
              <a:t>We selected capital-gain and capital-loss </a:t>
            </a:r>
            <a:endParaRPr lang="en-US" dirty="0">
              <a:cs typeface="Arial"/>
            </a:endParaRPr>
          </a:p>
          <a:p>
            <a:pPr marL="179705" indent="-179705"/>
            <a:r>
              <a:rPr lang="en-US" dirty="0"/>
              <a:t>Expression is already populated with [%</a:t>
            </a:r>
            <a:r>
              <a:rPr lang="en-US" dirty="0" err="1"/>
              <a:t>SelectedField</a:t>
            </a:r>
            <a:r>
              <a:rPr lang="en-US" dirty="0"/>
              <a:t>%]</a:t>
            </a:r>
            <a:endParaRPr lang="en-US" dirty="0">
              <a:cs typeface="Arial"/>
            </a:endParaRPr>
          </a:p>
          <a:p>
            <a:pPr marL="179705" indent="-179705"/>
            <a:r>
              <a:rPr lang="en-US" dirty="0"/>
              <a:t>This is a proxy for the variables to transform</a:t>
            </a:r>
            <a:endParaRPr lang="en-US" dirty="0">
              <a:cs typeface="Arial"/>
            </a:endParaRPr>
          </a:p>
          <a:p>
            <a:pPr marL="179705" indent="-179705"/>
            <a:endParaRPr lang="en-CA" dirty="0">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Transform Fields</a:t>
            </a:r>
            <a:endParaRPr lang="en-CA"/>
          </a:p>
        </p:txBody>
      </p:sp>
      <p:pic>
        <p:nvPicPr>
          <p:cNvPr id="3" name="Picture 2">
            <a:extLst>
              <a:ext uri="{FF2B5EF4-FFF2-40B4-BE49-F238E27FC236}">
                <a16:creationId xmlns:a16="http://schemas.microsoft.com/office/drawing/2014/main" id="{351D88FE-9418-413F-92D0-BA7C7643F87C}"/>
              </a:ext>
            </a:extLst>
          </p:cNvPr>
          <p:cNvPicPr>
            <a:picLocks noChangeAspect="1"/>
          </p:cNvPicPr>
          <p:nvPr/>
        </p:nvPicPr>
        <p:blipFill>
          <a:blip r:embed="rId5"/>
          <a:stretch>
            <a:fillRect/>
          </a:stretch>
        </p:blipFill>
        <p:spPr>
          <a:xfrm>
            <a:off x="5074686" y="2971468"/>
            <a:ext cx="2589111" cy="2866087"/>
          </a:xfrm>
          <a:prstGeom prst="rect">
            <a:avLst/>
          </a:prstGeom>
          <a:ln>
            <a:solidFill>
              <a:schemeClr val="tx1">
                <a:lumMod val="50000"/>
                <a:lumOff val="50000"/>
              </a:schemeClr>
            </a:solidFill>
          </a:ln>
        </p:spPr>
      </p:pic>
      <p:sp>
        <p:nvSpPr>
          <p:cNvPr id="12" name="Speech Bubble: Rectangle 11">
            <a:extLst>
              <a:ext uri="{FF2B5EF4-FFF2-40B4-BE49-F238E27FC236}">
                <a16:creationId xmlns:a16="http://schemas.microsoft.com/office/drawing/2014/main" id="{7957A1E0-2721-4CDF-8F85-42688BA8C816}"/>
              </a:ext>
            </a:extLst>
          </p:cNvPr>
          <p:cNvSpPr/>
          <p:nvPr/>
        </p:nvSpPr>
        <p:spPr>
          <a:xfrm>
            <a:off x="7954866" y="2571750"/>
            <a:ext cx="1189134" cy="938615"/>
          </a:xfrm>
          <a:prstGeom prst="wedgeRectCallout">
            <a:avLst>
              <a:gd name="adj1" fmla="val -57791"/>
              <a:gd name="adj2" fmla="val -12586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Transform multiple variables at once</a:t>
            </a:r>
          </a:p>
        </p:txBody>
      </p:sp>
    </p:spTree>
    <p:custDataLst>
      <p:tags r:id="rId1"/>
    </p:custDataLst>
    <p:extLst>
      <p:ext uri="{BB962C8B-B14F-4D97-AF65-F5344CB8AC3E}">
        <p14:creationId xmlns:p14="http://schemas.microsoft.com/office/powerpoint/2010/main" val="267794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3570849" cy="3445524"/>
          </a:xfrm>
        </p:spPr>
        <p:txBody>
          <a:bodyPr vert="horz" lIns="91440" tIns="45720" rIns="91440" bIns="45720" rtlCol="0" anchor="t">
            <a:noAutofit/>
          </a:bodyPr>
          <a:lstStyle/>
          <a:p>
            <a:pPr marL="179705" indent="-179705"/>
            <a:r>
              <a:rPr lang="en-US" dirty="0"/>
              <a:t>Our goal here is to obtain the log of the variables capital-gain and capital-loss</a:t>
            </a:r>
          </a:p>
          <a:p>
            <a:pPr marL="179705" indent="-179705"/>
            <a:r>
              <a:rPr lang="en-US" dirty="0"/>
              <a:t>Because both variables have values of 0 and because Log(0) is undefined, we add 1 to the expression as follows:</a:t>
            </a:r>
            <a:endParaRPr lang="en-US" dirty="0">
              <a:cs typeface="Arial"/>
            </a:endParaRPr>
          </a:p>
          <a:p>
            <a:pPr marL="359410" lvl="1" indent="-179070"/>
            <a:r>
              <a:rPr lang="en-US" dirty="0"/>
              <a:t>LOG(1+[%</a:t>
            </a:r>
            <a:r>
              <a:rPr lang="en-US" dirty="0" err="1"/>
              <a:t>SelectedField</a:t>
            </a:r>
            <a:r>
              <a:rPr lang="en-US" dirty="0"/>
              <a:t>%])</a:t>
            </a:r>
            <a:endParaRPr lang="en-US" dirty="0">
              <a:cs typeface="Arial"/>
            </a:endParaRPr>
          </a:p>
          <a:p>
            <a:pPr marL="179705" indent="-179705"/>
            <a:r>
              <a:rPr lang="en-US" dirty="0"/>
              <a:t>Use validate button to validate the expression</a:t>
            </a:r>
            <a:endParaRPr lang="en-US" dirty="0">
              <a:cs typeface="Arial"/>
            </a:endParaRPr>
          </a:p>
          <a:p>
            <a:pPr marL="179705" indent="-179705"/>
            <a:r>
              <a:rPr lang="en-US" dirty="0"/>
              <a:t>Can also clear the expression </a:t>
            </a:r>
            <a:endParaRPr lang="en-US" dirty="0">
              <a:cs typeface="Arial"/>
            </a:endParaRPr>
          </a:p>
          <a:p>
            <a:pPr marL="179705" indent="-179705"/>
            <a:r>
              <a:rPr lang="en-US" dirty="0"/>
              <a:t>The derived fields in the dataset will have either a Prefix or Suffix linked to them. In this case, prefix is specified as Expr_</a:t>
            </a:r>
            <a:endParaRPr lang="en-US" dirty="0">
              <a:cs typeface="Arial"/>
            </a:endParaRPr>
          </a:p>
          <a:p>
            <a:pPr marL="179705" indent="-179705"/>
            <a:endParaRPr lang="en-CA" dirty="0">
              <a:cs typeface="Arial" panose="020B0604020202020204"/>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a:xfrm>
            <a:off x="439705" y="258924"/>
            <a:ext cx="8215744" cy="298669"/>
          </a:xfrm>
        </p:spPr>
        <p:txBody>
          <a:bodyPr/>
          <a:lstStyle/>
          <a:p>
            <a:r>
              <a:rPr lang="en-CA">
                <a:latin typeface="Arial"/>
                <a:cs typeface="Arial"/>
              </a:rPr>
              <a:t>Variable Transformations - Transform Fields</a:t>
            </a:r>
            <a:endParaRPr lang="en-CA" b="0">
              <a:latin typeface="Arial"/>
              <a:cs typeface="Arial"/>
            </a:endParaRPr>
          </a:p>
        </p:txBody>
      </p:sp>
      <p:pic>
        <p:nvPicPr>
          <p:cNvPr id="7" name="Picture 6">
            <a:extLst>
              <a:ext uri="{FF2B5EF4-FFF2-40B4-BE49-F238E27FC236}">
                <a16:creationId xmlns:a16="http://schemas.microsoft.com/office/drawing/2014/main" id="{E027B486-B6EA-4175-84AB-C3C902CDBDE4}"/>
              </a:ext>
            </a:extLst>
          </p:cNvPr>
          <p:cNvPicPr>
            <a:picLocks noChangeAspect="1"/>
          </p:cNvPicPr>
          <p:nvPr/>
        </p:nvPicPr>
        <p:blipFill>
          <a:blip r:embed="rId4"/>
          <a:stretch>
            <a:fillRect/>
          </a:stretch>
        </p:blipFill>
        <p:spPr>
          <a:xfrm>
            <a:off x="5125479" y="606535"/>
            <a:ext cx="3685502" cy="4079766"/>
          </a:xfrm>
          <a:prstGeom prst="rect">
            <a:avLst/>
          </a:prstGeom>
          <a:ln>
            <a:solidFill>
              <a:schemeClr val="tx1">
                <a:lumMod val="50000"/>
                <a:lumOff val="50000"/>
              </a:schemeClr>
            </a:solidFill>
          </a:ln>
        </p:spPr>
      </p:pic>
      <p:sp>
        <p:nvSpPr>
          <p:cNvPr id="13" name="Speech Bubble: Rectangle 12">
            <a:extLst>
              <a:ext uri="{FF2B5EF4-FFF2-40B4-BE49-F238E27FC236}">
                <a16:creationId xmlns:a16="http://schemas.microsoft.com/office/drawing/2014/main" id="{D59669D4-E3F5-4ACD-B9A8-9C3B277DA268}"/>
              </a:ext>
            </a:extLst>
          </p:cNvPr>
          <p:cNvSpPr/>
          <p:nvPr/>
        </p:nvSpPr>
        <p:spPr>
          <a:xfrm>
            <a:off x="7457978" y="1421699"/>
            <a:ext cx="1494885" cy="302052"/>
          </a:xfrm>
          <a:prstGeom prst="wedgeRectCallout">
            <a:avLst>
              <a:gd name="adj1" fmla="val -67137"/>
              <a:gd name="adj2" fmla="val -3670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rPr>
              <a:t>Selected variables</a:t>
            </a:r>
          </a:p>
        </p:txBody>
      </p:sp>
      <p:sp>
        <p:nvSpPr>
          <p:cNvPr id="15" name="Speech Bubble: Rectangle 14">
            <a:extLst>
              <a:ext uri="{FF2B5EF4-FFF2-40B4-BE49-F238E27FC236}">
                <a16:creationId xmlns:a16="http://schemas.microsoft.com/office/drawing/2014/main" id="{E627544F-A36F-4AD9-9E3C-531745A53444}"/>
              </a:ext>
            </a:extLst>
          </p:cNvPr>
          <p:cNvSpPr/>
          <p:nvPr/>
        </p:nvSpPr>
        <p:spPr>
          <a:xfrm>
            <a:off x="6413947" y="2887797"/>
            <a:ext cx="1674565" cy="430348"/>
          </a:xfrm>
          <a:prstGeom prst="wedgeRectCallout">
            <a:avLst>
              <a:gd name="adj1" fmla="val -70446"/>
              <a:gd name="adj2" fmla="val -3092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rPr>
              <a:t>Add expression and validate</a:t>
            </a:r>
          </a:p>
        </p:txBody>
      </p:sp>
      <p:sp>
        <p:nvSpPr>
          <p:cNvPr id="16" name="Speech Bubble: Rectangle 15">
            <a:extLst>
              <a:ext uri="{FF2B5EF4-FFF2-40B4-BE49-F238E27FC236}">
                <a16:creationId xmlns:a16="http://schemas.microsoft.com/office/drawing/2014/main" id="{44AA0CF7-EE79-4686-B78E-E7E362C011FC}"/>
              </a:ext>
            </a:extLst>
          </p:cNvPr>
          <p:cNvSpPr/>
          <p:nvPr/>
        </p:nvSpPr>
        <p:spPr>
          <a:xfrm>
            <a:off x="5786593" y="4235645"/>
            <a:ext cx="1674565" cy="668470"/>
          </a:xfrm>
          <a:prstGeom prst="wedgeRectCallout">
            <a:avLst>
              <a:gd name="adj1" fmla="val -47413"/>
              <a:gd name="adj2" fmla="val -11322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a:solidFill>
                  <a:schemeClr val="tx1"/>
                </a:solidFill>
              </a:rPr>
              <a:t>Can use functions and operators to create expression</a:t>
            </a:r>
          </a:p>
        </p:txBody>
      </p:sp>
    </p:spTree>
    <p:custDataLst>
      <p:tags r:id="rId1"/>
    </p:custDataLst>
    <p:extLst>
      <p:ext uri="{BB962C8B-B14F-4D97-AF65-F5344CB8AC3E}">
        <p14:creationId xmlns:p14="http://schemas.microsoft.com/office/powerpoint/2010/main" val="421088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1" y="975278"/>
            <a:ext cx="2334330" cy="3445524"/>
          </a:xfrm>
        </p:spPr>
        <p:txBody>
          <a:bodyPr vert="horz" lIns="91440" tIns="45720" rIns="91440" bIns="45720" rtlCol="0" anchor="t">
            <a:noAutofit/>
          </a:bodyPr>
          <a:lstStyle/>
          <a:p>
            <a:pPr marL="179705" indent="-179705"/>
            <a:r>
              <a:rPr lang="en-US"/>
              <a:t>The generated fields will appear in the Dataset Editor</a:t>
            </a:r>
          </a:p>
          <a:p>
            <a:pPr marL="179705" indent="-179705"/>
            <a:r>
              <a:rPr lang="en-CA"/>
              <a:t>Any of the fields can be removed by checking the boxes in the Remove column  </a:t>
            </a:r>
            <a:endParaRPr lang="en-CA">
              <a:cs typeface="Arial"/>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Transformations - Transform Fields</a:t>
            </a:r>
            <a:endParaRPr lang="en-CA" b="0">
              <a:latin typeface="Arial"/>
              <a:cs typeface="Arial"/>
            </a:endParaRPr>
          </a:p>
        </p:txBody>
      </p:sp>
      <p:pic>
        <p:nvPicPr>
          <p:cNvPr id="3" name="Picture 2">
            <a:extLst>
              <a:ext uri="{FF2B5EF4-FFF2-40B4-BE49-F238E27FC236}">
                <a16:creationId xmlns:a16="http://schemas.microsoft.com/office/drawing/2014/main" id="{8DE9E297-CA16-4931-BABE-029DBFA376EC}"/>
              </a:ext>
            </a:extLst>
          </p:cNvPr>
          <p:cNvPicPr>
            <a:picLocks noChangeAspect="1"/>
          </p:cNvPicPr>
          <p:nvPr/>
        </p:nvPicPr>
        <p:blipFill>
          <a:blip r:embed="rId4"/>
          <a:stretch>
            <a:fillRect/>
          </a:stretch>
        </p:blipFill>
        <p:spPr>
          <a:xfrm>
            <a:off x="2763239" y="779897"/>
            <a:ext cx="5306200" cy="3929456"/>
          </a:xfrm>
          <a:prstGeom prst="rect">
            <a:avLst/>
          </a:prstGeom>
          <a:ln>
            <a:solidFill>
              <a:schemeClr val="tx1">
                <a:lumMod val="50000"/>
                <a:lumOff val="50000"/>
              </a:schemeClr>
            </a:solidFill>
          </a:ln>
        </p:spPr>
      </p:pic>
      <p:sp>
        <p:nvSpPr>
          <p:cNvPr id="8" name="Rectangle 7">
            <a:extLst>
              <a:ext uri="{FF2B5EF4-FFF2-40B4-BE49-F238E27FC236}">
                <a16:creationId xmlns:a16="http://schemas.microsoft.com/office/drawing/2014/main" id="{8F144E64-605A-4B61-B367-28F152FF616B}"/>
              </a:ext>
            </a:extLst>
          </p:cNvPr>
          <p:cNvSpPr/>
          <p:nvPr/>
        </p:nvSpPr>
        <p:spPr>
          <a:xfrm>
            <a:off x="2845319" y="3112034"/>
            <a:ext cx="4077995" cy="629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Speech Bubble: Rectangle 11">
            <a:extLst>
              <a:ext uri="{FF2B5EF4-FFF2-40B4-BE49-F238E27FC236}">
                <a16:creationId xmlns:a16="http://schemas.microsoft.com/office/drawing/2014/main" id="{ADBC9316-4A6B-470D-89AF-8A3A1883F493}"/>
              </a:ext>
            </a:extLst>
          </p:cNvPr>
          <p:cNvSpPr/>
          <p:nvPr/>
        </p:nvSpPr>
        <p:spPr>
          <a:xfrm>
            <a:off x="4108402" y="3921900"/>
            <a:ext cx="1368250" cy="333365"/>
          </a:xfrm>
          <a:prstGeom prst="wedgeRectCallout">
            <a:avLst>
              <a:gd name="adj1" fmla="val -69741"/>
              <a:gd name="adj2" fmla="val -14106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Created fields</a:t>
            </a:r>
          </a:p>
        </p:txBody>
      </p:sp>
    </p:spTree>
    <p:custDataLst>
      <p:tags r:id="rId1"/>
    </p:custDataLst>
    <p:extLst>
      <p:ext uri="{BB962C8B-B14F-4D97-AF65-F5344CB8AC3E}">
        <p14:creationId xmlns:p14="http://schemas.microsoft.com/office/powerpoint/2010/main" val="385266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ell phone&#10;&#10;Description generated with very high confidence">
            <a:extLst>
              <a:ext uri="{FF2B5EF4-FFF2-40B4-BE49-F238E27FC236}">
                <a16:creationId xmlns:a16="http://schemas.microsoft.com/office/drawing/2014/main" id="{D0A35881-2EB4-48FB-84C7-83AB73689544}"/>
              </a:ext>
            </a:extLst>
          </p:cNvPr>
          <p:cNvPicPr>
            <a:picLocks noChangeAspect="1"/>
          </p:cNvPicPr>
          <p:nvPr/>
        </p:nvPicPr>
        <p:blipFill>
          <a:blip r:embed="rId4"/>
          <a:stretch>
            <a:fillRect/>
          </a:stretch>
        </p:blipFill>
        <p:spPr>
          <a:xfrm>
            <a:off x="5643856" y="482136"/>
            <a:ext cx="2935644" cy="2359758"/>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1" y="975278"/>
            <a:ext cx="4520753" cy="3445524"/>
          </a:xfrm>
        </p:spPr>
        <p:txBody>
          <a:bodyPr vert="horz" lIns="91440" tIns="45720" rIns="91440" bIns="45720" rtlCol="0" anchor="t">
            <a:noAutofit/>
          </a:bodyPr>
          <a:lstStyle/>
          <a:p>
            <a:r>
              <a:rPr lang="en-CA" dirty="0">
                <a:ea typeface="+mn-lt"/>
                <a:cs typeface="+mn-lt"/>
              </a:rPr>
              <a:t>We have covered various variable transformation methods that are commonly used while preparing data for modeling </a:t>
            </a:r>
            <a:endParaRPr lang="en-US" dirty="0">
              <a:cs typeface="Arial"/>
            </a:endParaRPr>
          </a:p>
          <a:p>
            <a:r>
              <a:rPr lang="en-CA" dirty="0">
                <a:cs typeface="Arial"/>
              </a:rPr>
              <a:t>In the next few slides, we will go over the concept of creating Weight variables in Knowledge Studio</a:t>
            </a:r>
            <a:endParaRPr lang="en-US" dirty="0">
              <a:ea typeface="+mn-lt"/>
              <a:cs typeface="+mn-lt"/>
            </a:endParaRPr>
          </a:p>
          <a:p>
            <a:r>
              <a:rPr lang="en-CA" dirty="0">
                <a:cs typeface="Arial"/>
              </a:rPr>
              <a:t>From Dataset Editor, click on Add Field, Helpers and choose the Expression type as Weight </a:t>
            </a:r>
            <a:endParaRPr lang="en-US" dirty="0">
              <a:ea typeface="+mn-lt"/>
              <a:cs typeface="+mn-lt"/>
            </a:endParaRPr>
          </a:p>
          <a:p>
            <a:r>
              <a:rPr lang="en-CA" dirty="0">
                <a:cs typeface="Arial"/>
              </a:rPr>
              <a:t>Select the variable of choice as "sex" </a:t>
            </a:r>
            <a:endParaRPr lang="en-CA" dirty="0"/>
          </a:p>
          <a:p>
            <a:endParaRPr lang="en-CA" dirty="0"/>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 - Weight </a:t>
            </a:r>
          </a:p>
        </p:txBody>
      </p:sp>
      <p:pic>
        <p:nvPicPr>
          <p:cNvPr id="7" name="Picture 7" descr="A screenshot of a cell phone&#10;&#10;Description generated with very high confidence">
            <a:extLst>
              <a:ext uri="{FF2B5EF4-FFF2-40B4-BE49-F238E27FC236}">
                <a16:creationId xmlns:a16="http://schemas.microsoft.com/office/drawing/2014/main" id="{C78B62FB-CD8C-47C7-B262-6CC67499CAB4}"/>
              </a:ext>
            </a:extLst>
          </p:cNvPr>
          <p:cNvPicPr>
            <a:picLocks noChangeAspect="1"/>
          </p:cNvPicPr>
          <p:nvPr/>
        </p:nvPicPr>
        <p:blipFill>
          <a:blip r:embed="rId5"/>
          <a:stretch>
            <a:fillRect/>
          </a:stretch>
        </p:blipFill>
        <p:spPr>
          <a:xfrm>
            <a:off x="5783813" y="2956810"/>
            <a:ext cx="2743200" cy="1609184"/>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5376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3487003" cy="3445524"/>
          </a:xfrm>
        </p:spPr>
        <p:txBody>
          <a:bodyPr/>
          <a:lstStyle/>
          <a:p>
            <a:pPr marL="285750" indent="-285750"/>
            <a:r>
              <a:rPr lang="en-CA" dirty="0"/>
              <a:t>Three options are available for creating a weighted variable from the Expressions Helpers Wizard: </a:t>
            </a:r>
          </a:p>
          <a:p>
            <a:pPr lvl="1"/>
            <a:r>
              <a:rPr lang="en-CA" dirty="0">
                <a:latin typeface="+mn-lt"/>
              </a:rPr>
              <a:t>Weight values </a:t>
            </a:r>
          </a:p>
          <a:p>
            <a:pPr lvl="1"/>
            <a:r>
              <a:rPr lang="en-CA" dirty="0">
                <a:latin typeface="+mn-lt"/>
              </a:rPr>
              <a:t># Records – number of records requested for each value of the variable</a:t>
            </a:r>
          </a:p>
          <a:p>
            <a:pPr lvl="1"/>
            <a:r>
              <a:rPr lang="en-CA" dirty="0">
                <a:latin typeface="+mn-lt"/>
              </a:rPr>
              <a:t>Percentage </a:t>
            </a:r>
          </a:p>
          <a:p>
            <a:pPr marL="285750" indent="-285750"/>
            <a:r>
              <a:rPr lang="en-CA" dirty="0"/>
              <a:t>In this example, we want to create a population where the distribution of Males and Females is equally distributed i.e. 50%-50%</a:t>
            </a:r>
          </a:p>
          <a:p>
            <a:pPr lvl="1"/>
            <a:r>
              <a:rPr lang="en-CA" dirty="0">
                <a:latin typeface="+mn-lt"/>
              </a:rPr>
              <a:t>We use the Percentage feature to input the values for both categories </a:t>
            </a:r>
          </a:p>
          <a:p>
            <a:pPr lvl="1"/>
            <a:endParaRPr lang="en-CA" dirty="0">
              <a:latin typeface="+mn-lt"/>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 - Weight</a:t>
            </a:r>
            <a:endParaRPr lang="en-CA"/>
          </a:p>
        </p:txBody>
      </p:sp>
      <p:pic>
        <p:nvPicPr>
          <p:cNvPr id="6" name="Picture 5">
            <a:extLst>
              <a:ext uri="{FF2B5EF4-FFF2-40B4-BE49-F238E27FC236}">
                <a16:creationId xmlns:a16="http://schemas.microsoft.com/office/drawing/2014/main" id="{73DE9681-D813-47CC-B85B-413D9D4CD293}"/>
              </a:ext>
            </a:extLst>
          </p:cNvPr>
          <p:cNvPicPr>
            <a:picLocks noChangeAspect="1"/>
          </p:cNvPicPr>
          <p:nvPr/>
        </p:nvPicPr>
        <p:blipFill>
          <a:blip r:embed="rId4"/>
          <a:stretch>
            <a:fillRect/>
          </a:stretch>
        </p:blipFill>
        <p:spPr>
          <a:xfrm>
            <a:off x="4700944" y="610275"/>
            <a:ext cx="3610699" cy="2924132"/>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E39E9E09-C027-4F0E-A392-CE2578813A20}"/>
              </a:ext>
            </a:extLst>
          </p:cNvPr>
          <p:cNvPicPr>
            <a:picLocks noChangeAspect="1"/>
          </p:cNvPicPr>
          <p:nvPr/>
        </p:nvPicPr>
        <p:blipFill>
          <a:blip r:embed="rId5"/>
          <a:stretch>
            <a:fillRect/>
          </a:stretch>
        </p:blipFill>
        <p:spPr>
          <a:xfrm>
            <a:off x="4263572" y="3612639"/>
            <a:ext cx="4492171" cy="1021359"/>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78727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1C25B6-0197-4454-AA84-222373C415DA}"/>
              </a:ext>
            </a:extLst>
          </p:cNvPr>
          <p:cNvPicPr>
            <a:picLocks noChangeAspect="1"/>
          </p:cNvPicPr>
          <p:nvPr/>
        </p:nvPicPr>
        <p:blipFill rotWithShape="1">
          <a:blip r:embed="rId4"/>
          <a:srcRect t="2996"/>
          <a:stretch/>
        </p:blipFill>
        <p:spPr>
          <a:xfrm>
            <a:off x="3502191" y="1221599"/>
            <a:ext cx="5451049" cy="3418611"/>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0" y="975278"/>
            <a:ext cx="3047631" cy="3445524"/>
          </a:xfrm>
        </p:spPr>
        <p:txBody>
          <a:bodyPr/>
          <a:lstStyle/>
          <a:p>
            <a:pPr marL="285750" indent="-285750"/>
            <a:r>
              <a:rPr lang="en-CA" dirty="0"/>
              <a:t>Click on the generated dataset. Once you set the weight, you can easily switch between weighted and unweighted representations in all dataset views using the menu command </a:t>
            </a:r>
            <a:r>
              <a:rPr lang="en-CA" b="1" dirty="0"/>
              <a:t>Edit | Toggle Weight On/Off</a:t>
            </a:r>
            <a:r>
              <a:rPr lang="en-CA" dirty="0"/>
              <a:t> </a:t>
            </a:r>
          </a:p>
          <a:p>
            <a:pPr marL="285750" indent="-285750"/>
            <a:r>
              <a:rPr lang="en-US" dirty="0"/>
              <a:t>By default, any new model created on a weighted dataset inherits its weight</a:t>
            </a:r>
          </a:p>
          <a:p>
            <a:pPr marL="285750" indent="-285750"/>
            <a:r>
              <a:rPr lang="en-US" dirty="0"/>
              <a:t>The weight in a dataset and its dependent models can be changed or reset independently</a:t>
            </a:r>
          </a:p>
          <a:p>
            <a:pPr marL="285750" indent="-285750"/>
            <a:r>
              <a:rPr lang="en-CA" dirty="0"/>
              <a:t>Toggling weight in the dataset Overview Report does not affect dependent models</a:t>
            </a:r>
          </a:p>
          <a:p>
            <a:pPr marL="285750" indent="-285750"/>
            <a:endParaRPr lang="en-CA" dirty="0"/>
          </a:p>
          <a:p>
            <a:pPr lvl="1"/>
            <a:endParaRPr lang="en-CA" dirty="0">
              <a:latin typeface="+mn-lt"/>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 - Weight</a:t>
            </a:r>
            <a:endParaRPr lang="en-CA"/>
          </a:p>
        </p:txBody>
      </p:sp>
      <p:sp>
        <p:nvSpPr>
          <p:cNvPr id="13" name="Speech Bubble: Rectangle 12">
            <a:extLst>
              <a:ext uri="{FF2B5EF4-FFF2-40B4-BE49-F238E27FC236}">
                <a16:creationId xmlns:a16="http://schemas.microsoft.com/office/drawing/2014/main" id="{9664AE73-A548-4B12-B5C5-381123351EB5}"/>
              </a:ext>
            </a:extLst>
          </p:cNvPr>
          <p:cNvSpPr/>
          <p:nvPr/>
        </p:nvSpPr>
        <p:spPr>
          <a:xfrm>
            <a:off x="7639296" y="1081978"/>
            <a:ext cx="1316584" cy="439335"/>
          </a:xfrm>
          <a:prstGeom prst="wedgeRectCallout">
            <a:avLst>
              <a:gd name="adj1" fmla="val -55776"/>
              <a:gd name="adj2" fmla="val 943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Set weight</a:t>
            </a:r>
          </a:p>
        </p:txBody>
      </p:sp>
      <p:sp>
        <p:nvSpPr>
          <p:cNvPr id="15" name="Speech Bubble: Rectangle 14">
            <a:extLst>
              <a:ext uri="{FF2B5EF4-FFF2-40B4-BE49-F238E27FC236}">
                <a16:creationId xmlns:a16="http://schemas.microsoft.com/office/drawing/2014/main" id="{04706863-5A0D-46EF-8B53-2F9EF2685CEF}"/>
              </a:ext>
            </a:extLst>
          </p:cNvPr>
          <p:cNvSpPr/>
          <p:nvPr/>
        </p:nvSpPr>
        <p:spPr>
          <a:xfrm>
            <a:off x="4932771" y="645592"/>
            <a:ext cx="1575891" cy="589461"/>
          </a:xfrm>
          <a:prstGeom prst="wedgeRectCallout">
            <a:avLst>
              <a:gd name="adj1" fmla="val -83056"/>
              <a:gd name="adj2" fmla="val 18695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Toggle Weight On/Off</a:t>
            </a:r>
          </a:p>
        </p:txBody>
      </p:sp>
    </p:spTree>
    <p:custDataLst>
      <p:tags r:id="rId1"/>
    </p:custDataLst>
    <p:extLst>
      <p:ext uri="{BB962C8B-B14F-4D97-AF65-F5344CB8AC3E}">
        <p14:creationId xmlns:p14="http://schemas.microsoft.com/office/powerpoint/2010/main" val="391204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823219-C8A2-4B5C-B333-2CEB72BC7450}"/>
              </a:ext>
            </a:extLst>
          </p:cNvPr>
          <p:cNvPicPr>
            <a:picLocks noChangeAspect="1"/>
          </p:cNvPicPr>
          <p:nvPr/>
        </p:nvPicPr>
        <p:blipFill>
          <a:blip r:embed="rId4"/>
          <a:stretch>
            <a:fillRect/>
          </a:stretch>
        </p:blipFill>
        <p:spPr>
          <a:xfrm>
            <a:off x="3715657" y="894409"/>
            <a:ext cx="5121646" cy="3604768"/>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11" name="Text Placeholder 10">
            <a:extLst>
              <a:ext uri="{FF2B5EF4-FFF2-40B4-BE49-F238E27FC236}">
                <a16:creationId xmlns:a16="http://schemas.microsoft.com/office/drawing/2014/main" id="{E340346C-427C-4710-A8FE-3F97043CA17F}"/>
              </a:ext>
            </a:extLst>
          </p:cNvPr>
          <p:cNvSpPr>
            <a:spLocks noGrp="1"/>
          </p:cNvSpPr>
          <p:nvPr>
            <p:ph type="body" sz="quarter" idx="11"/>
          </p:nvPr>
        </p:nvSpPr>
        <p:spPr>
          <a:xfrm>
            <a:off x="457201" y="975278"/>
            <a:ext cx="3186332" cy="3445524"/>
          </a:xfrm>
        </p:spPr>
        <p:txBody>
          <a:bodyPr vert="horz" lIns="91440" tIns="45720" rIns="91440" bIns="45720" rtlCol="0" anchor="t">
            <a:noAutofit/>
          </a:bodyPr>
          <a:lstStyle/>
          <a:p>
            <a:pPr marL="179705" indent="-179705"/>
            <a:r>
              <a:rPr lang="en-CA" sz="1500" dirty="0">
                <a:latin typeface="Arial"/>
                <a:cs typeface="Arial"/>
              </a:rPr>
              <a:t>From the list of available tabs, click on Dataset Chart</a:t>
            </a:r>
          </a:p>
          <a:p>
            <a:pPr marL="179705" indent="-179705"/>
            <a:r>
              <a:rPr lang="en-CA" sz="1500" dirty="0">
                <a:latin typeface="Arial"/>
                <a:cs typeface="Arial"/>
              </a:rPr>
              <a:t>The dataset chart for the variable </a:t>
            </a:r>
            <a:r>
              <a:rPr lang="en-CA" sz="1500" dirty="0" err="1">
                <a:latin typeface="Arial"/>
                <a:cs typeface="Arial"/>
              </a:rPr>
              <a:t>Weighted_Var_Sex</a:t>
            </a:r>
            <a:r>
              <a:rPr lang="en-CA" sz="1500" dirty="0">
                <a:latin typeface="Arial"/>
                <a:cs typeface="Arial"/>
              </a:rPr>
              <a:t> shows the distribution of the newly created weighted variable </a:t>
            </a:r>
            <a:endParaRPr lang="en-CA" dirty="0"/>
          </a:p>
          <a:p>
            <a:pPr marL="179705" indent="-179705"/>
            <a:r>
              <a:rPr lang="en-CA" sz="1500" dirty="0">
                <a:latin typeface="Arial"/>
                <a:cs typeface="Arial"/>
              </a:rPr>
              <a:t>Both categories male and female are equally represented in the dataset</a:t>
            </a:r>
            <a:endParaRPr lang="en-CA" dirty="0">
              <a:latin typeface="Arial"/>
              <a:cs typeface="Arial"/>
            </a:endParaRPr>
          </a:p>
        </p:txBody>
      </p:sp>
      <p:sp>
        <p:nvSpPr>
          <p:cNvPr id="2" name="Title 1">
            <a:extLst>
              <a:ext uri="{FF2B5EF4-FFF2-40B4-BE49-F238E27FC236}">
                <a16:creationId xmlns:a16="http://schemas.microsoft.com/office/drawing/2014/main" id="{87CA9449-488F-497F-BF5C-AE8C407B1FEC}"/>
              </a:ext>
            </a:extLst>
          </p:cNvPr>
          <p:cNvSpPr>
            <a:spLocks noGrp="1"/>
          </p:cNvSpPr>
          <p:nvPr>
            <p:ph type="title"/>
          </p:nvPr>
        </p:nvSpPr>
        <p:spPr/>
        <p:txBody>
          <a:bodyPr/>
          <a:lstStyle/>
          <a:p>
            <a:r>
              <a:rPr lang="en-CA">
                <a:latin typeface="Arial"/>
                <a:cs typeface="Arial"/>
              </a:rPr>
              <a:t>Variable Transformation - Weight</a:t>
            </a:r>
            <a:endParaRPr lang="en-CA"/>
          </a:p>
        </p:txBody>
      </p:sp>
    </p:spTree>
    <p:custDataLst>
      <p:tags r:id="rId1"/>
    </p:custDataLst>
    <p:extLst>
      <p:ext uri="{BB962C8B-B14F-4D97-AF65-F5344CB8AC3E}">
        <p14:creationId xmlns:p14="http://schemas.microsoft.com/office/powerpoint/2010/main" val="55940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F03377-4F0F-48AE-9D69-F3BD10E8B6F3}"/>
              </a:ext>
            </a:extLst>
          </p:cNvPr>
          <p:cNvSpPr>
            <a:spLocks noGrp="1"/>
          </p:cNvSpPr>
          <p:nvPr>
            <p:ph type="body" sz="quarter" idx="11"/>
          </p:nvPr>
        </p:nvSpPr>
        <p:spPr>
          <a:xfrm>
            <a:off x="514350" y="985149"/>
            <a:ext cx="5029200" cy="3445524"/>
          </a:xfrm>
        </p:spPr>
        <p:txBody>
          <a:bodyPr vert="horz" lIns="91440" tIns="45720" rIns="91440" bIns="45720" rtlCol="0" anchor="t">
            <a:noAutofit/>
          </a:bodyPr>
          <a:lstStyle/>
          <a:p>
            <a:pPr>
              <a:spcAft>
                <a:spcPts val="600"/>
              </a:spcAft>
            </a:pPr>
            <a:r>
              <a:rPr lang="en-GB">
                <a:cs typeface="Arial"/>
              </a:rPr>
              <a:t>Are data available and accessible?</a:t>
            </a:r>
            <a:endParaRPr lang="en-GB"/>
          </a:p>
          <a:p>
            <a:pPr lvl="1">
              <a:spcAft>
                <a:spcPts val="600"/>
              </a:spcAft>
            </a:pPr>
            <a:r>
              <a:rPr lang="en-GB">
                <a:latin typeface="Arial"/>
                <a:cs typeface="Arial"/>
              </a:rPr>
              <a:t>Multiple locations</a:t>
            </a:r>
            <a:endParaRPr lang="en-GB">
              <a:latin typeface="Arial"/>
            </a:endParaRPr>
          </a:p>
          <a:p>
            <a:pPr lvl="1">
              <a:spcAft>
                <a:spcPts val="600"/>
              </a:spcAft>
            </a:pPr>
            <a:r>
              <a:rPr lang="en-GB">
                <a:latin typeface="Arial"/>
                <a:cs typeface="Arial"/>
              </a:rPr>
              <a:t>Data not yet electronic</a:t>
            </a:r>
            <a:endParaRPr lang="en-GB"/>
          </a:p>
          <a:p>
            <a:pPr lvl="1">
              <a:spcAft>
                <a:spcPts val="600"/>
              </a:spcAft>
            </a:pPr>
            <a:r>
              <a:rPr lang="en-GB">
                <a:latin typeface="Arial"/>
                <a:cs typeface="Arial"/>
              </a:rPr>
              <a:t>Political and legal limitations to data availability</a:t>
            </a:r>
            <a:endParaRPr lang="en-GB">
              <a:latin typeface="Arial"/>
            </a:endParaRPr>
          </a:p>
          <a:p>
            <a:pPr>
              <a:spcAft>
                <a:spcPts val="600"/>
              </a:spcAft>
            </a:pPr>
            <a:r>
              <a:rPr lang="en-GB">
                <a:cs typeface="Arial"/>
              </a:rPr>
              <a:t>Do data cover relevant factors?</a:t>
            </a:r>
          </a:p>
          <a:p>
            <a:pPr>
              <a:spcAft>
                <a:spcPts val="600"/>
              </a:spcAft>
            </a:pPr>
            <a:r>
              <a:rPr lang="en-GB">
                <a:cs typeface="Arial"/>
              </a:rPr>
              <a:t>Are the data too noisy?</a:t>
            </a:r>
          </a:p>
          <a:p>
            <a:pPr lvl="1">
              <a:spcAft>
                <a:spcPts val="600"/>
              </a:spcAft>
            </a:pPr>
            <a:r>
              <a:rPr lang="en-GB">
                <a:latin typeface="Arial"/>
                <a:cs typeface="Arial"/>
              </a:rPr>
              <a:t>Missing data, subjective data</a:t>
            </a:r>
          </a:p>
          <a:p>
            <a:pPr>
              <a:spcAft>
                <a:spcPts val="600"/>
              </a:spcAft>
            </a:pPr>
            <a:r>
              <a:rPr lang="en-GB">
                <a:latin typeface="+mn-lt"/>
                <a:cs typeface="Arial"/>
              </a:rPr>
              <a:t>Is there enough data</a:t>
            </a:r>
            <a:r>
              <a:rPr lang="en-GB">
                <a:latin typeface="Arial"/>
                <a:cs typeface="Arial"/>
              </a:rPr>
              <a:t>?</a:t>
            </a:r>
            <a:endParaRPr lang="en-GB">
              <a:latin typeface="+mn-lt"/>
              <a:cs typeface="Arial"/>
            </a:endParaRPr>
          </a:p>
          <a:p>
            <a:pPr lvl="1">
              <a:spcAft>
                <a:spcPts val="600"/>
              </a:spcAft>
            </a:pPr>
            <a:r>
              <a:rPr lang="en-GB">
                <a:latin typeface="Arial"/>
                <a:cs typeface="Arial"/>
              </a:rPr>
              <a:t>Representation and coverage of all possible </a:t>
            </a:r>
            <a:r>
              <a:rPr lang="en-GB" i="1">
                <a:latin typeface="Arial"/>
                <a:cs typeface="Arial"/>
              </a:rPr>
              <a:t>outcomes</a:t>
            </a:r>
          </a:p>
          <a:p>
            <a:pPr>
              <a:spcAft>
                <a:spcPts val="600"/>
              </a:spcAft>
            </a:pPr>
            <a:r>
              <a:rPr lang="en-GB">
                <a:cs typeface="Arial"/>
              </a:rPr>
              <a:t>Is expertise on the data and relevant factors available?	</a:t>
            </a:r>
          </a:p>
          <a:p>
            <a:pPr lvl="1">
              <a:spcAft>
                <a:spcPts val="600"/>
              </a:spcAft>
            </a:pPr>
            <a:r>
              <a:rPr lang="en-GB">
                <a:latin typeface="Arial"/>
                <a:ea typeface="+mn-lt"/>
                <a:cs typeface="+mn-lt"/>
              </a:rPr>
              <a:t>Interpretation of results</a:t>
            </a:r>
          </a:p>
          <a:p>
            <a:pPr lvl="1">
              <a:spcAft>
                <a:spcPts val="600"/>
              </a:spcAft>
            </a:pPr>
            <a:r>
              <a:rPr lang="en-GB">
                <a:ea typeface="+mn-lt"/>
                <a:cs typeface="+mn-lt"/>
              </a:rPr>
              <a:t>Identify misleading/uninteresting artefacts</a:t>
            </a:r>
            <a:endParaRPr lang="en-GB"/>
          </a:p>
          <a:p>
            <a:pPr lvl="1"/>
            <a:endParaRPr lang="en-CA"/>
          </a:p>
        </p:txBody>
      </p:sp>
      <p:sp>
        <p:nvSpPr>
          <p:cNvPr id="2" name="Title 1">
            <a:extLst>
              <a:ext uri="{FF2B5EF4-FFF2-40B4-BE49-F238E27FC236}">
                <a16:creationId xmlns:a16="http://schemas.microsoft.com/office/drawing/2014/main" id="{1545235E-E9B7-499E-BD87-3980F84C6A99}"/>
              </a:ext>
            </a:extLst>
          </p:cNvPr>
          <p:cNvSpPr>
            <a:spLocks noGrp="1"/>
          </p:cNvSpPr>
          <p:nvPr>
            <p:ph type="title"/>
          </p:nvPr>
        </p:nvSpPr>
        <p:spPr/>
        <p:txBody>
          <a:bodyPr/>
          <a:lstStyle/>
          <a:p>
            <a:r>
              <a:rPr lang="en-CA"/>
              <a:t>Data Science Considerations – check before you model </a:t>
            </a:r>
          </a:p>
        </p:txBody>
      </p:sp>
      <p:sp>
        <p:nvSpPr>
          <p:cNvPr id="7" name="Oval 6">
            <a:extLst>
              <a:ext uri="{FF2B5EF4-FFF2-40B4-BE49-F238E27FC236}">
                <a16:creationId xmlns:a16="http://schemas.microsoft.com/office/drawing/2014/main" id="{53838B9D-D0A9-4DD8-86F9-D4F6CBD5FB96}"/>
              </a:ext>
            </a:extLst>
          </p:cNvPr>
          <p:cNvSpPr/>
          <p:nvPr/>
        </p:nvSpPr>
        <p:spPr>
          <a:xfrm>
            <a:off x="6037593" y="1299645"/>
            <a:ext cx="2814320" cy="258592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971BDACA-55A9-4986-B6EE-2DA47115DC59}"/>
              </a:ext>
            </a:extLst>
          </p:cNvPr>
          <p:cNvSpPr txBox="1"/>
          <p:nvPr/>
        </p:nvSpPr>
        <p:spPr>
          <a:xfrm flipH="1">
            <a:off x="6321425" y="1696720"/>
            <a:ext cx="2245360" cy="1754326"/>
          </a:xfrm>
          <a:prstGeom prst="rect">
            <a:avLst/>
          </a:prstGeom>
          <a:noFill/>
        </p:spPr>
        <p:txBody>
          <a:bodyPr wrap="square" rtlCol="0">
            <a:spAutoFit/>
          </a:bodyPr>
          <a:lstStyle/>
          <a:p>
            <a:pPr algn="ctr"/>
            <a:r>
              <a:rPr lang="en-CA" sz="1800">
                <a:solidFill>
                  <a:srgbClr val="333333"/>
                </a:solidFill>
              </a:rPr>
              <a:t>Knowledge Studio allows us to produce great models, but there is no substitute for critical thinking! </a:t>
            </a:r>
          </a:p>
        </p:txBody>
      </p:sp>
    </p:spTree>
    <p:custDataLst>
      <p:tags r:id="rId1"/>
    </p:custDataLst>
    <p:extLst>
      <p:ext uri="{BB962C8B-B14F-4D97-AF65-F5344CB8AC3E}">
        <p14:creationId xmlns:p14="http://schemas.microsoft.com/office/powerpoint/2010/main" val="272100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89D8D-DF94-4185-A87D-983EFF869359}"/>
              </a:ext>
            </a:extLst>
          </p:cNvPr>
          <p:cNvSpPr>
            <a:spLocks noGrp="1"/>
          </p:cNvSpPr>
          <p:nvPr>
            <p:ph type="title"/>
          </p:nvPr>
        </p:nvSpPr>
        <p:spPr/>
        <p:txBody>
          <a:bodyPr/>
          <a:lstStyle/>
          <a:p>
            <a:r>
              <a:rPr lang="en-CA"/>
              <a:t>Chapter 6 Exercises (1/2)</a:t>
            </a:r>
          </a:p>
        </p:txBody>
      </p:sp>
      <p:sp>
        <p:nvSpPr>
          <p:cNvPr id="5" name="Text Placeholder 4">
            <a:extLst>
              <a:ext uri="{FF2B5EF4-FFF2-40B4-BE49-F238E27FC236}">
                <a16:creationId xmlns:a16="http://schemas.microsoft.com/office/drawing/2014/main" id="{554139F9-761F-4322-BED0-8A7E6CDEEAD3}"/>
              </a:ext>
            </a:extLst>
          </p:cNvPr>
          <p:cNvSpPr>
            <a:spLocks noGrp="1"/>
          </p:cNvSpPr>
          <p:nvPr>
            <p:ph type="body" sz="quarter" idx="11"/>
          </p:nvPr>
        </p:nvSpPr>
        <p:spPr/>
        <p:txBody>
          <a:bodyPr/>
          <a:lstStyle/>
          <a:p>
            <a:pPr marL="342900" lvl="0" indent="-342900">
              <a:buFont typeface="+mj-lt"/>
              <a:buAutoNum type="arabicPeriod"/>
              <a:defRPr/>
            </a:pPr>
            <a:r>
              <a:rPr lang="en-US" sz="1200"/>
              <a:t>Append Datasets</a:t>
            </a:r>
          </a:p>
          <a:p>
            <a:pPr marL="600075" lvl="1" indent="-257175">
              <a:buClr>
                <a:schemeClr val="bg2"/>
              </a:buClr>
              <a:buFont typeface="+mj-lt"/>
              <a:buAutoNum type="alphaLcParenR"/>
              <a:defRPr/>
            </a:pPr>
            <a:r>
              <a:rPr lang="en-US" sz="1200">
                <a:latin typeface="+mn-lt"/>
              </a:rPr>
              <a:t>Import these files: </a:t>
            </a:r>
            <a:r>
              <a:rPr lang="en-US" sz="1200" i="1">
                <a:latin typeface="+mn-lt"/>
              </a:rPr>
              <a:t>FileLeft.xlsx</a:t>
            </a:r>
            <a:r>
              <a:rPr lang="en-US" sz="1200">
                <a:latin typeface="+mn-lt"/>
              </a:rPr>
              <a:t> and </a:t>
            </a:r>
            <a:r>
              <a:rPr lang="en-US" sz="1200" i="1">
                <a:latin typeface="+mn-lt"/>
              </a:rPr>
              <a:t>FileRight.xlsx</a:t>
            </a:r>
          </a:p>
          <a:p>
            <a:pPr marL="600075" lvl="1" indent="-257175">
              <a:buClr>
                <a:schemeClr val="bg2"/>
              </a:buClr>
              <a:buFont typeface="+mj-lt"/>
              <a:buAutoNum type="alphaLcParenR"/>
              <a:defRPr/>
            </a:pPr>
            <a:r>
              <a:rPr lang="en-US" sz="1200">
                <a:latin typeface="+mn-lt"/>
              </a:rPr>
              <a:t>Profile both files using Knowledge Studio functionalities</a:t>
            </a:r>
          </a:p>
          <a:p>
            <a:pPr marL="600075" lvl="1" indent="-257175">
              <a:buClr>
                <a:schemeClr val="bg2"/>
              </a:buClr>
              <a:buFont typeface="+mj-lt"/>
              <a:buAutoNum type="alphaLcParenR"/>
              <a:defRPr/>
            </a:pPr>
            <a:r>
              <a:rPr lang="en-US" sz="1200">
                <a:latin typeface="+mn-lt"/>
              </a:rPr>
              <a:t>How many rows and fields are in each?</a:t>
            </a:r>
          </a:p>
          <a:p>
            <a:pPr marL="600075" lvl="1" indent="-257175">
              <a:buClr>
                <a:schemeClr val="bg2"/>
              </a:buClr>
              <a:buFont typeface="+mj-lt"/>
              <a:buAutoNum type="alphaLcParenR"/>
              <a:defRPr/>
            </a:pPr>
            <a:r>
              <a:rPr lang="en-US" sz="1200">
                <a:latin typeface="+mn-lt"/>
              </a:rPr>
              <a:t>Append the files retain fields from both</a:t>
            </a:r>
          </a:p>
          <a:p>
            <a:pPr marL="342900" lvl="0" indent="-342900">
              <a:buFont typeface="+mj-lt"/>
              <a:buAutoNum type="arabicPeriod"/>
              <a:defRPr/>
            </a:pPr>
            <a:r>
              <a:rPr lang="en-US" sz="1200"/>
              <a:t>Join Datasets</a:t>
            </a:r>
          </a:p>
          <a:p>
            <a:pPr marL="600075" lvl="1" indent="-257175">
              <a:buClr>
                <a:schemeClr val="bg2"/>
              </a:buClr>
              <a:buFont typeface="+mj-lt"/>
              <a:buAutoNum type="alphaLcParenR"/>
              <a:defRPr/>
            </a:pPr>
            <a:r>
              <a:rPr lang="en-US" sz="1200">
                <a:latin typeface="+mn-lt"/>
              </a:rPr>
              <a:t>Import these files: </a:t>
            </a:r>
            <a:r>
              <a:rPr lang="en-US" sz="1200" i="1">
                <a:latin typeface="+mn-lt"/>
              </a:rPr>
              <a:t>FileOne.xls </a:t>
            </a:r>
            <a:r>
              <a:rPr lang="en-US" sz="1200">
                <a:latin typeface="+mn-lt"/>
              </a:rPr>
              <a:t>and</a:t>
            </a:r>
            <a:r>
              <a:rPr lang="en-US" sz="1200" i="1">
                <a:latin typeface="+mn-lt"/>
              </a:rPr>
              <a:t> FileTwo.csv</a:t>
            </a:r>
          </a:p>
          <a:p>
            <a:pPr marL="600075" lvl="1" indent="-257175">
              <a:buClr>
                <a:schemeClr val="bg2"/>
              </a:buClr>
              <a:buFont typeface="+mj-lt"/>
              <a:buAutoNum type="alphaLcParenR"/>
              <a:defRPr/>
            </a:pPr>
            <a:r>
              <a:rPr lang="en-US" sz="1200">
                <a:latin typeface="+mn-lt"/>
              </a:rPr>
              <a:t>Explore the files</a:t>
            </a:r>
          </a:p>
          <a:p>
            <a:pPr marL="600075" lvl="1" indent="-257175">
              <a:buClr>
                <a:schemeClr val="bg2"/>
              </a:buClr>
              <a:buFont typeface="+mj-lt"/>
              <a:buAutoNum type="alphaLcParenR"/>
              <a:defRPr/>
            </a:pPr>
            <a:r>
              <a:rPr lang="en-US" sz="1200">
                <a:latin typeface="+mn-lt"/>
              </a:rPr>
              <a:t>Is there a common field across files to enable a join?</a:t>
            </a:r>
          </a:p>
          <a:p>
            <a:pPr marL="600075" lvl="1" indent="-257175">
              <a:buClr>
                <a:schemeClr val="bg2"/>
              </a:buClr>
              <a:buFont typeface="+mj-lt"/>
              <a:buAutoNum type="alphaLcParenR"/>
              <a:defRPr/>
            </a:pPr>
            <a:r>
              <a:rPr lang="en-US" sz="1200">
                <a:latin typeface="+mn-lt"/>
              </a:rPr>
              <a:t>Join both files retaining all records in </a:t>
            </a:r>
            <a:r>
              <a:rPr lang="en-US" sz="1200" i="1">
                <a:latin typeface="+mn-lt"/>
              </a:rPr>
              <a:t>FileOne.xls</a:t>
            </a:r>
          </a:p>
          <a:p>
            <a:pPr marL="342900" lvl="0" indent="-342900">
              <a:buFont typeface="+mj-lt"/>
              <a:buAutoNum type="arabicPeriod"/>
              <a:defRPr/>
            </a:pPr>
            <a:r>
              <a:rPr lang="en-US" sz="1200"/>
              <a:t>Remove Duplicates</a:t>
            </a:r>
          </a:p>
          <a:p>
            <a:pPr marL="600075" lvl="1" indent="-257175">
              <a:buClr>
                <a:schemeClr val="bg2"/>
              </a:buClr>
              <a:buFont typeface="+mj-lt"/>
              <a:buAutoNum type="alphaLcParenR"/>
              <a:defRPr/>
            </a:pPr>
            <a:r>
              <a:rPr lang="en-US" sz="1200">
                <a:latin typeface="+mn-lt"/>
              </a:rPr>
              <a:t>Import the file </a:t>
            </a:r>
            <a:r>
              <a:rPr lang="en-US" sz="1200" i="1">
                <a:latin typeface="+mn-lt"/>
              </a:rPr>
              <a:t>Dups.txt</a:t>
            </a:r>
          </a:p>
          <a:p>
            <a:pPr marL="600075" lvl="1" indent="-257175">
              <a:buClr>
                <a:schemeClr val="bg2"/>
              </a:buClr>
              <a:buFont typeface="+mj-lt"/>
              <a:buAutoNum type="alphaLcParenR"/>
              <a:defRPr/>
            </a:pPr>
            <a:r>
              <a:rPr lang="en-US" sz="1200">
                <a:latin typeface="+mn-lt"/>
              </a:rPr>
              <a:t>Explore the file, look at number rows and columns</a:t>
            </a:r>
            <a:endParaRPr lang="en-US" sz="1200" i="1">
              <a:latin typeface="+mn-lt"/>
            </a:endParaRPr>
          </a:p>
          <a:p>
            <a:pPr marL="600075" lvl="1" indent="-257175">
              <a:buClr>
                <a:schemeClr val="bg2"/>
              </a:buClr>
              <a:buFont typeface="+mj-lt"/>
              <a:buAutoNum type="alphaLcParenR"/>
              <a:defRPr/>
            </a:pPr>
            <a:r>
              <a:rPr lang="en-US" sz="1200">
                <a:latin typeface="+mn-lt"/>
              </a:rPr>
              <a:t>Remove duplicated rows using deduplicate node</a:t>
            </a:r>
          </a:p>
          <a:p>
            <a:pPr marL="600075" lvl="1" indent="-257175">
              <a:buClr>
                <a:schemeClr val="bg2"/>
              </a:buClr>
              <a:buFont typeface="+mj-lt"/>
              <a:buAutoNum type="alphaLcParenR"/>
              <a:defRPr/>
            </a:pPr>
            <a:r>
              <a:rPr lang="en-US" sz="1200">
                <a:latin typeface="+mn-lt"/>
              </a:rPr>
              <a:t>How many records left in the de-duplicated result?</a:t>
            </a:r>
          </a:p>
          <a:p>
            <a:pPr lvl="1">
              <a:defRPr/>
            </a:pPr>
            <a:endParaRPr lang="en-US" sz="1200" i="1">
              <a:latin typeface="+mn-lt"/>
            </a:endParaRPr>
          </a:p>
          <a:p>
            <a:endParaRPr lang="en-CA" sz="1200"/>
          </a:p>
        </p:txBody>
      </p:sp>
    </p:spTree>
    <p:custDataLst>
      <p:tags r:id="rId1"/>
    </p:custDataLst>
    <p:extLst>
      <p:ext uri="{BB962C8B-B14F-4D97-AF65-F5344CB8AC3E}">
        <p14:creationId xmlns:p14="http://schemas.microsoft.com/office/powerpoint/2010/main" val="127423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89D8D-DF94-4185-A87D-983EFF869359}"/>
              </a:ext>
            </a:extLst>
          </p:cNvPr>
          <p:cNvSpPr>
            <a:spLocks noGrp="1"/>
          </p:cNvSpPr>
          <p:nvPr>
            <p:ph type="title"/>
          </p:nvPr>
        </p:nvSpPr>
        <p:spPr/>
        <p:txBody>
          <a:bodyPr/>
          <a:lstStyle/>
          <a:p>
            <a:r>
              <a:rPr lang="en-CA"/>
              <a:t>Chapter 6 Exercises (2/3)</a:t>
            </a:r>
          </a:p>
        </p:txBody>
      </p:sp>
      <p:sp>
        <p:nvSpPr>
          <p:cNvPr id="5" name="Text Placeholder 4">
            <a:extLst>
              <a:ext uri="{FF2B5EF4-FFF2-40B4-BE49-F238E27FC236}">
                <a16:creationId xmlns:a16="http://schemas.microsoft.com/office/drawing/2014/main" id="{554139F9-761F-4322-BED0-8A7E6CDEEAD3}"/>
              </a:ext>
            </a:extLst>
          </p:cNvPr>
          <p:cNvSpPr>
            <a:spLocks noGrp="1"/>
          </p:cNvSpPr>
          <p:nvPr>
            <p:ph type="body" sz="quarter" idx="11"/>
          </p:nvPr>
        </p:nvSpPr>
        <p:spPr/>
        <p:txBody>
          <a:bodyPr/>
          <a:lstStyle/>
          <a:p>
            <a:pPr marL="342900" indent="-342900">
              <a:buFont typeface="+mj-lt"/>
              <a:buAutoNum type="arabicPeriod" startAt="4"/>
              <a:defRPr/>
            </a:pPr>
            <a:r>
              <a:rPr lang="en-US" sz="1200"/>
              <a:t>Aggregate a Dataset</a:t>
            </a:r>
          </a:p>
          <a:p>
            <a:pPr marL="685800" lvl="1" indent="-342900">
              <a:buClr>
                <a:schemeClr val="bg2"/>
              </a:buClr>
              <a:buFont typeface="+mj-lt"/>
              <a:buAutoNum type="alphaLcParenR"/>
              <a:defRPr/>
            </a:pPr>
            <a:r>
              <a:rPr lang="en-US" sz="1200">
                <a:latin typeface="+mn-lt"/>
              </a:rPr>
              <a:t>Import the file </a:t>
            </a:r>
            <a:r>
              <a:rPr lang="en-US" sz="1200" i="1">
                <a:latin typeface="+mn-lt"/>
              </a:rPr>
              <a:t>Census.xlsx</a:t>
            </a:r>
          </a:p>
          <a:p>
            <a:pPr marL="685800" lvl="1" indent="-342900">
              <a:buClr>
                <a:schemeClr val="bg2"/>
              </a:buClr>
              <a:buFont typeface="+mj-lt"/>
              <a:buAutoNum type="alphaLcParenR"/>
              <a:defRPr/>
            </a:pPr>
            <a:r>
              <a:rPr lang="en-US" sz="1200">
                <a:latin typeface="+mn-lt"/>
              </a:rPr>
              <a:t>Group by the field Response. Choose some continuous and categorical variables selecting an appropriate aggregate in each</a:t>
            </a:r>
            <a:endParaRPr lang="en-US" sz="1200">
              <a:latin typeface="+mn-lt"/>
              <a:cs typeface="Calibri"/>
            </a:endParaRPr>
          </a:p>
          <a:p>
            <a:pPr marL="685800" lvl="1" indent="-342900">
              <a:buClr>
                <a:schemeClr val="bg2"/>
              </a:buClr>
              <a:buFont typeface="+mj-lt"/>
              <a:buAutoNum type="alphaLcParenR"/>
              <a:defRPr/>
            </a:pPr>
            <a:r>
              <a:rPr lang="en-US" sz="1200">
                <a:latin typeface="+mn-lt"/>
              </a:rPr>
              <a:t>Explore the results</a:t>
            </a:r>
          </a:p>
          <a:p>
            <a:pPr marL="342900" indent="-342900">
              <a:buFont typeface="+mj-lt"/>
              <a:buAutoNum type="arabicPeriod" startAt="4"/>
              <a:defRPr/>
            </a:pPr>
            <a:r>
              <a:rPr lang="en-US" sz="1200"/>
              <a:t>Filter a Dataset</a:t>
            </a:r>
          </a:p>
          <a:p>
            <a:pPr marL="685800" lvl="1" indent="-342900">
              <a:buClr>
                <a:schemeClr val="bg2"/>
              </a:buClr>
              <a:buFont typeface="+mj-lt"/>
              <a:buAutoNum type="alphaLcParenR"/>
              <a:defRPr/>
            </a:pPr>
            <a:r>
              <a:rPr lang="en-US" sz="1200">
                <a:latin typeface="+mn-lt"/>
              </a:rPr>
              <a:t>Import the file </a:t>
            </a:r>
            <a:r>
              <a:rPr lang="en-US" sz="1200" i="1">
                <a:latin typeface="+mn-lt"/>
              </a:rPr>
              <a:t>Census.xlsx</a:t>
            </a:r>
          </a:p>
          <a:p>
            <a:pPr marL="685800" lvl="1" indent="-342900">
              <a:buClr>
                <a:schemeClr val="bg2"/>
              </a:buClr>
              <a:buFont typeface="+mj-lt"/>
              <a:buAutoNum type="alphaLcParenR"/>
              <a:defRPr/>
            </a:pPr>
            <a:r>
              <a:rPr lang="en-US" sz="1200">
                <a:latin typeface="+mn-lt"/>
                <a:cs typeface="Calibri"/>
              </a:rPr>
              <a:t>Filter the dataset on the field education to keep all records that have a Masters OR Bachelors</a:t>
            </a:r>
          </a:p>
          <a:p>
            <a:pPr marL="685800" lvl="1" indent="-342900">
              <a:buClr>
                <a:schemeClr val="bg2"/>
              </a:buClr>
              <a:buFont typeface="+mj-lt"/>
              <a:buAutoNum type="alphaLcParenR"/>
              <a:defRPr/>
            </a:pPr>
            <a:r>
              <a:rPr lang="en-US" sz="1200">
                <a:latin typeface="+mn-lt"/>
                <a:cs typeface="Calibri"/>
              </a:rPr>
              <a:t>Hint: specify condition “in a list” and the values as Masters OR Bachelors</a:t>
            </a:r>
          </a:p>
          <a:p>
            <a:pPr marL="685800" lvl="1" indent="-342900">
              <a:buClr>
                <a:schemeClr val="bg2"/>
              </a:buClr>
              <a:buFont typeface="+mj-lt"/>
              <a:buAutoNum type="alphaLcParenR"/>
              <a:defRPr/>
            </a:pPr>
            <a:r>
              <a:rPr lang="en-US" sz="1200">
                <a:latin typeface="+mn-lt"/>
                <a:cs typeface="Calibri"/>
              </a:rPr>
              <a:t>Show the data within the wizard. How many records are in the filtered dataset? </a:t>
            </a:r>
          </a:p>
          <a:p>
            <a:pPr marL="342900" indent="-342900">
              <a:buFont typeface="+mj-lt"/>
              <a:buAutoNum type="arabicPeriod" startAt="4"/>
              <a:defRPr/>
            </a:pPr>
            <a:r>
              <a:rPr lang="en-US" sz="1200"/>
              <a:t>Filtering Join</a:t>
            </a:r>
            <a:endParaRPr lang="en-US" sz="1200">
              <a:cs typeface="Calibri"/>
            </a:endParaRPr>
          </a:p>
          <a:p>
            <a:pPr marL="685800" lvl="1" indent="-342900">
              <a:buClr>
                <a:schemeClr val="bg2"/>
              </a:buClr>
              <a:buFont typeface="+mj-lt"/>
              <a:buAutoNum type="alphaLcParenR"/>
              <a:defRPr/>
            </a:pPr>
            <a:r>
              <a:rPr lang="en-US" sz="1200">
                <a:latin typeface="+mn-lt"/>
              </a:rPr>
              <a:t>Import these files: </a:t>
            </a:r>
            <a:r>
              <a:rPr lang="en-US" sz="1200" i="1">
                <a:latin typeface="+mn-lt"/>
              </a:rPr>
              <a:t>FileOne.xls </a:t>
            </a:r>
            <a:r>
              <a:rPr lang="en-US" sz="1200">
                <a:latin typeface="+mn-lt"/>
              </a:rPr>
              <a:t>and</a:t>
            </a:r>
            <a:r>
              <a:rPr lang="en-US" sz="1200" i="1">
                <a:latin typeface="+mn-lt"/>
              </a:rPr>
              <a:t> FileTwo.csv</a:t>
            </a:r>
          </a:p>
          <a:p>
            <a:pPr marL="685800" lvl="1" indent="-342900">
              <a:buClr>
                <a:schemeClr val="bg2"/>
              </a:buClr>
              <a:buFont typeface="+mj-lt"/>
              <a:buAutoNum type="alphaLcParenR"/>
              <a:defRPr/>
            </a:pPr>
            <a:r>
              <a:rPr lang="en-US" sz="1200">
                <a:latin typeface="+mn-lt"/>
              </a:rPr>
              <a:t>Use the Filtering Join node to join the two datasets on ID</a:t>
            </a:r>
          </a:p>
          <a:p>
            <a:pPr marL="685800" lvl="1" indent="-342900">
              <a:buClr>
                <a:schemeClr val="bg2"/>
              </a:buClr>
              <a:buFont typeface="+mj-lt"/>
              <a:buAutoNum type="alphaLcParenR"/>
              <a:defRPr/>
            </a:pPr>
            <a:r>
              <a:rPr lang="en-US" sz="1200">
                <a:latin typeface="+mn-lt"/>
              </a:rPr>
              <a:t>Join both files retaining all records in </a:t>
            </a:r>
            <a:r>
              <a:rPr lang="en-US" sz="1200" i="1">
                <a:latin typeface="+mn-lt"/>
              </a:rPr>
              <a:t>FileOne.xls </a:t>
            </a:r>
            <a:r>
              <a:rPr lang="en-US" sz="1200">
                <a:latin typeface="+mn-lt"/>
              </a:rPr>
              <a:t>that match in </a:t>
            </a:r>
            <a:r>
              <a:rPr lang="en-US" sz="1200" i="1">
                <a:latin typeface="+mn-lt"/>
              </a:rPr>
              <a:t>FileTwo.csv</a:t>
            </a:r>
          </a:p>
          <a:p>
            <a:pPr marL="600075" lvl="1" indent="-257175">
              <a:buFont typeface="+mj-lt"/>
              <a:buAutoNum type="alphaLcParenR"/>
              <a:defRPr/>
            </a:pPr>
            <a:endParaRPr lang="en-US" sz="1200" i="1"/>
          </a:p>
          <a:p>
            <a:endParaRPr lang="en-CA" sz="1200"/>
          </a:p>
        </p:txBody>
      </p:sp>
    </p:spTree>
    <p:custDataLst>
      <p:tags r:id="rId1"/>
    </p:custDataLst>
    <p:extLst>
      <p:ext uri="{BB962C8B-B14F-4D97-AF65-F5344CB8AC3E}">
        <p14:creationId xmlns:p14="http://schemas.microsoft.com/office/powerpoint/2010/main" val="310676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89D8D-DF94-4185-A87D-983EFF869359}"/>
              </a:ext>
            </a:extLst>
          </p:cNvPr>
          <p:cNvSpPr>
            <a:spLocks noGrp="1"/>
          </p:cNvSpPr>
          <p:nvPr>
            <p:ph type="title"/>
          </p:nvPr>
        </p:nvSpPr>
        <p:spPr/>
        <p:txBody>
          <a:bodyPr/>
          <a:lstStyle/>
          <a:p>
            <a:r>
              <a:rPr lang="en-CA"/>
              <a:t>Chapter 6 Exercises (2/3)</a:t>
            </a:r>
          </a:p>
        </p:txBody>
      </p:sp>
      <p:sp>
        <p:nvSpPr>
          <p:cNvPr id="5" name="Text Placeholder 4">
            <a:extLst>
              <a:ext uri="{FF2B5EF4-FFF2-40B4-BE49-F238E27FC236}">
                <a16:creationId xmlns:a16="http://schemas.microsoft.com/office/drawing/2014/main" id="{554139F9-761F-4322-BED0-8A7E6CDEEAD3}"/>
              </a:ext>
            </a:extLst>
          </p:cNvPr>
          <p:cNvSpPr>
            <a:spLocks noGrp="1"/>
          </p:cNvSpPr>
          <p:nvPr>
            <p:ph type="body" sz="quarter" idx="11"/>
          </p:nvPr>
        </p:nvSpPr>
        <p:spPr/>
        <p:txBody>
          <a:bodyPr/>
          <a:lstStyle/>
          <a:p>
            <a:pPr marL="257175" indent="-257175">
              <a:buFont typeface="+mj-lt"/>
              <a:buAutoNum type="arabicPeriod" startAt="7"/>
              <a:defRPr/>
            </a:pPr>
            <a:r>
              <a:rPr lang="en-US" sz="1200"/>
              <a:t>Sorting, Ranking and Creating Lag Variables</a:t>
            </a:r>
          </a:p>
          <a:p>
            <a:pPr marL="685800" lvl="1" indent="-257175">
              <a:buClr>
                <a:schemeClr val="bg2"/>
              </a:buClr>
              <a:buFont typeface="+mj-lt"/>
              <a:buAutoNum type="alphaLcParenR"/>
              <a:defRPr/>
            </a:pPr>
            <a:r>
              <a:rPr lang="en-US" sz="1200">
                <a:latin typeface="+mn-lt"/>
              </a:rPr>
              <a:t>Import the file Census.txt</a:t>
            </a:r>
            <a:endParaRPr lang="en-CA" sz="1200">
              <a:latin typeface="+mn-lt"/>
            </a:endParaRPr>
          </a:p>
          <a:p>
            <a:pPr marL="685800" lvl="1" indent="-257175">
              <a:buClr>
                <a:schemeClr val="bg2"/>
              </a:buClr>
              <a:buFont typeface="+mj-lt"/>
              <a:buAutoNum type="alphaLcParenR"/>
              <a:defRPr/>
            </a:pPr>
            <a:r>
              <a:rPr lang="en-CA" sz="1200">
                <a:latin typeface="+mn-lt"/>
              </a:rPr>
              <a:t>Use the </a:t>
            </a:r>
            <a:r>
              <a:rPr lang="en-CA" sz="1200" b="1">
                <a:latin typeface="+mn-lt"/>
              </a:rPr>
              <a:t>sort, rank, lag node </a:t>
            </a:r>
            <a:r>
              <a:rPr lang="en-CA" sz="1200">
                <a:latin typeface="+mn-lt"/>
              </a:rPr>
              <a:t>to rank the dataset by age in descending order</a:t>
            </a:r>
          </a:p>
          <a:p>
            <a:pPr marL="685800" lvl="1" indent="-257175">
              <a:buClr>
                <a:schemeClr val="bg2"/>
              </a:buClr>
              <a:buFont typeface="+mj-lt"/>
              <a:buAutoNum type="alphaLcParenR"/>
              <a:defRPr/>
            </a:pPr>
            <a:r>
              <a:rPr lang="en-CA" sz="1200">
                <a:latin typeface="+mn-lt"/>
              </a:rPr>
              <a:t>In the same node, create a ranking field by group based on age. Rename the variable to </a:t>
            </a:r>
            <a:r>
              <a:rPr lang="en-CA" sz="1200" err="1">
                <a:latin typeface="+mn-lt"/>
              </a:rPr>
              <a:t>Age_Ranking</a:t>
            </a:r>
            <a:endParaRPr lang="en-CA" sz="1200">
              <a:latin typeface="+mn-lt"/>
            </a:endParaRPr>
          </a:p>
          <a:p>
            <a:pPr marL="685800" lvl="1" indent="-257175">
              <a:buClr>
                <a:schemeClr val="bg2"/>
              </a:buClr>
              <a:buFont typeface="+mj-lt"/>
              <a:buAutoNum type="alphaLcParenR"/>
              <a:defRPr/>
            </a:pPr>
            <a:r>
              <a:rPr lang="en-CA" sz="1200">
                <a:latin typeface="+mn-lt"/>
              </a:rPr>
              <a:t>Create a lagged variable based on capital-gain. Specify a lag of 1 as the lag order </a:t>
            </a:r>
          </a:p>
          <a:p>
            <a:pPr marL="685800" lvl="1" indent="-257175">
              <a:buClr>
                <a:schemeClr val="bg2"/>
              </a:buClr>
              <a:buFont typeface="+mj-lt"/>
              <a:buAutoNum type="alphaLcParenR"/>
              <a:defRPr/>
            </a:pPr>
            <a:r>
              <a:rPr lang="en-CA" sz="1200">
                <a:latin typeface="+mn-lt"/>
              </a:rPr>
              <a:t>Explore the results</a:t>
            </a:r>
            <a:endParaRPr lang="en-US" sz="1200">
              <a:latin typeface="+mn-lt"/>
            </a:endParaRPr>
          </a:p>
          <a:p>
            <a:pPr marL="257175" indent="-257175">
              <a:buFont typeface="+mj-lt"/>
              <a:buAutoNum type="arabicPeriod" startAt="8"/>
              <a:defRPr/>
            </a:pPr>
            <a:r>
              <a:rPr lang="en-US" sz="1200"/>
              <a:t>Define Special Values for the variable hours-per-week</a:t>
            </a:r>
          </a:p>
          <a:p>
            <a:pPr marL="600075" lvl="1" indent="-257175">
              <a:buClr>
                <a:schemeClr val="bg2"/>
              </a:buClr>
              <a:buFont typeface="+mj-lt"/>
              <a:buAutoNum type="alphaLcParenR"/>
              <a:defRPr/>
            </a:pPr>
            <a:r>
              <a:rPr lang="en-US" sz="1200">
                <a:latin typeface="+mn-lt"/>
              </a:rPr>
              <a:t>Create a new </a:t>
            </a:r>
            <a:r>
              <a:rPr lang="en-US" sz="1200" b="1">
                <a:latin typeface="+mn-lt"/>
              </a:rPr>
              <a:t>Description Field </a:t>
            </a:r>
            <a:r>
              <a:rPr lang="en-US" sz="1200">
                <a:latin typeface="+mn-lt"/>
              </a:rPr>
              <a:t>identifying records with a value of 99. Leave the </a:t>
            </a:r>
            <a:r>
              <a:rPr lang="en-US" sz="1200" b="1">
                <a:latin typeface="+mn-lt"/>
              </a:rPr>
              <a:t>Description field default value </a:t>
            </a:r>
            <a:r>
              <a:rPr lang="en-US" sz="1200">
                <a:latin typeface="+mn-lt"/>
              </a:rPr>
              <a:t>as</a:t>
            </a:r>
            <a:r>
              <a:rPr lang="en-US" sz="1200" b="1">
                <a:latin typeface="+mn-lt"/>
              </a:rPr>
              <a:t> </a:t>
            </a:r>
            <a:r>
              <a:rPr lang="en-US" sz="1200">
                <a:latin typeface="+mn-lt"/>
              </a:rPr>
              <a:t>null</a:t>
            </a:r>
            <a:endParaRPr lang="en-US" sz="1200">
              <a:latin typeface="+mn-lt"/>
              <a:cs typeface="Calibri"/>
            </a:endParaRPr>
          </a:p>
          <a:p>
            <a:pPr marL="600075" lvl="1" indent="-257175">
              <a:buClr>
                <a:schemeClr val="bg2"/>
              </a:buClr>
              <a:buFont typeface="+mj-lt"/>
              <a:buAutoNum type="alphaLcParenR"/>
              <a:defRPr/>
            </a:pPr>
            <a:r>
              <a:rPr lang="en-US" sz="1200">
                <a:latin typeface="+mn-lt"/>
              </a:rPr>
              <a:t>Additionally, add a replacement field for hours-per-week where the value 99 is replaced with null</a:t>
            </a:r>
            <a:endParaRPr lang="en-US" sz="1200">
              <a:latin typeface="+mn-lt"/>
              <a:cs typeface="Calibri" panose="020F0502020204030204"/>
            </a:endParaRPr>
          </a:p>
          <a:p>
            <a:pPr marL="600075" lvl="1" indent="-257175">
              <a:buClr>
                <a:schemeClr val="bg2"/>
              </a:buClr>
              <a:buAutoNum type="alphaLcParenR"/>
              <a:defRPr/>
            </a:pPr>
            <a:r>
              <a:rPr lang="en-US" sz="1200">
                <a:latin typeface="+mn-lt"/>
                <a:cs typeface="Calibri" panose="020F0502020204030204"/>
              </a:rPr>
              <a:t>Enter 'Special missing value' as the Description field entry</a:t>
            </a:r>
          </a:p>
          <a:p>
            <a:pPr marL="600075" lvl="1" indent="-257175">
              <a:buClr>
                <a:schemeClr val="bg2"/>
              </a:buClr>
              <a:buAutoNum type="alphaLcParenR"/>
              <a:defRPr/>
            </a:pPr>
            <a:r>
              <a:rPr lang="en-US" sz="1200">
                <a:latin typeface="+mn-lt"/>
              </a:rPr>
              <a:t>Run the node and explore the results. What proportion of records have a value of 99 for the variable hours-per-week?</a:t>
            </a:r>
          </a:p>
          <a:p>
            <a:endParaRPr lang="en-CA" sz="1200"/>
          </a:p>
        </p:txBody>
      </p:sp>
    </p:spTree>
    <p:custDataLst>
      <p:tags r:id="rId1"/>
    </p:custDataLst>
    <p:extLst>
      <p:ext uri="{BB962C8B-B14F-4D97-AF65-F5344CB8AC3E}">
        <p14:creationId xmlns:p14="http://schemas.microsoft.com/office/powerpoint/2010/main" val="194714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389D8D-DF94-4185-A87D-983EFF869359}"/>
              </a:ext>
            </a:extLst>
          </p:cNvPr>
          <p:cNvSpPr>
            <a:spLocks noGrp="1"/>
          </p:cNvSpPr>
          <p:nvPr>
            <p:ph type="title"/>
          </p:nvPr>
        </p:nvSpPr>
        <p:spPr/>
        <p:txBody>
          <a:bodyPr/>
          <a:lstStyle/>
          <a:p>
            <a:r>
              <a:rPr lang="en-CA"/>
              <a:t>Chapter 6 Exercises (2/3)</a:t>
            </a:r>
          </a:p>
        </p:txBody>
      </p:sp>
      <p:sp>
        <p:nvSpPr>
          <p:cNvPr id="5" name="Text Placeholder 4">
            <a:extLst>
              <a:ext uri="{FF2B5EF4-FFF2-40B4-BE49-F238E27FC236}">
                <a16:creationId xmlns:a16="http://schemas.microsoft.com/office/drawing/2014/main" id="{554139F9-761F-4322-BED0-8A7E6CDEEAD3}"/>
              </a:ext>
            </a:extLst>
          </p:cNvPr>
          <p:cNvSpPr>
            <a:spLocks noGrp="1"/>
          </p:cNvSpPr>
          <p:nvPr>
            <p:ph type="body" sz="quarter" idx="11"/>
          </p:nvPr>
        </p:nvSpPr>
        <p:spPr/>
        <p:txBody>
          <a:bodyPr/>
          <a:lstStyle/>
          <a:p>
            <a:pPr marL="257175" indent="-257175">
              <a:buAutoNum type="arabicPeriod" startAt="8"/>
              <a:defRPr/>
            </a:pPr>
            <a:r>
              <a:rPr lang="en-US"/>
              <a:t>Variable Transformations</a:t>
            </a:r>
            <a:endParaRPr lang="en-US">
              <a:cs typeface="Calibri"/>
            </a:endParaRPr>
          </a:p>
          <a:p>
            <a:pPr marL="600075" lvl="1" indent="-257175">
              <a:buClr>
                <a:schemeClr val="bg2"/>
              </a:buClr>
              <a:buFont typeface="+mj-lt"/>
              <a:buAutoNum type="alphaLcParenR"/>
            </a:pPr>
            <a:r>
              <a:rPr lang="en-US">
                <a:latin typeface="+mn-lt"/>
              </a:rPr>
              <a:t>Use the Helper functions to create some new fields</a:t>
            </a:r>
          </a:p>
          <a:p>
            <a:pPr marL="600075" lvl="1" indent="-257175">
              <a:buClr>
                <a:schemeClr val="bg2"/>
              </a:buClr>
              <a:buAutoNum type="alphaLcParenR"/>
            </a:pPr>
            <a:r>
              <a:rPr lang="en-US">
                <a:latin typeface="+mn-lt"/>
              </a:rPr>
              <a:t>Bin the continuous field </a:t>
            </a:r>
            <a:r>
              <a:rPr lang="en-US" i="1" err="1">
                <a:latin typeface="+mn-lt"/>
              </a:rPr>
              <a:t>capital_gain</a:t>
            </a:r>
            <a:r>
              <a:rPr lang="en-US" i="1">
                <a:latin typeface="+mn-lt"/>
              </a:rPr>
              <a:t> </a:t>
            </a:r>
            <a:r>
              <a:rPr lang="en-US">
                <a:latin typeface="+mn-lt"/>
              </a:rPr>
              <a:t>into three </a:t>
            </a:r>
            <a:r>
              <a:rPr lang="en-US" b="1">
                <a:latin typeface="+mn-lt"/>
              </a:rPr>
              <a:t>Equal Width </a:t>
            </a:r>
            <a:r>
              <a:rPr lang="en-US">
                <a:latin typeface="+mn-lt"/>
              </a:rPr>
              <a:t>bins</a:t>
            </a:r>
            <a:endParaRPr lang="en-US">
              <a:latin typeface="+mn-lt"/>
              <a:cs typeface="Calibri"/>
            </a:endParaRPr>
          </a:p>
          <a:p>
            <a:pPr marL="600075" lvl="1" indent="-257175">
              <a:buClr>
                <a:schemeClr val="bg2"/>
              </a:buClr>
              <a:buFont typeface="+mj-lt"/>
              <a:buAutoNum type="alphaLcParenR"/>
            </a:pPr>
            <a:r>
              <a:rPr lang="en-US">
                <a:latin typeface="+mn-lt"/>
              </a:rPr>
              <a:t>Create a weight variable based on the field </a:t>
            </a:r>
            <a:r>
              <a:rPr lang="en-US" i="1">
                <a:latin typeface="+mn-lt"/>
              </a:rPr>
              <a:t>sex. </a:t>
            </a:r>
            <a:r>
              <a:rPr lang="en-US">
                <a:latin typeface="+mn-lt"/>
              </a:rPr>
              <a:t>Ensure that all categories of </a:t>
            </a:r>
            <a:r>
              <a:rPr lang="en-US" i="1">
                <a:latin typeface="+mn-lt"/>
              </a:rPr>
              <a:t>sex </a:t>
            </a:r>
            <a:r>
              <a:rPr lang="en-US">
                <a:latin typeface="+mn-lt"/>
              </a:rPr>
              <a:t>are equally represented when the weight is applied</a:t>
            </a:r>
          </a:p>
          <a:p>
            <a:endParaRPr lang="en-CA"/>
          </a:p>
        </p:txBody>
      </p:sp>
    </p:spTree>
    <p:custDataLst>
      <p:tags r:id="rId1"/>
    </p:custDataLst>
    <p:extLst>
      <p:ext uri="{BB962C8B-B14F-4D97-AF65-F5344CB8AC3E}">
        <p14:creationId xmlns:p14="http://schemas.microsoft.com/office/powerpoint/2010/main" val="109284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7: SAMPLING &amp; PARTITIONING</a:t>
            </a:r>
          </a:p>
        </p:txBody>
      </p:sp>
    </p:spTree>
    <p:custDataLst>
      <p:tags r:id="rId1"/>
    </p:custDataLst>
    <p:extLst>
      <p:ext uri="{BB962C8B-B14F-4D97-AF65-F5344CB8AC3E}">
        <p14:creationId xmlns:p14="http://schemas.microsoft.com/office/powerpoint/2010/main" val="127250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04A59990-A3E0-4748-B9D2-7D62D6DBA0F2}"/>
              </a:ext>
            </a:extLst>
          </p:cNvPr>
          <p:cNvSpPr>
            <a:spLocks noGrp="1"/>
          </p:cNvSpPr>
          <p:nvPr>
            <p:ph type="body" sz="quarter" idx="11"/>
          </p:nvPr>
        </p:nvSpPr>
        <p:spPr/>
        <p:txBody>
          <a:bodyPr vert="horz" lIns="91440" tIns="45720" rIns="91440" bIns="45720" rtlCol="0" anchor="t">
            <a:noAutofit/>
          </a:bodyPr>
          <a:lstStyle/>
          <a:p>
            <a:r>
              <a:rPr lang="en-CA">
                <a:cs typeface="Arial"/>
              </a:rPr>
              <a:t>Introduction to Sampling</a:t>
            </a:r>
          </a:p>
          <a:p>
            <a:r>
              <a:rPr lang="en-CA">
                <a:cs typeface="Arial"/>
              </a:rPr>
              <a:t>Introduction to Partitioning </a:t>
            </a:r>
            <a:endParaRPr lang="en-CA"/>
          </a:p>
          <a:p>
            <a:r>
              <a:rPr lang="en-CA">
                <a:cs typeface="Arial"/>
              </a:rPr>
              <a:t>Partition Node </a:t>
            </a:r>
            <a:endParaRPr lang="en-CA"/>
          </a:p>
          <a:p>
            <a:pPr lvl="1"/>
            <a:r>
              <a:rPr lang="en-CA">
                <a:cs typeface="Arial"/>
              </a:rPr>
              <a:t>Random Partition </a:t>
            </a:r>
            <a:endParaRPr lang="en-CA"/>
          </a:p>
          <a:p>
            <a:pPr lvl="1"/>
            <a:r>
              <a:rPr lang="en-CA">
                <a:cs typeface="Arial"/>
              </a:rPr>
              <a:t>Stratified Partition </a:t>
            </a:r>
            <a:endParaRPr lang="en-CA"/>
          </a:p>
          <a:p>
            <a:pPr marL="0" indent="0">
              <a:buNone/>
            </a:pPr>
            <a:r>
              <a:rPr lang="en-CA">
                <a:cs typeface="Arial"/>
              </a:rPr>
              <a:t>	</a:t>
            </a:r>
          </a:p>
        </p:txBody>
      </p:sp>
      <p:sp>
        <p:nvSpPr>
          <p:cNvPr id="2" name="Title 1">
            <a:extLst>
              <a:ext uri="{FF2B5EF4-FFF2-40B4-BE49-F238E27FC236}">
                <a16:creationId xmlns:a16="http://schemas.microsoft.com/office/drawing/2014/main" id="{498B2CC1-CB9A-4B69-B8DE-E4D0536BD0A5}"/>
              </a:ext>
            </a:extLst>
          </p:cNvPr>
          <p:cNvSpPr>
            <a:spLocks noGrp="1"/>
          </p:cNvSpPr>
          <p:nvPr>
            <p:ph type="title"/>
          </p:nvPr>
        </p:nvSpPr>
        <p:spPr/>
        <p:txBody>
          <a:bodyPr/>
          <a:lstStyle/>
          <a:p>
            <a:r>
              <a:rPr lang="en-CA"/>
              <a:t>Contents</a:t>
            </a:r>
          </a:p>
        </p:txBody>
      </p:sp>
    </p:spTree>
    <p:custDataLst>
      <p:tags r:id="rId1"/>
    </p:custDataLst>
    <p:extLst>
      <p:ext uri="{BB962C8B-B14F-4D97-AF65-F5344CB8AC3E}">
        <p14:creationId xmlns:p14="http://schemas.microsoft.com/office/powerpoint/2010/main" val="217535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A28C8692-64E1-429C-B28F-EBD3956DB107}"/>
              </a:ext>
            </a:extLst>
          </p:cNvPr>
          <p:cNvSpPr>
            <a:spLocks noGrp="1"/>
          </p:cNvSpPr>
          <p:nvPr>
            <p:ph type="body" sz="quarter" idx="11"/>
          </p:nvPr>
        </p:nvSpPr>
        <p:spPr>
          <a:xfrm>
            <a:off x="457200" y="918253"/>
            <a:ext cx="8201025" cy="3445524"/>
          </a:xfrm>
        </p:spPr>
        <p:txBody>
          <a:bodyPr vert="horz" lIns="91440" tIns="45720" rIns="91440" bIns="45720" rtlCol="0" anchor="t">
            <a:noAutofit/>
          </a:bodyPr>
          <a:lstStyle/>
          <a:p>
            <a:pPr>
              <a:spcAft>
                <a:spcPts val="600"/>
              </a:spcAft>
            </a:pPr>
            <a:r>
              <a:rPr lang="en-GB">
                <a:cs typeface="Arial"/>
              </a:rPr>
              <a:t>Sampling is using only</a:t>
            </a:r>
            <a:r>
              <a:rPr lang="en-GB">
                <a:latin typeface="+mn-lt"/>
                <a:cs typeface="Arial"/>
              </a:rPr>
              <a:t> a portion of your whole dataset</a:t>
            </a:r>
            <a:r>
              <a:rPr lang="en-GB">
                <a:cs typeface="Arial"/>
              </a:rPr>
              <a:t>:</a:t>
            </a:r>
            <a:endParaRPr lang="en-GB">
              <a:latin typeface="+mn-lt"/>
              <a:cs typeface="Arial"/>
            </a:endParaRPr>
          </a:p>
          <a:p>
            <a:pPr lvl="1">
              <a:spcAft>
                <a:spcPts val="600"/>
              </a:spcAft>
            </a:pPr>
            <a:r>
              <a:rPr lang="en-GB" b="1">
                <a:latin typeface="+mn-lt"/>
                <a:cs typeface="Arial"/>
              </a:rPr>
              <a:t>Random sampling</a:t>
            </a:r>
            <a:r>
              <a:rPr lang="en-GB">
                <a:latin typeface="+mn-lt"/>
                <a:cs typeface="Arial"/>
              </a:rPr>
              <a:t> - usually done for performance reasons</a:t>
            </a:r>
          </a:p>
          <a:p>
            <a:pPr marL="628650" lvl="1" indent="-171450">
              <a:spcAft>
                <a:spcPts val="600"/>
              </a:spcAft>
            </a:pPr>
            <a:r>
              <a:rPr lang="en-GB">
                <a:cs typeface="Arial"/>
              </a:rPr>
              <a:t>If you have “big data”, you may pay a large time cost to build models on all records</a:t>
            </a:r>
            <a:endParaRPr lang="en-GB">
              <a:ea typeface="+mn-lt"/>
              <a:cs typeface="+mn-lt"/>
            </a:endParaRPr>
          </a:p>
          <a:p>
            <a:pPr marL="628650" lvl="1" indent="-171450">
              <a:spcAft>
                <a:spcPts val="600"/>
              </a:spcAft>
            </a:pPr>
            <a:r>
              <a:rPr lang="en-GB">
                <a:latin typeface="Arial"/>
                <a:cs typeface="Arial"/>
              </a:rPr>
              <a:t>Often done when importing data (or earlier) (helps save on memory and/or disk space)</a:t>
            </a:r>
            <a:endParaRPr lang="en-GB">
              <a:ea typeface="+mn-lt"/>
              <a:cs typeface="+mn-lt"/>
            </a:endParaRPr>
          </a:p>
          <a:p>
            <a:pPr marL="857250" lvl="2">
              <a:spcAft>
                <a:spcPts val="600"/>
              </a:spcAft>
            </a:pPr>
            <a:r>
              <a:rPr lang="en-GB">
                <a:latin typeface="Arial"/>
                <a:ea typeface="+mn-lt"/>
                <a:cs typeface="+mn-lt"/>
              </a:rPr>
              <a:t>However, with advanced machine learning models (like Neural Networks or Ensembles) it’s not uncommon to load data without memory problems, but have trouble at model training time - In this case, you can sample as part of data preparation</a:t>
            </a:r>
          </a:p>
          <a:p>
            <a:pPr marL="857250" lvl="2" indent="-171450">
              <a:spcAft>
                <a:spcPts val="600"/>
              </a:spcAft>
            </a:pPr>
            <a:endParaRPr lang="en-GB">
              <a:cs typeface="Arial"/>
            </a:endParaRPr>
          </a:p>
          <a:p>
            <a:pPr marL="457200" indent="-285750">
              <a:spcAft>
                <a:spcPts val="600"/>
              </a:spcAft>
            </a:pPr>
            <a:r>
              <a:rPr lang="en-GB" b="1">
                <a:latin typeface="+mn-lt"/>
                <a:cs typeface="Arial"/>
              </a:rPr>
              <a:t>Stratified sampling</a:t>
            </a:r>
            <a:r>
              <a:rPr lang="en-GB">
                <a:latin typeface="+mn-lt"/>
                <a:cs typeface="Arial"/>
              </a:rPr>
              <a:t> is often done for technical reasons:</a:t>
            </a:r>
          </a:p>
          <a:p>
            <a:pPr marL="628650" lvl="1" indent="-171450">
              <a:spcAft>
                <a:spcPts val="600"/>
              </a:spcAft>
            </a:pPr>
            <a:r>
              <a:rPr lang="en-GB">
                <a:cs typeface="Arial"/>
              </a:rPr>
              <a:t>For example, you may wish to change the class balance of your data for training</a:t>
            </a:r>
          </a:p>
          <a:p>
            <a:pPr marL="628650" lvl="1" indent="-171450">
              <a:spcAft>
                <a:spcPts val="600"/>
              </a:spcAft>
            </a:pPr>
            <a:r>
              <a:rPr lang="en-GB">
                <a:cs typeface="Arial"/>
              </a:rPr>
              <a:t>Stratified</a:t>
            </a:r>
            <a:r>
              <a:rPr lang="en-GB">
                <a:latin typeface="+mn-lt"/>
                <a:cs typeface="Arial"/>
              </a:rPr>
              <a:t> sampling done as part of data preparation</a:t>
            </a:r>
            <a:r>
              <a:rPr lang="en-GB">
                <a:cs typeface="Arial"/>
              </a:rPr>
              <a:t>, after data is imported</a:t>
            </a:r>
            <a:endParaRPr lang="en-GB"/>
          </a:p>
          <a:p>
            <a:endParaRPr lang="en-CA"/>
          </a:p>
        </p:txBody>
      </p:sp>
      <p:sp>
        <p:nvSpPr>
          <p:cNvPr id="2" name="Title 1">
            <a:extLst>
              <a:ext uri="{FF2B5EF4-FFF2-40B4-BE49-F238E27FC236}">
                <a16:creationId xmlns:a16="http://schemas.microsoft.com/office/drawing/2014/main" id="{CD492982-E853-4A70-A914-00DDCF8DDCAE}"/>
              </a:ext>
            </a:extLst>
          </p:cNvPr>
          <p:cNvSpPr>
            <a:spLocks noGrp="1"/>
          </p:cNvSpPr>
          <p:nvPr>
            <p:ph type="title"/>
          </p:nvPr>
        </p:nvSpPr>
        <p:spPr/>
        <p:txBody>
          <a:bodyPr/>
          <a:lstStyle/>
          <a:p>
            <a:r>
              <a:rPr lang="en-CA"/>
              <a:t>Introduction to Sampling </a:t>
            </a:r>
          </a:p>
        </p:txBody>
      </p:sp>
    </p:spTree>
    <p:custDataLst>
      <p:tags r:id="rId1"/>
    </p:custDataLst>
    <p:extLst>
      <p:ext uri="{BB962C8B-B14F-4D97-AF65-F5344CB8AC3E}">
        <p14:creationId xmlns:p14="http://schemas.microsoft.com/office/powerpoint/2010/main" val="34779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A28C8692-64E1-429C-B28F-EBD3956DB107}"/>
              </a:ext>
            </a:extLst>
          </p:cNvPr>
          <p:cNvSpPr>
            <a:spLocks noGrp="1"/>
          </p:cNvSpPr>
          <p:nvPr>
            <p:ph type="body" sz="quarter" idx="11"/>
          </p:nvPr>
        </p:nvSpPr>
        <p:spPr>
          <a:xfrm>
            <a:off x="163620" y="762421"/>
            <a:ext cx="8201025" cy="3445524"/>
          </a:xfrm>
        </p:spPr>
        <p:txBody>
          <a:bodyPr vert="horz" lIns="91440" tIns="45720" rIns="91440" bIns="45720" rtlCol="0" anchor="t">
            <a:noAutofit/>
          </a:bodyPr>
          <a:lstStyle/>
          <a:p>
            <a:pPr>
              <a:spcAft>
                <a:spcPts val="0"/>
              </a:spcAft>
            </a:pPr>
            <a:r>
              <a:rPr lang="en-GB">
                <a:cs typeface="Arial"/>
              </a:rPr>
              <a:t>Partitioning is when you take a dataset and split it up into several parts (other datasets), each of which can be used separately for different purposes</a:t>
            </a:r>
          </a:p>
          <a:p>
            <a:pPr lvl="1">
              <a:spcAft>
                <a:spcPts val="0"/>
              </a:spcAft>
            </a:pPr>
            <a:r>
              <a:rPr lang="en-GB">
                <a:latin typeface="Arial"/>
                <a:cs typeface="Arial"/>
              </a:rPr>
              <a:t>This is most commonly done for making Training/Validation partitions</a:t>
            </a:r>
            <a:endParaRPr lang="en-GB">
              <a:cs typeface="Arial"/>
            </a:endParaRPr>
          </a:p>
          <a:p>
            <a:pPr lvl="1">
              <a:spcAft>
                <a:spcPts val="0"/>
              </a:spcAft>
            </a:pPr>
            <a:endParaRPr lang="en-GB">
              <a:cs typeface="Arial"/>
            </a:endParaRPr>
          </a:p>
          <a:p>
            <a:pPr>
              <a:spcAft>
                <a:spcPts val="0"/>
              </a:spcAft>
            </a:pPr>
            <a:r>
              <a:rPr lang="en-GB">
                <a:cs typeface="Arial"/>
              </a:rPr>
              <a:t>Prior to building a model, data is split into separate partitions: for training and evaluating the model</a:t>
            </a:r>
            <a:endParaRPr lang="en-US"/>
          </a:p>
          <a:p>
            <a:pPr lvl="1">
              <a:spcAft>
                <a:spcPts val="0"/>
              </a:spcAft>
            </a:pPr>
            <a:r>
              <a:rPr lang="en-GB">
                <a:latin typeface="Arial"/>
                <a:cs typeface="Arial"/>
              </a:rPr>
              <a:t>Hold some records out of your training set to get a better idea of how your model performs on “new” data, to check for overfit</a:t>
            </a:r>
            <a:endParaRPr lang="en-US">
              <a:latin typeface="Arial"/>
            </a:endParaRPr>
          </a:p>
          <a:p>
            <a:pPr lvl="1">
              <a:spcAft>
                <a:spcPts val="0"/>
              </a:spcAft>
            </a:pPr>
            <a:r>
              <a:rPr lang="en-GB">
                <a:latin typeface="Arial"/>
                <a:cs typeface="Arial"/>
              </a:rPr>
              <a:t>Records are randomly assigned to each partition typically without replacement, i.e. each record can only show up in one partition</a:t>
            </a:r>
            <a:endParaRPr lang="en-GB">
              <a:cs typeface="Arial"/>
            </a:endParaRPr>
          </a:p>
          <a:p>
            <a:pPr>
              <a:spcAft>
                <a:spcPts val="0"/>
              </a:spcAft>
            </a:pPr>
            <a:endParaRPr lang="en-GB">
              <a:latin typeface="Arial"/>
              <a:cs typeface="Arial"/>
            </a:endParaRPr>
          </a:p>
          <a:p>
            <a:pPr lvl="1">
              <a:spcAft>
                <a:spcPts val="0"/>
              </a:spcAft>
            </a:pPr>
            <a:r>
              <a:rPr lang="en-GB">
                <a:latin typeface="Arial"/>
                <a:cs typeface="Arial"/>
              </a:rPr>
              <a:t>Approaches:</a:t>
            </a:r>
            <a:endParaRPr lang="en-GB"/>
          </a:p>
          <a:p>
            <a:pPr marL="628650" lvl="1" indent="-285750">
              <a:spcAft>
                <a:spcPts val="0"/>
              </a:spcAft>
            </a:pPr>
            <a:r>
              <a:rPr lang="en-GB">
                <a:latin typeface="+mn-lt"/>
                <a:cs typeface="Arial"/>
              </a:rPr>
              <a:t>Traditionally: create 2 partitions, Training/Validation - often 70/30 split or so</a:t>
            </a:r>
          </a:p>
          <a:p>
            <a:pPr marL="628650" lvl="1" indent="-285750">
              <a:spcAft>
                <a:spcPts val="0"/>
              </a:spcAft>
            </a:pPr>
            <a:r>
              <a:rPr lang="en-GB">
                <a:latin typeface="+mn-lt"/>
                <a:cs typeface="Arial"/>
              </a:rPr>
              <a:t>Models such as Deep Learning can benefit from 3 partitions (Training/Validation/Testing), with the Validation sample used to guard the model against overfit at training time</a:t>
            </a:r>
          </a:p>
          <a:p>
            <a:pPr marL="342900" lvl="2" indent="0">
              <a:spcAft>
                <a:spcPts val="0"/>
              </a:spcAft>
              <a:buNone/>
            </a:pPr>
            <a:endParaRPr lang="en-GB">
              <a:latin typeface="+mn-lt"/>
            </a:endParaRPr>
          </a:p>
          <a:p>
            <a:pPr indent="-285750">
              <a:spcAft>
                <a:spcPts val="0"/>
              </a:spcAft>
            </a:pPr>
            <a:endParaRPr lang="en-CA">
              <a:latin typeface="+mn-lt"/>
            </a:endParaRPr>
          </a:p>
        </p:txBody>
      </p:sp>
      <p:sp>
        <p:nvSpPr>
          <p:cNvPr id="2" name="Title 1">
            <a:extLst>
              <a:ext uri="{FF2B5EF4-FFF2-40B4-BE49-F238E27FC236}">
                <a16:creationId xmlns:a16="http://schemas.microsoft.com/office/drawing/2014/main" id="{CD492982-E853-4A70-A914-00DDCF8DDCAE}"/>
              </a:ext>
            </a:extLst>
          </p:cNvPr>
          <p:cNvSpPr>
            <a:spLocks noGrp="1"/>
          </p:cNvSpPr>
          <p:nvPr>
            <p:ph type="title"/>
          </p:nvPr>
        </p:nvSpPr>
        <p:spPr/>
        <p:txBody>
          <a:bodyPr/>
          <a:lstStyle/>
          <a:p>
            <a:r>
              <a:rPr lang="en-CA"/>
              <a:t>Introduction to Partitioning</a:t>
            </a:r>
          </a:p>
        </p:txBody>
      </p:sp>
      <p:pic>
        <p:nvPicPr>
          <p:cNvPr id="4" name="Picture 6" descr="A picture containing computer&#10;&#10;Description generated with very high confidence">
            <a:extLst>
              <a:ext uri="{FF2B5EF4-FFF2-40B4-BE49-F238E27FC236}">
                <a16:creationId xmlns:a16="http://schemas.microsoft.com/office/drawing/2014/main" id="{496F204B-D156-44B3-9F3A-6C669AD71DCB}"/>
              </a:ext>
            </a:extLst>
          </p:cNvPr>
          <p:cNvPicPr>
            <a:picLocks noChangeAspect="1"/>
          </p:cNvPicPr>
          <p:nvPr/>
        </p:nvPicPr>
        <p:blipFill>
          <a:blip r:embed="rId4"/>
          <a:stretch>
            <a:fillRect/>
          </a:stretch>
        </p:blipFill>
        <p:spPr>
          <a:xfrm>
            <a:off x="5382277" y="3871753"/>
            <a:ext cx="2124861" cy="1272276"/>
          </a:xfrm>
          <a:prstGeom prst="rect">
            <a:avLst/>
          </a:prstGeom>
        </p:spPr>
      </p:pic>
    </p:spTree>
    <p:custDataLst>
      <p:tags r:id="rId1"/>
    </p:custDataLst>
    <p:extLst>
      <p:ext uri="{BB962C8B-B14F-4D97-AF65-F5344CB8AC3E}">
        <p14:creationId xmlns:p14="http://schemas.microsoft.com/office/powerpoint/2010/main" val="222431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8" name="Text Placeholder 7">
            <a:extLst>
              <a:ext uri="{FF2B5EF4-FFF2-40B4-BE49-F238E27FC236}">
                <a16:creationId xmlns:a16="http://schemas.microsoft.com/office/drawing/2014/main" id="{BE2C47E3-1F01-42F5-9197-9199E1422CC7}"/>
              </a:ext>
            </a:extLst>
          </p:cNvPr>
          <p:cNvSpPr>
            <a:spLocks noGrp="1"/>
          </p:cNvSpPr>
          <p:nvPr>
            <p:ph type="body" sz="quarter" idx="11"/>
          </p:nvPr>
        </p:nvSpPr>
        <p:spPr>
          <a:xfrm>
            <a:off x="457200" y="975278"/>
            <a:ext cx="3814689" cy="3445524"/>
          </a:xfrm>
        </p:spPr>
        <p:txBody>
          <a:bodyPr vert="horz" lIns="91440" tIns="45720" rIns="91440" bIns="45720" rtlCol="0" anchor="t">
            <a:noAutofit/>
          </a:bodyPr>
          <a:lstStyle/>
          <a:p>
            <a:pPr>
              <a:spcAft>
                <a:spcPct val="50000"/>
              </a:spcAft>
              <a:defRPr/>
            </a:pPr>
            <a:r>
              <a:rPr lang="en-US" b="1">
                <a:latin typeface="Arial"/>
                <a:cs typeface="Arial"/>
              </a:rPr>
              <a:t>Random sample:</a:t>
            </a:r>
            <a:r>
              <a:rPr lang="en-US">
                <a:latin typeface="Arial"/>
                <a:cs typeface="Arial"/>
              </a:rPr>
              <a:t> Records are selected from the dataset at random for each partition</a:t>
            </a:r>
            <a:endParaRPr lang="en-US"/>
          </a:p>
          <a:p>
            <a:pPr>
              <a:spcAft>
                <a:spcPct val="50000"/>
              </a:spcAft>
              <a:defRPr/>
            </a:pPr>
            <a:r>
              <a:rPr lang="en-US">
                <a:latin typeface="Arial"/>
                <a:cs typeface="Arial"/>
              </a:rPr>
              <a:t>Example shows 2 samples created (70% records in </a:t>
            </a:r>
            <a:r>
              <a:rPr lang="en-US" b="1">
                <a:latin typeface="Arial"/>
                <a:cs typeface="Arial"/>
              </a:rPr>
              <a:t>Training</a:t>
            </a:r>
            <a:r>
              <a:rPr lang="en-US">
                <a:latin typeface="Arial"/>
                <a:cs typeface="Arial"/>
              </a:rPr>
              <a:t> and approximately 30% records in </a:t>
            </a:r>
            <a:r>
              <a:rPr lang="en-US" b="1">
                <a:latin typeface="Arial"/>
                <a:cs typeface="Arial"/>
              </a:rPr>
              <a:t>Validation</a:t>
            </a:r>
            <a:r>
              <a:rPr lang="en-US">
                <a:latin typeface="Arial"/>
                <a:cs typeface="Arial"/>
              </a:rPr>
              <a:t>)</a:t>
            </a:r>
          </a:p>
          <a:p>
            <a:pPr>
              <a:spcAft>
                <a:spcPct val="50000"/>
              </a:spcAft>
              <a:defRPr/>
            </a:pPr>
            <a:r>
              <a:rPr lang="en-US">
                <a:cs typeface="Arial"/>
              </a:rPr>
              <a:t>Each sample will create a new dataset on the canvas</a:t>
            </a:r>
          </a:p>
          <a:p>
            <a:pPr>
              <a:spcAft>
                <a:spcPct val="50000"/>
              </a:spcAft>
              <a:defRPr/>
            </a:pPr>
            <a:endParaRPr lang="en-US"/>
          </a:p>
          <a:p>
            <a:pPr marL="179705" lvl="1" indent="-179705">
              <a:spcBef>
                <a:spcPts val="750"/>
              </a:spcBef>
              <a:spcAft>
                <a:spcPct val="50000"/>
              </a:spcAft>
            </a:pPr>
            <a:endParaRPr lang="en-US" sz="1600"/>
          </a:p>
          <a:p>
            <a:r>
              <a:rPr lang="en-CA">
                <a:cs typeface="Arial"/>
              </a:rPr>
              <a:t>Demo</a:t>
            </a:r>
          </a:p>
        </p:txBody>
      </p:sp>
      <p:sp>
        <p:nvSpPr>
          <p:cNvPr id="3" name="Title 2">
            <a:extLst>
              <a:ext uri="{FF2B5EF4-FFF2-40B4-BE49-F238E27FC236}">
                <a16:creationId xmlns:a16="http://schemas.microsoft.com/office/drawing/2014/main" id="{D1B01BA6-1AE8-4DF3-B7B8-6EFACF2A05D3}"/>
              </a:ext>
            </a:extLst>
          </p:cNvPr>
          <p:cNvSpPr>
            <a:spLocks noGrp="1"/>
          </p:cNvSpPr>
          <p:nvPr>
            <p:ph type="title"/>
          </p:nvPr>
        </p:nvSpPr>
        <p:spPr/>
        <p:txBody>
          <a:bodyPr/>
          <a:lstStyle/>
          <a:p>
            <a:r>
              <a:rPr lang="en-CA">
                <a:latin typeface="Arial"/>
                <a:cs typeface="Arial"/>
              </a:rPr>
              <a:t>Partition Node Random Sample </a:t>
            </a:r>
            <a:endParaRPr lang="en-CA"/>
          </a:p>
        </p:txBody>
      </p:sp>
      <p:pic>
        <p:nvPicPr>
          <p:cNvPr id="2" name="Picture 3" descr="A screenshot of a cell phone&#10;&#10;Description generated with very high confidence">
            <a:extLst>
              <a:ext uri="{FF2B5EF4-FFF2-40B4-BE49-F238E27FC236}">
                <a16:creationId xmlns:a16="http://schemas.microsoft.com/office/drawing/2014/main" id="{4C39631B-1ACA-4253-8E9B-120492A1B7C8}"/>
              </a:ext>
            </a:extLst>
          </p:cNvPr>
          <p:cNvPicPr>
            <a:picLocks noChangeAspect="1"/>
          </p:cNvPicPr>
          <p:nvPr/>
        </p:nvPicPr>
        <p:blipFill>
          <a:blip r:embed="rId4"/>
          <a:stretch>
            <a:fillRect/>
          </a:stretch>
        </p:blipFill>
        <p:spPr>
          <a:xfrm>
            <a:off x="4503348" y="789094"/>
            <a:ext cx="4173746" cy="3822632"/>
          </a:xfrm>
          <a:prstGeom prst="rect">
            <a:avLst/>
          </a:prstGeom>
        </p:spPr>
      </p:pic>
    </p:spTree>
    <p:custDataLst>
      <p:tags r:id="rId1"/>
    </p:custDataLst>
    <p:extLst>
      <p:ext uri="{BB962C8B-B14F-4D97-AF65-F5344CB8AC3E}">
        <p14:creationId xmlns:p14="http://schemas.microsoft.com/office/powerpoint/2010/main" val="354594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397A2-9C04-4CC0-A8AB-8C8FBC5B1202}"/>
              </a:ext>
            </a:extLst>
          </p:cNvPr>
          <p:cNvSpPr>
            <a:spLocks noGrp="1"/>
          </p:cNvSpPr>
          <p:nvPr>
            <p:ph type="body" sz="quarter" idx="11"/>
          </p:nvPr>
        </p:nvSpPr>
        <p:spPr>
          <a:xfrm>
            <a:off x="457200" y="975278"/>
            <a:ext cx="3833903" cy="3445524"/>
          </a:xfrm>
        </p:spPr>
        <p:txBody>
          <a:bodyPr vert="horz" lIns="91440" tIns="45720" rIns="91440" bIns="45720" rtlCol="0" anchor="t">
            <a:noAutofit/>
          </a:bodyPr>
          <a:lstStyle/>
          <a:p>
            <a:r>
              <a:rPr lang="en-US" b="1">
                <a:cs typeface="Arial"/>
              </a:rPr>
              <a:t>Stratified sample:</a:t>
            </a:r>
            <a:r>
              <a:rPr lang="en-US">
                <a:cs typeface="Arial"/>
              </a:rPr>
              <a:t> Samples chosen to meet a user-defined distribution of a selected field (called the stratification variable)</a:t>
            </a:r>
          </a:p>
          <a:p>
            <a:r>
              <a:rPr lang="en-US">
                <a:cs typeface="Arial"/>
              </a:rPr>
              <a:t>Example shows a sample stratified based on the </a:t>
            </a:r>
            <a:r>
              <a:rPr lang="en-US" b="1">
                <a:cs typeface="Arial"/>
              </a:rPr>
              <a:t>Response</a:t>
            </a:r>
            <a:r>
              <a:rPr lang="en-US">
                <a:cs typeface="Arial"/>
              </a:rPr>
              <a:t> variable created with 1000 records with the value</a:t>
            </a:r>
            <a:r>
              <a:rPr lang="en-US" i="1">
                <a:cs typeface="Arial"/>
              </a:rPr>
              <a:t> No</a:t>
            </a:r>
            <a:r>
              <a:rPr lang="en-US">
                <a:cs typeface="Arial"/>
              </a:rPr>
              <a:t> and 1000 records with the value </a:t>
            </a:r>
            <a:r>
              <a:rPr lang="en-US" i="1">
                <a:cs typeface="Arial"/>
              </a:rPr>
              <a:t>Yes</a:t>
            </a:r>
          </a:p>
          <a:p>
            <a:r>
              <a:rPr lang="en-US">
                <a:cs typeface="Arial"/>
              </a:rPr>
              <a:t>Requested records will be randomly chosen from available records when possible (e.g. if requesting all records available, no random selection will occur)</a:t>
            </a:r>
          </a:p>
          <a:p>
            <a:r>
              <a:rPr lang="en-US">
                <a:cs typeface="Arial"/>
              </a:rPr>
              <a:t>Preview ribbon can be used to open report to spot check stratification details</a:t>
            </a:r>
          </a:p>
          <a:p>
            <a:r>
              <a:rPr lang="en-US">
                <a:cs typeface="Arial"/>
              </a:rPr>
              <a:t>Demo</a:t>
            </a:r>
          </a:p>
        </p:txBody>
      </p:sp>
      <p:sp>
        <p:nvSpPr>
          <p:cNvPr id="3" name="Title 2">
            <a:extLst>
              <a:ext uri="{FF2B5EF4-FFF2-40B4-BE49-F238E27FC236}">
                <a16:creationId xmlns:a16="http://schemas.microsoft.com/office/drawing/2014/main" id="{141A5848-9EDC-45BF-B8E3-F18EE9CCF9C6}"/>
              </a:ext>
            </a:extLst>
          </p:cNvPr>
          <p:cNvSpPr>
            <a:spLocks noGrp="1"/>
          </p:cNvSpPr>
          <p:nvPr>
            <p:ph type="title"/>
          </p:nvPr>
        </p:nvSpPr>
        <p:spPr/>
        <p:txBody>
          <a:bodyPr/>
          <a:lstStyle/>
          <a:p>
            <a:r>
              <a:rPr lang="en-CA">
                <a:latin typeface="Arial"/>
                <a:cs typeface="Arial"/>
              </a:rPr>
              <a:t>Partition Node Stratified Sample</a:t>
            </a:r>
            <a:endParaRPr lang="en-US"/>
          </a:p>
        </p:txBody>
      </p:sp>
      <p:sp>
        <p:nvSpPr>
          <p:cNvPr id="4" name="Slide Number Placeholder 3">
            <a:extLst>
              <a:ext uri="{FF2B5EF4-FFF2-40B4-BE49-F238E27FC236}">
                <a16:creationId xmlns:a16="http://schemas.microsoft.com/office/drawing/2014/main" id="{8D7D06CA-CA41-4C54-B768-498E4D40DCCE}"/>
              </a:ext>
            </a:extLst>
          </p:cNvPr>
          <p:cNvSpPr>
            <a:spLocks noGrp="1"/>
          </p:cNvSpPr>
          <p:nvPr>
            <p:ph type="sldNum" sz="quarter" idx="10"/>
          </p:nvPr>
        </p:nvSpPr>
        <p:spPr/>
        <p:txBody>
          <a:bodyPr/>
          <a:lstStyle/>
          <a:p>
            <a:fld id="{C51B5984-C094-0A42-BFB6-9F57449A1222}" type="slidenum">
              <a:rPr lang="en-US" dirty="0" smtClean="0"/>
              <a:pPr/>
              <a:t>149</a:t>
            </a:fld>
            <a:endParaRPr lang="en-US"/>
          </a:p>
        </p:txBody>
      </p:sp>
      <p:pic>
        <p:nvPicPr>
          <p:cNvPr id="5" name="Picture 5" descr="A screenshot of a social media post&#10;&#10;Description generated with very high confidence">
            <a:extLst>
              <a:ext uri="{FF2B5EF4-FFF2-40B4-BE49-F238E27FC236}">
                <a16:creationId xmlns:a16="http://schemas.microsoft.com/office/drawing/2014/main" id="{1EAE036E-1923-408B-A524-29CF99EC6596}"/>
              </a:ext>
            </a:extLst>
          </p:cNvPr>
          <p:cNvPicPr>
            <a:picLocks noChangeAspect="1"/>
          </p:cNvPicPr>
          <p:nvPr/>
        </p:nvPicPr>
        <p:blipFill>
          <a:blip r:embed="rId4"/>
          <a:stretch>
            <a:fillRect/>
          </a:stretch>
        </p:blipFill>
        <p:spPr>
          <a:xfrm>
            <a:off x="4617769" y="854265"/>
            <a:ext cx="3035858" cy="2801100"/>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51716F28-EB4A-4F62-B594-E2CBB13A4A61}"/>
              </a:ext>
            </a:extLst>
          </p:cNvPr>
          <p:cNvPicPr>
            <a:picLocks noChangeAspect="1"/>
          </p:cNvPicPr>
          <p:nvPr/>
        </p:nvPicPr>
        <p:blipFill>
          <a:blip r:embed="rId5"/>
          <a:stretch>
            <a:fillRect/>
          </a:stretch>
        </p:blipFill>
        <p:spPr>
          <a:xfrm>
            <a:off x="6281142" y="2930752"/>
            <a:ext cx="2743200" cy="2103778"/>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90204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886A4A-DC23-4046-B764-4BE308ECC7AB}"/>
              </a:ext>
            </a:extLst>
          </p:cNvPr>
          <p:cNvSpPr>
            <a:spLocks noGrp="1"/>
          </p:cNvSpPr>
          <p:nvPr>
            <p:ph type="body" sz="quarter" idx="11"/>
          </p:nvPr>
        </p:nvSpPr>
        <p:spPr/>
        <p:txBody>
          <a:bodyPr vert="horz" lIns="91440" tIns="45720" rIns="91440" bIns="45720" rtlCol="0" anchor="t">
            <a:noAutofit/>
          </a:bodyPr>
          <a:lstStyle/>
          <a:p>
            <a:pPr marL="0" indent="0">
              <a:buNone/>
            </a:pPr>
            <a:r>
              <a:rPr lang="en-US" b="1">
                <a:ea typeface="+mn-lt"/>
                <a:cs typeface="+mn-lt"/>
              </a:rPr>
              <a:t>To guide your project, answer the following questions:</a:t>
            </a:r>
            <a:endParaRPr lang="en-US"/>
          </a:p>
          <a:p>
            <a:endParaRPr lang="en-US"/>
          </a:p>
          <a:p>
            <a:r>
              <a:rPr lang="en-US">
                <a:ea typeface="+mn-lt"/>
                <a:cs typeface="+mn-lt"/>
              </a:rPr>
              <a:t>What substantive problem do you want to solve?</a:t>
            </a:r>
            <a:endParaRPr lang="en-US"/>
          </a:p>
          <a:p>
            <a:r>
              <a:rPr lang="en-US">
                <a:ea typeface="+mn-lt"/>
                <a:cs typeface="+mn-lt"/>
              </a:rPr>
              <a:t>What data are available, and what parts are relevant?</a:t>
            </a:r>
            <a:endParaRPr lang="en-US"/>
          </a:p>
          <a:p>
            <a:r>
              <a:rPr lang="en-US">
                <a:ea typeface="+mn-lt"/>
                <a:cs typeface="+mn-lt"/>
              </a:rPr>
              <a:t>What kind of pre-processing &amp; cleaning is needed before starting?</a:t>
            </a:r>
            <a:endParaRPr lang="en-US"/>
          </a:p>
          <a:p>
            <a:r>
              <a:rPr lang="en-US">
                <a:ea typeface="+mn-lt"/>
                <a:cs typeface="+mn-lt"/>
              </a:rPr>
              <a:t>What data mining technique(s) will you use?</a:t>
            </a:r>
            <a:endParaRPr lang="en-US"/>
          </a:p>
          <a:p>
            <a:r>
              <a:rPr lang="en-US">
                <a:ea typeface="+mn-lt"/>
                <a:cs typeface="+mn-lt"/>
              </a:rPr>
              <a:t>How will you evaluate the results of the data mining analysis?</a:t>
            </a:r>
            <a:endParaRPr lang="en-US"/>
          </a:p>
          <a:p>
            <a:r>
              <a:rPr lang="en-US">
                <a:ea typeface="+mn-lt"/>
                <a:cs typeface="+mn-lt"/>
              </a:rPr>
              <a:t>How will you get the most from the information you obtain from DM?</a:t>
            </a:r>
            <a:endParaRPr lang="en-US"/>
          </a:p>
          <a:p>
            <a:endParaRPr lang="en-US"/>
          </a:p>
        </p:txBody>
      </p:sp>
      <p:sp>
        <p:nvSpPr>
          <p:cNvPr id="3" name="Title 2">
            <a:extLst>
              <a:ext uri="{FF2B5EF4-FFF2-40B4-BE49-F238E27FC236}">
                <a16:creationId xmlns:a16="http://schemas.microsoft.com/office/drawing/2014/main" id="{583FCF85-2502-47E4-BB81-C1C1F0BB18FA}"/>
              </a:ext>
            </a:extLst>
          </p:cNvPr>
          <p:cNvSpPr>
            <a:spLocks noGrp="1"/>
          </p:cNvSpPr>
          <p:nvPr>
            <p:ph type="title"/>
          </p:nvPr>
        </p:nvSpPr>
        <p:spPr/>
        <p:txBody>
          <a:bodyPr/>
          <a:lstStyle/>
          <a:p>
            <a:r>
              <a:rPr lang="en-US">
                <a:latin typeface="Arial"/>
                <a:cs typeface="Arial"/>
              </a:rPr>
              <a:t>A Strategy for Data Mining</a:t>
            </a:r>
          </a:p>
        </p:txBody>
      </p:sp>
      <p:sp>
        <p:nvSpPr>
          <p:cNvPr id="4" name="Slide Number Placeholder 3">
            <a:extLst>
              <a:ext uri="{FF2B5EF4-FFF2-40B4-BE49-F238E27FC236}">
                <a16:creationId xmlns:a16="http://schemas.microsoft.com/office/drawing/2014/main" id="{C0944244-4CDE-450E-A60D-EDC8E567978B}"/>
              </a:ext>
            </a:extLst>
          </p:cNvPr>
          <p:cNvSpPr>
            <a:spLocks noGrp="1"/>
          </p:cNvSpPr>
          <p:nvPr>
            <p:ph type="sldNum" sz="quarter" idx="10"/>
          </p:nvPr>
        </p:nvSpPr>
        <p:spPr/>
        <p:txBody>
          <a:bodyPr/>
          <a:lstStyle/>
          <a:p>
            <a:fld id="{C51B5984-C094-0A42-BFB6-9F57449A1222}" type="slidenum">
              <a:rPr lang="en-US" smtClean="0"/>
              <a:pPr/>
              <a:t>15</a:t>
            </a:fld>
            <a:endParaRPr lang="en-US"/>
          </a:p>
        </p:txBody>
      </p:sp>
    </p:spTree>
    <p:custDataLst>
      <p:tags r:id="rId1"/>
    </p:custDataLst>
    <p:extLst>
      <p:ext uri="{BB962C8B-B14F-4D97-AF65-F5344CB8AC3E}">
        <p14:creationId xmlns:p14="http://schemas.microsoft.com/office/powerpoint/2010/main" val="200393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8" name="Text Placeholder 12">
            <a:extLst>
              <a:ext uri="{FF2B5EF4-FFF2-40B4-BE49-F238E27FC236}">
                <a16:creationId xmlns:a16="http://schemas.microsoft.com/office/drawing/2014/main" id="{FBEF1646-6D69-44A6-A4C9-EB6D2C0D17E8}"/>
              </a:ext>
            </a:extLst>
          </p:cNvPr>
          <p:cNvSpPr txBox="1">
            <a:spLocks/>
          </p:cNvSpPr>
          <p:nvPr/>
        </p:nvSpPr>
        <p:spPr>
          <a:xfrm>
            <a:off x="342901" y="1360812"/>
            <a:ext cx="8565800" cy="2561088"/>
          </a:xfrm>
          <a:prstGeom prst="rect">
            <a:avLst/>
          </a:prstGeom>
        </p:spPr>
        <p:txBody>
          <a:bodyP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4050"/>
              <a:t>	                  </a:t>
            </a:r>
          </a:p>
        </p:txBody>
      </p:sp>
      <p:sp>
        <p:nvSpPr>
          <p:cNvPr id="4" name="Text Placeholder 3">
            <a:extLst>
              <a:ext uri="{FF2B5EF4-FFF2-40B4-BE49-F238E27FC236}">
                <a16:creationId xmlns:a16="http://schemas.microsoft.com/office/drawing/2014/main" id="{0CF4155C-FB20-410E-A632-B38BEFD9A8DA}"/>
              </a:ext>
            </a:extLst>
          </p:cNvPr>
          <p:cNvSpPr>
            <a:spLocks noGrp="1"/>
          </p:cNvSpPr>
          <p:nvPr>
            <p:ph type="body" sz="quarter" idx="11"/>
          </p:nvPr>
        </p:nvSpPr>
        <p:spPr/>
        <p:txBody>
          <a:bodyPr/>
          <a:lstStyle/>
          <a:p>
            <a:pPr marL="257175" indent="-257175">
              <a:buFont typeface="+mj-lt"/>
              <a:buAutoNum type="arabicPeriod"/>
            </a:pPr>
            <a:r>
              <a:rPr lang="en-CA"/>
              <a:t>Random Partitions:</a:t>
            </a:r>
          </a:p>
          <a:p>
            <a:pPr marL="600075" lvl="1" indent="-257175">
              <a:buFont typeface="+mj-lt"/>
              <a:buAutoNum type="alphaLcParenR"/>
            </a:pPr>
            <a:r>
              <a:rPr lang="en-US">
                <a:latin typeface="+mn-lt"/>
              </a:rPr>
              <a:t>Import the files Census.xlsx if it is not already in the project</a:t>
            </a:r>
          </a:p>
          <a:p>
            <a:pPr marL="600075" lvl="1" indent="-257175">
              <a:buFont typeface="+mj-lt"/>
              <a:buAutoNum type="alphaLcParenR"/>
            </a:pPr>
            <a:r>
              <a:rPr lang="en-US">
                <a:latin typeface="+mn-lt"/>
              </a:rPr>
              <a:t>Drag the Partition node from the Manipulate section of palette onto the Workflow canvas</a:t>
            </a:r>
          </a:p>
          <a:p>
            <a:pPr marL="600075" lvl="1" indent="-257175">
              <a:buFont typeface="+mj-lt"/>
              <a:buAutoNum type="alphaLcParenR"/>
            </a:pPr>
            <a:r>
              <a:rPr lang="en-US">
                <a:latin typeface="+mn-lt"/>
              </a:rPr>
              <a:t>Familiarize yourself with its functionality. Use the Help button!</a:t>
            </a:r>
          </a:p>
          <a:p>
            <a:pPr marL="600075" lvl="1" indent="-257175">
              <a:buFont typeface="+mj-lt"/>
              <a:buAutoNum type="alphaLcParenR"/>
            </a:pPr>
            <a:r>
              <a:rPr lang="en-US">
                <a:latin typeface="+mn-lt"/>
              </a:rPr>
              <a:t>Create two random partition of equal proportion:</a:t>
            </a:r>
          </a:p>
          <a:p>
            <a:pPr marL="942975" lvl="2" indent="-257175"/>
            <a:r>
              <a:rPr lang="en-CA"/>
              <a:t>Name them appropriately</a:t>
            </a:r>
          </a:p>
          <a:p>
            <a:pPr marL="942975" lvl="2" indent="-257175"/>
            <a:r>
              <a:rPr lang="en-US"/>
              <a:t>Use the Update button to view allocations</a:t>
            </a:r>
          </a:p>
          <a:p>
            <a:pPr marL="257175" indent="-257175">
              <a:buFont typeface="+mj-lt"/>
              <a:buAutoNum type="arabicPeriod"/>
            </a:pPr>
            <a:r>
              <a:rPr lang="en-CA"/>
              <a:t>Stratified Partitioning:</a:t>
            </a:r>
          </a:p>
          <a:p>
            <a:pPr marL="600075" lvl="1" indent="-257175">
              <a:buFont typeface="+mj-lt"/>
              <a:buAutoNum type="alphaLcParenR"/>
            </a:pPr>
            <a:r>
              <a:rPr lang="en-US">
                <a:latin typeface="+mn-lt"/>
              </a:rPr>
              <a:t>Create a stratified partition based on the variable relationship</a:t>
            </a:r>
          </a:p>
          <a:p>
            <a:pPr marL="600075" lvl="1" indent="-257175">
              <a:buFont typeface="+mj-lt"/>
              <a:buAutoNum type="alphaLcParenR"/>
            </a:pPr>
            <a:r>
              <a:rPr lang="en-US">
                <a:latin typeface="+mn-lt"/>
              </a:rPr>
              <a:t>Stratify by Records and ensure categories are equally represented with 100 records in each</a:t>
            </a:r>
          </a:p>
          <a:p>
            <a:pPr marL="600075" lvl="1" indent="-257175">
              <a:buFont typeface="+mj-lt"/>
              <a:buAutoNum type="alphaLcParenR"/>
            </a:pPr>
            <a:r>
              <a:rPr lang="en-US">
                <a:latin typeface="+mn-lt"/>
              </a:rPr>
              <a:t>Verify results using the Dataset Chart tab</a:t>
            </a:r>
            <a:endParaRPr lang="en-CA">
              <a:latin typeface="+mn-lt"/>
            </a:endParaRPr>
          </a:p>
        </p:txBody>
      </p:sp>
      <p:sp>
        <p:nvSpPr>
          <p:cNvPr id="3" name="Title 2">
            <a:extLst>
              <a:ext uri="{FF2B5EF4-FFF2-40B4-BE49-F238E27FC236}">
                <a16:creationId xmlns:a16="http://schemas.microsoft.com/office/drawing/2014/main" id="{BBF2E980-41D1-41F7-8090-1B5240DBA4FF}"/>
              </a:ext>
            </a:extLst>
          </p:cNvPr>
          <p:cNvSpPr>
            <a:spLocks noGrp="1"/>
          </p:cNvSpPr>
          <p:nvPr>
            <p:ph type="title"/>
          </p:nvPr>
        </p:nvSpPr>
        <p:spPr/>
        <p:txBody>
          <a:bodyPr/>
          <a:lstStyle/>
          <a:p>
            <a:r>
              <a:rPr lang="en-CA"/>
              <a:t>Chapter 7 Exercises (1/1)</a:t>
            </a:r>
          </a:p>
        </p:txBody>
      </p:sp>
    </p:spTree>
    <p:custDataLst>
      <p:tags r:id="rId1"/>
    </p:custDataLst>
    <p:extLst>
      <p:ext uri="{BB962C8B-B14F-4D97-AF65-F5344CB8AC3E}">
        <p14:creationId xmlns:p14="http://schemas.microsoft.com/office/powerpoint/2010/main" val="246013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188120" y="377602"/>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CA" sz="2100" b="1">
                <a:solidFill>
                  <a:schemeClr val="tx1"/>
                </a:solidFill>
                <a:latin typeface="+mn-lt"/>
              </a:rPr>
              <a:t>Day 2 Agenda</a:t>
            </a: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6780" y="1005576"/>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2"/>
              </a:buClr>
            </a:pPr>
            <a:r>
              <a:rPr lang="en-GB" sz="1400"/>
              <a:t>Chapter 8: Understanding Decision Trees</a:t>
            </a:r>
          </a:p>
          <a:p>
            <a:pPr>
              <a:buClr>
                <a:schemeClr val="bg2"/>
              </a:buClr>
            </a:pPr>
            <a:r>
              <a:rPr lang="en-GB" sz="1400"/>
              <a:t>Chapter 9: Model Evaluation &amp; Validation</a:t>
            </a:r>
          </a:p>
          <a:p>
            <a:pPr>
              <a:buClr>
                <a:schemeClr val="bg2"/>
              </a:buClr>
            </a:pPr>
            <a:r>
              <a:rPr lang="en-GB" sz="1400"/>
              <a:t>Chapter 10: Ensemble Models </a:t>
            </a:r>
          </a:p>
          <a:p>
            <a:pPr>
              <a:buClr>
                <a:schemeClr val="bg2"/>
              </a:buClr>
            </a:pPr>
            <a:r>
              <a:rPr lang="en-GB" sz="1400"/>
              <a:t>Chapter 11: Model Deployment</a:t>
            </a:r>
          </a:p>
          <a:p>
            <a:pPr>
              <a:buClr>
                <a:schemeClr val="bg2"/>
              </a:buClr>
            </a:pPr>
            <a:r>
              <a:rPr lang="en-GB" sz="1400"/>
              <a:t>Chapter 12: Introduction to Strategy Trees</a:t>
            </a:r>
          </a:p>
          <a:p>
            <a:pPr>
              <a:buClr>
                <a:schemeClr val="bg2"/>
              </a:buClr>
            </a:pPr>
            <a:r>
              <a:rPr lang="en-GB" sz="1400"/>
              <a:t>Chapter 13: Strategy Tree Validation &amp; Deployment</a:t>
            </a:r>
            <a:endParaRPr lang="en-US" sz="1400"/>
          </a:p>
          <a:p>
            <a:pPr marL="0" indent="0">
              <a:buClr>
                <a:srgbClr val="FFC000"/>
              </a:buClr>
              <a:buNone/>
            </a:pPr>
            <a:endParaRPr lang="en-GB" sz="1800"/>
          </a:p>
          <a:p>
            <a:endParaRPr lang="en-GB" sz="1800"/>
          </a:p>
        </p:txBody>
      </p:sp>
    </p:spTree>
    <p:custDataLst>
      <p:tags r:id="rId1"/>
    </p:custDataLst>
    <p:extLst>
      <p:ext uri="{BB962C8B-B14F-4D97-AF65-F5344CB8AC3E}">
        <p14:creationId xmlns:p14="http://schemas.microsoft.com/office/powerpoint/2010/main" val="342929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8: Understanding Decision Trees</a:t>
            </a:r>
          </a:p>
        </p:txBody>
      </p:sp>
    </p:spTree>
    <p:custDataLst>
      <p:tags r:id="rId1"/>
    </p:custDataLst>
    <p:extLst>
      <p:ext uri="{BB962C8B-B14F-4D97-AF65-F5344CB8AC3E}">
        <p14:creationId xmlns:p14="http://schemas.microsoft.com/office/powerpoint/2010/main" val="370155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6A80C5F1-619A-4024-9BBB-27B836101040}"/>
              </a:ext>
            </a:extLst>
          </p:cNvPr>
          <p:cNvSpPr>
            <a:spLocks noGrp="1"/>
          </p:cNvSpPr>
          <p:nvPr>
            <p:ph type="body" sz="quarter" idx="11"/>
          </p:nvPr>
        </p:nvSpPr>
        <p:spPr/>
        <p:txBody>
          <a:bodyPr/>
          <a:lstStyle/>
          <a:p>
            <a:r>
              <a:rPr lang="en-GB"/>
              <a:t>Introduction to Decision Trees</a:t>
            </a:r>
          </a:p>
          <a:p>
            <a:r>
              <a:rPr lang="en-GB"/>
              <a:t>Decision Trees as a Model</a:t>
            </a:r>
          </a:p>
          <a:p>
            <a:r>
              <a:rPr lang="en-GB"/>
              <a:t>Benefits of Decision Trees</a:t>
            </a:r>
          </a:p>
          <a:p>
            <a:r>
              <a:rPr lang="en-GB"/>
              <a:t>Decision Tree Growth</a:t>
            </a:r>
          </a:p>
          <a:p>
            <a:r>
              <a:rPr lang="en-CA"/>
              <a:t>Decision Tree in Knowledge Studio</a:t>
            </a:r>
          </a:p>
          <a:p>
            <a:r>
              <a:rPr lang="en-CA"/>
              <a:t>Decision Tree Considerations</a:t>
            </a:r>
            <a:endParaRPr lang="en-GB"/>
          </a:p>
          <a:p>
            <a:r>
              <a:rPr lang="en-GB"/>
              <a:t>Improving the model</a:t>
            </a:r>
          </a:p>
          <a:p>
            <a:r>
              <a:rPr lang="en-CA"/>
              <a:t>Viewing a Decision Tree in Knowledge Studio</a:t>
            </a:r>
          </a:p>
        </p:txBody>
      </p:sp>
      <p:sp>
        <p:nvSpPr>
          <p:cNvPr id="2" name="Title 1">
            <a:extLst>
              <a:ext uri="{FF2B5EF4-FFF2-40B4-BE49-F238E27FC236}">
                <a16:creationId xmlns:a16="http://schemas.microsoft.com/office/drawing/2014/main" id="{26F30541-D732-438D-9F55-38FF13E9534B}"/>
              </a:ext>
            </a:extLst>
          </p:cNvPr>
          <p:cNvSpPr>
            <a:spLocks noGrp="1"/>
          </p:cNvSpPr>
          <p:nvPr>
            <p:ph type="title"/>
          </p:nvPr>
        </p:nvSpPr>
        <p:spPr/>
        <p:txBody>
          <a:bodyPr/>
          <a:lstStyle/>
          <a:p>
            <a:r>
              <a:rPr lang="en-CA"/>
              <a:t>Contents </a:t>
            </a:r>
          </a:p>
        </p:txBody>
      </p:sp>
    </p:spTree>
    <p:custDataLst>
      <p:tags r:id="rId1"/>
    </p:custDataLst>
    <p:extLst>
      <p:ext uri="{BB962C8B-B14F-4D97-AF65-F5344CB8AC3E}">
        <p14:creationId xmlns:p14="http://schemas.microsoft.com/office/powerpoint/2010/main" val="368379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14AABA7C-1E95-44A2-A894-06962F80EF65}"/>
              </a:ext>
            </a:extLst>
          </p:cNvPr>
          <p:cNvSpPr>
            <a:spLocks noGrp="1"/>
          </p:cNvSpPr>
          <p:nvPr>
            <p:ph type="body" sz="quarter" idx="11"/>
          </p:nvPr>
        </p:nvSpPr>
        <p:spPr>
          <a:xfrm>
            <a:off x="457201" y="975278"/>
            <a:ext cx="5145758" cy="3445524"/>
          </a:xfrm>
        </p:spPr>
        <p:txBody>
          <a:bodyPr vert="horz" lIns="91440" tIns="45720" rIns="91440" bIns="45720" rtlCol="0" anchor="t">
            <a:noAutofit/>
          </a:bodyPr>
          <a:lstStyle/>
          <a:p>
            <a:r>
              <a:rPr lang="en-GB">
                <a:cs typeface="Arial"/>
              </a:rPr>
              <a:t>Access the Decision Tree node from the Model Palette</a:t>
            </a:r>
          </a:p>
          <a:p>
            <a:r>
              <a:rPr lang="en-GB">
                <a:cs typeface="Arial"/>
              </a:rPr>
              <a:t>Decision trees provide a visual way to represent data</a:t>
            </a:r>
          </a:p>
          <a:p>
            <a:r>
              <a:rPr lang="en-GB"/>
              <a:t>There are many applications for using Decision Trees:</a:t>
            </a:r>
          </a:p>
          <a:p>
            <a:pPr lvl="1"/>
            <a:r>
              <a:rPr lang="en-GB"/>
              <a:t>Model building / Complementary modelling</a:t>
            </a:r>
          </a:p>
          <a:p>
            <a:pPr lvl="1"/>
            <a:r>
              <a:rPr lang="en-GB"/>
              <a:t>Segmentation</a:t>
            </a:r>
          </a:p>
          <a:p>
            <a:pPr lvl="1"/>
            <a:r>
              <a:rPr lang="en-GB" sz="1400"/>
              <a:t>Exploration</a:t>
            </a:r>
            <a:endParaRPr lang="en-GB"/>
          </a:p>
          <a:p>
            <a:pPr lvl="1"/>
            <a:r>
              <a:rPr lang="en-GB" sz="1400"/>
              <a:t>Illustrating relationships</a:t>
            </a:r>
          </a:p>
          <a:p>
            <a:r>
              <a:rPr lang="en-CA"/>
              <a:t>Versatile technique accommodating categorical or continuous dependent variables</a:t>
            </a:r>
          </a:p>
          <a:p>
            <a:r>
              <a:rPr lang="en-CA"/>
              <a:t>Independent variables can be of any type </a:t>
            </a:r>
          </a:p>
          <a:p>
            <a:r>
              <a:rPr lang="en-CA">
                <a:cs typeface="Arial"/>
              </a:rPr>
              <a:t>No assumptions about data distributions</a:t>
            </a:r>
          </a:p>
        </p:txBody>
      </p:sp>
      <p:sp>
        <p:nvSpPr>
          <p:cNvPr id="3" name="Title 2">
            <a:extLst>
              <a:ext uri="{FF2B5EF4-FFF2-40B4-BE49-F238E27FC236}">
                <a16:creationId xmlns:a16="http://schemas.microsoft.com/office/drawing/2014/main" id="{19558444-28A5-4ADE-8A15-7E67C721C35B}"/>
              </a:ext>
            </a:extLst>
          </p:cNvPr>
          <p:cNvSpPr>
            <a:spLocks noGrp="1"/>
          </p:cNvSpPr>
          <p:nvPr>
            <p:ph type="title"/>
          </p:nvPr>
        </p:nvSpPr>
        <p:spPr/>
        <p:txBody>
          <a:bodyPr/>
          <a:lstStyle/>
          <a:p>
            <a:r>
              <a:rPr lang="en-CA"/>
              <a:t>Introduction to Decision Trees</a:t>
            </a:r>
          </a:p>
        </p:txBody>
      </p:sp>
      <p:pic>
        <p:nvPicPr>
          <p:cNvPr id="2" name="Picture 1">
            <a:extLst>
              <a:ext uri="{FF2B5EF4-FFF2-40B4-BE49-F238E27FC236}">
                <a16:creationId xmlns:a16="http://schemas.microsoft.com/office/drawing/2014/main" id="{23BCC48E-6276-4FF6-8AA8-DD47E5D785E5}"/>
              </a:ext>
            </a:extLst>
          </p:cNvPr>
          <p:cNvPicPr>
            <a:picLocks noChangeAspect="1"/>
          </p:cNvPicPr>
          <p:nvPr/>
        </p:nvPicPr>
        <p:blipFill>
          <a:blip r:embed="rId4"/>
          <a:stretch>
            <a:fillRect/>
          </a:stretch>
        </p:blipFill>
        <p:spPr>
          <a:xfrm>
            <a:off x="5607958" y="735548"/>
            <a:ext cx="2819400" cy="3448050"/>
          </a:xfrm>
          <a:prstGeom prst="rect">
            <a:avLst/>
          </a:prstGeom>
        </p:spPr>
      </p:pic>
      <p:sp>
        <p:nvSpPr>
          <p:cNvPr id="11" name="Rectangle 10">
            <a:extLst>
              <a:ext uri="{FF2B5EF4-FFF2-40B4-BE49-F238E27FC236}">
                <a16:creationId xmlns:a16="http://schemas.microsoft.com/office/drawing/2014/main" id="{AB700942-D173-4F1C-8BA4-5333BA4CB649}"/>
              </a:ext>
            </a:extLst>
          </p:cNvPr>
          <p:cNvSpPr/>
          <p:nvPr/>
        </p:nvSpPr>
        <p:spPr>
          <a:xfrm>
            <a:off x="5727200" y="1135830"/>
            <a:ext cx="775143" cy="1022613"/>
          </a:xfrm>
          <a:prstGeom prst="rect">
            <a:avLst/>
          </a:prstGeom>
          <a:solidFill>
            <a:srgbClr val="FA4616">
              <a:alpha val="3490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013"/>
          </a:p>
        </p:txBody>
      </p:sp>
    </p:spTree>
    <p:custDataLst>
      <p:tags r:id="rId1"/>
    </p:custDataLst>
    <p:extLst>
      <p:ext uri="{BB962C8B-B14F-4D97-AF65-F5344CB8AC3E}">
        <p14:creationId xmlns:p14="http://schemas.microsoft.com/office/powerpoint/2010/main" val="37045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134631"/>
            <a:ext cx="6444155" cy="3219317"/>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7EF3F61C-B1C2-4EB6-B9B7-6D914DCD40C5}"/>
              </a:ext>
            </a:extLst>
          </p:cNvPr>
          <p:cNvSpPr>
            <a:spLocks noGrp="1"/>
          </p:cNvSpPr>
          <p:nvPr>
            <p:ph type="body" sz="quarter" idx="11"/>
          </p:nvPr>
        </p:nvSpPr>
        <p:spPr/>
        <p:txBody>
          <a:bodyPr/>
          <a:lstStyle/>
          <a:p>
            <a:r>
              <a:rPr lang="en-CA"/>
              <a:t>A typical decision tree classifies data into homogeneous groups by successively segmenting data</a:t>
            </a:r>
          </a:p>
          <a:p>
            <a:r>
              <a:rPr lang="en-CA"/>
              <a:t>An objective is usually defined prior to building the decision tree. In this example, the objective is to identify those who are most likely to respond (‘Yes’ group) to a marketing campaign </a:t>
            </a:r>
          </a:p>
        </p:txBody>
      </p:sp>
      <p:sp>
        <p:nvSpPr>
          <p:cNvPr id="5" name="Title 4">
            <a:extLst>
              <a:ext uri="{FF2B5EF4-FFF2-40B4-BE49-F238E27FC236}">
                <a16:creationId xmlns:a16="http://schemas.microsoft.com/office/drawing/2014/main" id="{EC2389B4-1592-41B6-BA06-19C1156749DC}"/>
              </a:ext>
            </a:extLst>
          </p:cNvPr>
          <p:cNvSpPr>
            <a:spLocks noGrp="1"/>
          </p:cNvSpPr>
          <p:nvPr>
            <p:ph type="title"/>
          </p:nvPr>
        </p:nvSpPr>
        <p:spPr/>
        <p:txBody>
          <a:bodyPr/>
          <a:lstStyle/>
          <a:p>
            <a:r>
              <a:rPr lang="en-CA"/>
              <a:t>Introduction to Decision Trees</a:t>
            </a:r>
          </a:p>
        </p:txBody>
      </p:sp>
      <p:pic>
        <p:nvPicPr>
          <p:cNvPr id="2" name="Picture 1">
            <a:extLst>
              <a:ext uri="{FF2B5EF4-FFF2-40B4-BE49-F238E27FC236}">
                <a16:creationId xmlns:a16="http://schemas.microsoft.com/office/drawing/2014/main" id="{460BFF39-A38E-4FD6-82E6-4768DBA70CD2}"/>
              </a:ext>
            </a:extLst>
          </p:cNvPr>
          <p:cNvPicPr>
            <a:picLocks noChangeAspect="1"/>
          </p:cNvPicPr>
          <p:nvPr/>
        </p:nvPicPr>
        <p:blipFill>
          <a:blip r:embed="rId4"/>
          <a:stretch>
            <a:fillRect/>
          </a:stretch>
        </p:blipFill>
        <p:spPr>
          <a:xfrm>
            <a:off x="1099821" y="2007458"/>
            <a:ext cx="6129854" cy="3047980"/>
          </a:xfrm>
          <a:prstGeom prst="rect">
            <a:avLst/>
          </a:prstGeom>
        </p:spPr>
      </p:pic>
      <p:sp>
        <p:nvSpPr>
          <p:cNvPr id="20" name="Line 8">
            <a:extLst>
              <a:ext uri="{FF2B5EF4-FFF2-40B4-BE49-F238E27FC236}">
                <a16:creationId xmlns:a16="http://schemas.microsoft.com/office/drawing/2014/main" id="{50312A51-B07F-43FD-ADE5-80A522383FDA}"/>
              </a:ext>
            </a:extLst>
          </p:cNvPr>
          <p:cNvSpPr>
            <a:spLocks noChangeShapeType="1"/>
          </p:cNvSpPr>
          <p:nvPr/>
        </p:nvSpPr>
        <p:spPr bwMode="auto">
          <a:xfrm flipV="1">
            <a:off x="4305023" y="3370090"/>
            <a:ext cx="4088825" cy="8223"/>
          </a:xfrm>
          <a:prstGeom prst="line">
            <a:avLst/>
          </a:prstGeom>
          <a:noFill/>
          <a:ln w="9525">
            <a:solidFill>
              <a:srgbClr val="FF0000"/>
            </a:solidFill>
            <a:prstDash val="sysDot"/>
            <a:round/>
            <a:headEnd/>
            <a:tailEnd/>
          </a:ln>
        </p:spPr>
        <p:txBody>
          <a:bodyPr wrap="none" anchor="ctr"/>
          <a:lstStyle/>
          <a:p>
            <a:endParaRPr lang="en-US" sz="1013"/>
          </a:p>
        </p:txBody>
      </p:sp>
      <p:sp>
        <p:nvSpPr>
          <p:cNvPr id="21" name="Text Box 9">
            <a:extLst>
              <a:ext uri="{FF2B5EF4-FFF2-40B4-BE49-F238E27FC236}">
                <a16:creationId xmlns:a16="http://schemas.microsoft.com/office/drawing/2014/main" id="{293AF6A6-54B9-4829-917F-59D8E9565C77}"/>
              </a:ext>
            </a:extLst>
          </p:cNvPr>
          <p:cNvSpPr txBox="1">
            <a:spLocks noChangeArrowheads="1"/>
          </p:cNvSpPr>
          <p:nvPr/>
        </p:nvSpPr>
        <p:spPr bwMode="auto">
          <a:xfrm>
            <a:off x="7660180" y="3113205"/>
            <a:ext cx="873008" cy="253916"/>
          </a:xfrm>
          <a:prstGeom prst="rect">
            <a:avLst/>
          </a:prstGeom>
          <a:noFill/>
          <a:ln w="9525">
            <a:noFill/>
            <a:miter lim="800000"/>
            <a:headEnd/>
            <a:tailEnd/>
          </a:ln>
        </p:spPr>
        <p:txBody>
          <a:bodyPr wrap="square">
            <a:spAutoFit/>
          </a:bodyPr>
          <a:lstStyle/>
          <a:p>
            <a:pPr algn="ctr"/>
            <a:r>
              <a:rPr lang="en-US" sz="1050" b="1">
                <a:solidFill>
                  <a:srgbClr val="FF0000"/>
                </a:solidFill>
                <a:latin typeface="Arial" charset="0"/>
              </a:rPr>
              <a:t>Depth = 1</a:t>
            </a:r>
          </a:p>
        </p:txBody>
      </p:sp>
      <p:sp>
        <p:nvSpPr>
          <p:cNvPr id="22" name="Text Box 9">
            <a:extLst>
              <a:ext uri="{FF2B5EF4-FFF2-40B4-BE49-F238E27FC236}">
                <a16:creationId xmlns:a16="http://schemas.microsoft.com/office/drawing/2014/main" id="{16F73E18-A53B-4A9A-9879-5B35DBDC60BE}"/>
              </a:ext>
            </a:extLst>
          </p:cNvPr>
          <p:cNvSpPr txBox="1">
            <a:spLocks noChangeArrowheads="1"/>
          </p:cNvSpPr>
          <p:nvPr/>
        </p:nvSpPr>
        <p:spPr bwMode="auto">
          <a:xfrm>
            <a:off x="7660180" y="3356675"/>
            <a:ext cx="873008" cy="253916"/>
          </a:xfrm>
          <a:prstGeom prst="rect">
            <a:avLst/>
          </a:prstGeom>
          <a:noFill/>
          <a:ln w="9525">
            <a:noFill/>
            <a:miter lim="800000"/>
            <a:headEnd/>
            <a:tailEnd/>
          </a:ln>
        </p:spPr>
        <p:txBody>
          <a:bodyPr wrap="square">
            <a:spAutoFit/>
          </a:bodyPr>
          <a:lstStyle/>
          <a:p>
            <a:pPr algn="ctr"/>
            <a:r>
              <a:rPr lang="en-US" sz="1050" b="1">
                <a:solidFill>
                  <a:srgbClr val="FF0000"/>
                </a:solidFill>
                <a:latin typeface="Arial" charset="0"/>
              </a:rPr>
              <a:t>Depth = 2</a:t>
            </a:r>
          </a:p>
        </p:txBody>
      </p:sp>
      <p:sp>
        <p:nvSpPr>
          <p:cNvPr id="25" name="AutoShape 6">
            <a:extLst>
              <a:ext uri="{FF2B5EF4-FFF2-40B4-BE49-F238E27FC236}">
                <a16:creationId xmlns:a16="http://schemas.microsoft.com/office/drawing/2014/main" id="{64F9D5E5-3347-442C-910C-8DE0A70E66E5}"/>
              </a:ext>
            </a:extLst>
          </p:cNvPr>
          <p:cNvSpPr>
            <a:spLocks noChangeArrowheads="1"/>
          </p:cNvSpPr>
          <p:nvPr/>
        </p:nvSpPr>
        <p:spPr bwMode="auto">
          <a:xfrm>
            <a:off x="1512436" y="3014560"/>
            <a:ext cx="1511767" cy="369332"/>
          </a:xfrm>
          <a:prstGeom prst="wedgeRectCallout">
            <a:avLst>
              <a:gd name="adj1" fmla="val 86677"/>
              <a:gd name="adj2" fmla="val 14247"/>
            </a:avLst>
          </a:prstGeom>
          <a:ln w="3810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500"/>
              <a:t>Split Attribute</a:t>
            </a:r>
          </a:p>
        </p:txBody>
      </p:sp>
      <p:sp>
        <p:nvSpPr>
          <p:cNvPr id="26" name="AutoShape 6">
            <a:extLst>
              <a:ext uri="{FF2B5EF4-FFF2-40B4-BE49-F238E27FC236}">
                <a16:creationId xmlns:a16="http://schemas.microsoft.com/office/drawing/2014/main" id="{1D4DB0CA-B00A-4A56-BC93-C54F3C54A3C1}"/>
              </a:ext>
            </a:extLst>
          </p:cNvPr>
          <p:cNvSpPr>
            <a:spLocks noChangeArrowheads="1"/>
          </p:cNvSpPr>
          <p:nvPr/>
        </p:nvSpPr>
        <p:spPr bwMode="auto">
          <a:xfrm>
            <a:off x="5544111" y="2418866"/>
            <a:ext cx="1757001" cy="600164"/>
          </a:xfrm>
          <a:prstGeom prst="wedgeRectCallout">
            <a:avLst>
              <a:gd name="adj1" fmla="val -77498"/>
              <a:gd name="adj2" fmla="val 24650"/>
            </a:avLst>
          </a:prstGeom>
          <a:ln w="3810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500"/>
              <a:t>DV Statistics </a:t>
            </a:r>
          </a:p>
          <a:p>
            <a:pPr eaLnBrk="0" hangingPunct="0">
              <a:buClr>
                <a:srgbClr val="FAAB05"/>
              </a:buClr>
              <a:defRPr/>
            </a:pPr>
            <a:r>
              <a:rPr lang="en-US" sz="1500"/>
              <a:t>Entire Population</a:t>
            </a:r>
          </a:p>
        </p:txBody>
      </p:sp>
      <p:sp>
        <p:nvSpPr>
          <p:cNvPr id="27" name="AutoShape 6">
            <a:extLst>
              <a:ext uri="{FF2B5EF4-FFF2-40B4-BE49-F238E27FC236}">
                <a16:creationId xmlns:a16="http://schemas.microsoft.com/office/drawing/2014/main" id="{3A5BDC9D-4326-492A-A6B3-4CAB1E96E086}"/>
              </a:ext>
            </a:extLst>
          </p:cNvPr>
          <p:cNvSpPr>
            <a:spLocks noChangeArrowheads="1"/>
          </p:cNvSpPr>
          <p:nvPr/>
        </p:nvSpPr>
        <p:spPr bwMode="auto">
          <a:xfrm>
            <a:off x="7466415" y="3865221"/>
            <a:ext cx="1578762" cy="600164"/>
          </a:xfrm>
          <a:prstGeom prst="wedgeRectCallout">
            <a:avLst>
              <a:gd name="adj1" fmla="val -76117"/>
              <a:gd name="adj2" fmla="val 24651"/>
            </a:avLst>
          </a:prstGeom>
          <a:ln w="3810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500"/>
              <a:t>DV Statistics </a:t>
            </a:r>
          </a:p>
          <a:p>
            <a:pPr eaLnBrk="0" hangingPunct="0">
              <a:buClr>
                <a:srgbClr val="FAAB05"/>
              </a:buClr>
              <a:defRPr/>
            </a:pPr>
            <a:r>
              <a:rPr lang="en-US" sz="1500"/>
              <a:t>Sub Population</a:t>
            </a:r>
          </a:p>
        </p:txBody>
      </p:sp>
    </p:spTree>
    <p:custDataLst>
      <p:tags r:id="rId1"/>
    </p:custDataLst>
    <p:extLst>
      <p:ext uri="{BB962C8B-B14F-4D97-AF65-F5344CB8AC3E}">
        <p14:creationId xmlns:p14="http://schemas.microsoft.com/office/powerpoint/2010/main" val="268097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134631"/>
            <a:ext cx="6444155" cy="3219317"/>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7EF3F61C-B1C2-4EB6-B9B7-6D914DCD40C5}"/>
              </a:ext>
            </a:extLst>
          </p:cNvPr>
          <p:cNvSpPr>
            <a:spLocks noGrp="1"/>
          </p:cNvSpPr>
          <p:nvPr>
            <p:ph type="body" sz="quarter" idx="11"/>
          </p:nvPr>
        </p:nvSpPr>
        <p:spPr/>
        <p:txBody>
          <a:bodyPr vert="horz" lIns="91440" tIns="45720" rIns="91440" bIns="45720" rtlCol="0" anchor="t">
            <a:noAutofit/>
          </a:bodyPr>
          <a:lstStyle/>
          <a:p>
            <a:r>
              <a:rPr lang="en-CA">
                <a:cs typeface="Arial"/>
              </a:rPr>
              <a:t>The DV statistics on the entire population show that 23.82% of the population responds ‘Yes’ to a marketing campaign and 76.18% responds ‘No’ to a marketing campaign </a:t>
            </a:r>
            <a:endParaRPr lang="en-CA"/>
          </a:p>
          <a:p>
            <a:r>
              <a:rPr lang="en-CA">
                <a:cs typeface="Arial"/>
              </a:rPr>
              <a:t>The variable relationship is used to split the entire population into subgroups with similar behaviour  </a:t>
            </a:r>
            <a:endParaRPr lang="en-CA"/>
          </a:p>
          <a:p>
            <a:endParaRPr lang="en-CA"/>
          </a:p>
        </p:txBody>
      </p:sp>
      <p:sp>
        <p:nvSpPr>
          <p:cNvPr id="5" name="Title 4">
            <a:extLst>
              <a:ext uri="{FF2B5EF4-FFF2-40B4-BE49-F238E27FC236}">
                <a16:creationId xmlns:a16="http://schemas.microsoft.com/office/drawing/2014/main" id="{EC2389B4-1592-41B6-BA06-19C1156749DC}"/>
              </a:ext>
            </a:extLst>
          </p:cNvPr>
          <p:cNvSpPr>
            <a:spLocks noGrp="1"/>
          </p:cNvSpPr>
          <p:nvPr>
            <p:ph type="title"/>
          </p:nvPr>
        </p:nvSpPr>
        <p:spPr/>
        <p:txBody>
          <a:bodyPr/>
          <a:lstStyle/>
          <a:p>
            <a:r>
              <a:rPr lang="en-CA"/>
              <a:t>Introduction to Decision Trees</a:t>
            </a:r>
          </a:p>
        </p:txBody>
      </p:sp>
      <p:pic>
        <p:nvPicPr>
          <p:cNvPr id="2" name="Picture 1">
            <a:extLst>
              <a:ext uri="{FF2B5EF4-FFF2-40B4-BE49-F238E27FC236}">
                <a16:creationId xmlns:a16="http://schemas.microsoft.com/office/drawing/2014/main" id="{460BFF39-A38E-4FD6-82E6-4768DBA70CD2}"/>
              </a:ext>
            </a:extLst>
          </p:cNvPr>
          <p:cNvPicPr>
            <a:picLocks noChangeAspect="1"/>
          </p:cNvPicPr>
          <p:nvPr/>
        </p:nvPicPr>
        <p:blipFill>
          <a:blip r:embed="rId4"/>
          <a:stretch>
            <a:fillRect/>
          </a:stretch>
        </p:blipFill>
        <p:spPr>
          <a:xfrm>
            <a:off x="1099821" y="2007458"/>
            <a:ext cx="6129854" cy="3047980"/>
          </a:xfrm>
          <a:prstGeom prst="rect">
            <a:avLst/>
          </a:prstGeom>
        </p:spPr>
      </p:pic>
      <p:sp>
        <p:nvSpPr>
          <p:cNvPr id="20" name="Line 8">
            <a:extLst>
              <a:ext uri="{FF2B5EF4-FFF2-40B4-BE49-F238E27FC236}">
                <a16:creationId xmlns:a16="http://schemas.microsoft.com/office/drawing/2014/main" id="{50312A51-B07F-43FD-ADE5-80A522383FDA}"/>
              </a:ext>
            </a:extLst>
          </p:cNvPr>
          <p:cNvSpPr>
            <a:spLocks noChangeShapeType="1"/>
          </p:cNvSpPr>
          <p:nvPr/>
        </p:nvSpPr>
        <p:spPr bwMode="auto">
          <a:xfrm flipV="1">
            <a:off x="4305023" y="3370090"/>
            <a:ext cx="4088825" cy="8223"/>
          </a:xfrm>
          <a:prstGeom prst="line">
            <a:avLst/>
          </a:prstGeom>
          <a:noFill/>
          <a:ln w="9525">
            <a:solidFill>
              <a:srgbClr val="FF0000"/>
            </a:solidFill>
            <a:prstDash val="sysDot"/>
            <a:round/>
            <a:headEnd/>
            <a:tailEnd/>
          </a:ln>
        </p:spPr>
        <p:txBody>
          <a:bodyPr wrap="none" anchor="ctr"/>
          <a:lstStyle/>
          <a:p>
            <a:endParaRPr lang="en-US" sz="1013"/>
          </a:p>
        </p:txBody>
      </p:sp>
      <p:sp>
        <p:nvSpPr>
          <p:cNvPr id="21" name="Text Box 9">
            <a:extLst>
              <a:ext uri="{FF2B5EF4-FFF2-40B4-BE49-F238E27FC236}">
                <a16:creationId xmlns:a16="http://schemas.microsoft.com/office/drawing/2014/main" id="{293AF6A6-54B9-4829-917F-59D8E9565C77}"/>
              </a:ext>
            </a:extLst>
          </p:cNvPr>
          <p:cNvSpPr txBox="1">
            <a:spLocks noChangeArrowheads="1"/>
          </p:cNvSpPr>
          <p:nvPr/>
        </p:nvSpPr>
        <p:spPr bwMode="auto">
          <a:xfrm>
            <a:off x="7660180" y="3113205"/>
            <a:ext cx="873008" cy="253916"/>
          </a:xfrm>
          <a:prstGeom prst="rect">
            <a:avLst/>
          </a:prstGeom>
          <a:noFill/>
          <a:ln w="9525">
            <a:noFill/>
            <a:miter lim="800000"/>
            <a:headEnd/>
            <a:tailEnd/>
          </a:ln>
        </p:spPr>
        <p:txBody>
          <a:bodyPr wrap="square">
            <a:spAutoFit/>
          </a:bodyPr>
          <a:lstStyle/>
          <a:p>
            <a:pPr algn="ctr"/>
            <a:r>
              <a:rPr lang="en-US" sz="1050" b="1">
                <a:solidFill>
                  <a:srgbClr val="FF0000"/>
                </a:solidFill>
                <a:latin typeface="Arial" charset="0"/>
              </a:rPr>
              <a:t>Depth = 1</a:t>
            </a:r>
          </a:p>
        </p:txBody>
      </p:sp>
      <p:sp>
        <p:nvSpPr>
          <p:cNvPr id="22" name="Text Box 9">
            <a:extLst>
              <a:ext uri="{FF2B5EF4-FFF2-40B4-BE49-F238E27FC236}">
                <a16:creationId xmlns:a16="http://schemas.microsoft.com/office/drawing/2014/main" id="{16F73E18-A53B-4A9A-9879-5B35DBDC60BE}"/>
              </a:ext>
            </a:extLst>
          </p:cNvPr>
          <p:cNvSpPr txBox="1">
            <a:spLocks noChangeArrowheads="1"/>
          </p:cNvSpPr>
          <p:nvPr/>
        </p:nvSpPr>
        <p:spPr bwMode="auto">
          <a:xfrm>
            <a:off x="7660180" y="3356675"/>
            <a:ext cx="873008" cy="253916"/>
          </a:xfrm>
          <a:prstGeom prst="rect">
            <a:avLst/>
          </a:prstGeom>
          <a:noFill/>
          <a:ln w="9525">
            <a:noFill/>
            <a:miter lim="800000"/>
            <a:headEnd/>
            <a:tailEnd/>
          </a:ln>
        </p:spPr>
        <p:txBody>
          <a:bodyPr wrap="square">
            <a:spAutoFit/>
          </a:bodyPr>
          <a:lstStyle/>
          <a:p>
            <a:pPr algn="ctr"/>
            <a:r>
              <a:rPr lang="en-US" sz="1050" b="1">
                <a:solidFill>
                  <a:srgbClr val="FF0000"/>
                </a:solidFill>
                <a:latin typeface="Arial" charset="0"/>
              </a:rPr>
              <a:t>Depth = 2</a:t>
            </a:r>
          </a:p>
        </p:txBody>
      </p:sp>
      <p:sp>
        <p:nvSpPr>
          <p:cNvPr id="25" name="AutoShape 6">
            <a:extLst>
              <a:ext uri="{FF2B5EF4-FFF2-40B4-BE49-F238E27FC236}">
                <a16:creationId xmlns:a16="http://schemas.microsoft.com/office/drawing/2014/main" id="{64F9D5E5-3347-442C-910C-8DE0A70E66E5}"/>
              </a:ext>
            </a:extLst>
          </p:cNvPr>
          <p:cNvSpPr>
            <a:spLocks noChangeArrowheads="1"/>
          </p:cNvSpPr>
          <p:nvPr/>
        </p:nvSpPr>
        <p:spPr bwMode="auto">
          <a:xfrm>
            <a:off x="1512436" y="3014560"/>
            <a:ext cx="1511767" cy="369332"/>
          </a:xfrm>
          <a:prstGeom prst="wedgeRectCallout">
            <a:avLst>
              <a:gd name="adj1" fmla="val 86677"/>
              <a:gd name="adj2" fmla="val 14247"/>
            </a:avLst>
          </a:prstGeom>
          <a:ln w="3810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500"/>
              <a:t>Split Attribute</a:t>
            </a:r>
          </a:p>
        </p:txBody>
      </p:sp>
      <p:sp>
        <p:nvSpPr>
          <p:cNvPr id="26" name="AutoShape 6">
            <a:extLst>
              <a:ext uri="{FF2B5EF4-FFF2-40B4-BE49-F238E27FC236}">
                <a16:creationId xmlns:a16="http://schemas.microsoft.com/office/drawing/2014/main" id="{1D4DB0CA-B00A-4A56-BC93-C54F3C54A3C1}"/>
              </a:ext>
            </a:extLst>
          </p:cNvPr>
          <p:cNvSpPr>
            <a:spLocks noChangeArrowheads="1"/>
          </p:cNvSpPr>
          <p:nvPr/>
        </p:nvSpPr>
        <p:spPr bwMode="auto">
          <a:xfrm>
            <a:off x="5544111" y="2418866"/>
            <a:ext cx="1757001" cy="600164"/>
          </a:xfrm>
          <a:prstGeom prst="wedgeRectCallout">
            <a:avLst>
              <a:gd name="adj1" fmla="val -77498"/>
              <a:gd name="adj2" fmla="val 24650"/>
            </a:avLst>
          </a:prstGeom>
          <a:ln w="3810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500"/>
              <a:t>DV Statistics </a:t>
            </a:r>
          </a:p>
          <a:p>
            <a:pPr eaLnBrk="0" hangingPunct="0">
              <a:buClr>
                <a:srgbClr val="FAAB05"/>
              </a:buClr>
              <a:defRPr/>
            </a:pPr>
            <a:r>
              <a:rPr lang="en-US" sz="1500"/>
              <a:t>Entire Population</a:t>
            </a:r>
          </a:p>
        </p:txBody>
      </p:sp>
      <p:sp>
        <p:nvSpPr>
          <p:cNvPr id="27" name="AutoShape 6">
            <a:extLst>
              <a:ext uri="{FF2B5EF4-FFF2-40B4-BE49-F238E27FC236}">
                <a16:creationId xmlns:a16="http://schemas.microsoft.com/office/drawing/2014/main" id="{3A5BDC9D-4326-492A-A6B3-4CAB1E96E086}"/>
              </a:ext>
            </a:extLst>
          </p:cNvPr>
          <p:cNvSpPr>
            <a:spLocks noChangeArrowheads="1"/>
          </p:cNvSpPr>
          <p:nvPr/>
        </p:nvSpPr>
        <p:spPr bwMode="auto">
          <a:xfrm>
            <a:off x="7466415" y="3865221"/>
            <a:ext cx="1578762" cy="600164"/>
          </a:xfrm>
          <a:prstGeom prst="wedgeRectCallout">
            <a:avLst>
              <a:gd name="adj1" fmla="val -76117"/>
              <a:gd name="adj2" fmla="val 24651"/>
            </a:avLst>
          </a:prstGeom>
          <a:ln w="3810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500"/>
              <a:t>DV Statistics </a:t>
            </a:r>
          </a:p>
          <a:p>
            <a:pPr eaLnBrk="0" hangingPunct="0">
              <a:buClr>
                <a:srgbClr val="FAAB05"/>
              </a:buClr>
              <a:defRPr/>
            </a:pPr>
            <a:r>
              <a:rPr lang="en-US" sz="1500"/>
              <a:t>Sub Population</a:t>
            </a:r>
          </a:p>
        </p:txBody>
      </p:sp>
    </p:spTree>
    <p:custDataLst>
      <p:tags r:id="rId1"/>
    </p:custDataLst>
    <p:extLst>
      <p:ext uri="{BB962C8B-B14F-4D97-AF65-F5344CB8AC3E}">
        <p14:creationId xmlns:p14="http://schemas.microsoft.com/office/powerpoint/2010/main" val="311830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134631"/>
            <a:ext cx="6444155" cy="3219317"/>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7EF3F61C-B1C2-4EB6-B9B7-6D914DCD40C5}"/>
              </a:ext>
            </a:extLst>
          </p:cNvPr>
          <p:cNvSpPr>
            <a:spLocks noGrp="1"/>
          </p:cNvSpPr>
          <p:nvPr>
            <p:ph type="body" sz="quarter" idx="11"/>
          </p:nvPr>
        </p:nvSpPr>
        <p:spPr/>
        <p:txBody>
          <a:bodyPr vert="horz" lIns="91440" tIns="45720" rIns="91440" bIns="45720" rtlCol="0" anchor="t">
            <a:noAutofit/>
          </a:bodyPr>
          <a:lstStyle/>
          <a:p>
            <a:r>
              <a:rPr lang="en-US">
                <a:latin typeface="Arial"/>
                <a:cs typeface="Arial"/>
              </a:rPr>
              <a:t>Looking at the parent node, we see 23.82% of</a:t>
            </a:r>
            <a:r>
              <a:rPr lang="en-CA">
                <a:cs typeface="Arial"/>
              </a:rPr>
              <a:t> the population responds ‘Yes’ to the marketing campaign</a:t>
            </a:r>
          </a:p>
          <a:p>
            <a:r>
              <a:rPr lang="en-CA">
                <a:cs typeface="Arial"/>
              </a:rPr>
              <a:t>Looking at the Husband/Wife Segment, we see that 45.11% of the records that fall in that group respond ‘Yes’ to the marketing campaign</a:t>
            </a:r>
          </a:p>
          <a:p>
            <a:endParaRPr lang="en-CA"/>
          </a:p>
        </p:txBody>
      </p:sp>
      <p:sp>
        <p:nvSpPr>
          <p:cNvPr id="5" name="Title 4">
            <a:extLst>
              <a:ext uri="{FF2B5EF4-FFF2-40B4-BE49-F238E27FC236}">
                <a16:creationId xmlns:a16="http://schemas.microsoft.com/office/drawing/2014/main" id="{EC2389B4-1592-41B6-BA06-19C1156749DC}"/>
              </a:ext>
            </a:extLst>
          </p:cNvPr>
          <p:cNvSpPr>
            <a:spLocks noGrp="1"/>
          </p:cNvSpPr>
          <p:nvPr>
            <p:ph type="title"/>
          </p:nvPr>
        </p:nvSpPr>
        <p:spPr/>
        <p:txBody>
          <a:bodyPr/>
          <a:lstStyle/>
          <a:p>
            <a:r>
              <a:rPr lang="en-CA"/>
              <a:t>Introduction to Decision Trees</a:t>
            </a:r>
          </a:p>
        </p:txBody>
      </p:sp>
      <p:pic>
        <p:nvPicPr>
          <p:cNvPr id="2" name="Picture 1">
            <a:extLst>
              <a:ext uri="{FF2B5EF4-FFF2-40B4-BE49-F238E27FC236}">
                <a16:creationId xmlns:a16="http://schemas.microsoft.com/office/drawing/2014/main" id="{460BFF39-A38E-4FD6-82E6-4768DBA70CD2}"/>
              </a:ext>
            </a:extLst>
          </p:cNvPr>
          <p:cNvPicPr>
            <a:picLocks noChangeAspect="1"/>
          </p:cNvPicPr>
          <p:nvPr/>
        </p:nvPicPr>
        <p:blipFill>
          <a:blip r:embed="rId4"/>
          <a:stretch>
            <a:fillRect/>
          </a:stretch>
        </p:blipFill>
        <p:spPr>
          <a:xfrm>
            <a:off x="1099821" y="2007458"/>
            <a:ext cx="6129854" cy="3047980"/>
          </a:xfrm>
          <a:prstGeom prst="rect">
            <a:avLst/>
          </a:prstGeom>
        </p:spPr>
      </p:pic>
      <p:sp>
        <p:nvSpPr>
          <p:cNvPr id="20" name="Line 8">
            <a:extLst>
              <a:ext uri="{FF2B5EF4-FFF2-40B4-BE49-F238E27FC236}">
                <a16:creationId xmlns:a16="http://schemas.microsoft.com/office/drawing/2014/main" id="{50312A51-B07F-43FD-ADE5-80A522383FDA}"/>
              </a:ext>
            </a:extLst>
          </p:cNvPr>
          <p:cNvSpPr>
            <a:spLocks noChangeShapeType="1"/>
          </p:cNvSpPr>
          <p:nvPr/>
        </p:nvSpPr>
        <p:spPr bwMode="auto">
          <a:xfrm flipV="1">
            <a:off x="4305023" y="3370090"/>
            <a:ext cx="4088825" cy="8223"/>
          </a:xfrm>
          <a:prstGeom prst="line">
            <a:avLst/>
          </a:prstGeom>
          <a:noFill/>
          <a:ln w="9525">
            <a:solidFill>
              <a:srgbClr val="FF0000"/>
            </a:solidFill>
            <a:prstDash val="sysDot"/>
            <a:round/>
            <a:headEnd/>
            <a:tailEnd/>
          </a:ln>
        </p:spPr>
        <p:txBody>
          <a:bodyPr wrap="none" anchor="ctr"/>
          <a:lstStyle/>
          <a:p>
            <a:endParaRPr lang="en-US" sz="1013"/>
          </a:p>
        </p:txBody>
      </p:sp>
      <p:sp>
        <p:nvSpPr>
          <p:cNvPr id="21" name="Text Box 9">
            <a:extLst>
              <a:ext uri="{FF2B5EF4-FFF2-40B4-BE49-F238E27FC236}">
                <a16:creationId xmlns:a16="http://schemas.microsoft.com/office/drawing/2014/main" id="{293AF6A6-54B9-4829-917F-59D8E9565C77}"/>
              </a:ext>
            </a:extLst>
          </p:cNvPr>
          <p:cNvSpPr txBox="1">
            <a:spLocks noChangeArrowheads="1"/>
          </p:cNvSpPr>
          <p:nvPr/>
        </p:nvSpPr>
        <p:spPr bwMode="auto">
          <a:xfrm>
            <a:off x="7660180" y="3113205"/>
            <a:ext cx="873008" cy="253916"/>
          </a:xfrm>
          <a:prstGeom prst="rect">
            <a:avLst/>
          </a:prstGeom>
          <a:noFill/>
          <a:ln w="9525">
            <a:noFill/>
            <a:miter lim="800000"/>
            <a:headEnd/>
            <a:tailEnd/>
          </a:ln>
        </p:spPr>
        <p:txBody>
          <a:bodyPr wrap="square">
            <a:spAutoFit/>
          </a:bodyPr>
          <a:lstStyle/>
          <a:p>
            <a:pPr algn="ctr"/>
            <a:r>
              <a:rPr lang="en-US" sz="1050" b="1">
                <a:solidFill>
                  <a:srgbClr val="FF0000"/>
                </a:solidFill>
                <a:latin typeface="Arial" charset="0"/>
              </a:rPr>
              <a:t>Depth = 1</a:t>
            </a:r>
          </a:p>
        </p:txBody>
      </p:sp>
      <p:sp>
        <p:nvSpPr>
          <p:cNvPr id="22" name="Text Box 9">
            <a:extLst>
              <a:ext uri="{FF2B5EF4-FFF2-40B4-BE49-F238E27FC236}">
                <a16:creationId xmlns:a16="http://schemas.microsoft.com/office/drawing/2014/main" id="{16F73E18-A53B-4A9A-9879-5B35DBDC60BE}"/>
              </a:ext>
            </a:extLst>
          </p:cNvPr>
          <p:cNvSpPr txBox="1">
            <a:spLocks noChangeArrowheads="1"/>
          </p:cNvSpPr>
          <p:nvPr/>
        </p:nvSpPr>
        <p:spPr bwMode="auto">
          <a:xfrm>
            <a:off x="7660180" y="3356675"/>
            <a:ext cx="873008" cy="253916"/>
          </a:xfrm>
          <a:prstGeom prst="rect">
            <a:avLst/>
          </a:prstGeom>
          <a:noFill/>
          <a:ln w="9525">
            <a:noFill/>
            <a:miter lim="800000"/>
            <a:headEnd/>
            <a:tailEnd/>
          </a:ln>
        </p:spPr>
        <p:txBody>
          <a:bodyPr wrap="square">
            <a:spAutoFit/>
          </a:bodyPr>
          <a:lstStyle/>
          <a:p>
            <a:pPr algn="ctr"/>
            <a:r>
              <a:rPr lang="en-US" sz="1050" b="1">
                <a:solidFill>
                  <a:srgbClr val="FF0000"/>
                </a:solidFill>
                <a:latin typeface="Arial" charset="0"/>
              </a:rPr>
              <a:t>Depth = 2</a:t>
            </a:r>
          </a:p>
        </p:txBody>
      </p:sp>
      <p:sp>
        <p:nvSpPr>
          <p:cNvPr id="25" name="AutoShape 6">
            <a:extLst>
              <a:ext uri="{FF2B5EF4-FFF2-40B4-BE49-F238E27FC236}">
                <a16:creationId xmlns:a16="http://schemas.microsoft.com/office/drawing/2014/main" id="{64F9D5E5-3347-442C-910C-8DE0A70E66E5}"/>
              </a:ext>
            </a:extLst>
          </p:cNvPr>
          <p:cNvSpPr>
            <a:spLocks noChangeArrowheads="1"/>
          </p:cNvSpPr>
          <p:nvPr/>
        </p:nvSpPr>
        <p:spPr bwMode="auto">
          <a:xfrm>
            <a:off x="1512436" y="3014560"/>
            <a:ext cx="1511767" cy="369332"/>
          </a:xfrm>
          <a:prstGeom prst="wedgeRectCallout">
            <a:avLst>
              <a:gd name="adj1" fmla="val 86677"/>
              <a:gd name="adj2" fmla="val 14247"/>
            </a:avLst>
          </a:prstGeom>
          <a:ln w="3810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500"/>
              <a:t>Split Attribute</a:t>
            </a:r>
          </a:p>
        </p:txBody>
      </p:sp>
      <p:sp>
        <p:nvSpPr>
          <p:cNvPr id="26" name="AutoShape 6">
            <a:extLst>
              <a:ext uri="{FF2B5EF4-FFF2-40B4-BE49-F238E27FC236}">
                <a16:creationId xmlns:a16="http://schemas.microsoft.com/office/drawing/2014/main" id="{1D4DB0CA-B00A-4A56-BC93-C54F3C54A3C1}"/>
              </a:ext>
            </a:extLst>
          </p:cNvPr>
          <p:cNvSpPr>
            <a:spLocks noChangeArrowheads="1"/>
          </p:cNvSpPr>
          <p:nvPr/>
        </p:nvSpPr>
        <p:spPr bwMode="auto">
          <a:xfrm>
            <a:off x="5628968" y="2296084"/>
            <a:ext cx="2031212" cy="369332"/>
          </a:xfrm>
          <a:prstGeom prst="wedgeRectCallout">
            <a:avLst>
              <a:gd name="adj1" fmla="val -77498"/>
              <a:gd name="adj2" fmla="val 24650"/>
            </a:avLst>
          </a:prstGeom>
          <a:ln w="3810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500"/>
              <a:t>Parent or Root Node</a:t>
            </a:r>
          </a:p>
        </p:txBody>
      </p:sp>
      <p:sp>
        <p:nvSpPr>
          <p:cNvPr id="27" name="AutoShape 6">
            <a:extLst>
              <a:ext uri="{FF2B5EF4-FFF2-40B4-BE49-F238E27FC236}">
                <a16:creationId xmlns:a16="http://schemas.microsoft.com/office/drawing/2014/main" id="{3A5BDC9D-4326-492A-A6B3-4CAB1E96E086}"/>
              </a:ext>
            </a:extLst>
          </p:cNvPr>
          <p:cNvSpPr>
            <a:spLocks noChangeArrowheads="1"/>
          </p:cNvSpPr>
          <p:nvPr/>
        </p:nvSpPr>
        <p:spPr bwMode="auto">
          <a:xfrm>
            <a:off x="7229675" y="3825212"/>
            <a:ext cx="1619528" cy="830997"/>
          </a:xfrm>
          <a:prstGeom prst="wedgeRectCallout">
            <a:avLst>
              <a:gd name="adj1" fmla="val -63605"/>
              <a:gd name="adj2" fmla="val -21824"/>
            </a:avLst>
          </a:prstGeom>
          <a:ln w="3810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500"/>
              <a:t>Child Nodes or Leaf or Terminal Nodes</a:t>
            </a:r>
          </a:p>
        </p:txBody>
      </p:sp>
      <p:sp>
        <p:nvSpPr>
          <p:cNvPr id="13" name="Line 13">
            <a:extLst>
              <a:ext uri="{FF2B5EF4-FFF2-40B4-BE49-F238E27FC236}">
                <a16:creationId xmlns:a16="http://schemas.microsoft.com/office/drawing/2014/main" id="{999EC6D9-E338-4C34-BC73-D8EB4D6A0FEB}"/>
              </a:ext>
            </a:extLst>
          </p:cNvPr>
          <p:cNvSpPr>
            <a:spLocks noChangeShapeType="1"/>
          </p:cNvSpPr>
          <p:nvPr/>
        </p:nvSpPr>
        <p:spPr bwMode="auto">
          <a:xfrm flipH="1">
            <a:off x="7148285" y="3239116"/>
            <a:ext cx="7189" cy="298430"/>
          </a:xfrm>
          <a:prstGeom prst="line">
            <a:avLst/>
          </a:prstGeom>
          <a:noFill/>
          <a:ln w="9525">
            <a:solidFill>
              <a:srgbClr val="FF0000"/>
            </a:solidFill>
            <a:round/>
            <a:headEnd type="oval" w="med" len="med"/>
            <a:tailEnd type="triangle" w="med" len="med"/>
          </a:ln>
        </p:spPr>
        <p:txBody>
          <a:bodyPr wrap="none" anchor="ctr"/>
          <a:lstStyle/>
          <a:p>
            <a:endParaRPr lang="en-US" sz="1013"/>
          </a:p>
        </p:txBody>
      </p:sp>
      <p:sp>
        <p:nvSpPr>
          <p:cNvPr id="14" name="Rectangle 13">
            <a:extLst>
              <a:ext uri="{FF2B5EF4-FFF2-40B4-BE49-F238E27FC236}">
                <a16:creationId xmlns:a16="http://schemas.microsoft.com/office/drawing/2014/main" id="{480D5593-1825-409F-8618-C171C4A8A177}"/>
              </a:ext>
            </a:extLst>
          </p:cNvPr>
          <p:cNvSpPr/>
          <p:nvPr/>
        </p:nvSpPr>
        <p:spPr>
          <a:xfrm>
            <a:off x="6898631" y="2956532"/>
            <a:ext cx="567784" cy="248209"/>
          </a:xfrm>
          <a:prstGeom prst="rect">
            <a:avLst/>
          </a:prstGeom>
        </p:spPr>
        <p:txBody>
          <a:bodyPr wrap="none">
            <a:spAutoFit/>
          </a:bodyPr>
          <a:lstStyle/>
          <a:p>
            <a:r>
              <a:rPr lang="en-US" sz="1013">
                <a:solidFill>
                  <a:srgbClr val="FF0000"/>
                </a:solidFill>
                <a:latin typeface="Arial" charset="0"/>
              </a:rPr>
              <a:t>Parent</a:t>
            </a:r>
            <a:endParaRPr lang="en-AU" sz="1013">
              <a:solidFill>
                <a:srgbClr val="FF0000"/>
              </a:solidFill>
            </a:endParaRPr>
          </a:p>
        </p:txBody>
      </p:sp>
      <p:sp>
        <p:nvSpPr>
          <p:cNvPr id="15" name="Rectangle 14">
            <a:extLst>
              <a:ext uri="{FF2B5EF4-FFF2-40B4-BE49-F238E27FC236}">
                <a16:creationId xmlns:a16="http://schemas.microsoft.com/office/drawing/2014/main" id="{C685CFB9-0453-4E9D-9A32-4529343E0018}"/>
              </a:ext>
            </a:extLst>
          </p:cNvPr>
          <p:cNvSpPr/>
          <p:nvPr/>
        </p:nvSpPr>
        <p:spPr>
          <a:xfrm>
            <a:off x="6901355" y="3550961"/>
            <a:ext cx="481222" cy="248209"/>
          </a:xfrm>
          <a:prstGeom prst="rect">
            <a:avLst/>
          </a:prstGeom>
        </p:spPr>
        <p:txBody>
          <a:bodyPr wrap="none">
            <a:spAutoFit/>
          </a:bodyPr>
          <a:lstStyle/>
          <a:p>
            <a:pPr algn="ctr">
              <a:defRPr/>
            </a:pPr>
            <a:r>
              <a:rPr lang="en-US" sz="1013">
                <a:solidFill>
                  <a:srgbClr val="FF0000"/>
                </a:solidFill>
                <a:latin typeface="Arial" charset="0"/>
              </a:rPr>
              <a:t>Child</a:t>
            </a:r>
          </a:p>
        </p:txBody>
      </p:sp>
    </p:spTree>
    <p:custDataLst>
      <p:tags r:id="rId1"/>
    </p:custDataLst>
    <p:extLst>
      <p:ext uri="{BB962C8B-B14F-4D97-AF65-F5344CB8AC3E}">
        <p14:creationId xmlns:p14="http://schemas.microsoft.com/office/powerpoint/2010/main" val="50592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134631"/>
            <a:ext cx="6444155" cy="3219317"/>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7EF3F61C-B1C2-4EB6-B9B7-6D914DCD40C5}"/>
              </a:ext>
            </a:extLst>
          </p:cNvPr>
          <p:cNvSpPr>
            <a:spLocks noGrp="1"/>
          </p:cNvSpPr>
          <p:nvPr>
            <p:ph type="body" sz="quarter" idx="11"/>
          </p:nvPr>
        </p:nvSpPr>
        <p:spPr>
          <a:xfrm>
            <a:off x="457201" y="975278"/>
            <a:ext cx="3251200" cy="3445524"/>
          </a:xfrm>
        </p:spPr>
        <p:txBody>
          <a:bodyPr vert="horz" lIns="91440" tIns="45720" rIns="91440" bIns="45720" rtlCol="0" anchor="t">
            <a:noAutofit/>
          </a:bodyPr>
          <a:lstStyle/>
          <a:p>
            <a:r>
              <a:rPr lang="en-CA">
                <a:latin typeface="Arial"/>
                <a:cs typeface="Arial"/>
              </a:rPr>
              <a:t>Some important terminology to remember:</a:t>
            </a:r>
          </a:p>
          <a:p>
            <a:pPr lvl="1"/>
            <a:r>
              <a:rPr lang="en-CA">
                <a:latin typeface="Arial"/>
                <a:cs typeface="Arial"/>
              </a:rPr>
              <a:t>The first node in a decision tree is called a </a:t>
            </a:r>
            <a:r>
              <a:rPr lang="en-CA" b="1">
                <a:latin typeface="Arial"/>
                <a:cs typeface="Arial"/>
              </a:rPr>
              <a:t>root node</a:t>
            </a:r>
            <a:r>
              <a:rPr lang="en-CA">
                <a:latin typeface="Arial"/>
                <a:cs typeface="Arial"/>
              </a:rPr>
              <a:t>. It contains all the records in the dataset</a:t>
            </a:r>
          </a:p>
          <a:p>
            <a:pPr lvl="1"/>
            <a:r>
              <a:rPr lang="en-CA">
                <a:latin typeface="Arial"/>
                <a:cs typeface="Arial"/>
              </a:rPr>
              <a:t>Any node split further is a </a:t>
            </a:r>
            <a:r>
              <a:rPr lang="en-CA" b="1">
                <a:latin typeface="Arial"/>
                <a:cs typeface="Arial"/>
              </a:rPr>
              <a:t>parent node</a:t>
            </a:r>
            <a:endParaRPr lang="en-CA">
              <a:latin typeface="Arial"/>
              <a:cs typeface="Arial"/>
            </a:endParaRPr>
          </a:p>
          <a:p>
            <a:pPr lvl="1"/>
            <a:r>
              <a:rPr lang="en-CA">
                <a:latin typeface="Arial"/>
                <a:cs typeface="Arial"/>
              </a:rPr>
              <a:t>A node built from the parent nodes is called a </a:t>
            </a:r>
            <a:r>
              <a:rPr lang="en-CA" b="1">
                <a:latin typeface="Arial"/>
                <a:cs typeface="Arial"/>
              </a:rPr>
              <a:t>child node</a:t>
            </a:r>
            <a:endParaRPr lang="en-CA">
              <a:latin typeface="Arial"/>
              <a:cs typeface="Arial"/>
            </a:endParaRPr>
          </a:p>
          <a:p>
            <a:pPr lvl="1"/>
            <a:r>
              <a:rPr lang="en-CA">
                <a:latin typeface="Arial"/>
                <a:cs typeface="Arial"/>
              </a:rPr>
              <a:t>This means the </a:t>
            </a:r>
            <a:r>
              <a:rPr lang="en-CA" b="1">
                <a:latin typeface="Arial"/>
                <a:cs typeface="Arial"/>
              </a:rPr>
              <a:t>Root node </a:t>
            </a:r>
            <a:r>
              <a:rPr lang="en-CA">
                <a:latin typeface="Arial"/>
                <a:cs typeface="Arial"/>
              </a:rPr>
              <a:t>can be also called a </a:t>
            </a:r>
            <a:r>
              <a:rPr lang="en-CA" b="1">
                <a:latin typeface="Arial"/>
                <a:cs typeface="Arial"/>
              </a:rPr>
              <a:t>parent node </a:t>
            </a:r>
            <a:r>
              <a:rPr lang="en-CA">
                <a:latin typeface="Arial"/>
                <a:cs typeface="Arial"/>
              </a:rPr>
              <a:t>if it is split further</a:t>
            </a:r>
            <a:endParaRPr lang="en-CA" b="1">
              <a:latin typeface="Arial"/>
              <a:cs typeface="Arial"/>
            </a:endParaRPr>
          </a:p>
          <a:p>
            <a:pPr lvl="1"/>
            <a:r>
              <a:rPr lang="en-CA">
                <a:latin typeface="Arial"/>
                <a:cs typeface="Arial"/>
              </a:rPr>
              <a:t>Any node that does not undergo further splitting is called a terminal node</a:t>
            </a:r>
          </a:p>
          <a:p>
            <a:pPr lvl="1"/>
            <a:endParaRPr lang="en-CA"/>
          </a:p>
          <a:p>
            <a:endParaRPr lang="en-CA"/>
          </a:p>
        </p:txBody>
      </p:sp>
      <p:sp>
        <p:nvSpPr>
          <p:cNvPr id="5" name="Title 4">
            <a:extLst>
              <a:ext uri="{FF2B5EF4-FFF2-40B4-BE49-F238E27FC236}">
                <a16:creationId xmlns:a16="http://schemas.microsoft.com/office/drawing/2014/main" id="{EC2389B4-1592-41B6-BA06-19C1156749DC}"/>
              </a:ext>
            </a:extLst>
          </p:cNvPr>
          <p:cNvSpPr>
            <a:spLocks noGrp="1"/>
          </p:cNvSpPr>
          <p:nvPr>
            <p:ph type="title"/>
          </p:nvPr>
        </p:nvSpPr>
        <p:spPr/>
        <p:txBody>
          <a:bodyPr/>
          <a:lstStyle/>
          <a:p>
            <a:r>
              <a:rPr lang="en-CA"/>
              <a:t>Introduction to Decision Trees</a:t>
            </a:r>
          </a:p>
        </p:txBody>
      </p:sp>
      <p:sp>
        <p:nvSpPr>
          <p:cNvPr id="17" name="Text Box 9">
            <a:extLst>
              <a:ext uri="{FF2B5EF4-FFF2-40B4-BE49-F238E27FC236}">
                <a16:creationId xmlns:a16="http://schemas.microsoft.com/office/drawing/2014/main" id="{16C4CD0C-9186-4BAD-A721-9517BC8BA0D1}"/>
              </a:ext>
            </a:extLst>
          </p:cNvPr>
          <p:cNvSpPr txBox="1">
            <a:spLocks noChangeArrowheads="1"/>
          </p:cNvSpPr>
          <p:nvPr/>
        </p:nvSpPr>
        <p:spPr bwMode="auto">
          <a:xfrm>
            <a:off x="4840087" y="1536851"/>
            <a:ext cx="1074246" cy="253916"/>
          </a:xfrm>
          <a:prstGeom prst="rect">
            <a:avLst/>
          </a:prstGeom>
          <a:noFill/>
          <a:ln w="9525">
            <a:noFill/>
            <a:miter lim="800000"/>
            <a:headEnd/>
            <a:tailEnd/>
          </a:ln>
        </p:spPr>
        <p:txBody>
          <a:bodyPr wrap="square">
            <a:spAutoFit/>
          </a:bodyPr>
          <a:lstStyle/>
          <a:p>
            <a:pPr algn="ctr"/>
            <a:r>
              <a:rPr lang="en-US" sz="1050" b="1">
                <a:solidFill>
                  <a:srgbClr val="FF0000"/>
                </a:solidFill>
                <a:latin typeface="Arial" charset="0"/>
              </a:rPr>
              <a:t>Root Node </a:t>
            </a:r>
          </a:p>
        </p:txBody>
      </p:sp>
      <p:sp>
        <p:nvSpPr>
          <p:cNvPr id="18" name="Text Box 9">
            <a:extLst>
              <a:ext uri="{FF2B5EF4-FFF2-40B4-BE49-F238E27FC236}">
                <a16:creationId xmlns:a16="http://schemas.microsoft.com/office/drawing/2014/main" id="{60EAD0E5-B18E-4BA0-A89C-BE1D833C916E}"/>
              </a:ext>
            </a:extLst>
          </p:cNvPr>
          <p:cNvSpPr txBox="1">
            <a:spLocks noChangeArrowheads="1"/>
          </p:cNvSpPr>
          <p:nvPr/>
        </p:nvSpPr>
        <p:spPr bwMode="auto">
          <a:xfrm>
            <a:off x="8064601" y="1536851"/>
            <a:ext cx="873008" cy="577081"/>
          </a:xfrm>
          <a:prstGeom prst="rect">
            <a:avLst/>
          </a:prstGeom>
          <a:noFill/>
          <a:ln w="9525">
            <a:noFill/>
            <a:miter lim="800000"/>
            <a:headEnd/>
            <a:tailEnd/>
          </a:ln>
        </p:spPr>
        <p:txBody>
          <a:bodyPr wrap="square">
            <a:spAutoFit/>
          </a:bodyPr>
          <a:lstStyle/>
          <a:p>
            <a:pPr algn="ctr"/>
            <a:r>
              <a:rPr lang="en-US" sz="1050" b="1">
                <a:solidFill>
                  <a:srgbClr val="FF0000"/>
                </a:solidFill>
                <a:latin typeface="Arial" charset="0"/>
              </a:rPr>
              <a:t>Parent and Child Nodes</a:t>
            </a:r>
          </a:p>
        </p:txBody>
      </p:sp>
      <p:grpSp>
        <p:nvGrpSpPr>
          <p:cNvPr id="24" name="Group 23">
            <a:extLst>
              <a:ext uri="{FF2B5EF4-FFF2-40B4-BE49-F238E27FC236}">
                <a16:creationId xmlns:a16="http://schemas.microsoft.com/office/drawing/2014/main" id="{50FB2C09-D056-4D41-87C0-41F586B05FF3}"/>
              </a:ext>
            </a:extLst>
          </p:cNvPr>
          <p:cNvGrpSpPr/>
          <p:nvPr/>
        </p:nvGrpSpPr>
        <p:grpSpPr>
          <a:xfrm>
            <a:off x="6250344" y="1790496"/>
            <a:ext cx="1913307" cy="691573"/>
            <a:chOff x="6250344" y="1790496"/>
            <a:chExt cx="1913307" cy="691573"/>
          </a:xfrm>
        </p:grpSpPr>
        <p:cxnSp>
          <p:nvCxnSpPr>
            <p:cNvPr id="7" name="Straight Arrow Connector 6">
              <a:extLst>
                <a:ext uri="{FF2B5EF4-FFF2-40B4-BE49-F238E27FC236}">
                  <a16:creationId xmlns:a16="http://schemas.microsoft.com/office/drawing/2014/main" id="{AF1B736B-AB4E-49DF-8A19-D342FD21A8AA}"/>
                </a:ext>
              </a:extLst>
            </p:cNvPr>
            <p:cNvCxnSpPr>
              <a:cxnSpLocks/>
              <a:stCxn id="18" idx="1"/>
            </p:cNvCxnSpPr>
            <p:nvPr/>
          </p:nvCxnSpPr>
          <p:spPr>
            <a:xfrm flipH="1" flipV="1">
              <a:off x="6938642" y="1790496"/>
              <a:ext cx="1125959" cy="34896"/>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2FECE3-8550-4C08-9790-5113B385CE12}"/>
                </a:ext>
              </a:extLst>
            </p:cNvPr>
            <p:cNvCxnSpPr/>
            <p:nvPr/>
          </p:nvCxnSpPr>
          <p:spPr>
            <a:xfrm flipH="1">
              <a:off x="6250344" y="1824850"/>
              <a:ext cx="1814257" cy="599036"/>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803608-E260-4022-8590-CFB9769CB3F7}"/>
                </a:ext>
              </a:extLst>
            </p:cNvPr>
            <p:cNvCxnSpPr>
              <a:cxnSpLocks/>
            </p:cNvCxnSpPr>
            <p:nvPr/>
          </p:nvCxnSpPr>
          <p:spPr>
            <a:xfrm flipH="1">
              <a:off x="7191829" y="1825392"/>
              <a:ext cx="865515" cy="656677"/>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D265099-18E0-453A-A02B-5E0A6938F997}"/>
                </a:ext>
              </a:extLst>
            </p:cNvPr>
            <p:cNvCxnSpPr/>
            <p:nvPr/>
          </p:nvCxnSpPr>
          <p:spPr>
            <a:xfrm>
              <a:off x="8064601" y="1837704"/>
              <a:ext cx="99050" cy="550942"/>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D72D5C9-FCB5-48E1-82DE-C23883AA493D}"/>
              </a:ext>
            </a:extLst>
          </p:cNvPr>
          <p:cNvGrpSpPr/>
          <p:nvPr/>
        </p:nvGrpSpPr>
        <p:grpSpPr>
          <a:xfrm rot="9092342">
            <a:off x="4512663" y="3343566"/>
            <a:ext cx="2303390" cy="2053875"/>
            <a:chOff x="7247800" y="1740600"/>
            <a:chExt cx="3492629" cy="1274778"/>
          </a:xfrm>
        </p:grpSpPr>
        <p:cxnSp>
          <p:nvCxnSpPr>
            <p:cNvPr id="30" name="Straight Arrow Connector 29">
              <a:extLst>
                <a:ext uri="{FF2B5EF4-FFF2-40B4-BE49-F238E27FC236}">
                  <a16:creationId xmlns:a16="http://schemas.microsoft.com/office/drawing/2014/main" id="{E57A4FC5-D67D-42D5-B0E4-425DD304C3DF}"/>
                </a:ext>
              </a:extLst>
            </p:cNvPr>
            <p:cNvCxnSpPr>
              <a:cxnSpLocks/>
            </p:cNvCxnSpPr>
            <p:nvPr/>
          </p:nvCxnSpPr>
          <p:spPr>
            <a:xfrm rot="12507658" flipV="1">
              <a:off x="7247800" y="1740600"/>
              <a:ext cx="219126" cy="1049469"/>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776E449-40B7-4132-BA28-B67F5F2332D3}"/>
                </a:ext>
              </a:extLst>
            </p:cNvPr>
            <p:cNvCxnSpPr>
              <a:cxnSpLocks/>
            </p:cNvCxnSpPr>
            <p:nvPr/>
          </p:nvCxnSpPr>
          <p:spPr>
            <a:xfrm rot="12507658" flipH="1" flipV="1">
              <a:off x="7329867" y="1864839"/>
              <a:ext cx="1001218" cy="1150539"/>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7E6C648-1A3A-401A-813C-65CD868DF1C5}"/>
                </a:ext>
              </a:extLst>
            </p:cNvPr>
            <p:cNvCxnSpPr>
              <a:cxnSpLocks/>
            </p:cNvCxnSpPr>
            <p:nvPr/>
          </p:nvCxnSpPr>
          <p:spPr>
            <a:xfrm rot="12507658" flipH="1" flipV="1">
              <a:off x="7726521" y="1920975"/>
              <a:ext cx="1251591" cy="438382"/>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DCD566F-808C-4249-8FF2-22943E698E62}"/>
                </a:ext>
              </a:extLst>
            </p:cNvPr>
            <p:cNvCxnSpPr>
              <a:cxnSpLocks/>
            </p:cNvCxnSpPr>
            <p:nvPr/>
          </p:nvCxnSpPr>
          <p:spPr>
            <a:xfrm rot="12507658" flipH="1" flipV="1">
              <a:off x="7637889" y="2106469"/>
              <a:ext cx="3102540" cy="428974"/>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EA9C713F-FFF2-468F-8407-005A54AC04A0}"/>
              </a:ext>
            </a:extLst>
          </p:cNvPr>
          <p:cNvCxnSpPr>
            <a:cxnSpLocks/>
          </p:cNvCxnSpPr>
          <p:nvPr/>
        </p:nvCxnSpPr>
        <p:spPr>
          <a:xfrm flipV="1">
            <a:off x="6628654" y="3004454"/>
            <a:ext cx="1317917" cy="1853706"/>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 Box 9">
            <a:extLst>
              <a:ext uri="{FF2B5EF4-FFF2-40B4-BE49-F238E27FC236}">
                <a16:creationId xmlns:a16="http://schemas.microsoft.com/office/drawing/2014/main" id="{F8CF1C19-56FC-45B0-ADF2-EE51F681C2A1}"/>
              </a:ext>
            </a:extLst>
          </p:cNvPr>
          <p:cNvSpPr txBox="1">
            <a:spLocks noChangeArrowheads="1"/>
          </p:cNvSpPr>
          <p:nvPr/>
        </p:nvSpPr>
        <p:spPr bwMode="auto">
          <a:xfrm>
            <a:off x="7287612" y="3887053"/>
            <a:ext cx="873008" cy="415498"/>
          </a:xfrm>
          <a:prstGeom prst="rect">
            <a:avLst/>
          </a:prstGeom>
          <a:noFill/>
          <a:ln w="9525">
            <a:noFill/>
            <a:miter lim="800000"/>
            <a:headEnd/>
            <a:tailEnd/>
          </a:ln>
        </p:spPr>
        <p:txBody>
          <a:bodyPr wrap="square">
            <a:spAutoFit/>
          </a:bodyPr>
          <a:lstStyle/>
          <a:p>
            <a:pPr algn="ctr"/>
            <a:r>
              <a:rPr lang="en-US" sz="1050" b="1">
                <a:solidFill>
                  <a:srgbClr val="FF0000"/>
                </a:solidFill>
                <a:latin typeface="Arial" charset="0"/>
              </a:rPr>
              <a:t>Terminal Nodes</a:t>
            </a:r>
          </a:p>
        </p:txBody>
      </p:sp>
      <p:sp>
        <p:nvSpPr>
          <p:cNvPr id="42" name="Text Box 9">
            <a:extLst>
              <a:ext uri="{FF2B5EF4-FFF2-40B4-BE49-F238E27FC236}">
                <a16:creationId xmlns:a16="http://schemas.microsoft.com/office/drawing/2014/main" id="{2DFAF926-327A-424A-A4D2-360EE8C80C02}"/>
              </a:ext>
            </a:extLst>
          </p:cNvPr>
          <p:cNvSpPr txBox="1">
            <a:spLocks noChangeArrowheads="1"/>
          </p:cNvSpPr>
          <p:nvPr/>
        </p:nvSpPr>
        <p:spPr bwMode="auto">
          <a:xfrm>
            <a:off x="3564977" y="2593141"/>
            <a:ext cx="873008" cy="577081"/>
          </a:xfrm>
          <a:prstGeom prst="rect">
            <a:avLst/>
          </a:prstGeom>
          <a:noFill/>
          <a:ln w="9525">
            <a:noFill/>
            <a:miter lim="800000"/>
            <a:headEnd/>
            <a:tailEnd/>
          </a:ln>
        </p:spPr>
        <p:txBody>
          <a:bodyPr wrap="square">
            <a:spAutoFit/>
          </a:bodyPr>
          <a:lstStyle/>
          <a:p>
            <a:pPr algn="ctr"/>
            <a:r>
              <a:rPr lang="en-US" sz="1050" b="1">
                <a:solidFill>
                  <a:srgbClr val="FF0000"/>
                </a:solidFill>
                <a:latin typeface="Arial" charset="0"/>
              </a:rPr>
              <a:t>Parent and Child Nodes</a:t>
            </a:r>
          </a:p>
        </p:txBody>
      </p:sp>
      <p:grpSp>
        <p:nvGrpSpPr>
          <p:cNvPr id="55" name="Group 54">
            <a:extLst>
              <a:ext uri="{FF2B5EF4-FFF2-40B4-BE49-F238E27FC236}">
                <a16:creationId xmlns:a16="http://schemas.microsoft.com/office/drawing/2014/main" id="{3717028B-A9B3-40DC-A274-D8FCD7538AED}"/>
              </a:ext>
            </a:extLst>
          </p:cNvPr>
          <p:cNvGrpSpPr/>
          <p:nvPr/>
        </p:nvGrpSpPr>
        <p:grpSpPr>
          <a:xfrm>
            <a:off x="3807451" y="1168714"/>
            <a:ext cx="4693654" cy="3151150"/>
            <a:chOff x="3807451" y="1168714"/>
            <a:chExt cx="4693654" cy="3151150"/>
          </a:xfrm>
        </p:grpSpPr>
        <p:pic>
          <p:nvPicPr>
            <p:cNvPr id="3" name="Picture 2">
              <a:extLst>
                <a:ext uri="{FF2B5EF4-FFF2-40B4-BE49-F238E27FC236}">
                  <a16:creationId xmlns:a16="http://schemas.microsoft.com/office/drawing/2014/main" id="{56EF992A-177A-453B-95F1-F6FB2B3E4C95}"/>
                </a:ext>
              </a:extLst>
            </p:cNvPr>
            <p:cNvPicPr>
              <a:picLocks noChangeAspect="1"/>
            </p:cNvPicPr>
            <p:nvPr/>
          </p:nvPicPr>
          <p:blipFill>
            <a:blip r:embed="rId4"/>
            <a:stretch>
              <a:fillRect/>
            </a:stretch>
          </p:blipFill>
          <p:spPr>
            <a:xfrm>
              <a:off x="3807451" y="1168714"/>
              <a:ext cx="4693654" cy="3151150"/>
            </a:xfrm>
            <a:prstGeom prst="rect">
              <a:avLst/>
            </a:prstGeom>
          </p:spPr>
        </p:pic>
        <p:cxnSp>
          <p:nvCxnSpPr>
            <p:cNvPr id="48" name="Straight Arrow Connector 47">
              <a:extLst>
                <a:ext uri="{FF2B5EF4-FFF2-40B4-BE49-F238E27FC236}">
                  <a16:creationId xmlns:a16="http://schemas.microsoft.com/office/drawing/2014/main" id="{97E5E0B4-30D8-4821-8DB1-3BF57F82C59A}"/>
                </a:ext>
              </a:extLst>
            </p:cNvPr>
            <p:cNvCxnSpPr>
              <a:cxnSpLocks/>
              <a:stCxn id="42" idx="2"/>
            </p:cNvCxnSpPr>
            <p:nvPr/>
          </p:nvCxnSpPr>
          <p:spPr>
            <a:xfrm flipV="1">
              <a:off x="4001481" y="3104380"/>
              <a:ext cx="420639" cy="65842"/>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C00AD02-A459-4F19-BB6B-AA8027B70810}"/>
                </a:ext>
              </a:extLst>
            </p:cNvPr>
            <p:cNvCxnSpPr/>
            <p:nvPr/>
          </p:nvCxnSpPr>
          <p:spPr>
            <a:xfrm>
              <a:off x="4001481" y="3170222"/>
              <a:ext cx="83840" cy="412845"/>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3019B73-ACFE-4166-92CD-F0E26BA92B04}"/>
                </a:ext>
              </a:extLst>
            </p:cNvPr>
            <p:cNvCxnSpPr/>
            <p:nvPr/>
          </p:nvCxnSpPr>
          <p:spPr>
            <a:xfrm>
              <a:off x="4001481" y="3170222"/>
              <a:ext cx="1140317" cy="412845"/>
            </a:xfrm>
            <a:prstGeom prst="straightConnector1">
              <a:avLst/>
            </a:prstGeom>
            <a:ln w="127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72563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4ECCEB8E-73D7-4477-8FF0-6661CCC636E1}"/>
              </a:ext>
            </a:extLst>
          </p:cNvPr>
          <p:cNvSpPr>
            <a:spLocks noGrp="1"/>
          </p:cNvSpPr>
          <p:nvPr>
            <p:ph type="body" sz="quarter" idx="11"/>
          </p:nvPr>
        </p:nvSpPr>
        <p:spPr>
          <a:xfrm>
            <a:off x="457201" y="975278"/>
            <a:ext cx="4114800" cy="3445524"/>
          </a:xfrm>
        </p:spPr>
        <p:txBody>
          <a:bodyPr/>
          <a:lstStyle/>
          <a:p>
            <a:r>
              <a:rPr lang="en-US"/>
              <a:t>Think of a decision as a set of IF THEN ELSE rules. From the previous slides, we saw that 23.82% represents the overall ‘Yes’ response rate to the marketing campaign. </a:t>
            </a:r>
          </a:p>
          <a:p>
            <a:r>
              <a:rPr lang="en-US"/>
              <a:t>By segmenting the data further, we can see that:</a:t>
            </a:r>
          </a:p>
          <a:p>
            <a:pPr lvl="1"/>
            <a:r>
              <a:rPr lang="en-US"/>
              <a:t>If relationship is either </a:t>
            </a:r>
            <a:r>
              <a:rPr lang="en-US" b="1"/>
              <a:t>Husband or Wife</a:t>
            </a:r>
            <a:r>
              <a:rPr lang="en-US"/>
              <a:t>, then there is a </a:t>
            </a:r>
            <a:r>
              <a:rPr lang="en-US" b="1"/>
              <a:t>45.11%</a:t>
            </a:r>
            <a:r>
              <a:rPr lang="en-US"/>
              <a:t> response rate </a:t>
            </a:r>
          </a:p>
          <a:p>
            <a:pPr lvl="1"/>
            <a:r>
              <a:rPr lang="en-US"/>
              <a:t>If relationship is </a:t>
            </a:r>
            <a:r>
              <a:rPr lang="en-US" b="1"/>
              <a:t>Not-in-family</a:t>
            </a:r>
            <a:r>
              <a:rPr lang="en-US"/>
              <a:t>, then there is a </a:t>
            </a:r>
            <a:r>
              <a:rPr lang="en-US" b="1"/>
              <a:t>10.31%</a:t>
            </a:r>
            <a:r>
              <a:rPr lang="en-US"/>
              <a:t> response rate </a:t>
            </a:r>
          </a:p>
          <a:p>
            <a:pPr lvl="1"/>
            <a:r>
              <a:rPr lang="en-US"/>
              <a:t>If relationship is either </a:t>
            </a:r>
            <a:r>
              <a:rPr lang="en-US" b="1"/>
              <a:t>Other-relative or Own-Child</a:t>
            </a:r>
            <a:r>
              <a:rPr lang="en-US"/>
              <a:t>, then there is a </a:t>
            </a:r>
            <a:r>
              <a:rPr lang="en-US" b="1"/>
              <a:t>1.77%</a:t>
            </a:r>
            <a:r>
              <a:rPr lang="en-US"/>
              <a:t> response rate</a:t>
            </a:r>
          </a:p>
          <a:p>
            <a:pPr lvl="1"/>
            <a:r>
              <a:rPr lang="en-US"/>
              <a:t>If relationship is </a:t>
            </a:r>
            <a:r>
              <a:rPr lang="en-US" b="1"/>
              <a:t>Unmarried</a:t>
            </a:r>
            <a:r>
              <a:rPr lang="en-US"/>
              <a:t>, then there is a </a:t>
            </a:r>
            <a:r>
              <a:rPr lang="en-US" b="1"/>
              <a:t>5.37%</a:t>
            </a:r>
            <a:r>
              <a:rPr lang="en-US"/>
              <a:t> response rate. </a:t>
            </a:r>
          </a:p>
          <a:p>
            <a:pPr lvl="1"/>
            <a:endParaRPr lang="en-US" b="1"/>
          </a:p>
          <a:p>
            <a:endParaRPr lang="en-US" b="1"/>
          </a:p>
        </p:txBody>
      </p:sp>
      <p:sp>
        <p:nvSpPr>
          <p:cNvPr id="3" name="Title 2">
            <a:extLst>
              <a:ext uri="{FF2B5EF4-FFF2-40B4-BE49-F238E27FC236}">
                <a16:creationId xmlns:a16="http://schemas.microsoft.com/office/drawing/2014/main" id="{127794BB-FB23-4E23-BD0C-4598C3E1523A}"/>
              </a:ext>
            </a:extLst>
          </p:cNvPr>
          <p:cNvSpPr>
            <a:spLocks noGrp="1"/>
          </p:cNvSpPr>
          <p:nvPr>
            <p:ph type="title"/>
          </p:nvPr>
        </p:nvSpPr>
        <p:spPr/>
        <p:txBody>
          <a:bodyPr/>
          <a:lstStyle/>
          <a:p>
            <a:r>
              <a:rPr lang="en-CA"/>
              <a:t>Decision Trees as a Model</a:t>
            </a:r>
          </a:p>
        </p:txBody>
      </p:sp>
      <p:pic>
        <p:nvPicPr>
          <p:cNvPr id="11" name="Picture 10">
            <a:extLst>
              <a:ext uri="{FF2B5EF4-FFF2-40B4-BE49-F238E27FC236}">
                <a16:creationId xmlns:a16="http://schemas.microsoft.com/office/drawing/2014/main" id="{506AE849-141B-43AE-8967-C8FE83CA662B}"/>
              </a:ext>
            </a:extLst>
          </p:cNvPr>
          <p:cNvPicPr>
            <a:picLocks noChangeAspect="1"/>
          </p:cNvPicPr>
          <p:nvPr/>
        </p:nvPicPr>
        <p:blipFill>
          <a:blip r:embed="rId4"/>
          <a:stretch>
            <a:fillRect/>
          </a:stretch>
        </p:blipFill>
        <p:spPr>
          <a:xfrm>
            <a:off x="4329436" y="1276792"/>
            <a:ext cx="4893974" cy="2433457"/>
          </a:xfrm>
          <a:prstGeom prst="rect">
            <a:avLst/>
          </a:prstGeom>
        </p:spPr>
      </p:pic>
      <p:sp>
        <p:nvSpPr>
          <p:cNvPr id="2" name="Rectangle 1">
            <a:extLst>
              <a:ext uri="{FF2B5EF4-FFF2-40B4-BE49-F238E27FC236}">
                <a16:creationId xmlns:a16="http://schemas.microsoft.com/office/drawing/2014/main" id="{9DB936EB-49D8-4C90-B58D-7F4073ACA7D2}"/>
              </a:ext>
            </a:extLst>
          </p:cNvPr>
          <p:cNvSpPr/>
          <p:nvPr/>
        </p:nvSpPr>
        <p:spPr>
          <a:xfrm>
            <a:off x="4140848" y="3523113"/>
            <a:ext cx="4732987" cy="307777"/>
          </a:xfrm>
          <a:prstGeom prst="rect">
            <a:avLst/>
          </a:prstGeom>
        </p:spPr>
        <p:txBody>
          <a:bodyPr wrap="square">
            <a:spAutoFit/>
          </a:bodyPr>
          <a:lstStyle/>
          <a:p>
            <a:pPr lvl="1" algn="ctr"/>
            <a:r>
              <a:rPr lang="en-US" sz="1400" b="1">
                <a:solidFill>
                  <a:srgbClr val="FF0000"/>
                </a:solidFill>
              </a:rPr>
              <a:t>Who is most likely to respond to the campaign?</a:t>
            </a:r>
          </a:p>
        </p:txBody>
      </p:sp>
    </p:spTree>
    <p:custDataLst>
      <p:tags r:id="rId1"/>
    </p:custDataLst>
    <p:extLst>
      <p:ext uri="{BB962C8B-B14F-4D97-AF65-F5344CB8AC3E}">
        <p14:creationId xmlns:p14="http://schemas.microsoft.com/office/powerpoint/2010/main" val="29958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80D807-1C48-45B7-977A-4069346E0C59}"/>
              </a:ext>
            </a:extLst>
          </p:cNvPr>
          <p:cNvSpPr>
            <a:spLocks noGrp="1"/>
          </p:cNvSpPr>
          <p:nvPr>
            <p:ph type="body" sz="quarter" idx="11"/>
          </p:nvPr>
        </p:nvSpPr>
        <p:spPr>
          <a:xfrm>
            <a:off x="457201" y="975278"/>
            <a:ext cx="2621460" cy="3445524"/>
          </a:xfrm>
        </p:spPr>
        <p:txBody>
          <a:bodyPr/>
          <a:lstStyle/>
          <a:p>
            <a:r>
              <a:rPr lang="en-CA"/>
              <a:t>A Cross-</a:t>
            </a:r>
            <a:r>
              <a:rPr lang="en-GB"/>
              <a:t>Industry Standard Process for Data Mining</a:t>
            </a:r>
          </a:p>
          <a:p>
            <a:r>
              <a:rPr lang="en-GB"/>
              <a:t>A tool - and application - neutral model</a:t>
            </a:r>
          </a:p>
          <a:p>
            <a:pPr lvl="1">
              <a:buClr>
                <a:schemeClr val="bg2"/>
              </a:buClr>
              <a:buFont typeface="Arial" panose="020B0604020202020204" pitchFamily="34" charset="0"/>
              <a:buChar char="•"/>
            </a:pPr>
            <a:r>
              <a:rPr lang="en-GB">
                <a:latin typeface="+mn-lt"/>
              </a:rPr>
              <a:t>Encourages best practices </a:t>
            </a:r>
          </a:p>
          <a:p>
            <a:pPr lvl="1">
              <a:buClr>
                <a:schemeClr val="bg2"/>
              </a:buClr>
              <a:buFont typeface="Arial" panose="020B0604020202020204" pitchFamily="34" charset="0"/>
              <a:buChar char="•"/>
            </a:pPr>
            <a:r>
              <a:rPr lang="en-GB">
                <a:latin typeface="+mn-lt"/>
              </a:rPr>
              <a:t>Offers structure</a:t>
            </a:r>
          </a:p>
          <a:p>
            <a:pPr lvl="1">
              <a:buClr>
                <a:schemeClr val="bg2"/>
              </a:buClr>
              <a:buFont typeface="Arial" panose="020B0604020202020204" pitchFamily="34" charset="0"/>
              <a:buChar char="•"/>
            </a:pPr>
            <a:r>
              <a:rPr lang="en-GB">
                <a:latin typeface="+mn-lt"/>
              </a:rPr>
              <a:t>Encourages better, faster results from data mining</a:t>
            </a:r>
            <a:endParaRPr lang="en-US">
              <a:latin typeface="+mn-lt"/>
            </a:endParaRPr>
          </a:p>
          <a:p>
            <a:endParaRPr lang="en-CA"/>
          </a:p>
        </p:txBody>
      </p:sp>
      <p:sp>
        <p:nvSpPr>
          <p:cNvPr id="2" name="Title 1">
            <a:extLst>
              <a:ext uri="{FF2B5EF4-FFF2-40B4-BE49-F238E27FC236}">
                <a16:creationId xmlns:a16="http://schemas.microsoft.com/office/drawing/2014/main" id="{7A5F362D-A46F-41CB-856F-097DEA85D731}"/>
              </a:ext>
            </a:extLst>
          </p:cNvPr>
          <p:cNvSpPr>
            <a:spLocks noGrp="1"/>
          </p:cNvSpPr>
          <p:nvPr>
            <p:ph type="title"/>
          </p:nvPr>
        </p:nvSpPr>
        <p:spPr/>
        <p:txBody>
          <a:bodyPr/>
          <a:lstStyle/>
          <a:p>
            <a:r>
              <a:rPr lang="en-CA" sz="1400">
                <a:latin typeface="+mn-lt"/>
              </a:rPr>
              <a:t>CRISP-DM</a:t>
            </a:r>
          </a:p>
        </p:txBody>
      </p:sp>
      <p:pic>
        <p:nvPicPr>
          <p:cNvPr id="4" name="Picture 3">
            <a:extLst>
              <a:ext uri="{FF2B5EF4-FFF2-40B4-BE49-F238E27FC236}">
                <a16:creationId xmlns:a16="http://schemas.microsoft.com/office/drawing/2014/main" id="{FF8D115C-4C4F-4F82-9343-6ED890B725DA}"/>
              </a:ext>
            </a:extLst>
          </p:cNvPr>
          <p:cNvPicPr>
            <a:picLocks noChangeAspect="1"/>
          </p:cNvPicPr>
          <p:nvPr/>
        </p:nvPicPr>
        <p:blipFill>
          <a:blip r:embed="rId4"/>
          <a:stretch>
            <a:fillRect/>
          </a:stretch>
        </p:blipFill>
        <p:spPr>
          <a:xfrm>
            <a:off x="377799" y="4097003"/>
            <a:ext cx="2778060" cy="646060"/>
          </a:xfrm>
          <a:prstGeom prst="rect">
            <a:avLst/>
          </a:prstGeom>
        </p:spPr>
      </p:pic>
      <p:sp>
        <p:nvSpPr>
          <p:cNvPr id="7" name="标题 1">
            <a:extLst>
              <a:ext uri="{FF2B5EF4-FFF2-40B4-BE49-F238E27FC236}">
                <a16:creationId xmlns:a16="http://schemas.microsoft.com/office/drawing/2014/main" id="{A841CC82-C62F-4F47-8A40-7168DEB00843}"/>
              </a:ext>
            </a:extLst>
          </p:cNvPr>
          <p:cNvSpPr>
            <a:spLocks/>
          </p:cNvSpPr>
          <p:nvPr/>
        </p:nvSpPr>
        <p:spPr bwMode="auto">
          <a:xfrm>
            <a:off x="2161225" y="-635255"/>
            <a:ext cx="917435" cy="364167"/>
          </a:xfrm>
          <a:prstGeom prst="rect">
            <a:avLst/>
          </a:prstGeom>
          <a:noFill/>
          <a:ln w="9525">
            <a:noFill/>
            <a:miter lim="800000"/>
            <a:headEnd/>
            <a:tailEnd/>
          </a:ln>
        </p:spPr>
        <p:txBody>
          <a:bodyPr anchor="ctr"/>
          <a:lstStyle/>
          <a:p>
            <a:pPr algn="l"/>
            <a:endParaRPr lang="zh-CN" altLang="en-US" sz="1400"/>
          </a:p>
        </p:txBody>
      </p:sp>
      <p:sp>
        <p:nvSpPr>
          <p:cNvPr id="8" name="Rectangle 7">
            <a:extLst>
              <a:ext uri="{FF2B5EF4-FFF2-40B4-BE49-F238E27FC236}">
                <a16:creationId xmlns:a16="http://schemas.microsoft.com/office/drawing/2014/main" id="{FFD010E9-9C29-47EC-B887-45FDD695DAB4}"/>
              </a:ext>
            </a:extLst>
          </p:cNvPr>
          <p:cNvSpPr>
            <a:spLocks noChangeArrowheads="1"/>
          </p:cNvSpPr>
          <p:nvPr/>
        </p:nvSpPr>
        <p:spPr bwMode="auto">
          <a:xfrm>
            <a:off x="3991622" y="140111"/>
            <a:ext cx="4667770" cy="310460"/>
          </a:xfrm>
          <a:prstGeom prst="rect">
            <a:avLst/>
          </a:prstGeom>
          <a:noFill/>
          <a:ln w="25400" algn="ctr">
            <a:noFill/>
            <a:miter lim="800000"/>
            <a:headEnd/>
            <a:tailEnd/>
          </a:ln>
          <a:effectLst/>
        </p:spPr>
        <p:txBody>
          <a:bodyPr/>
          <a:lstStyle/>
          <a:p>
            <a:pPr>
              <a:lnSpc>
                <a:spcPct val="150000"/>
              </a:lnSpc>
              <a:buClr>
                <a:schemeClr val="hlink"/>
              </a:buClr>
            </a:pPr>
            <a:endParaRPr lang="en-US" altLang="zh-CN" sz="1400">
              <a:solidFill>
                <a:srgbClr val="C00000"/>
              </a:solidFill>
              <a:ea typeface="微软雅黑" panose="020B0503020204020204" pitchFamily="34" charset="-122"/>
            </a:endParaRPr>
          </a:p>
          <a:p>
            <a:pPr>
              <a:lnSpc>
                <a:spcPct val="150000"/>
              </a:lnSpc>
              <a:buClr>
                <a:schemeClr val="hlink"/>
              </a:buClr>
            </a:pPr>
            <a:endParaRPr lang="en-US" altLang="zh-CN" sz="1400">
              <a:ea typeface="微软雅黑" panose="020B0503020204020204" pitchFamily="34" charset="-122"/>
            </a:endParaRPr>
          </a:p>
        </p:txBody>
      </p:sp>
      <p:sp>
        <p:nvSpPr>
          <p:cNvPr id="10" name="Text Placeholder 12">
            <a:extLst>
              <a:ext uri="{FF2B5EF4-FFF2-40B4-BE49-F238E27FC236}">
                <a16:creationId xmlns:a16="http://schemas.microsoft.com/office/drawing/2014/main" id="{AF2A182E-0072-4437-B31C-8D81634879BE}"/>
              </a:ext>
            </a:extLst>
          </p:cNvPr>
          <p:cNvSpPr txBox="1">
            <a:spLocks/>
          </p:cNvSpPr>
          <p:nvPr/>
        </p:nvSpPr>
        <p:spPr>
          <a:xfrm>
            <a:off x="3865083" y="108001"/>
            <a:ext cx="4433253" cy="2294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CA" sz="1400" b="0" i="0" u="none" strike="noStrike" kern="1200" cap="none" spc="0" normalizeH="0" baseline="0" noProof="0">
              <a:ln>
                <a:noFill/>
              </a:ln>
              <a:solidFill>
                <a:srgbClr val="007DBA"/>
              </a:solidFill>
              <a:effectLst/>
              <a:uLnTx/>
              <a:uFillTx/>
              <a:latin typeface="+mn-lt"/>
              <a:ea typeface="+mn-ea"/>
              <a:cs typeface="+mn-cs"/>
            </a:endParaRPr>
          </a:p>
        </p:txBody>
      </p:sp>
      <p:pic>
        <p:nvPicPr>
          <p:cNvPr id="11" name="Picture 6" descr="Crisp-DM Colour">
            <a:extLst>
              <a:ext uri="{FF2B5EF4-FFF2-40B4-BE49-F238E27FC236}">
                <a16:creationId xmlns:a16="http://schemas.microsoft.com/office/drawing/2014/main" id="{30699C10-0A70-423A-A412-E7AA8F3C8C6F}"/>
              </a:ext>
            </a:extLst>
          </p:cNvPr>
          <p:cNvPicPr>
            <a:picLocks noChangeAspect="1" noChangeArrowheads="1"/>
          </p:cNvPicPr>
          <p:nvPr/>
        </p:nvPicPr>
        <p:blipFill>
          <a:blip r:embed="rId5"/>
          <a:srcRect/>
          <a:stretch>
            <a:fillRect/>
          </a:stretch>
        </p:blipFill>
        <p:spPr bwMode="auto">
          <a:xfrm>
            <a:off x="4490819" y="973073"/>
            <a:ext cx="3359890" cy="3458855"/>
          </a:xfrm>
          <a:prstGeom prst="rect">
            <a:avLst/>
          </a:prstGeom>
          <a:solidFill>
            <a:schemeClr val="tx2"/>
          </a:solidFill>
          <a:ln w="9525">
            <a:noFill/>
            <a:miter lim="800000"/>
            <a:headEnd/>
            <a:tailEnd/>
          </a:ln>
        </p:spPr>
      </p:pic>
      <p:sp>
        <p:nvSpPr>
          <p:cNvPr id="12" name="Text Box 8">
            <a:extLst>
              <a:ext uri="{FF2B5EF4-FFF2-40B4-BE49-F238E27FC236}">
                <a16:creationId xmlns:a16="http://schemas.microsoft.com/office/drawing/2014/main" id="{FA61FA0C-6583-4A5F-9C87-B235CAA1E58E}"/>
              </a:ext>
            </a:extLst>
          </p:cNvPr>
          <p:cNvSpPr txBox="1">
            <a:spLocks noChangeArrowheads="1"/>
          </p:cNvSpPr>
          <p:nvPr/>
        </p:nvSpPr>
        <p:spPr bwMode="ltGray">
          <a:xfrm>
            <a:off x="3215922" y="636531"/>
            <a:ext cx="1865992" cy="646331"/>
          </a:xfrm>
          <a:prstGeom prst="rect">
            <a:avLst/>
          </a:prstGeom>
          <a:noFill/>
          <a:ln w="28575" algn="ctr">
            <a:noFill/>
            <a:miter lim="800000"/>
            <a:headEnd/>
            <a:tailEnd/>
          </a:ln>
        </p:spPr>
        <p:txBody>
          <a:bodyPr wrap="square" anchor="t">
            <a:spAutoFit/>
          </a:bodyPr>
          <a:lstStyle/>
          <a:p>
            <a:r>
              <a:rPr lang="en-GB" sz="1200" b="1"/>
              <a:t>Determine business objectives and data mining goals</a:t>
            </a:r>
          </a:p>
        </p:txBody>
      </p:sp>
      <p:sp>
        <p:nvSpPr>
          <p:cNvPr id="13" name="Text Box 7">
            <a:extLst>
              <a:ext uri="{FF2B5EF4-FFF2-40B4-BE49-F238E27FC236}">
                <a16:creationId xmlns:a16="http://schemas.microsoft.com/office/drawing/2014/main" id="{75ADB571-C7E0-4E0D-BD0E-7C5F1C4CB0DF}"/>
              </a:ext>
            </a:extLst>
          </p:cNvPr>
          <p:cNvSpPr txBox="1">
            <a:spLocks noChangeArrowheads="1"/>
          </p:cNvSpPr>
          <p:nvPr/>
        </p:nvSpPr>
        <p:spPr bwMode="ltGray">
          <a:xfrm>
            <a:off x="3214111" y="1902857"/>
            <a:ext cx="1192362" cy="461665"/>
          </a:xfrm>
          <a:prstGeom prst="rect">
            <a:avLst/>
          </a:prstGeom>
          <a:noFill/>
          <a:ln w="28575" algn="ctr">
            <a:noFill/>
            <a:miter lim="800000"/>
            <a:headEnd/>
            <a:tailEnd/>
          </a:ln>
        </p:spPr>
        <p:txBody>
          <a:bodyPr wrap="square" anchor="t">
            <a:spAutoFit/>
          </a:bodyPr>
          <a:lstStyle/>
          <a:p>
            <a:r>
              <a:rPr lang="en-GB" sz="1200" b="1"/>
              <a:t>Champion/ </a:t>
            </a:r>
            <a:endParaRPr lang="en-GB" sz="1200" b="1">
              <a:cs typeface="Arial"/>
            </a:endParaRPr>
          </a:p>
          <a:p>
            <a:r>
              <a:rPr lang="en-GB" sz="1200" b="1"/>
              <a:t>Challenger</a:t>
            </a:r>
            <a:endParaRPr lang="en-GB" sz="1200" b="1">
              <a:cs typeface="Arial"/>
            </a:endParaRPr>
          </a:p>
        </p:txBody>
      </p:sp>
      <p:sp>
        <p:nvSpPr>
          <p:cNvPr id="14" name="Text Box 7">
            <a:extLst>
              <a:ext uri="{FF2B5EF4-FFF2-40B4-BE49-F238E27FC236}">
                <a16:creationId xmlns:a16="http://schemas.microsoft.com/office/drawing/2014/main" id="{44696E0D-9644-4339-ADB7-8F995F401B5E}"/>
              </a:ext>
            </a:extLst>
          </p:cNvPr>
          <p:cNvSpPr txBox="1">
            <a:spLocks noChangeArrowheads="1"/>
          </p:cNvSpPr>
          <p:nvPr/>
        </p:nvSpPr>
        <p:spPr bwMode="ltGray">
          <a:xfrm>
            <a:off x="3228546" y="2790827"/>
            <a:ext cx="1192363" cy="830997"/>
          </a:xfrm>
          <a:prstGeom prst="rect">
            <a:avLst/>
          </a:prstGeom>
          <a:noFill/>
          <a:ln w="28575" algn="ctr">
            <a:noFill/>
            <a:miter lim="800000"/>
            <a:headEnd/>
            <a:tailEnd/>
          </a:ln>
        </p:spPr>
        <p:txBody>
          <a:bodyPr wrap="square" anchor="t">
            <a:spAutoFit/>
          </a:bodyPr>
          <a:lstStyle/>
          <a:p>
            <a:r>
              <a:rPr lang="en-GB" sz="1200" b="1"/>
              <a:t>Integrate into </a:t>
            </a:r>
            <a:endParaRPr lang="en-GB" sz="1200" b="1">
              <a:cs typeface="Arial"/>
            </a:endParaRPr>
          </a:p>
          <a:p>
            <a:r>
              <a:rPr lang="en-GB" sz="1200" b="1"/>
              <a:t>business processes</a:t>
            </a:r>
            <a:endParaRPr lang="en-GB" sz="1200" b="1">
              <a:cs typeface="Arial"/>
            </a:endParaRPr>
          </a:p>
        </p:txBody>
      </p:sp>
      <p:sp>
        <p:nvSpPr>
          <p:cNvPr id="15" name="Text Box 9">
            <a:extLst>
              <a:ext uri="{FF2B5EF4-FFF2-40B4-BE49-F238E27FC236}">
                <a16:creationId xmlns:a16="http://schemas.microsoft.com/office/drawing/2014/main" id="{09AC9218-5C9E-4026-9C49-C1A7A37FB4FD}"/>
              </a:ext>
            </a:extLst>
          </p:cNvPr>
          <p:cNvSpPr txBox="1">
            <a:spLocks noChangeArrowheads="1"/>
          </p:cNvSpPr>
          <p:nvPr/>
        </p:nvSpPr>
        <p:spPr bwMode="ltGray">
          <a:xfrm>
            <a:off x="3229694" y="3806427"/>
            <a:ext cx="2048168" cy="646331"/>
          </a:xfrm>
          <a:prstGeom prst="rect">
            <a:avLst/>
          </a:prstGeom>
          <a:noFill/>
          <a:ln w="28575" algn="ctr">
            <a:noFill/>
            <a:miter lim="800000"/>
            <a:headEnd/>
            <a:tailEnd/>
          </a:ln>
        </p:spPr>
        <p:txBody>
          <a:bodyPr wrap="square" anchor="t">
            <a:spAutoFit/>
          </a:bodyPr>
          <a:lstStyle/>
          <a:p>
            <a:r>
              <a:rPr lang="en-GB" sz="1200" b="1"/>
              <a:t>Evaluate how results </a:t>
            </a:r>
            <a:endParaRPr lang="en-GB" sz="1200" b="1">
              <a:cs typeface="Arial"/>
            </a:endParaRPr>
          </a:p>
          <a:p>
            <a:r>
              <a:rPr lang="en-GB" sz="1200" b="1"/>
              <a:t>achieve business objectives</a:t>
            </a:r>
            <a:endParaRPr lang="en-GB" sz="1200" b="1">
              <a:cs typeface="Arial"/>
            </a:endParaRPr>
          </a:p>
        </p:txBody>
      </p:sp>
      <p:sp>
        <p:nvSpPr>
          <p:cNvPr id="16" name="Text Box 12">
            <a:extLst>
              <a:ext uri="{FF2B5EF4-FFF2-40B4-BE49-F238E27FC236}">
                <a16:creationId xmlns:a16="http://schemas.microsoft.com/office/drawing/2014/main" id="{88A221C0-70D1-4F7B-B49F-A6F5899F388E}"/>
              </a:ext>
            </a:extLst>
          </p:cNvPr>
          <p:cNvSpPr txBox="1">
            <a:spLocks noChangeArrowheads="1"/>
          </p:cNvSpPr>
          <p:nvPr/>
        </p:nvSpPr>
        <p:spPr bwMode="ltGray">
          <a:xfrm>
            <a:off x="7735181" y="3376658"/>
            <a:ext cx="1050927" cy="1015663"/>
          </a:xfrm>
          <a:prstGeom prst="rect">
            <a:avLst/>
          </a:prstGeom>
          <a:noFill/>
          <a:ln w="28575" algn="ctr">
            <a:noFill/>
            <a:miter lim="800000"/>
            <a:headEnd/>
            <a:tailEnd/>
          </a:ln>
        </p:spPr>
        <p:txBody>
          <a:bodyPr wrap="square" anchor="t">
            <a:spAutoFit/>
          </a:bodyPr>
          <a:lstStyle/>
          <a:p>
            <a:r>
              <a:rPr lang="en-GB" sz="1200" b="1"/>
              <a:t>Select, generate, build and evaluate models</a:t>
            </a:r>
          </a:p>
        </p:txBody>
      </p:sp>
      <p:sp>
        <p:nvSpPr>
          <p:cNvPr id="17" name="Text Box 11">
            <a:extLst>
              <a:ext uri="{FF2B5EF4-FFF2-40B4-BE49-F238E27FC236}">
                <a16:creationId xmlns:a16="http://schemas.microsoft.com/office/drawing/2014/main" id="{6BBA238C-53AD-4BDB-BB18-F1F6FC4F7914}"/>
              </a:ext>
            </a:extLst>
          </p:cNvPr>
          <p:cNvSpPr txBox="1">
            <a:spLocks noChangeArrowheads="1"/>
          </p:cNvSpPr>
          <p:nvPr/>
        </p:nvSpPr>
        <p:spPr bwMode="ltGray">
          <a:xfrm>
            <a:off x="7717892" y="2032904"/>
            <a:ext cx="1050927" cy="1200329"/>
          </a:xfrm>
          <a:prstGeom prst="rect">
            <a:avLst/>
          </a:prstGeom>
          <a:noFill/>
          <a:ln w="28575" algn="ctr">
            <a:noFill/>
            <a:miter lim="800000"/>
            <a:headEnd/>
            <a:tailEnd/>
          </a:ln>
        </p:spPr>
        <p:txBody>
          <a:bodyPr wrap="square" anchor="t">
            <a:spAutoFit/>
          </a:bodyPr>
          <a:lstStyle/>
          <a:p>
            <a:r>
              <a:rPr lang="en-GB" sz="1200" b="1"/>
              <a:t>Select, clean, construct, integrate and format data</a:t>
            </a:r>
          </a:p>
        </p:txBody>
      </p:sp>
      <p:sp>
        <p:nvSpPr>
          <p:cNvPr id="18" name="Text Box 10">
            <a:extLst>
              <a:ext uri="{FF2B5EF4-FFF2-40B4-BE49-F238E27FC236}">
                <a16:creationId xmlns:a16="http://schemas.microsoft.com/office/drawing/2014/main" id="{A8FA5D2B-9F5C-4AD5-A836-0568BA77F7F2}"/>
              </a:ext>
            </a:extLst>
          </p:cNvPr>
          <p:cNvSpPr txBox="1">
            <a:spLocks noChangeArrowheads="1"/>
          </p:cNvSpPr>
          <p:nvPr/>
        </p:nvSpPr>
        <p:spPr bwMode="ltGray">
          <a:xfrm>
            <a:off x="7715699" y="588003"/>
            <a:ext cx="1050243" cy="1200329"/>
          </a:xfrm>
          <a:prstGeom prst="rect">
            <a:avLst/>
          </a:prstGeom>
          <a:noFill/>
          <a:ln w="28575" algn="ctr">
            <a:noFill/>
            <a:miter lim="800000"/>
            <a:headEnd/>
            <a:tailEnd/>
          </a:ln>
        </p:spPr>
        <p:txBody>
          <a:bodyPr wrap="square" anchor="t">
            <a:spAutoFit/>
          </a:bodyPr>
          <a:lstStyle/>
          <a:p>
            <a:r>
              <a:rPr lang="en-GB" sz="1200" b="1"/>
              <a:t>Collect, describe, explore and verify quality of data</a:t>
            </a:r>
          </a:p>
        </p:txBody>
      </p:sp>
      <p:sp>
        <p:nvSpPr>
          <p:cNvPr id="19" name="Rectangle 18">
            <a:extLst>
              <a:ext uri="{FF2B5EF4-FFF2-40B4-BE49-F238E27FC236}">
                <a16:creationId xmlns:a16="http://schemas.microsoft.com/office/drawing/2014/main" id="{D2118110-8D1B-4539-8A80-33AED5C3286A}"/>
              </a:ext>
            </a:extLst>
          </p:cNvPr>
          <p:cNvSpPr/>
          <p:nvPr/>
        </p:nvSpPr>
        <p:spPr>
          <a:xfrm>
            <a:off x="3160237" y="421978"/>
            <a:ext cx="5667030" cy="4139507"/>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solidFill>
                <a:srgbClr val="FA4616"/>
              </a:solidFill>
            </a:endParaRPr>
          </a:p>
        </p:txBody>
      </p:sp>
    </p:spTree>
    <p:custDataLst>
      <p:tags r:id="rId1"/>
    </p:custDataLst>
    <p:extLst>
      <p:ext uri="{BB962C8B-B14F-4D97-AF65-F5344CB8AC3E}">
        <p14:creationId xmlns:p14="http://schemas.microsoft.com/office/powerpoint/2010/main" val="208443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r>
              <a:rPr lang="zh-CN" altLang="en-US" sz="2100"/>
              <a:t> </a:t>
            </a: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350">
              <a:latin typeface="Arial" charset="0"/>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453858" y="1907666"/>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7" name="Text Placeholder 6">
            <a:extLst>
              <a:ext uri="{FF2B5EF4-FFF2-40B4-BE49-F238E27FC236}">
                <a16:creationId xmlns:a16="http://schemas.microsoft.com/office/drawing/2014/main" id="{8F6DA487-ED97-483E-ABC5-9D41D91A1414}"/>
              </a:ext>
            </a:extLst>
          </p:cNvPr>
          <p:cNvSpPr>
            <a:spLocks noGrp="1"/>
          </p:cNvSpPr>
          <p:nvPr>
            <p:ph type="body" sz="quarter" idx="11"/>
          </p:nvPr>
        </p:nvSpPr>
        <p:spPr/>
        <p:txBody>
          <a:bodyPr vert="horz" lIns="91440" tIns="45720" rIns="91440" bIns="45720" rtlCol="0" anchor="t">
            <a:noAutofit/>
          </a:bodyPr>
          <a:lstStyle/>
          <a:p>
            <a:r>
              <a:rPr lang="en-CA">
                <a:cs typeface="Arial"/>
              </a:rPr>
              <a:t>Versatile technique accommodating categorical or continuous dependent variables</a:t>
            </a:r>
          </a:p>
          <a:p>
            <a:r>
              <a:rPr lang="en-CA">
                <a:cs typeface="Arial"/>
              </a:rPr>
              <a:t>IVs can be of any type without much work on the user's part (continuous IVs will be binned)</a:t>
            </a:r>
            <a:endParaRPr lang="en-CA"/>
          </a:p>
          <a:p>
            <a:r>
              <a:rPr lang="en-CA">
                <a:cs typeface="Arial"/>
              </a:rPr>
              <a:t>Easy to understand and interpret</a:t>
            </a:r>
          </a:p>
          <a:p>
            <a:r>
              <a:rPr lang="en-CA">
                <a:cs typeface="Arial"/>
              </a:rPr>
              <a:t>Tend to be robust</a:t>
            </a:r>
          </a:p>
          <a:p>
            <a:r>
              <a:rPr lang="en-CA">
                <a:cs typeface="Arial"/>
              </a:rPr>
              <a:t>Decision trees can handle a large number of predictors (does not mean they will all be used)</a:t>
            </a:r>
          </a:p>
          <a:p>
            <a:r>
              <a:rPr lang="en-CA">
                <a:cs typeface="Arial"/>
              </a:rPr>
              <a:t>Can uncover non-linear interactions more easily than some classical methods</a:t>
            </a:r>
          </a:p>
          <a:p>
            <a:endParaRPr lang="en-CA"/>
          </a:p>
        </p:txBody>
      </p:sp>
      <p:sp>
        <p:nvSpPr>
          <p:cNvPr id="3" name="Title 2">
            <a:extLst>
              <a:ext uri="{FF2B5EF4-FFF2-40B4-BE49-F238E27FC236}">
                <a16:creationId xmlns:a16="http://schemas.microsoft.com/office/drawing/2014/main" id="{0DA3CAA0-C826-46D9-A0F9-B65AD45DD45C}"/>
              </a:ext>
            </a:extLst>
          </p:cNvPr>
          <p:cNvSpPr>
            <a:spLocks noGrp="1"/>
          </p:cNvSpPr>
          <p:nvPr>
            <p:ph type="title"/>
          </p:nvPr>
        </p:nvSpPr>
        <p:spPr/>
        <p:txBody>
          <a:bodyPr/>
          <a:lstStyle/>
          <a:p>
            <a:r>
              <a:rPr lang="en-CA"/>
              <a:t>Benefits of Decision Trees </a:t>
            </a:r>
          </a:p>
        </p:txBody>
      </p:sp>
    </p:spTree>
    <p:custDataLst>
      <p:tags r:id="rId1"/>
    </p:custDataLst>
    <p:extLst>
      <p:ext uri="{BB962C8B-B14F-4D97-AF65-F5344CB8AC3E}">
        <p14:creationId xmlns:p14="http://schemas.microsoft.com/office/powerpoint/2010/main" val="420155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42A1559E-6E46-4AB8-8169-4C36989C1403}"/>
              </a:ext>
            </a:extLst>
          </p:cNvPr>
          <p:cNvSpPr>
            <a:spLocks noGrp="1"/>
          </p:cNvSpPr>
          <p:nvPr>
            <p:ph type="body" sz="quarter" idx="11"/>
          </p:nvPr>
        </p:nvSpPr>
        <p:spPr/>
        <p:txBody>
          <a:bodyPr vert="horz" lIns="91440" tIns="45720" rIns="91440" bIns="45720" rtlCol="0" anchor="t">
            <a:noAutofit/>
          </a:bodyPr>
          <a:lstStyle/>
          <a:p>
            <a:pPr marL="179705" lvl="1" indent="-179705">
              <a:spcBef>
                <a:spcPts val="750"/>
              </a:spcBef>
            </a:pPr>
            <a:r>
              <a:rPr lang="en-GB" sz="1600">
                <a:latin typeface="Arial"/>
                <a:cs typeface="Arial"/>
              </a:rPr>
              <a:t>Knowledge Studio allows users to develop decision trees either interactively and/or automatically by an algorithm </a:t>
            </a:r>
            <a:endParaRPr lang="en-US"/>
          </a:p>
          <a:p>
            <a:pPr marL="179705" lvl="1" indent="-179705">
              <a:spcBef>
                <a:spcPts val="750"/>
              </a:spcBef>
            </a:pPr>
            <a:r>
              <a:rPr lang="en-GB" sz="1600">
                <a:latin typeface="Arial"/>
                <a:cs typeface="Arial"/>
              </a:rPr>
              <a:t>Interactive tree development is beneficial for incorporating business rules and decisions which might/might not have statistical significance</a:t>
            </a:r>
          </a:p>
          <a:p>
            <a:pPr marL="179705" lvl="1" indent="-179705">
              <a:spcBef>
                <a:spcPts val="750"/>
              </a:spcBef>
            </a:pPr>
            <a:r>
              <a:rPr lang="en-GB" sz="1600">
                <a:latin typeface="Arial"/>
                <a:cs typeface="Arial"/>
              </a:rPr>
              <a:t>If grown by algorithm, there are several different choices to consider like training parameters – those include specifying the split search method and the measure used to determine how splits are made</a:t>
            </a:r>
          </a:p>
          <a:p>
            <a:pPr marL="179705" lvl="1" indent="-179705">
              <a:spcBef>
                <a:spcPts val="750"/>
              </a:spcBef>
            </a:pPr>
            <a:r>
              <a:rPr lang="en-GB" sz="1600">
                <a:latin typeface="Arial"/>
                <a:cs typeface="Arial"/>
              </a:rPr>
              <a:t>Regardless of the chosen training parameters, if </a:t>
            </a:r>
            <a:r>
              <a:rPr lang="en-GB" sz="1550">
                <a:latin typeface="Arial"/>
                <a:cs typeface="Arial"/>
              </a:rPr>
              <a:t>the decision tree model is robust, then performance should not be hugely dependent on such detail-oriented choices</a:t>
            </a:r>
          </a:p>
          <a:p>
            <a:pPr marL="179705" lvl="1" indent="-179705">
              <a:spcBef>
                <a:spcPts val="750"/>
              </a:spcBef>
            </a:pPr>
            <a:r>
              <a:rPr lang="en-GB" sz="1600">
                <a:latin typeface="Arial"/>
                <a:cs typeface="Arial"/>
              </a:rPr>
              <a:t>Both continuous and discrete independent variables can be used to build the decision tree. </a:t>
            </a:r>
            <a:r>
              <a:rPr lang="en-GB" sz="1550">
                <a:latin typeface="Arial"/>
                <a:cs typeface="Arial"/>
              </a:rPr>
              <a:t>Continuous variables are binned and discrete categories are grouped together. In both case, the idea is to group homogenous segments together. </a:t>
            </a:r>
            <a:endParaRPr lang="en-CA" sz="1550"/>
          </a:p>
        </p:txBody>
      </p:sp>
      <p:sp>
        <p:nvSpPr>
          <p:cNvPr id="3" name="Title 2">
            <a:extLst>
              <a:ext uri="{FF2B5EF4-FFF2-40B4-BE49-F238E27FC236}">
                <a16:creationId xmlns:a16="http://schemas.microsoft.com/office/drawing/2014/main" id="{F4F108A3-5A4A-446E-A68E-806BBD297E48}"/>
              </a:ext>
            </a:extLst>
          </p:cNvPr>
          <p:cNvSpPr>
            <a:spLocks noGrp="1"/>
          </p:cNvSpPr>
          <p:nvPr>
            <p:ph type="title"/>
          </p:nvPr>
        </p:nvSpPr>
        <p:spPr/>
        <p:txBody>
          <a:bodyPr/>
          <a:lstStyle/>
          <a:p>
            <a:r>
              <a:rPr lang="en-CA"/>
              <a:t>Decision Tree Growth </a:t>
            </a:r>
          </a:p>
        </p:txBody>
      </p:sp>
    </p:spTree>
    <p:custDataLst>
      <p:tags r:id="rId1"/>
    </p:custDataLst>
    <p:extLst>
      <p:ext uri="{BB962C8B-B14F-4D97-AF65-F5344CB8AC3E}">
        <p14:creationId xmlns:p14="http://schemas.microsoft.com/office/powerpoint/2010/main" val="276229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BB7DFC06-E0A3-4F96-8F19-E0699C8691FC}"/>
              </a:ext>
            </a:extLst>
          </p:cNvPr>
          <p:cNvSpPr>
            <a:spLocks noGrp="1"/>
          </p:cNvSpPr>
          <p:nvPr>
            <p:ph type="body" sz="quarter" idx="11"/>
          </p:nvPr>
        </p:nvSpPr>
        <p:spPr>
          <a:xfrm>
            <a:off x="457200" y="975278"/>
            <a:ext cx="8215743" cy="3445524"/>
          </a:xfrm>
        </p:spPr>
        <p:txBody>
          <a:bodyPr vert="horz" lIns="91440" tIns="45720" rIns="91440" bIns="45720" rtlCol="0" anchor="t">
            <a:noAutofit/>
          </a:bodyPr>
          <a:lstStyle/>
          <a:p>
            <a:r>
              <a:rPr lang="en-CA">
                <a:cs typeface="Arial"/>
              </a:rPr>
              <a:t>Import the Census file and then partition the file into training and validation datasets </a:t>
            </a:r>
          </a:p>
          <a:p>
            <a:r>
              <a:rPr lang="en-CA">
                <a:latin typeface="Arial"/>
                <a:cs typeface="Arial"/>
              </a:rPr>
              <a:t>Connect the decision tree node to the training dataset</a:t>
            </a:r>
          </a:p>
        </p:txBody>
      </p:sp>
      <p:sp>
        <p:nvSpPr>
          <p:cNvPr id="2" name="Title 1">
            <a:extLst>
              <a:ext uri="{FF2B5EF4-FFF2-40B4-BE49-F238E27FC236}">
                <a16:creationId xmlns:a16="http://schemas.microsoft.com/office/drawing/2014/main" id="{B9E9482B-F95E-44B9-B26C-77E98826D3C5}"/>
              </a:ext>
            </a:extLst>
          </p:cNvPr>
          <p:cNvSpPr>
            <a:spLocks noGrp="1"/>
          </p:cNvSpPr>
          <p:nvPr>
            <p:ph type="title"/>
          </p:nvPr>
        </p:nvSpPr>
        <p:spPr/>
        <p:txBody>
          <a:bodyPr/>
          <a:lstStyle/>
          <a:p>
            <a:r>
              <a:rPr lang="en-CA">
                <a:latin typeface="Arial"/>
                <a:cs typeface="Arial"/>
              </a:rPr>
              <a:t>Modeling set up in Knowledge Studio</a:t>
            </a:r>
          </a:p>
        </p:txBody>
      </p:sp>
      <p:pic>
        <p:nvPicPr>
          <p:cNvPr id="7" name="Picture 6">
            <a:extLst>
              <a:ext uri="{FF2B5EF4-FFF2-40B4-BE49-F238E27FC236}">
                <a16:creationId xmlns:a16="http://schemas.microsoft.com/office/drawing/2014/main" id="{7651BF8C-9716-4E5D-890A-F797F8A6AC0B}"/>
              </a:ext>
            </a:extLst>
          </p:cNvPr>
          <p:cNvPicPr>
            <a:picLocks noChangeAspect="1"/>
          </p:cNvPicPr>
          <p:nvPr/>
        </p:nvPicPr>
        <p:blipFill>
          <a:blip r:embed="rId4"/>
          <a:stretch>
            <a:fillRect/>
          </a:stretch>
        </p:blipFill>
        <p:spPr>
          <a:xfrm>
            <a:off x="2484334" y="1740510"/>
            <a:ext cx="4354326" cy="3153977"/>
          </a:xfrm>
          <a:prstGeom prst="rect">
            <a:avLst/>
          </a:prstGeom>
        </p:spPr>
      </p:pic>
    </p:spTree>
    <p:custDataLst>
      <p:tags r:id="rId1"/>
    </p:custDataLst>
    <p:extLst>
      <p:ext uri="{BB962C8B-B14F-4D97-AF65-F5344CB8AC3E}">
        <p14:creationId xmlns:p14="http://schemas.microsoft.com/office/powerpoint/2010/main" val="58864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BB7DFC06-E0A3-4F96-8F19-E0699C8691FC}"/>
              </a:ext>
            </a:extLst>
          </p:cNvPr>
          <p:cNvSpPr>
            <a:spLocks noGrp="1"/>
          </p:cNvSpPr>
          <p:nvPr>
            <p:ph type="body" sz="quarter" idx="11"/>
          </p:nvPr>
        </p:nvSpPr>
        <p:spPr>
          <a:xfrm>
            <a:off x="457201" y="975278"/>
            <a:ext cx="3645876" cy="3445524"/>
          </a:xfrm>
        </p:spPr>
        <p:txBody>
          <a:bodyPr vert="horz" lIns="91440" tIns="45720" rIns="91440" bIns="45720" rtlCol="0" anchor="t">
            <a:noAutofit/>
          </a:bodyPr>
          <a:lstStyle/>
          <a:p>
            <a:r>
              <a:rPr lang="en-CA">
                <a:cs typeface="Arial"/>
              </a:rPr>
              <a:t>The first wizard  page is about the Dependent Variable where users have to:</a:t>
            </a:r>
          </a:p>
          <a:p>
            <a:pPr lvl="1"/>
            <a:r>
              <a:rPr lang="en-CA" sz="1200">
                <a:latin typeface="Arial"/>
                <a:cs typeface="Arial"/>
              </a:rPr>
              <a:t>Input decision tree name </a:t>
            </a:r>
            <a:endParaRPr lang="en-CA" sz="1200"/>
          </a:p>
          <a:p>
            <a:pPr lvl="1"/>
            <a:r>
              <a:rPr lang="en-CA" sz="1200">
                <a:latin typeface="Arial"/>
                <a:cs typeface="Arial"/>
              </a:rPr>
              <a:t>Choose a dependent variable from the drop-down menu</a:t>
            </a:r>
          </a:p>
          <a:p>
            <a:pPr lvl="1"/>
            <a:r>
              <a:rPr lang="en-CA" sz="1200">
                <a:latin typeface="Arial"/>
                <a:cs typeface="Arial"/>
              </a:rPr>
              <a:t>Template Tree option will be available (only) if an existing tree is connected to this tree node on the canvas</a:t>
            </a:r>
          </a:p>
          <a:p>
            <a:pPr>
              <a:spcBef>
                <a:spcPct val="50000"/>
              </a:spcBef>
            </a:pPr>
            <a:r>
              <a:rPr lang="en-US">
                <a:latin typeface="Arial"/>
                <a:cs typeface="Arial"/>
              </a:rPr>
              <a:t>In the second wizard page, users are given the choice to set the training parameters in the Training Parameters wizard </a:t>
            </a:r>
            <a:endParaRPr lang="en-US">
              <a:latin typeface="Arial"/>
            </a:endParaRPr>
          </a:p>
          <a:p>
            <a:pPr lvl="1" defTabSz="615554" eaLnBrk="0" hangingPunct="0">
              <a:spcBef>
                <a:spcPct val="50000"/>
              </a:spcBef>
              <a:defRPr/>
            </a:pPr>
            <a:r>
              <a:rPr lang="en-US" sz="1200">
                <a:latin typeface="Arial"/>
                <a:cs typeface="Arial"/>
              </a:rPr>
              <a:t>Options include setting the split search method and measure</a:t>
            </a:r>
            <a:endParaRPr lang="en-CA" sz="1200">
              <a:latin typeface="Arial"/>
              <a:cs typeface="Arial"/>
            </a:endParaRPr>
          </a:p>
          <a:p>
            <a:pPr lvl="1"/>
            <a:endParaRPr lang="en-CA"/>
          </a:p>
        </p:txBody>
      </p:sp>
      <p:sp>
        <p:nvSpPr>
          <p:cNvPr id="2" name="Title 1">
            <a:extLst>
              <a:ext uri="{FF2B5EF4-FFF2-40B4-BE49-F238E27FC236}">
                <a16:creationId xmlns:a16="http://schemas.microsoft.com/office/drawing/2014/main" id="{B9E9482B-F95E-44B9-B26C-77E98826D3C5}"/>
              </a:ext>
            </a:extLst>
          </p:cNvPr>
          <p:cNvSpPr>
            <a:spLocks noGrp="1"/>
          </p:cNvSpPr>
          <p:nvPr>
            <p:ph type="title"/>
          </p:nvPr>
        </p:nvSpPr>
        <p:spPr/>
        <p:txBody>
          <a:bodyPr/>
          <a:lstStyle/>
          <a:p>
            <a:r>
              <a:rPr lang="en-CA"/>
              <a:t>Decision Tree in Knowledge Studio – Create a new Tree </a:t>
            </a:r>
          </a:p>
        </p:txBody>
      </p:sp>
      <p:pic>
        <p:nvPicPr>
          <p:cNvPr id="4" name="Picture 3">
            <a:extLst>
              <a:ext uri="{FF2B5EF4-FFF2-40B4-BE49-F238E27FC236}">
                <a16:creationId xmlns:a16="http://schemas.microsoft.com/office/drawing/2014/main" id="{7A4008A0-DF3C-4B38-B42F-50D98AAD42FA}"/>
              </a:ext>
            </a:extLst>
          </p:cNvPr>
          <p:cNvPicPr>
            <a:picLocks noChangeAspect="1"/>
          </p:cNvPicPr>
          <p:nvPr/>
        </p:nvPicPr>
        <p:blipFill>
          <a:blip r:embed="rId4"/>
          <a:stretch>
            <a:fillRect/>
          </a:stretch>
        </p:blipFill>
        <p:spPr>
          <a:xfrm>
            <a:off x="4103077" y="975278"/>
            <a:ext cx="4758842" cy="3228309"/>
          </a:xfrm>
          <a:prstGeom prst="rect">
            <a:avLst/>
          </a:prstGeom>
        </p:spPr>
      </p:pic>
      <p:pic>
        <p:nvPicPr>
          <p:cNvPr id="6" name="Picture 5">
            <a:extLst>
              <a:ext uri="{FF2B5EF4-FFF2-40B4-BE49-F238E27FC236}">
                <a16:creationId xmlns:a16="http://schemas.microsoft.com/office/drawing/2014/main" id="{B8744E6C-8FE2-44E4-807E-F3F4F4BE0BBD}"/>
              </a:ext>
            </a:extLst>
          </p:cNvPr>
          <p:cNvPicPr>
            <a:picLocks noChangeAspect="1"/>
          </p:cNvPicPr>
          <p:nvPr/>
        </p:nvPicPr>
        <p:blipFill>
          <a:blip r:embed="rId5"/>
          <a:stretch>
            <a:fillRect/>
          </a:stretch>
        </p:blipFill>
        <p:spPr>
          <a:xfrm>
            <a:off x="5587364" y="2378682"/>
            <a:ext cx="3441376" cy="2307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AutoShape 5">
            <a:extLst>
              <a:ext uri="{FF2B5EF4-FFF2-40B4-BE49-F238E27FC236}">
                <a16:creationId xmlns:a16="http://schemas.microsoft.com/office/drawing/2014/main" id="{5A69B00F-C379-4319-A3F9-EFDEEE50E21E}"/>
              </a:ext>
            </a:extLst>
          </p:cNvPr>
          <p:cNvSpPr>
            <a:spLocks noChangeArrowheads="1"/>
          </p:cNvSpPr>
          <p:nvPr/>
        </p:nvSpPr>
        <p:spPr bwMode="auto">
          <a:xfrm>
            <a:off x="4178317" y="2521068"/>
            <a:ext cx="1242226" cy="784830"/>
          </a:xfrm>
          <a:prstGeom prst="wedgeRectCallout">
            <a:avLst>
              <a:gd name="adj1" fmla="val 60724"/>
              <a:gd name="adj2" fmla="val 20974"/>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Specify split and measure</a:t>
            </a:r>
          </a:p>
        </p:txBody>
      </p:sp>
    </p:spTree>
    <p:custDataLst>
      <p:tags r:id="rId1"/>
    </p:custDataLst>
    <p:extLst>
      <p:ext uri="{BB962C8B-B14F-4D97-AF65-F5344CB8AC3E}">
        <p14:creationId xmlns:p14="http://schemas.microsoft.com/office/powerpoint/2010/main" val="321127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BB7DFC06-E0A3-4F96-8F19-E0699C8691FC}"/>
              </a:ext>
            </a:extLst>
          </p:cNvPr>
          <p:cNvSpPr>
            <a:spLocks noGrp="1"/>
          </p:cNvSpPr>
          <p:nvPr>
            <p:ph type="body" sz="quarter" idx="11"/>
          </p:nvPr>
        </p:nvSpPr>
        <p:spPr>
          <a:xfrm>
            <a:off x="457201" y="975278"/>
            <a:ext cx="8160508" cy="3445524"/>
          </a:xfrm>
        </p:spPr>
        <p:txBody>
          <a:bodyPr/>
          <a:lstStyle/>
          <a:p>
            <a:pPr>
              <a:defRPr/>
            </a:pPr>
            <a:r>
              <a:rPr lang="en-US"/>
              <a:t>This page can be used to exclude unwanted variables – it’s not necessary to do so, but may make things cleaner/easier later on</a:t>
            </a:r>
          </a:p>
          <a:p>
            <a:pPr>
              <a:defRPr/>
            </a:pPr>
            <a:r>
              <a:rPr lang="en-US"/>
              <a:t>Excluded Customer ID in this example</a:t>
            </a:r>
            <a:endParaRPr lang="en-GB"/>
          </a:p>
          <a:p>
            <a:pPr>
              <a:defRPr/>
            </a:pPr>
            <a:r>
              <a:rPr lang="en-US"/>
              <a:t>Clicking Analyze button calculates some measures of predictive power, and ranks the variables accordingly</a:t>
            </a:r>
          </a:p>
          <a:p>
            <a:pPr lvl="1"/>
            <a:endParaRPr lang="en-CA"/>
          </a:p>
        </p:txBody>
      </p:sp>
      <p:sp>
        <p:nvSpPr>
          <p:cNvPr id="2" name="Title 1">
            <a:extLst>
              <a:ext uri="{FF2B5EF4-FFF2-40B4-BE49-F238E27FC236}">
                <a16:creationId xmlns:a16="http://schemas.microsoft.com/office/drawing/2014/main" id="{B9E9482B-F95E-44B9-B26C-77E98826D3C5}"/>
              </a:ext>
            </a:extLst>
          </p:cNvPr>
          <p:cNvSpPr>
            <a:spLocks noGrp="1"/>
          </p:cNvSpPr>
          <p:nvPr>
            <p:ph type="title"/>
          </p:nvPr>
        </p:nvSpPr>
        <p:spPr/>
        <p:txBody>
          <a:bodyPr/>
          <a:lstStyle/>
          <a:p>
            <a:r>
              <a:rPr lang="en-CA"/>
              <a:t>Decision Tree in Knowledge Studio – Exclude Unwanted Variables </a:t>
            </a:r>
          </a:p>
        </p:txBody>
      </p:sp>
      <p:pic>
        <p:nvPicPr>
          <p:cNvPr id="9" name="Picture 8">
            <a:extLst>
              <a:ext uri="{FF2B5EF4-FFF2-40B4-BE49-F238E27FC236}">
                <a16:creationId xmlns:a16="http://schemas.microsoft.com/office/drawing/2014/main" id="{A28210C4-ED6D-4264-8AE7-6B30BC8013D9}"/>
              </a:ext>
            </a:extLst>
          </p:cNvPr>
          <p:cNvPicPr>
            <a:picLocks noChangeAspect="1"/>
          </p:cNvPicPr>
          <p:nvPr/>
        </p:nvPicPr>
        <p:blipFill>
          <a:blip r:embed="rId4"/>
          <a:stretch>
            <a:fillRect/>
          </a:stretch>
        </p:blipFill>
        <p:spPr>
          <a:xfrm>
            <a:off x="744544" y="2353279"/>
            <a:ext cx="3516919" cy="2364440"/>
          </a:xfrm>
          <a:prstGeom prst="rect">
            <a:avLst/>
          </a:prstGeom>
        </p:spPr>
      </p:pic>
      <p:pic>
        <p:nvPicPr>
          <p:cNvPr id="4" name="Picture 3">
            <a:extLst>
              <a:ext uri="{FF2B5EF4-FFF2-40B4-BE49-F238E27FC236}">
                <a16:creationId xmlns:a16="http://schemas.microsoft.com/office/drawing/2014/main" id="{78EF46D9-E650-4378-8927-7B8D01353010}"/>
              </a:ext>
            </a:extLst>
          </p:cNvPr>
          <p:cNvPicPr>
            <a:picLocks noChangeAspect="1"/>
          </p:cNvPicPr>
          <p:nvPr/>
        </p:nvPicPr>
        <p:blipFill>
          <a:blip r:embed="rId5"/>
          <a:stretch>
            <a:fillRect/>
          </a:stretch>
        </p:blipFill>
        <p:spPr>
          <a:xfrm>
            <a:off x="4375764" y="2350705"/>
            <a:ext cx="3516919" cy="2367014"/>
          </a:xfrm>
          <a:prstGeom prst="rect">
            <a:avLst/>
          </a:prstGeom>
        </p:spPr>
      </p:pic>
      <p:sp>
        <p:nvSpPr>
          <p:cNvPr id="11" name="AutoShape 5">
            <a:extLst>
              <a:ext uri="{FF2B5EF4-FFF2-40B4-BE49-F238E27FC236}">
                <a16:creationId xmlns:a16="http://schemas.microsoft.com/office/drawing/2014/main" id="{24488CC3-B845-4833-B433-BE1137C60234}"/>
              </a:ext>
            </a:extLst>
          </p:cNvPr>
          <p:cNvSpPr>
            <a:spLocks noChangeArrowheads="1"/>
          </p:cNvSpPr>
          <p:nvPr/>
        </p:nvSpPr>
        <p:spPr bwMode="auto">
          <a:xfrm>
            <a:off x="1847349" y="2992883"/>
            <a:ext cx="1383816" cy="353943"/>
          </a:xfrm>
          <a:prstGeom prst="wedgeRectCallout">
            <a:avLst>
              <a:gd name="adj1" fmla="val 46410"/>
              <a:gd name="adj2" fmla="val -97434"/>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Include option</a:t>
            </a:r>
          </a:p>
        </p:txBody>
      </p:sp>
      <p:sp>
        <p:nvSpPr>
          <p:cNvPr id="12" name="AutoShape 5">
            <a:extLst>
              <a:ext uri="{FF2B5EF4-FFF2-40B4-BE49-F238E27FC236}">
                <a16:creationId xmlns:a16="http://schemas.microsoft.com/office/drawing/2014/main" id="{6E32BC04-CA76-444A-83F0-8B43A000E6D7}"/>
              </a:ext>
            </a:extLst>
          </p:cNvPr>
          <p:cNvSpPr>
            <a:spLocks noChangeArrowheads="1"/>
          </p:cNvSpPr>
          <p:nvPr/>
        </p:nvSpPr>
        <p:spPr bwMode="auto">
          <a:xfrm>
            <a:off x="7478531" y="3014483"/>
            <a:ext cx="1553330" cy="569387"/>
          </a:xfrm>
          <a:prstGeom prst="wedgeRectCallout">
            <a:avLst>
              <a:gd name="adj1" fmla="val -42383"/>
              <a:gd name="adj2" fmla="val -83978"/>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Analyze feature displays metrics </a:t>
            </a:r>
          </a:p>
        </p:txBody>
      </p:sp>
    </p:spTree>
    <p:custDataLst>
      <p:tags r:id="rId1"/>
    </p:custDataLst>
    <p:extLst>
      <p:ext uri="{BB962C8B-B14F-4D97-AF65-F5344CB8AC3E}">
        <p14:creationId xmlns:p14="http://schemas.microsoft.com/office/powerpoint/2010/main" val="219727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BB7DFC06-E0A3-4F96-8F19-E0699C8691FC}"/>
              </a:ext>
            </a:extLst>
          </p:cNvPr>
          <p:cNvSpPr>
            <a:spLocks noGrp="1"/>
          </p:cNvSpPr>
          <p:nvPr>
            <p:ph type="body" sz="quarter" idx="11"/>
          </p:nvPr>
        </p:nvSpPr>
        <p:spPr>
          <a:xfrm>
            <a:off x="457201" y="975278"/>
            <a:ext cx="4212770" cy="3445524"/>
          </a:xfrm>
        </p:spPr>
        <p:txBody>
          <a:bodyPr vert="horz" lIns="91440" tIns="45720" rIns="91440" bIns="45720" rtlCol="0" anchor="t">
            <a:noAutofit/>
          </a:bodyPr>
          <a:lstStyle/>
          <a:p>
            <a:pPr>
              <a:defRPr/>
            </a:pPr>
            <a:r>
              <a:rPr lang="en-US">
                <a:cs typeface="Arial"/>
              </a:rPr>
              <a:t>One method of building out the tree is through the Auto Growth feature </a:t>
            </a:r>
            <a:endParaRPr lang="en-US"/>
          </a:p>
          <a:p>
            <a:pPr>
              <a:defRPr/>
            </a:pPr>
            <a:r>
              <a:rPr lang="en-US">
                <a:cs typeface="Arial"/>
              </a:rPr>
              <a:t>Users need to input various parameters: </a:t>
            </a:r>
            <a:endParaRPr lang="en-US"/>
          </a:p>
          <a:p>
            <a:pPr lvl="1">
              <a:defRPr/>
            </a:pPr>
            <a:r>
              <a:rPr lang="en-US">
                <a:latin typeface="Arial"/>
                <a:cs typeface="Arial"/>
              </a:rPr>
              <a:t>Node size – based on the % of training data or # of records</a:t>
            </a:r>
          </a:p>
          <a:p>
            <a:pPr lvl="2">
              <a:defRPr/>
            </a:pPr>
            <a:r>
              <a:rPr lang="en-US" i="1">
                <a:latin typeface="Arial"/>
                <a:cs typeface="Arial"/>
              </a:rPr>
              <a:t>Options would be slightly different if choosing either option </a:t>
            </a:r>
          </a:p>
          <a:p>
            <a:pPr lvl="1">
              <a:defRPr/>
            </a:pPr>
            <a:r>
              <a:rPr lang="en-US">
                <a:latin typeface="Arial"/>
                <a:cs typeface="Arial"/>
              </a:rPr>
              <a:t>Non Terminal nodes</a:t>
            </a:r>
            <a:endParaRPr lang="en-US"/>
          </a:p>
          <a:p>
            <a:pPr lvl="2">
              <a:defRPr/>
            </a:pPr>
            <a:r>
              <a:rPr lang="en-US">
                <a:latin typeface="Arial"/>
                <a:cs typeface="Arial"/>
              </a:rPr>
              <a:t>Nodes which are split further </a:t>
            </a:r>
            <a:endParaRPr lang="en-US">
              <a:latin typeface="Arial" panose="020B0604020202020204" pitchFamily="34" charset="0"/>
            </a:endParaRPr>
          </a:p>
          <a:p>
            <a:pPr lvl="2">
              <a:defRPr/>
            </a:pPr>
            <a:r>
              <a:rPr lang="en-US">
                <a:latin typeface="Arial"/>
                <a:cs typeface="Arial"/>
              </a:rPr>
              <a:t>By default, should contain at least 3% of total population size </a:t>
            </a:r>
            <a:endParaRPr lang="en-US">
              <a:latin typeface="Arial" panose="020B0604020202020204" pitchFamily="34" charset="0"/>
            </a:endParaRPr>
          </a:p>
          <a:p>
            <a:pPr lvl="1">
              <a:defRPr/>
            </a:pPr>
            <a:endParaRPr lang="en-US"/>
          </a:p>
        </p:txBody>
      </p:sp>
      <p:sp>
        <p:nvSpPr>
          <p:cNvPr id="2" name="Title 1">
            <a:extLst>
              <a:ext uri="{FF2B5EF4-FFF2-40B4-BE49-F238E27FC236}">
                <a16:creationId xmlns:a16="http://schemas.microsoft.com/office/drawing/2014/main" id="{B9E9482B-F95E-44B9-B26C-77E98826D3C5}"/>
              </a:ext>
            </a:extLst>
          </p:cNvPr>
          <p:cNvSpPr>
            <a:spLocks noGrp="1"/>
          </p:cNvSpPr>
          <p:nvPr>
            <p:ph type="title"/>
          </p:nvPr>
        </p:nvSpPr>
        <p:spPr/>
        <p:txBody>
          <a:bodyPr/>
          <a:lstStyle/>
          <a:p>
            <a:r>
              <a:rPr lang="en-CA"/>
              <a:t>Decision Tree in Knowledge Studio – Auto Grow Parameters</a:t>
            </a:r>
          </a:p>
        </p:txBody>
      </p:sp>
      <p:pic>
        <p:nvPicPr>
          <p:cNvPr id="6" name="Picture 5">
            <a:extLst>
              <a:ext uri="{FF2B5EF4-FFF2-40B4-BE49-F238E27FC236}">
                <a16:creationId xmlns:a16="http://schemas.microsoft.com/office/drawing/2014/main" id="{707FA411-A0DF-408F-A9AA-509C42230774}"/>
              </a:ext>
            </a:extLst>
          </p:cNvPr>
          <p:cNvPicPr>
            <a:picLocks noChangeAspect="1"/>
          </p:cNvPicPr>
          <p:nvPr/>
        </p:nvPicPr>
        <p:blipFill>
          <a:blip r:embed="rId4"/>
          <a:stretch>
            <a:fillRect/>
          </a:stretch>
        </p:blipFill>
        <p:spPr>
          <a:xfrm>
            <a:off x="4536915" y="1034217"/>
            <a:ext cx="4479015" cy="3025845"/>
          </a:xfrm>
          <a:prstGeom prst="rect">
            <a:avLst/>
          </a:prstGeom>
        </p:spPr>
      </p:pic>
      <p:sp>
        <p:nvSpPr>
          <p:cNvPr id="8" name="AutoShape 5">
            <a:extLst>
              <a:ext uri="{FF2B5EF4-FFF2-40B4-BE49-F238E27FC236}">
                <a16:creationId xmlns:a16="http://schemas.microsoft.com/office/drawing/2014/main" id="{B12D032D-7BF5-4879-BF60-AE90AFB9BB78}"/>
              </a:ext>
            </a:extLst>
          </p:cNvPr>
          <p:cNvSpPr>
            <a:spLocks noChangeArrowheads="1"/>
          </p:cNvSpPr>
          <p:nvPr/>
        </p:nvSpPr>
        <p:spPr bwMode="auto">
          <a:xfrm>
            <a:off x="5886229" y="1276792"/>
            <a:ext cx="1190846" cy="353943"/>
          </a:xfrm>
          <a:prstGeom prst="wedgeRectCallout">
            <a:avLst>
              <a:gd name="adj1" fmla="val -63492"/>
              <a:gd name="adj2" fmla="val -24775"/>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Auto Grow </a:t>
            </a:r>
          </a:p>
        </p:txBody>
      </p:sp>
      <p:sp>
        <p:nvSpPr>
          <p:cNvPr id="4" name="AutoShape 5">
            <a:extLst>
              <a:ext uri="{FF2B5EF4-FFF2-40B4-BE49-F238E27FC236}">
                <a16:creationId xmlns:a16="http://schemas.microsoft.com/office/drawing/2014/main" id="{F2F46876-FF3F-4285-8790-89A0BBCFD82B}"/>
              </a:ext>
            </a:extLst>
          </p:cNvPr>
          <p:cNvSpPr>
            <a:spLocks noChangeArrowheads="1"/>
          </p:cNvSpPr>
          <p:nvPr/>
        </p:nvSpPr>
        <p:spPr bwMode="auto">
          <a:xfrm>
            <a:off x="6603109" y="2006718"/>
            <a:ext cx="1078941" cy="353943"/>
          </a:xfrm>
          <a:prstGeom prst="wedgeRectCallout">
            <a:avLst>
              <a:gd name="adj1" fmla="val 60724"/>
              <a:gd name="adj2" fmla="val 20974"/>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cs typeface="Arial"/>
              </a:rPr>
              <a:t>Can Edit</a:t>
            </a:r>
          </a:p>
        </p:txBody>
      </p:sp>
    </p:spTree>
    <p:custDataLst>
      <p:tags r:id="rId1"/>
    </p:custDataLst>
    <p:extLst>
      <p:ext uri="{BB962C8B-B14F-4D97-AF65-F5344CB8AC3E}">
        <p14:creationId xmlns:p14="http://schemas.microsoft.com/office/powerpoint/2010/main" val="102574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BB7DFC06-E0A3-4F96-8F19-E0699C8691FC}"/>
              </a:ext>
            </a:extLst>
          </p:cNvPr>
          <p:cNvSpPr>
            <a:spLocks noGrp="1"/>
          </p:cNvSpPr>
          <p:nvPr>
            <p:ph type="body" sz="quarter" idx="11"/>
          </p:nvPr>
        </p:nvSpPr>
        <p:spPr>
          <a:xfrm>
            <a:off x="457201" y="975278"/>
            <a:ext cx="4212770" cy="3445524"/>
          </a:xfrm>
        </p:spPr>
        <p:txBody>
          <a:bodyPr vert="horz" lIns="91440" tIns="45720" rIns="91440" bIns="45720" rtlCol="0" anchor="t">
            <a:noAutofit/>
          </a:bodyPr>
          <a:lstStyle/>
          <a:p>
            <a:pPr lvl="1">
              <a:defRPr/>
            </a:pPr>
            <a:r>
              <a:rPr lang="en-US">
                <a:latin typeface="Arial"/>
                <a:cs typeface="Arial"/>
              </a:rPr>
              <a:t>Terminal nodes </a:t>
            </a:r>
            <a:endParaRPr lang="en-US">
              <a:latin typeface="+mn-lt"/>
              <a:ea typeface="+mn-lt"/>
              <a:cs typeface="+mn-lt"/>
            </a:endParaRPr>
          </a:p>
          <a:p>
            <a:pPr lvl="2">
              <a:defRPr/>
            </a:pPr>
            <a:r>
              <a:rPr lang="en-US">
                <a:latin typeface="Arial"/>
                <a:cs typeface="Arial"/>
              </a:rPr>
              <a:t>Nodes which are not split further</a:t>
            </a:r>
            <a:endParaRPr lang="en-US">
              <a:ea typeface="+mn-lt"/>
              <a:cs typeface="+mn-lt"/>
            </a:endParaRPr>
          </a:p>
          <a:p>
            <a:pPr lvl="2">
              <a:defRPr/>
            </a:pPr>
            <a:r>
              <a:rPr lang="en-US">
                <a:latin typeface="Arial"/>
                <a:cs typeface="Arial"/>
              </a:rPr>
              <a:t>By default, should contain at least 1% of total population size</a:t>
            </a:r>
            <a:endParaRPr lang="en-US">
              <a:ea typeface="+mn-lt"/>
              <a:cs typeface="+mn-lt"/>
            </a:endParaRPr>
          </a:p>
          <a:p>
            <a:pPr lvl="1">
              <a:defRPr/>
            </a:pPr>
            <a:r>
              <a:rPr lang="en-US">
                <a:latin typeface="Arial"/>
                <a:cs typeface="Arial"/>
              </a:rPr>
              <a:t>Maximum tree depth – maximum # of levels</a:t>
            </a:r>
            <a:endParaRPr lang="en-US">
              <a:latin typeface="Arial"/>
            </a:endParaRPr>
          </a:p>
          <a:p>
            <a:pPr>
              <a:defRPr/>
            </a:pPr>
            <a:r>
              <a:rPr lang="en-US">
                <a:cs typeface="Arial"/>
              </a:rPr>
              <a:t>Default percentages can be set in </a:t>
            </a:r>
            <a:r>
              <a:rPr lang="en-US" err="1">
                <a:cs typeface="Arial"/>
              </a:rPr>
              <a:t>Tools|Options|Tree</a:t>
            </a:r>
            <a:r>
              <a:rPr lang="en-US">
                <a:cs typeface="Arial"/>
              </a:rPr>
              <a:t> Growth menu </a:t>
            </a:r>
            <a:endParaRPr lang="en-US"/>
          </a:p>
          <a:p>
            <a:pPr>
              <a:defRPr/>
            </a:pPr>
            <a:r>
              <a:rPr lang="en-US">
                <a:cs typeface="Arial"/>
              </a:rPr>
              <a:t>We will explore the Attribute Editor in the next few slides </a:t>
            </a:r>
            <a:endParaRPr lang="en-US"/>
          </a:p>
          <a:p>
            <a:pPr>
              <a:defRPr/>
            </a:pPr>
            <a:endParaRPr lang="en-US"/>
          </a:p>
          <a:p>
            <a:pPr lvl="1"/>
            <a:endParaRPr lang="en-CA"/>
          </a:p>
        </p:txBody>
      </p:sp>
      <p:sp>
        <p:nvSpPr>
          <p:cNvPr id="2" name="Title 1">
            <a:extLst>
              <a:ext uri="{FF2B5EF4-FFF2-40B4-BE49-F238E27FC236}">
                <a16:creationId xmlns:a16="http://schemas.microsoft.com/office/drawing/2014/main" id="{B9E9482B-F95E-44B9-B26C-77E98826D3C5}"/>
              </a:ext>
            </a:extLst>
          </p:cNvPr>
          <p:cNvSpPr>
            <a:spLocks noGrp="1"/>
          </p:cNvSpPr>
          <p:nvPr>
            <p:ph type="title"/>
          </p:nvPr>
        </p:nvSpPr>
        <p:spPr/>
        <p:txBody>
          <a:bodyPr/>
          <a:lstStyle/>
          <a:p>
            <a:r>
              <a:rPr lang="en-CA"/>
              <a:t>Decision Tree in Knowledge Studio – Auto Grow Parameters</a:t>
            </a:r>
          </a:p>
        </p:txBody>
      </p:sp>
      <p:pic>
        <p:nvPicPr>
          <p:cNvPr id="6" name="Picture 5">
            <a:extLst>
              <a:ext uri="{FF2B5EF4-FFF2-40B4-BE49-F238E27FC236}">
                <a16:creationId xmlns:a16="http://schemas.microsoft.com/office/drawing/2014/main" id="{707FA411-A0DF-408F-A9AA-509C42230774}"/>
              </a:ext>
            </a:extLst>
          </p:cNvPr>
          <p:cNvPicPr>
            <a:picLocks noChangeAspect="1"/>
          </p:cNvPicPr>
          <p:nvPr/>
        </p:nvPicPr>
        <p:blipFill>
          <a:blip r:embed="rId4"/>
          <a:stretch>
            <a:fillRect/>
          </a:stretch>
        </p:blipFill>
        <p:spPr>
          <a:xfrm>
            <a:off x="4536915" y="1034217"/>
            <a:ext cx="4479015" cy="3025845"/>
          </a:xfrm>
          <a:prstGeom prst="rect">
            <a:avLst/>
          </a:prstGeom>
        </p:spPr>
      </p:pic>
      <p:sp>
        <p:nvSpPr>
          <p:cNvPr id="8" name="AutoShape 5">
            <a:extLst>
              <a:ext uri="{FF2B5EF4-FFF2-40B4-BE49-F238E27FC236}">
                <a16:creationId xmlns:a16="http://schemas.microsoft.com/office/drawing/2014/main" id="{B12D032D-7BF5-4879-BF60-AE90AFB9BB78}"/>
              </a:ext>
            </a:extLst>
          </p:cNvPr>
          <p:cNvSpPr>
            <a:spLocks noChangeArrowheads="1"/>
          </p:cNvSpPr>
          <p:nvPr/>
        </p:nvSpPr>
        <p:spPr bwMode="auto">
          <a:xfrm>
            <a:off x="5886229" y="1276792"/>
            <a:ext cx="1190846" cy="353943"/>
          </a:xfrm>
          <a:prstGeom prst="wedgeRectCallout">
            <a:avLst>
              <a:gd name="adj1" fmla="val -63492"/>
              <a:gd name="adj2" fmla="val -24775"/>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Auto Grow </a:t>
            </a:r>
          </a:p>
        </p:txBody>
      </p:sp>
      <p:sp>
        <p:nvSpPr>
          <p:cNvPr id="4" name="AutoShape 5">
            <a:extLst>
              <a:ext uri="{FF2B5EF4-FFF2-40B4-BE49-F238E27FC236}">
                <a16:creationId xmlns:a16="http://schemas.microsoft.com/office/drawing/2014/main" id="{F2F46876-FF3F-4285-8790-89A0BBCFD82B}"/>
              </a:ext>
            </a:extLst>
          </p:cNvPr>
          <p:cNvSpPr>
            <a:spLocks noChangeArrowheads="1"/>
          </p:cNvSpPr>
          <p:nvPr/>
        </p:nvSpPr>
        <p:spPr bwMode="auto">
          <a:xfrm>
            <a:off x="6603109" y="2006718"/>
            <a:ext cx="1078941" cy="353943"/>
          </a:xfrm>
          <a:prstGeom prst="wedgeRectCallout">
            <a:avLst>
              <a:gd name="adj1" fmla="val 60724"/>
              <a:gd name="adj2" fmla="val 20974"/>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cs typeface="Arial"/>
              </a:rPr>
              <a:t>Can Edit</a:t>
            </a:r>
          </a:p>
        </p:txBody>
      </p:sp>
    </p:spTree>
    <p:custDataLst>
      <p:tags r:id="rId1"/>
    </p:custDataLst>
    <p:extLst>
      <p:ext uri="{BB962C8B-B14F-4D97-AF65-F5344CB8AC3E}">
        <p14:creationId xmlns:p14="http://schemas.microsoft.com/office/powerpoint/2010/main" val="373808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BB7DFC06-E0A3-4F96-8F19-E0699C8691FC}"/>
              </a:ext>
            </a:extLst>
          </p:cNvPr>
          <p:cNvSpPr>
            <a:spLocks noGrp="1"/>
          </p:cNvSpPr>
          <p:nvPr>
            <p:ph type="body" sz="quarter" idx="11"/>
          </p:nvPr>
        </p:nvSpPr>
        <p:spPr>
          <a:xfrm>
            <a:off x="457201" y="975278"/>
            <a:ext cx="8147956" cy="3445524"/>
          </a:xfrm>
        </p:spPr>
        <p:txBody>
          <a:bodyPr/>
          <a:lstStyle/>
          <a:p>
            <a:pPr>
              <a:defRPr/>
            </a:pPr>
            <a:r>
              <a:rPr lang="en-US"/>
              <a:t>The</a:t>
            </a:r>
            <a:r>
              <a:rPr lang="en-US" b="1"/>
              <a:t> Attribute Editor </a:t>
            </a:r>
            <a:r>
              <a:rPr lang="en-US"/>
              <a:t>allows you to modify variable attributes used for decision tree development </a:t>
            </a:r>
          </a:p>
          <a:p>
            <a:pPr>
              <a:defRPr/>
            </a:pPr>
            <a:r>
              <a:rPr lang="en-US"/>
              <a:t>The attribute values can be set and modified when inserting the tree in the tree wizard or modified after the tree has been developed </a:t>
            </a:r>
          </a:p>
          <a:p>
            <a:pPr>
              <a:defRPr/>
            </a:pPr>
            <a:r>
              <a:rPr lang="en-US"/>
              <a:t>The Attribute Editor enables users to change:</a:t>
            </a:r>
          </a:p>
          <a:p>
            <a:pPr lvl="1">
              <a:defRPr/>
            </a:pPr>
            <a:r>
              <a:rPr lang="en-US"/>
              <a:t>If a variable is included or excluded </a:t>
            </a:r>
          </a:p>
          <a:p>
            <a:pPr lvl="1">
              <a:defRPr/>
            </a:pPr>
            <a:r>
              <a:rPr lang="en-US"/>
              <a:t>The role of variables in the model (i.e. dependent, independent, or weight)</a:t>
            </a:r>
          </a:p>
          <a:p>
            <a:pPr lvl="1">
              <a:defRPr/>
            </a:pPr>
            <a:r>
              <a:rPr lang="en-US"/>
              <a:t>The variable type (i.e. nominal, continuous, discrete)</a:t>
            </a:r>
          </a:p>
          <a:p>
            <a:pPr lvl="1">
              <a:defRPr/>
            </a:pPr>
            <a:r>
              <a:rPr lang="en-US"/>
              <a:t>P-value used to determine variable significance </a:t>
            </a:r>
          </a:p>
          <a:p>
            <a:pPr lvl="1">
              <a:defRPr/>
            </a:pPr>
            <a:r>
              <a:rPr lang="en-US"/>
              <a:t>Number of default bins for each of the variables </a:t>
            </a:r>
          </a:p>
          <a:p>
            <a:pPr lvl="1"/>
            <a:r>
              <a:rPr lang="en-US"/>
              <a:t>How values of a variable are treated (i.e. as ordered or not)</a:t>
            </a:r>
          </a:p>
          <a:p>
            <a:pPr lvl="1"/>
            <a:r>
              <a:rPr lang="en-US"/>
              <a:t>The display of grouped values of numeric variables (i.e. intervals or as discrete values)</a:t>
            </a:r>
          </a:p>
          <a:p>
            <a:pPr lvl="1"/>
            <a:r>
              <a:rPr lang="en-US"/>
              <a:t>Treatment of missing values</a:t>
            </a:r>
          </a:p>
          <a:p>
            <a:pPr lvl="1"/>
            <a:endParaRPr lang="en-CA"/>
          </a:p>
        </p:txBody>
      </p:sp>
      <p:sp>
        <p:nvSpPr>
          <p:cNvPr id="2" name="Title 1">
            <a:extLst>
              <a:ext uri="{FF2B5EF4-FFF2-40B4-BE49-F238E27FC236}">
                <a16:creationId xmlns:a16="http://schemas.microsoft.com/office/drawing/2014/main" id="{B9E9482B-F95E-44B9-B26C-77E98826D3C5}"/>
              </a:ext>
            </a:extLst>
          </p:cNvPr>
          <p:cNvSpPr>
            <a:spLocks noGrp="1"/>
          </p:cNvSpPr>
          <p:nvPr>
            <p:ph type="title"/>
          </p:nvPr>
        </p:nvSpPr>
        <p:spPr/>
        <p:txBody>
          <a:bodyPr/>
          <a:lstStyle/>
          <a:p>
            <a:r>
              <a:rPr lang="en-CA"/>
              <a:t>Decision Tree in Knowledge Studio – Attribute Editor</a:t>
            </a:r>
          </a:p>
        </p:txBody>
      </p:sp>
    </p:spTree>
    <p:custDataLst>
      <p:tags r:id="rId1"/>
    </p:custDataLst>
    <p:extLst>
      <p:ext uri="{BB962C8B-B14F-4D97-AF65-F5344CB8AC3E}">
        <p14:creationId xmlns:p14="http://schemas.microsoft.com/office/powerpoint/2010/main" val="379921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DC22DE-CCDC-4825-8EC0-99317D40318D}"/>
              </a:ext>
            </a:extLst>
          </p:cNvPr>
          <p:cNvPicPr>
            <a:picLocks noChangeAspect="1"/>
          </p:cNvPicPr>
          <p:nvPr/>
        </p:nvPicPr>
        <p:blipFill>
          <a:blip r:embed="rId4"/>
          <a:stretch>
            <a:fillRect/>
          </a:stretch>
        </p:blipFill>
        <p:spPr>
          <a:xfrm>
            <a:off x="1065935" y="2773652"/>
            <a:ext cx="6570214" cy="2289620"/>
          </a:xfrm>
          <a:prstGeom prst="rect">
            <a:avLst/>
          </a:prstGeom>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BB7DFC06-E0A3-4F96-8F19-E0699C8691FC}"/>
              </a:ext>
            </a:extLst>
          </p:cNvPr>
          <p:cNvSpPr>
            <a:spLocks noGrp="1"/>
          </p:cNvSpPr>
          <p:nvPr>
            <p:ph type="body" sz="quarter" idx="11"/>
          </p:nvPr>
        </p:nvSpPr>
        <p:spPr>
          <a:xfrm>
            <a:off x="457201" y="975278"/>
            <a:ext cx="8147956" cy="3445524"/>
          </a:xfrm>
        </p:spPr>
        <p:txBody>
          <a:bodyPr vert="horz" lIns="91440" tIns="45720" rIns="91440" bIns="45720" rtlCol="0" anchor="t">
            <a:noAutofit/>
          </a:bodyPr>
          <a:lstStyle/>
          <a:p>
            <a:pPr>
              <a:defRPr/>
            </a:pPr>
            <a:r>
              <a:rPr lang="en-US" b="1">
                <a:cs typeface="Arial"/>
              </a:rPr>
              <a:t>Variable Name: </a:t>
            </a:r>
            <a:r>
              <a:rPr lang="en-US">
                <a:cs typeface="Arial"/>
              </a:rPr>
              <a:t>Independent variables in the dataset – potential variables used in decision tree </a:t>
            </a:r>
            <a:endParaRPr lang="en-US"/>
          </a:p>
          <a:p>
            <a:pPr>
              <a:defRPr/>
            </a:pPr>
            <a:r>
              <a:rPr lang="en-US" b="1">
                <a:cs typeface="Arial"/>
              </a:rPr>
              <a:t>Include: </a:t>
            </a:r>
            <a:r>
              <a:rPr lang="en-US">
                <a:cs typeface="Arial"/>
              </a:rPr>
              <a:t>Determines if a variable is to be included in the tree development process</a:t>
            </a:r>
            <a:endParaRPr lang="en-US" b="1">
              <a:cs typeface="Arial"/>
            </a:endParaRPr>
          </a:p>
          <a:p>
            <a:pPr>
              <a:defRPr/>
            </a:pPr>
            <a:r>
              <a:rPr lang="en-US" b="1">
                <a:cs typeface="Arial"/>
              </a:rPr>
              <a:t>Role: </a:t>
            </a:r>
            <a:r>
              <a:rPr lang="en-US">
                <a:cs typeface="Arial"/>
              </a:rPr>
              <a:t>Determines the role of a variable is used in the tree (e.g. DV, IV, Weight)</a:t>
            </a:r>
          </a:p>
          <a:p>
            <a:pPr>
              <a:defRPr/>
            </a:pPr>
            <a:r>
              <a:rPr lang="en-US" b="1">
                <a:cs typeface="Arial"/>
              </a:rPr>
              <a:t>Usage: </a:t>
            </a:r>
            <a:r>
              <a:rPr lang="en-US">
                <a:cs typeface="Arial"/>
              </a:rPr>
              <a:t>Treatment of variables with available options: no binning, ordinal, nominal, continuous</a:t>
            </a:r>
            <a:endParaRPr lang="en-US"/>
          </a:p>
          <a:p>
            <a:pPr>
              <a:defRPr/>
            </a:pPr>
            <a:r>
              <a:rPr lang="en-US" b="1">
                <a:cs typeface="Arial"/>
              </a:rPr>
              <a:t>Intervals Type: </a:t>
            </a:r>
            <a:r>
              <a:rPr lang="en-US">
                <a:cs typeface="Arial"/>
              </a:rPr>
              <a:t>Defines how binning is performed for the</a:t>
            </a:r>
            <a:r>
              <a:rPr lang="en-US" b="1">
                <a:cs typeface="Arial"/>
              </a:rPr>
              <a:t> </a:t>
            </a:r>
            <a:r>
              <a:rPr lang="en-US">
                <a:cs typeface="Arial"/>
              </a:rPr>
              <a:t>continuous variables. Options are Static (compute bins once at the root node only) or Dynamic (compute bins optimally at every split)</a:t>
            </a:r>
          </a:p>
          <a:p>
            <a:pPr>
              <a:defRPr/>
            </a:pPr>
            <a:endParaRPr lang="en-US" b="1"/>
          </a:p>
          <a:p>
            <a:pPr lvl="1"/>
            <a:endParaRPr lang="en-CA"/>
          </a:p>
        </p:txBody>
      </p:sp>
      <p:sp>
        <p:nvSpPr>
          <p:cNvPr id="2" name="Title 1">
            <a:extLst>
              <a:ext uri="{FF2B5EF4-FFF2-40B4-BE49-F238E27FC236}">
                <a16:creationId xmlns:a16="http://schemas.microsoft.com/office/drawing/2014/main" id="{B9E9482B-F95E-44B9-B26C-77E98826D3C5}"/>
              </a:ext>
            </a:extLst>
          </p:cNvPr>
          <p:cNvSpPr>
            <a:spLocks noGrp="1"/>
          </p:cNvSpPr>
          <p:nvPr>
            <p:ph type="title"/>
          </p:nvPr>
        </p:nvSpPr>
        <p:spPr/>
        <p:txBody>
          <a:bodyPr/>
          <a:lstStyle/>
          <a:p>
            <a:r>
              <a:rPr lang="en-CA"/>
              <a:t>Decision Tree in Knowledge Studio – Attribute Editor</a:t>
            </a:r>
          </a:p>
        </p:txBody>
      </p:sp>
      <p:sp>
        <p:nvSpPr>
          <p:cNvPr id="8" name="Rectangle 7">
            <a:extLst>
              <a:ext uri="{FF2B5EF4-FFF2-40B4-BE49-F238E27FC236}">
                <a16:creationId xmlns:a16="http://schemas.microsoft.com/office/drawing/2014/main" id="{31E05316-BF4C-4D87-B265-C94682DDA5F2}"/>
              </a:ext>
            </a:extLst>
          </p:cNvPr>
          <p:cNvSpPr/>
          <p:nvPr/>
        </p:nvSpPr>
        <p:spPr>
          <a:xfrm>
            <a:off x="1285875" y="2879465"/>
            <a:ext cx="1446119" cy="2183807"/>
          </a:xfrm>
          <a:prstGeom prst="rect">
            <a:avLst/>
          </a:prstGeom>
          <a:solidFill>
            <a:srgbClr val="FA4616">
              <a:alpha val="3490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9" name="Rectangle 8">
            <a:extLst>
              <a:ext uri="{FF2B5EF4-FFF2-40B4-BE49-F238E27FC236}">
                <a16:creationId xmlns:a16="http://schemas.microsoft.com/office/drawing/2014/main" id="{54227781-E2D5-43DD-A30E-8F59448B740E}"/>
              </a:ext>
            </a:extLst>
          </p:cNvPr>
          <p:cNvSpPr/>
          <p:nvPr/>
        </p:nvSpPr>
        <p:spPr>
          <a:xfrm>
            <a:off x="3510651" y="2899333"/>
            <a:ext cx="485678" cy="2163939"/>
          </a:xfrm>
          <a:prstGeom prst="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Tree>
    <p:custDataLst>
      <p:tags r:id="rId1"/>
    </p:custDataLst>
    <p:extLst>
      <p:ext uri="{BB962C8B-B14F-4D97-AF65-F5344CB8AC3E}">
        <p14:creationId xmlns:p14="http://schemas.microsoft.com/office/powerpoint/2010/main" val="268500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FB9EE98-886B-47D8-BAEE-E8D12D6C2FDB}"/>
              </a:ext>
            </a:extLst>
          </p:cNvPr>
          <p:cNvPicPr>
            <a:picLocks noChangeAspect="1"/>
          </p:cNvPicPr>
          <p:nvPr/>
        </p:nvPicPr>
        <p:blipFill>
          <a:blip r:embed="rId4"/>
          <a:stretch>
            <a:fillRect/>
          </a:stretch>
        </p:blipFill>
        <p:spPr>
          <a:xfrm>
            <a:off x="986036" y="2800562"/>
            <a:ext cx="6570214" cy="2289620"/>
          </a:xfrm>
          <a:prstGeom prst="rect">
            <a:avLst/>
          </a:prstGeom>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BB7DFC06-E0A3-4F96-8F19-E0699C8691FC}"/>
              </a:ext>
            </a:extLst>
          </p:cNvPr>
          <p:cNvSpPr>
            <a:spLocks noGrp="1"/>
          </p:cNvSpPr>
          <p:nvPr>
            <p:ph type="body" sz="quarter" idx="11"/>
          </p:nvPr>
        </p:nvSpPr>
        <p:spPr>
          <a:xfrm>
            <a:off x="457201" y="975278"/>
            <a:ext cx="8147956" cy="3445524"/>
          </a:xfrm>
        </p:spPr>
        <p:txBody>
          <a:bodyPr vert="horz" lIns="91440" tIns="45720" rIns="91440" bIns="45720" rtlCol="0" anchor="t">
            <a:noAutofit/>
          </a:bodyPr>
          <a:lstStyle/>
          <a:p>
            <a:pPr>
              <a:defRPr/>
            </a:pPr>
            <a:r>
              <a:rPr lang="en-US" b="1">
                <a:cs typeface="Arial"/>
              </a:rPr>
              <a:t>P-value: </a:t>
            </a:r>
            <a:r>
              <a:rPr lang="en-US">
                <a:cs typeface="Arial"/>
              </a:rPr>
              <a:t>Defines the level of confidence required to merge values into groupings</a:t>
            </a:r>
          </a:p>
          <a:p>
            <a:pPr>
              <a:defRPr/>
            </a:pPr>
            <a:r>
              <a:rPr lang="en-US" b="1">
                <a:cs typeface="Arial"/>
              </a:rPr>
              <a:t>Default # Bins: </a:t>
            </a:r>
            <a:r>
              <a:rPr lang="en-US">
                <a:ea typeface="+mn-lt"/>
                <a:cs typeface="+mn-lt"/>
              </a:rPr>
              <a:t>Number of segments used to split variable</a:t>
            </a:r>
            <a:endParaRPr lang="en-US" b="1">
              <a:ea typeface="+mn-lt"/>
            </a:endParaRPr>
          </a:p>
          <a:p>
            <a:pPr>
              <a:defRPr/>
            </a:pPr>
            <a:r>
              <a:rPr lang="en-US" b="1">
                <a:cs typeface="Arial"/>
              </a:rPr>
              <a:t>Break-apart: </a:t>
            </a:r>
            <a:r>
              <a:rPr lang="en-US">
                <a:cs typeface="Arial"/>
              </a:rPr>
              <a:t>Allows growing tree optimally by considering either speed or accuracy</a:t>
            </a:r>
          </a:p>
          <a:p>
            <a:pPr lvl="1">
              <a:defRPr/>
            </a:pPr>
            <a:r>
              <a:rPr lang="en-US">
                <a:latin typeface="Arial"/>
                <a:cs typeface="Arial"/>
              </a:rPr>
              <a:t>Two settings: </a:t>
            </a:r>
            <a:r>
              <a:rPr lang="en-US" b="1">
                <a:latin typeface="Arial"/>
                <a:cs typeface="Arial"/>
              </a:rPr>
              <a:t>Yes, </a:t>
            </a:r>
            <a:r>
              <a:rPr lang="en-US">
                <a:latin typeface="Arial"/>
                <a:cs typeface="Arial"/>
              </a:rPr>
              <a:t>gives the most accurate results. </a:t>
            </a:r>
            <a:r>
              <a:rPr lang="en-US" b="1">
                <a:latin typeface="Arial"/>
                <a:cs typeface="Arial"/>
              </a:rPr>
              <a:t>No,</a:t>
            </a:r>
            <a:r>
              <a:rPr lang="en-US">
                <a:latin typeface="Arial"/>
                <a:cs typeface="Arial"/>
              </a:rPr>
              <a:t> used when you have variables with many categories and you want to speed up analysis. Results may not be optimal.</a:t>
            </a:r>
          </a:p>
          <a:p>
            <a:pPr>
              <a:defRPr/>
            </a:pPr>
            <a:endParaRPr lang="en-US" b="1"/>
          </a:p>
          <a:p>
            <a:pPr lvl="1"/>
            <a:endParaRPr lang="en-CA"/>
          </a:p>
        </p:txBody>
      </p:sp>
      <p:sp>
        <p:nvSpPr>
          <p:cNvPr id="2" name="Title 1">
            <a:extLst>
              <a:ext uri="{FF2B5EF4-FFF2-40B4-BE49-F238E27FC236}">
                <a16:creationId xmlns:a16="http://schemas.microsoft.com/office/drawing/2014/main" id="{B9E9482B-F95E-44B9-B26C-77E98826D3C5}"/>
              </a:ext>
            </a:extLst>
          </p:cNvPr>
          <p:cNvSpPr>
            <a:spLocks noGrp="1"/>
          </p:cNvSpPr>
          <p:nvPr>
            <p:ph type="title"/>
          </p:nvPr>
        </p:nvSpPr>
        <p:spPr/>
        <p:txBody>
          <a:bodyPr/>
          <a:lstStyle/>
          <a:p>
            <a:r>
              <a:rPr lang="en-CA"/>
              <a:t>Decision Tree in Knowledge Studio – Attribute Editor</a:t>
            </a:r>
          </a:p>
        </p:txBody>
      </p:sp>
      <p:sp>
        <p:nvSpPr>
          <p:cNvPr id="8" name="Rectangle 7">
            <a:extLst>
              <a:ext uri="{FF2B5EF4-FFF2-40B4-BE49-F238E27FC236}">
                <a16:creationId xmlns:a16="http://schemas.microsoft.com/office/drawing/2014/main" id="{31E05316-BF4C-4D87-B265-C94682DDA5F2}"/>
              </a:ext>
            </a:extLst>
          </p:cNvPr>
          <p:cNvSpPr/>
          <p:nvPr/>
        </p:nvSpPr>
        <p:spPr>
          <a:xfrm>
            <a:off x="2671459" y="2906737"/>
            <a:ext cx="775524" cy="2183807"/>
          </a:xfrm>
          <a:prstGeom prst="rect">
            <a:avLst/>
          </a:prstGeom>
          <a:solidFill>
            <a:srgbClr val="FA4616">
              <a:alpha val="3490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9" name="Rectangle 8">
            <a:extLst>
              <a:ext uri="{FF2B5EF4-FFF2-40B4-BE49-F238E27FC236}">
                <a16:creationId xmlns:a16="http://schemas.microsoft.com/office/drawing/2014/main" id="{54227781-E2D5-43DD-A30E-8F59448B740E}"/>
              </a:ext>
            </a:extLst>
          </p:cNvPr>
          <p:cNvSpPr/>
          <p:nvPr/>
        </p:nvSpPr>
        <p:spPr>
          <a:xfrm>
            <a:off x="3918010" y="2897859"/>
            <a:ext cx="406400" cy="2183807"/>
          </a:xfrm>
          <a:prstGeom prst="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Tree>
    <p:custDataLst>
      <p:tags r:id="rId1"/>
    </p:custDataLst>
    <p:extLst>
      <p:ext uri="{BB962C8B-B14F-4D97-AF65-F5344CB8AC3E}">
        <p14:creationId xmlns:p14="http://schemas.microsoft.com/office/powerpoint/2010/main" val="261624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D0DB-6D5C-46D0-9B8D-303BCD9F00B4}"/>
              </a:ext>
            </a:extLst>
          </p:cNvPr>
          <p:cNvSpPr>
            <a:spLocks noGrp="1"/>
          </p:cNvSpPr>
          <p:nvPr>
            <p:ph type="ctrTitle"/>
          </p:nvPr>
        </p:nvSpPr>
        <p:spPr/>
        <p:txBody>
          <a:bodyPr/>
          <a:lstStyle/>
          <a:p>
            <a:r>
              <a:rPr lang="en-CA"/>
              <a:t>CHAPTER 3: Introduction to Knowledge Studio</a:t>
            </a:r>
          </a:p>
        </p:txBody>
      </p:sp>
    </p:spTree>
    <p:custDataLst>
      <p:tags r:id="rId1"/>
    </p:custDataLst>
    <p:extLst>
      <p:ext uri="{BB962C8B-B14F-4D97-AF65-F5344CB8AC3E}">
        <p14:creationId xmlns:p14="http://schemas.microsoft.com/office/powerpoint/2010/main" val="226329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7AE01E-5E2E-46BD-937D-F336077F976A}"/>
              </a:ext>
            </a:extLst>
          </p:cNvPr>
          <p:cNvPicPr>
            <a:picLocks noChangeAspect="1"/>
          </p:cNvPicPr>
          <p:nvPr/>
        </p:nvPicPr>
        <p:blipFill>
          <a:blip r:embed="rId4"/>
          <a:stretch>
            <a:fillRect/>
          </a:stretch>
        </p:blipFill>
        <p:spPr>
          <a:xfrm>
            <a:off x="1065935" y="2773652"/>
            <a:ext cx="6570214" cy="2289620"/>
          </a:xfrm>
          <a:prstGeom prst="rect">
            <a:avLst/>
          </a:prstGeom>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BB7DFC06-E0A3-4F96-8F19-E0699C8691FC}"/>
              </a:ext>
            </a:extLst>
          </p:cNvPr>
          <p:cNvSpPr>
            <a:spLocks noGrp="1"/>
          </p:cNvSpPr>
          <p:nvPr>
            <p:ph type="body" sz="quarter" idx="11"/>
          </p:nvPr>
        </p:nvSpPr>
        <p:spPr>
          <a:xfrm>
            <a:off x="457201" y="975278"/>
            <a:ext cx="8147956" cy="3445524"/>
          </a:xfrm>
        </p:spPr>
        <p:txBody>
          <a:bodyPr vert="horz" lIns="91440" tIns="45720" rIns="91440" bIns="45720" rtlCol="0" anchor="t">
            <a:noAutofit/>
          </a:bodyPr>
          <a:lstStyle/>
          <a:p>
            <a:pPr>
              <a:defRPr/>
            </a:pPr>
            <a:r>
              <a:rPr lang="en-US" b="1">
                <a:cs typeface="Arial"/>
              </a:rPr>
              <a:t>Missing Values: </a:t>
            </a:r>
            <a:r>
              <a:rPr lang="en-US">
                <a:cs typeface="Arial"/>
              </a:rPr>
              <a:t>Allows you to specify how missing values are handled in the tree development process. The effect and applicability of the missing value options depends on the variable </a:t>
            </a:r>
            <a:r>
              <a:rPr lang="en-US" b="1">
                <a:cs typeface="Arial"/>
              </a:rPr>
              <a:t>role </a:t>
            </a:r>
            <a:r>
              <a:rPr lang="en-US">
                <a:cs typeface="Arial"/>
              </a:rPr>
              <a:t>(independent, dependent or weight) and </a:t>
            </a:r>
            <a:r>
              <a:rPr lang="en-US" b="1">
                <a:cs typeface="Arial"/>
              </a:rPr>
              <a:t>usage</a:t>
            </a:r>
            <a:r>
              <a:rPr lang="en-US">
                <a:cs typeface="Arial"/>
              </a:rPr>
              <a:t>. </a:t>
            </a:r>
            <a:endParaRPr lang="en-US"/>
          </a:p>
          <a:p>
            <a:pPr>
              <a:defRPr/>
            </a:pPr>
            <a:r>
              <a:rPr lang="en-US" b="1">
                <a:cs typeface="Arial"/>
              </a:rPr>
              <a:t>Ordered Display: </a:t>
            </a:r>
            <a:r>
              <a:rPr lang="en-US">
                <a:cs typeface="Arial"/>
              </a:rPr>
              <a:t>Allows you to define how ordered variables are displayed. There are three options: </a:t>
            </a:r>
            <a:r>
              <a:rPr lang="en-US" b="1">
                <a:cs typeface="Arial"/>
              </a:rPr>
              <a:t>Present, All, Range</a:t>
            </a:r>
          </a:p>
          <a:p>
            <a:pPr marL="0" indent="0">
              <a:buNone/>
              <a:defRPr/>
            </a:pPr>
            <a:endParaRPr lang="en-US" b="1"/>
          </a:p>
          <a:p>
            <a:pPr lvl="1"/>
            <a:endParaRPr lang="en-CA"/>
          </a:p>
        </p:txBody>
      </p:sp>
      <p:sp>
        <p:nvSpPr>
          <p:cNvPr id="2" name="Title 1">
            <a:extLst>
              <a:ext uri="{FF2B5EF4-FFF2-40B4-BE49-F238E27FC236}">
                <a16:creationId xmlns:a16="http://schemas.microsoft.com/office/drawing/2014/main" id="{B9E9482B-F95E-44B9-B26C-77E98826D3C5}"/>
              </a:ext>
            </a:extLst>
          </p:cNvPr>
          <p:cNvSpPr>
            <a:spLocks noGrp="1"/>
          </p:cNvSpPr>
          <p:nvPr>
            <p:ph type="title"/>
          </p:nvPr>
        </p:nvSpPr>
        <p:spPr/>
        <p:txBody>
          <a:bodyPr/>
          <a:lstStyle/>
          <a:p>
            <a:r>
              <a:rPr lang="en-CA"/>
              <a:t>Decision Tree in Knowledge Studio – Attribute Editor</a:t>
            </a:r>
          </a:p>
        </p:txBody>
      </p:sp>
      <p:sp>
        <p:nvSpPr>
          <p:cNvPr id="8" name="Rectangle 7">
            <a:extLst>
              <a:ext uri="{FF2B5EF4-FFF2-40B4-BE49-F238E27FC236}">
                <a16:creationId xmlns:a16="http://schemas.microsoft.com/office/drawing/2014/main" id="{31E05316-BF4C-4D87-B265-C94682DDA5F2}"/>
              </a:ext>
            </a:extLst>
          </p:cNvPr>
          <p:cNvSpPr/>
          <p:nvPr/>
        </p:nvSpPr>
        <p:spPr>
          <a:xfrm>
            <a:off x="4417102" y="2879465"/>
            <a:ext cx="1003894" cy="2183807"/>
          </a:xfrm>
          <a:prstGeom prst="rect">
            <a:avLst/>
          </a:prstGeom>
          <a:solidFill>
            <a:srgbClr val="FA4616">
              <a:alpha val="3490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Tree>
    <p:custDataLst>
      <p:tags r:id="rId1"/>
    </p:custDataLst>
    <p:extLst>
      <p:ext uri="{BB962C8B-B14F-4D97-AF65-F5344CB8AC3E}">
        <p14:creationId xmlns:p14="http://schemas.microsoft.com/office/powerpoint/2010/main" val="428671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325B82-EB8A-46EA-BD26-FB1FF707451D}"/>
              </a:ext>
            </a:extLst>
          </p:cNvPr>
          <p:cNvPicPr>
            <a:picLocks noChangeAspect="1"/>
          </p:cNvPicPr>
          <p:nvPr/>
        </p:nvPicPr>
        <p:blipFill>
          <a:blip r:embed="rId4"/>
          <a:stretch>
            <a:fillRect/>
          </a:stretch>
        </p:blipFill>
        <p:spPr>
          <a:xfrm>
            <a:off x="1065935" y="2773652"/>
            <a:ext cx="6570214" cy="2289620"/>
          </a:xfrm>
          <a:prstGeom prst="rect">
            <a:avLst/>
          </a:prstGeom>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BB7DFC06-E0A3-4F96-8F19-E0699C8691FC}"/>
              </a:ext>
            </a:extLst>
          </p:cNvPr>
          <p:cNvSpPr>
            <a:spLocks noGrp="1"/>
          </p:cNvSpPr>
          <p:nvPr>
            <p:ph type="body" sz="quarter" idx="11"/>
          </p:nvPr>
        </p:nvSpPr>
        <p:spPr>
          <a:xfrm>
            <a:off x="457201" y="975278"/>
            <a:ext cx="8147956" cy="3445524"/>
          </a:xfrm>
        </p:spPr>
        <p:txBody>
          <a:bodyPr/>
          <a:lstStyle/>
          <a:p>
            <a:pPr>
              <a:defRPr/>
            </a:pPr>
            <a:r>
              <a:rPr lang="en-US" b="1"/>
              <a:t>Max Branches: </a:t>
            </a:r>
            <a:r>
              <a:rPr lang="en-US"/>
              <a:t>Maximum number of branches produced by Find Split option  </a:t>
            </a:r>
          </a:p>
          <a:p>
            <a:pPr>
              <a:defRPr/>
            </a:pPr>
            <a:r>
              <a:rPr lang="en-US" b="1"/>
              <a:t>Open Left: </a:t>
            </a:r>
            <a:r>
              <a:rPr lang="en-US"/>
              <a:t>Splits created by the IV are not bound by the minimum data values found in dataset</a:t>
            </a:r>
            <a:endParaRPr lang="en-US" b="1"/>
          </a:p>
          <a:p>
            <a:pPr>
              <a:defRPr/>
            </a:pPr>
            <a:r>
              <a:rPr lang="en-US" b="1"/>
              <a:t>Open Right: </a:t>
            </a:r>
            <a:r>
              <a:rPr lang="en-US"/>
              <a:t>Splits created by the IV are not bound by the maximum data values found in dataset</a:t>
            </a:r>
            <a:endParaRPr lang="en-US" b="1"/>
          </a:p>
          <a:p>
            <a:pPr>
              <a:defRPr/>
            </a:pPr>
            <a:r>
              <a:rPr lang="en-US" b="1"/>
              <a:t>Cardinality: </a:t>
            </a:r>
            <a:r>
              <a:rPr lang="en-US"/>
              <a:t>Shows number of unique values of the variable</a:t>
            </a:r>
          </a:p>
          <a:p>
            <a:pPr>
              <a:defRPr/>
            </a:pPr>
            <a:r>
              <a:rPr lang="en-US" b="1"/>
              <a:t>Format String: </a:t>
            </a:r>
            <a:r>
              <a:rPr lang="en-US"/>
              <a:t>Allows specifying various formats and precision for displaying values in the tree</a:t>
            </a:r>
            <a:endParaRPr lang="en-US" b="1"/>
          </a:p>
          <a:p>
            <a:pPr lvl="1"/>
            <a:endParaRPr lang="en-CA"/>
          </a:p>
        </p:txBody>
      </p:sp>
      <p:sp>
        <p:nvSpPr>
          <p:cNvPr id="2" name="Title 1">
            <a:extLst>
              <a:ext uri="{FF2B5EF4-FFF2-40B4-BE49-F238E27FC236}">
                <a16:creationId xmlns:a16="http://schemas.microsoft.com/office/drawing/2014/main" id="{B9E9482B-F95E-44B9-B26C-77E98826D3C5}"/>
              </a:ext>
            </a:extLst>
          </p:cNvPr>
          <p:cNvSpPr>
            <a:spLocks noGrp="1"/>
          </p:cNvSpPr>
          <p:nvPr>
            <p:ph type="title"/>
          </p:nvPr>
        </p:nvSpPr>
        <p:spPr/>
        <p:txBody>
          <a:bodyPr/>
          <a:lstStyle/>
          <a:p>
            <a:r>
              <a:rPr lang="en-CA"/>
              <a:t>Decision Tree in Knowledge Studio – Attribute Editor</a:t>
            </a:r>
          </a:p>
        </p:txBody>
      </p:sp>
      <p:sp>
        <p:nvSpPr>
          <p:cNvPr id="8" name="Rectangle 7">
            <a:extLst>
              <a:ext uri="{FF2B5EF4-FFF2-40B4-BE49-F238E27FC236}">
                <a16:creationId xmlns:a16="http://schemas.microsoft.com/office/drawing/2014/main" id="{31E05316-BF4C-4D87-B265-C94682DDA5F2}"/>
              </a:ext>
            </a:extLst>
          </p:cNvPr>
          <p:cNvSpPr/>
          <p:nvPr/>
        </p:nvSpPr>
        <p:spPr>
          <a:xfrm>
            <a:off x="5411096" y="2855473"/>
            <a:ext cx="2225053" cy="2183807"/>
          </a:xfrm>
          <a:prstGeom prst="rect">
            <a:avLst/>
          </a:prstGeom>
          <a:solidFill>
            <a:srgbClr val="FA4616">
              <a:alpha val="34902"/>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Tree>
    <p:custDataLst>
      <p:tags r:id="rId1"/>
    </p:custDataLst>
    <p:extLst>
      <p:ext uri="{BB962C8B-B14F-4D97-AF65-F5344CB8AC3E}">
        <p14:creationId xmlns:p14="http://schemas.microsoft.com/office/powerpoint/2010/main" val="35835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010199-9DBA-438D-A895-9A196FD26B32}"/>
              </a:ext>
            </a:extLst>
          </p:cNvPr>
          <p:cNvPicPr>
            <a:picLocks noChangeAspect="1"/>
          </p:cNvPicPr>
          <p:nvPr/>
        </p:nvPicPr>
        <p:blipFill>
          <a:blip r:embed="rId3"/>
          <a:stretch>
            <a:fillRect/>
          </a:stretch>
        </p:blipFill>
        <p:spPr>
          <a:xfrm>
            <a:off x="5482499" y="1800959"/>
            <a:ext cx="3521478" cy="2915322"/>
          </a:xfrm>
          <a:prstGeom prst="rect">
            <a:avLst/>
          </a:prstGeom>
        </p:spPr>
      </p:pic>
      <p:sp>
        <p:nvSpPr>
          <p:cNvPr id="4" name="Text Placeholder 3">
            <a:extLst>
              <a:ext uri="{FF2B5EF4-FFF2-40B4-BE49-F238E27FC236}">
                <a16:creationId xmlns:a16="http://schemas.microsoft.com/office/drawing/2014/main" id="{7EC32DCF-67DA-40ED-B4D4-C67B06E03591}"/>
              </a:ext>
            </a:extLst>
          </p:cNvPr>
          <p:cNvSpPr>
            <a:spLocks noGrp="1"/>
          </p:cNvSpPr>
          <p:nvPr>
            <p:ph type="body" sz="quarter" idx="11"/>
          </p:nvPr>
        </p:nvSpPr>
        <p:spPr>
          <a:xfrm>
            <a:off x="457200" y="975278"/>
            <a:ext cx="8395357" cy="3445524"/>
          </a:xfrm>
        </p:spPr>
        <p:txBody>
          <a:bodyPr vert="horz" lIns="91440" tIns="45720" rIns="91440" bIns="45720" rtlCol="0" anchor="t">
            <a:noAutofit/>
          </a:bodyPr>
          <a:lstStyle/>
          <a:p>
            <a:r>
              <a:rPr lang="en-CA">
                <a:cs typeface="Arial"/>
              </a:rPr>
              <a:t>Going back to the Auto Grow Parameters wizard and clicking Run generates the decision tree on the workflow (note: we're not using Auto-grow here...things are slightly different when Auto-grow is used)</a:t>
            </a:r>
            <a:endParaRPr lang="en-CA"/>
          </a:p>
          <a:p>
            <a:r>
              <a:rPr lang="en-CA">
                <a:cs typeface="Arial"/>
              </a:rPr>
              <a:t>Double click the decision tree to work with it</a:t>
            </a:r>
          </a:p>
        </p:txBody>
      </p:sp>
      <p:sp>
        <p:nvSpPr>
          <p:cNvPr id="3" name="Title 2">
            <a:extLst>
              <a:ext uri="{FF2B5EF4-FFF2-40B4-BE49-F238E27FC236}">
                <a16:creationId xmlns:a16="http://schemas.microsoft.com/office/drawing/2014/main" id="{B107769F-1328-466E-B398-5E0B970C718E}"/>
              </a:ext>
            </a:extLst>
          </p:cNvPr>
          <p:cNvSpPr>
            <a:spLocks noGrp="1"/>
          </p:cNvSpPr>
          <p:nvPr>
            <p:ph type="title"/>
          </p:nvPr>
        </p:nvSpPr>
        <p:spPr/>
        <p:txBody>
          <a:bodyPr/>
          <a:lstStyle/>
          <a:p>
            <a:r>
              <a:rPr lang="en-CA"/>
              <a:t>Decision Tree in Knowledge Studio</a:t>
            </a:r>
          </a:p>
        </p:txBody>
      </p:sp>
      <p:pic>
        <p:nvPicPr>
          <p:cNvPr id="2" name="Picture 1">
            <a:extLst>
              <a:ext uri="{FF2B5EF4-FFF2-40B4-BE49-F238E27FC236}">
                <a16:creationId xmlns:a16="http://schemas.microsoft.com/office/drawing/2014/main" id="{5AA284AE-B75F-42B8-A7F6-1039E153D590}"/>
              </a:ext>
            </a:extLst>
          </p:cNvPr>
          <p:cNvPicPr>
            <a:picLocks noChangeAspect="1"/>
          </p:cNvPicPr>
          <p:nvPr/>
        </p:nvPicPr>
        <p:blipFill>
          <a:blip r:embed="rId4"/>
          <a:stretch>
            <a:fillRect/>
          </a:stretch>
        </p:blipFill>
        <p:spPr>
          <a:xfrm>
            <a:off x="676913" y="1899132"/>
            <a:ext cx="4654166" cy="3112628"/>
          </a:xfrm>
          <a:prstGeom prst="rect">
            <a:avLst/>
          </a:prstGeom>
          <a:ln>
            <a:solidFill>
              <a:schemeClr val="tx1"/>
            </a:solidFill>
          </a:ln>
        </p:spPr>
      </p:pic>
    </p:spTree>
    <p:custDataLst>
      <p:tags r:id="rId1"/>
    </p:custDataLst>
    <p:extLst>
      <p:ext uri="{BB962C8B-B14F-4D97-AF65-F5344CB8AC3E}">
        <p14:creationId xmlns:p14="http://schemas.microsoft.com/office/powerpoint/2010/main" val="102642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C32DCF-67DA-40ED-B4D4-C67B06E03591}"/>
              </a:ext>
            </a:extLst>
          </p:cNvPr>
          <p:cNvSpPr>
            <a:spLocks noGrp="1"/>
          </p:cNvSpPr>
          <p:nvPr>
            <p:ph type="body" sz="quarter" idx="11"/>
          </p:nvPr>
        </p:nvSpPr>
        <p:spPr>
          <a:xfrm>
            <a:off x="457200" y="885981"/>
            <a:ext cx="4647599" cy="3445524"/>
          </a:xfrm>
        </p:spPr>
        <p:txBody>
          <a:bodyPr vert="horz" lIns="91440" tIns="45720" rIns="91440" bIns="45720" rtlCol="0" anchor="t">
            <a:noAutofit/>
          </a:bodyPr>
          <a:lstStyle/>
          <a:p>
            <a:r>
              <a:rPr lang="en-CA">
                <a:cs typeface="Arial"/>
              </a:rPr>
              <a:t>The root node in the tree shows the distribution of the dependent variable Response in the dataset</a:t>
            </a:r>
          </a:p>
          <a:p>
            <a:r>
              <a:rPr lang="en-CA">
                <a:cs typeface="Arial"/>
              </a:rPr>
              <a:t>23.78% of the population responds to the marketing campaign while 76.62% does not respond</a:t>
            </a:r>
          </a:p>
          <a:p>
            <a:r>
              <a:rPr lang="en-CA">
                <a:cs typeface="Arial"/>
              </a:rPr>
              <a:t>Right clicking on the node gives options to build out the tree further</a:t>
            </a:r>
          </a:p>
          <a:p>
            <a:r>
              <a:rPr lang="en-CA">
                <a:cs typeface="Arial"/>
              </a:rPr>
              <a:t>First option is Find Split. This method searches for the IV that is most significant to the DV based on the criteria defined previously within the wizard.</a:t>
            </a:r>
          </a:p>
          <a:p>
            <a:r>
              <a:rPr lang="en-CA">
                <a:cs typeface="Arial"/>
              </a:rPr>
              <a:t>Next option here is Force Split</a:t>
            </a:r>
          </a:p>
          <a:p>
            <a:pPr lvl="1"/>
            <a:r>
              <a:rPr lang="en-CA">
                <a:latin typeface="Arial"/>
                <a:cs typeface="Arial"/>
              </a:rPr>
              <a:t>This fully manual method allows custom splitting on IV of choice. </a:t>
            </a:r>
            <a:endParaRPr lang="en-CA"/>
          </a:p>
          <a:p>
            <a:r>
              <a:rPr lang="en-CA">
                <a:cs typeface="Arial"/>
              </a:rPr>
              <a:t>Automatic grow is the third available option here to build out the tree. Choosing this option will give you a pop-up with some Auto Grow parameters to specify before the tree is automatically grown</a:t>
            </a:r>
          </a:p>
        </p:txBody>
      </p:sp>
      <p:sp>
        <p:nvSpPr>
          <p:cNvPr id="3" name="Title 2">
            <a:extLst>
              <a:ext uri="{FF2B5EF4-FFF2-40B4-BE49-F238E27FC236}">
                <a16:creationId xmlns:a16="http://schemas.microsoft.com/office/drawing/2014/main" id="{B107769F-1328-466E-B398-5E0B970C718E}"/>
              </a:ext>
            </a:extLst>
          </p:cNvPr>
          <p:cNvSpPr>
            <a:spLocks noGrp="1"/>
          </p:cNvSpPr>
          <p:nvPr>
            <p:ph type="title"/>
          </p:nvPr>
        </p:nvSpPr>
        <p:spPr/>
        <p:txBody>
          <a:bodyPr/>
          <a:lstStyle/>
          <a:p>
            <a:r>
              <a:rPr lang="en-CA"/>
              <a:t>Decision Tree in Knowledge Studio</a:t>
            </a:r>
          </a:p>
        </p:txBody>
      </p:sp>
      <p:pic>
        <p:nvPicPr>
          <p:cNvPr id="7" name="Picture 6">
            <a:extLst>
              <a:ext uri="{FF2B5EF4-FFF2-40B4-BE49-F238E27FC236}">
                <a16:creationId xmlns:a16="http://schemas.microsoft.com/office/drawing/2014/main" id="{5F6065C2-DFCC-4359-9A8F-E651DAB3DE81}"/>
              </a:ext>
            </a:extLst>
          </p:cNvPr>
          <p:cNvPicPr>
            <a:picLocks noChangeAspect="1"/>
          </p:cNvPicPr>
          <p:nvPr/>
        </p:nvPicPr>
        <p:blipFill>
          <a:blip r:embed="rId3"/>
          <a:stretch>
            <a:fillRect/>
          </a:stretch>
        </p:blipFill>
        <p:spPr>
          <a:xfrm>
            <a:off x="5530973" y="887893"/>
            <a:ext cx="1147163" cy="759800"/>
          </a:xfrm>
          <a:prstGeom prst="rect">
            <a:avLst/>
          </a:prstGeom>
        </p:spPr>
      </p:pic>
      <p:sp>
        <p:nvSpPr>
          <p:cNvPr id="8" name="AutoShape 6">
            <a:extLst>
              <a:ext uri="{FF2B5EF4-FFF2-40B4-BE49-F238E27FC236}">
                <a16:creationId xmlns:a16="http://schemas.microsoft.com/office/drawing/2014/main" id="{7D462761-2BAF-4E04-A217-2B6BCFE0AAA4}"/>
              </a:ext>
            </a:extLst>
          </p:cNvPr>
          <p:cNvSpPr>
            <a:spLocks noChangeArrowheads="1"/>
          </p:cNvSpPr>
          <p:nvPr/>
        </p:nvSpPr>
        <p:spPr bwMode="auto">
          <a:xfrm>
            <a:off x="6804831" y="1017204"/>
            <a:ext cx="1332812" cy="369332"/>
          </a:xfrm>
          <a:prstGeom prst="wedgeRectCallout">
            <a:avLst>
              <a:gd name="adj1" fmla="val -61901"/>
              <a:gd name="adj2" fmla="val 24650"/>
            </a:avLst>
          </a:prstGeom>
          <a:ln w="3810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500"/>
              <a:t>Root Node</a:t>
            </a:r>
          </a:p>
        </p:txBody>
      </p:sp>
      <p:pic>
        <p:nvPicPr>
          <p:cNvPr id="9" name="Picture 8">
            <a:extLst>
              <a:ext uri="{FF2B5EF4-FFF2-40B4-BE49-F238E27FC236}">
                <a16:creationId xmlns:a16="http://schemas.microsoft.com/office/drawing/2014/main" id="{8DA299C7-67F9-48F4-8E3F-58CD05DCAE18}"/>
              </a:ext>
            </a:extLst>
          </p:cNvPr>
          <p:cNvPicPr>
            <a:picLocks noChangeAspect="1"/>
          </p:cNvPicPr>
          <p:nvPr/>
        </p:nvPicPr>
        <p:blipFill>
          <a:blip r:embed="rId4"/>
          <a:stretch>
            <a:fillRect/>
          </a:stretch>
        </p:blipFill>
        <p:spPr>
          <a:xfrm>
            <a:off x="5371472" y="1634567"/>
            <a:ext cx="2613328" cy="2975572"/>
          </a:xfrm>
          <a:prstGeom prst="rect">
            <a:avLst/>
          </a:prstGeom>
        </p:spPr>
      </p:pic>
    </p:spTree>
    <p:custDataLst>
      <p:tags r:id="rId1"/>
    </p:custDataLst>
    <p:extLst>
      <p:ext uri="{BB962C8B-B14F-4D97-AF65-F5344CB8AC3E}">
        <p14:creationId xmlns:p14="http://schemas.microsoft.com/office/powerpoint/2010/main" val="25664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C32DCF-67DA-40ED-B4D4-C67B06E03591}"/>
              </a:ext>
            </a:extLst>
          </p:cNvPr>
          <p:cNvSpPr>
            <a:spLocks noGrp="1"/>
          </p:cNvSpPr>
          <p:nvPr>
            <p:ph type="body" sz="quarter" idx="11"/>
          </p:nvPr>
        </p:nvSpPr>
        <p:spPr>
          <a:xfrm>
            <a:off x="457200" y="975278"/>
            <a:ext cx="8158612" cy="3445524"/>
          </a:xfrm>
        </p:spPr>
        <p:txBody>
          <a:bodyPr vert="horz" lIns="91440" tIns="45720" rIns="91440" bIns="45720" rtlCol="0" anchor="t">
            <a:noAutofit/>
          </a:bodyPr>
          <a:lstStyle/>
          <a:p>
            <a:r>
              <a:rPr lang="en-CA">
                <a:cs typeface="Arial"/>
              </a:rPr>
              <a:t>To build out the tree, we click on Find Split to find the most predictive variable of Response </a:t>
            </a:r>
            <a:endParaRPr lang="en-US"/>
          </a:p>
          <a:p>
            <a:r>
              <a:rPr lang="en-CA">
                <a:cs typeface="Arial"/>
              </a:rPr>
              <a:t>The variable Relationship appears to be the most predictive </a:t>
            </a:r>
            <a:endParaRPr lang="en-CA"/>
          </a:p>
          <a:p>
            <a:r>
              <a:rPr lang="en-CA">
                <a:cs typeface="Arial"/>
              </a:rPr>
              <a:t>Anyone who is in the </a:t>
            </a:r>
            <a:r>
              <a:rPr lang="en-CA" b="1">
                <a:cs typeface="Arial"/>
              </a:rPr>
              <a:t>Husband/Wife</a:t>
            </a:r>
            <a:r>
              <a:rPr lang="en-CA">
                <a:cs typeface="Arial"/>
              </a:rPr>
              <a:t> category is much more likely to respond ‘Yes’ to the marketing campaign in comparison to someone who is in the </a:t>
            </a:r>
            <a:r>
              <a:rPr lang="en-CA" b="1">
                <a:ea typeface="+mn-lt"/>
                <a:cs typeface="+mn-lt"/>
              </a:rPr>
              <a:t>Unmarried</a:t>
            </a:r>
            <a:r>
              <a:rPr lang="en-CA">
                <a:cs typeface="Arial"/>
              </a:rPr>
              <a:t> category for example</a:t>
            </a:r>
          </a:p>
          <a:p>
            <a:r>
              <a:rPr lang="en-CA">
                <a:cs typeface="Arial"/>
              </a:rPr>
              <a:t>We can also further build out the tree by finding splits on each of the child nodes, similar to how we found the split for those in the </a:t>
            </a:r>
            <a:r>
              <a:rPr lang="en-CA" b="1">
                <a:cs typeface="Arial"/>
              </a:rPr>
              <a:t>Other-relative/Own-Child</a:t>
            </a:r>
            <a:r>
              <a:rPr lang="en-CA">
                <a:cs typeface="Arial"/>
              </a:rPr>
              <a:t> category</a:t>
            </a:r>
          </a:p>
        </p:txBody>
      </p:sp>
      <p:sp>
        <p:nvSpPr>
          <p:cNvPr id="3" name="Title 2">
            <a:extLst>
              <a:ext uri="{FF2B5EF4-FFF2-40B4-BE49-F238E27FC236}">
                <a16:creationId xmlns:a16="http://schemas.microsoft.com/office/drawing/2014/main" id="{B107769F-1328-466E-B398-5E0B970C718E}"/>
              </a:ext>
            </a:extLst>
          </p:cNvPr>
          <p:cNvSpPr>
            <a:spLocks noGrp="1"/>
          </p:cNvSpPr>
          <p:nvPr>
            <p:ph type="title"/>
          </p:nvPr>
        </p:nvSpPr>
        <p:spPr/>
        <p:txBody>
          <a:bodyPr/>
          <a:lstStyle/>
          <a:p>
            <a:r>
              <a:rPr lang="en-CA"/>
              <a:t>Decision Tree in Knowledge Studio</a:t>
            </a:r>
          </a:p>
        </p:txBody>
      </p:sp>
      <p:pic>
        <p:nvPicPr>
          <p:cNvPr id="2" name="Picture 1">
            <a:extLst>
              <a:ext uri="{FF2B5EF4-FFF2-40B4-BE49-F238E27FC236}">
                <a16:creationId xmlns:a16="http://schemas.microsoft.com/office/drawing/2014/main" id="{1B89CB5A-7E0F-4C57-884D-12F71F6EF1E3}"/>
              </a:ext>
            </a:extLst>
          </p:cNvPr>
          <p:cNvPicPr>
            <a:picLocks noChangeAspect="1"/>
          </p:cNvPicPr>
          <p:nvPr/>
        </p:nvPicPr>
        <p:blipFill>
          <a:blip r:embed="rId3"/>
          <a:stretch>
            <a:fillRect/>
          </a:stretch>
        </p:blipFill>
        <p:spPr>
          <a:xfrm>
            <a:off x="297273" y="2701936"/>
            <a:ext cx="3511013" cy="1745800"/>
          </a:xfrm>
          <a:prstGeom prst="rect">
            <a:avLst/>
          </a:prstGeom>
        </p:spPr>
      </p:pic>
      <p:pic>
        <p:nvPicPr>
          <p:cNvPr id="6" name="Picture 5">
            <a:extLst>
              <a:ext uri="{FF2B5EF4-FFF2-40B4-BE49-F238E27FC236}">
                <a16:creationId xmlns:a16="http://schemas.microsoft.com/office/drawing/2014/main" id="{C77F1110-4C3C-4B0D-A784-0570A53F880B}"/>
              </a:ext>
            </a:extLst>
          </p:cNvPr>
          <p:cNvPicPr>
            <a:picLocks noChangeAspect="1"/>
          </p:cNvPicPr>
          <p:nvPr/>
        </p:nvPicPr>
        <p:blipFill>
          <a:blip r:embed="rId4"/>
          <a:stretch>
            <a:fillRect/>
          </a:stretch>
        </p:blipFill>
        <p:spPr>
          <a:xfrm>
            <a:off x="4433899" y="2574714"/>
            <a:ext cx="3511013" cy="2610000"/>
          </a:xfrm>
          <a:prstGeom prst="rect">
            <a:avLst/>
          </a:prstGeom>
        </p:spPr>
      </p:pic>
      <p:sp>
        <p:nvSpPr>
          <p:cNvPr id="7" name="AutoShape 5">
            <a:extLst>
              <a:ext uri="{FF2B5EF4-FFF2-40B4-BE49-F238E27FC236}">
                <a16:creationId xmlns:a16="http://schemas.microsoft.com/office/drawing/2014/main" id="{A461021B-3DA5-4054-9FAC-57E4E45740E6}"/>
              </a:ext>
            </a:extLst>
          </p:cNvPr>
          <p:cNvSpPr>
            <a:spLocks noChangeArrowheads="1"/>
          </p:cNvSpPr>
          <p:nvPr/>
        </p:nvSpPr>
        <p:spPr bwMode="auto">
          <a:xfrm>
            <a:off x="2562225" y="4399447"/>
            <a:ext cx="2183512" cy="569387"/>
          </a:xfrm>
          <a:prstGeom prst="wedgeRectCallout">
            <a:avLst>
              <a:gd name="adj1" fmla="val 116432"/>
              <a:gd name="adj2" fmla="val -80022"/>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Finding split on Other-relative and Own-child</a:t>
            </a:r>
          </a:p>
        </p:txBody>
      </p:sp>
    </p:spTree>
    <p:custDataLst>
      <p:tags r:id="rId1"/>
    </p:custDataLst>
    <p:extLst>
      <p:ext uri="{BB962C8B-B14F-4D97-AF65-F5344CB8AC3E}">
        <p14:creationId xmlns:p14="http://schemas.microsoft.com/office/powerpoint/2010/main" val="166167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C32DCF-67DA-40ED-B4D4-C67B06E03591}"/>
              </a:ext>
            </a:extLst>
          </p:cNvPr>
          <p:cNvSpPr>
            <a:spLocks noGrp="1"/>
          </p:cNvSpPr>
          <p:nvPr>
            <p:ph type="body" sz="quarter" idx="11"/>
          </p:nvPr>
        </p:nvSpPr>
        <p:spPr>
          <a:xfrm>
            <a:off x="457200" y="975278"/>
            <a:ext cx="4215600" cy="3445524"/>
          </a:xfrm>
        </p:spPr>
        <p:txBody>
          <a:bodyPr vert="horz" lIns="91440" tIns="45720" rIns="91440" bIns="45720" rtlCol="0" anchor="t">
            <a:noAutofit/>
          </a:bodyPr>
          <a:lstStyle/>
          <a:p>
            <a:r>
              <a:rPr lang="en-CA"/>
              <a:t>Another option to build out the tree is through Force Split </a:t>
            </a:r>
          </a:p>
          <a:p>
            <a:pPr>
              <a:spcBef>
                <a:spcPct val="20000"/>
              </a:spcBef>
              <a:defRPr/>
            </a:pPr>
            <a:r>
              <a:rPr lang="en-US">
                <a:cs typeface="Arial"/>
              </a:rPr>
              <a:t>Allows the user to pick a specific split regardless of how useful that split is. Allows user to:</a:t>
            </a:r>
            <a:endParaRPr lang="en-US">
              <a:latin typeface="Arial"/>
              <a:cs typeface="Arial"/>
            </a:endParaRPr>
          </a:p>
          <a:p>
            <a:pPr lvl="2">
              <a:spcBef>
                <a:spcPct val="20000"/>
              </a:spcBef>
              <a:defRPr/>
            </a:pPr>
            <a:r>
              <a:rPr lang="en-US">
                <a:latin typeface="Arial"/>
                <a:cs typeface="Arial"/>
              </a:rPr>
              <a:t>Incorporate business intuition</a:t>
            </a:r>
            <a:endParaRPr lang="en-US">
              <a:latin typeface="Arial" panose="020B0604020202020204" pitchFamily="34" charset="0"/>
            </a:endParaRPr>
          </a:p>
          <a:p>
            <a:pPr lvl="2">
              <a:spcBef>
                <a:spcPct val="20000"/>
              </a:spcBef>
              <a:defRPr/>
            </a:pPr>
            <a:r>
              <a:rPr lang="en-US">
                <a:latin typeface="Arial"/>
                <a:cs typeface="Arial"/>
              </a:rPr>
              <a:t>Impose operational imperatives</a:t>
            </a:r>
            <a:endParaRPr lang="en-CA">
              <a:latin typeface="Arial"/>
              <a:cs typeface="Arial"/>
            </a:endParaRPr>
          </a:p>
          <a:p>
            <a:r>
              <a:rPr lang="en-CA">
                <a:cs typeface="Arial"/>
              </a:rPr>
              <a:t>Can build a tree from scratch with force split options, or force a split on any of the nodes in a decision tree already built</a:t>
            </a:r>
          </a:p>
          <a:p>
            <a:r>
              <a:rPr lang="en-CA">
                <a:cs typeface="Arial"/>
              </a:rPr>
              <a:t>When forcing a split you will be prompted to choose your own binning. You can start with "optimal binning", but will still be given the option to manually change the binning when creating the split</a:t>
            </a:r>
            <a:endParaRPr lang="en-CA"/>
          </a:p>
        </p:txBody>
      </p:sp>
      <p:sp>
        <p:nvSpPr>
          <p:cNvPr id="3" name="Title 2">
            <a:extLst>
              <a:ext uri="{FF2B5EF4-FFF2-40B4-BE49-F238E27FC236}">
                <a16:creationId xmlns:a16="http://schemas.microsoft.com/office/drawing/2014/main" id="{B107769F-1328-466E-B398-5E0B970C718E}"/>
              </a:ext>
            </a:extLst>
          </p:cNvPr>
          <p:cNvSpPr>
            <a:spLocks noGrp="1"/>
          </p:cNvSpPr>
          <p:nvPr>
            <p:ph type="title"/>
          </p:nvPr>
        </p:nvSpPr>
        <p:spPr/>
        <p:txBody>
          <a:bodyPr/>
          <a:lstStyle/>
          <a:p>
            <a:r>
              <a:rPr lang="en-CA"/>
              <a:t>Decision Tree in Knowledge Studio</a:t>
            </a:r>
          </a:p>
        </p:txBody>
      </p:sp>
      <p:pic>
        <p:nvPicPr>
          <p:cNvPr id="5" name="Picture 4">
            <a:extLst>
              <a:ext uri="{FF2B5EF4-FFF2-40B4-BE49-F238E27FC236}">
                <a16:creationId xmlns:a16="http://schemas.microsoft.com/office/drawing/2014/main" id="{C1CFC0CF-ED92-4AE1-9C59-D85FC4E4AD31}"/>
              </a:ext>
            </a:extLst>
          </p:cNvPr>
          <p:cNvPicPr>
            <a:picLocks noChangeAspect="1"/>
          </p:cNvPicPr>
          <p:nvPr/>
        </p:nvPicPr>
        <p:blipFill>
          <a:blip r:embed="rId3"/>
          <a:stretch>
            <a:fillRect/>
          </a:stretch>
        </p:blipFill>
        <p:spPr>
          <a:xfrm>
            <a:off x="4672800" y="878400"/>
            <a:ext cx="4215600" cy="3696549"/>
          </a:xfrm>
          <a:prstGeom prst="rect">
            <a:avLst/>
          </a:prstGeom>
        </p:spPr>
      </p:pic>
      <p:sp>
        <p:nvSpPr>
          <p:cNvPr id="6" name="AutoShape 5">
            <a:extLst>
              <a:ext uri="{FF2B5EF4-FFF2-40B4-BE49-F238E27FC236}">
                <a16:creationId xmlns:a16="http://schemas.microsoft.com/office/drawing/2014/main" id="{A34AB6AC-8E4A-4255-BFA1-471C9DC9D444}"/>
              </a:ext>
            </a:extLst>
          </p:cNvPr>
          <p:cNvSpPr>
            <a:spLocks noChangeArrowheads="1"/>
          </p:cNvSpPr>
          <p:nvPr/>
        </p:nvSpPr>
        <p:spPr bwMode="auto">
          <a:xfrm>
            <a:off x="4891965" y="605450"/>
            <a:ext cx="1155292" cy="1215717"/>
          </a:xfrm>
          <a:prstGeom prst="wedgeRectCallout">
            <a:avLst>
              <a:gd name="adj1" fmla="val 47005"/>
              <a:gd name="adj2" fmla="val 67887"/>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Force split Husband Wife segment on age</a:t>
            </a:r>
          </a:p>
        </p:txBody>
      </p:sp>
    </p:spTree>
    <p:custDataLst>
      <p:tags r:id="rId1"/>
    </p:custDataLst>
    <p:extLst>
      <p:ext uri="{BB962C8B-B14F-4D97-AF65-F5344CB8AC3E}">
        <p14:creationId xmlns:p14="http://schemas.microsoft.com/office/powerpoint/2010/main" val="290700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5A9E625-765C-4935-8099-3FFA3752C51C}"/>
              </a:ext>
            </a:extLst>
          </p:cNvPr>
          <p:cNvPicPr>
            <a:picLocks noChangeAspect="1"/>
          </p:cNvPicPr>
          <p:nvPr/>
        </p:nvPicPr>
        <p:blipFill>
          <a:blip r:embed="rId3"/>
          <a:stretch>
            <a:fillRect/>
          </a:stretch>
        </p:blipFill>
        <p:spPr>
          <a:xfrm>
            <a:off x="643306" y="2698470"/>
            <a:ext cx="4114800" cy="2374128"/>
          </a:xfrm>
          <a:prstGeom prst="rect">
            <a:avLst/>
          </a:prstGeom>
        </p:spPr>
      </p:pic>
      <p:sp>
        <p:nvSpPr>
          <p:cNvPr id="4" name="Text Placeholder 3">
            <a:extLst>
              <a:ext uri="{FF2B5EF4-FFF2-40B4-BE49-F238E27FC236}">
                <a16:creationId xmlns:a16="http://schemas.microsoft.com/office/drawing/2014/main" id="{7EC32DCF-67DA-40ED-B4D4-C67B06E03591}"/>
              </a:ext>
            </a:extLst>
          </p:cNvPr>
          <p:cNvSpPr>
            <a:spLocks noGrp="1"/>
          </p:cNvSpPr>
          <p:nvPr>
            <p:ph type="body" sz="quarter" idx="11"/>
          </p:nvPr>
        </p:nvSpPr>
        <p:spPr>
          <a:xfrm>
            <a:off x="457200" y="975278"/>
            <a:ext cx="4114800" cy="3445524"/>
          </a:xfrm>
        </p:spPr>
        <p:txBody>
          <a:bodyPr/>
          <a:lstStyle/>
          <a:p>
            <a:r>
              <a:rPr lang="en-CA"/>
              <a:t>Once a variable is selected for force splitting, the Range Editor wizard appears</a:t>
            </a:r>
          </a:p>
          <a:p>
            <a:r>
              <a:rPr lang="en-CA"/>
              <a:t>User here has the flexibility to:</a:t>
            </a:r>
          </a:p>
          <a:p>
            <a:pPr lvl="1"/>
            <a:r>
              <a:rPr lang="en-CA"/>
              <a:t>Change the bins by manually editing the ranges</a:t>
            </a:r>
          </a:p>
          <a:p>
            <a:pPr lvl="1"/>
            <a:r>
              <a:rPr lang="en-CA"/>
              <a:t>Grouping/breaking bins </a:t>
            </a:r>
          </a:p>
        </p:txBody>
      </p:sp>
      <p:sp>
        <p:nvSpPr>
          <p:cNvPr id="3" name="Title 2">
            <a:extLst>
              <a:ext uri="{FF2B5EF4-FFF2-40B4-BE49-F238E27FC236}">
                <a16:creationId xmlns:a16="http://schemas.microsoft.com/office/drawing/2014/main" id="{B107769F-1328-466E-B398-5E0B970C718E}"/>
              </a:ext>
            </a:extLst>
          </p:cNvPr>
          <p:cNvSpPr>
            <a:spLocks noGrp="1"/>
          </p:cNvSpPr>
          <p:nvPr>
            <p:ph type="title"/>
          </p:nvPr>
        </p:nvSpPr>
        <p:spPr/>
        <p:txBody>
          <a:bodyPr/>
          <a:lstStyle/>
          <a:p>
            <a:r>
              <a:rPr lang="en-CA"/>
              <a:t>Decision Tree in Knowledge Studio</a:t>
            </a:r>
          </a:p>
        </p:txBody>
      </p:sp>
      <p:pic>
        <p:nvPicPr>
          <p:cNvPr id="2" name="Picture 1">
            <a:extLst>
              <a:ext uri="{FF2B5EF4-FFF2-40B4-BE49-F238E27FC236}">
                <a16:creationId xmlns:a16="http://schemas.microsoft.com/office/drawing/2014/main" id="{4F948D8E-723F-413E-A384-713755F9297E}"/>
              </a:ext>
            </a:extLst>
          </p:cNvPr>
          <p:cNvPicPr>
            <a:picLocks noChangeAspect="1"/>
          </p:cNvPicPr>
          <p:nvPr/>
        </p:nvPicPr>
        <p:blipFill>
          <a:blip r:embed="rId4"/>
          <a:stretch>
            <a:fillRect/>
          </a:stretch>
        </p:blipFill>
        <p:spPr>
          <a:xfrm>
            <a:off x="4944212" y="863869"/>
            <a:ext cx="3879932" cy="3308501"/>
          </a:xfrm>
          <a:prstGeom prst="rect">
            <a:avLst/>
          </a:prstGeom>
        </p:spPr>
      </p:pic>
      <p:cxnSp>
        <p:nvCxnSpPr>
          <p:cNvPr id="12" name="Connector: Curved 11">
            <a:extLst>
              <a:ext uri="{FF2B5EF4-FFF2-40B4-BE49-F238E27FC236}">
                <a16:creationId xmlns:a16="http://schemas.microsoft.com/office/drawing/2014/main" id="{3E01EDEF-DD97-4248-A191-3875AE14BDE6}"/>
              </a:ext>
            </a:extLst>
          </p:cNvPr>
          <p:cNvCxnSpPr>
            <a:cxnSpLocks/>
          </p:cNvCxnSpPr>
          <p:nvPr/>
        </p:nvCxnSpPr>
        <p:spPr>
          <a:xfrm rot="10800000" flipV="1">
            <a:off x="4100417" y="2320123"/>
            <a:ext cx="943165" cy="622861"/>
          </a:xfrm>
          <a:prstGeom prst="curvedConnector3">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AutoShape 5">
            <a:extLst>
              <a:ext uri="{FF2B5EF4-FFF2-40B4-BE49-F238E27FC236}">
                <a16:creationId xmlns:a16="http://schemas.microsoft.com/office/drawing/2014/main" id="{C30D2A2C-39E9-4D3C-8333-EE1CE11BBA7B}"/>
              </a:ext>
            </a:extLst>
          </p:cNvPr>
          <p:cNvSpPr>
            <a:spLocks noChangeArrowheads="1"/>
          </p:cNvSpPr>
          <p:nvPr/>
        </p:nvSpPr>
        <p:spPr bwMode="auto">
          <a:xfrm>
            <a:off x="6884178" y="2788781"/>
            <a:ext cx="2126072" cy="1000274"/>
          </a:xfrm>
          <a:prstGeom prst="wedgeRectCallout">
            <a:avLst>
              <a:gd name="adj1" fmla="val -70017"/>
              <a:gd name="adj2" fmla="val -35789"/>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Want to group anyone younger than 36 in one category and anyone older in one category</a:t>
            </a:r>
          </a:p>
        </p:txBody>
      </p:sp>
    </p:spTree>
    <p:custDataLst>
      <p:tags r:id="rId1"/>
    </p:custDataLst>
    <p:extLst>
      <p:ext uri="{BB962C8B-B14F-4D97-AF65-F5344CB8AC3E}">
        <p14:creationId xmlns:p14="http://schemas.microsoft.com/office/powerpoint/2010/main" val="201129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C32DCF-67DA-40ED-B4D4-C67B06E03591}"/>
              </a:ext>
            </a:extLst>
          </p:cNvPr>
          <p:cNvSpPr>
            <a:spLocks noGrp="1"/>
          </p:cNvSpPr>
          <p:nvPr>
            <p:ph type="body" sz="quarter" idx="11"/>
          </p:nvPr>
        </p:nvSpPr>
        <p:spPr>
          <a:xfrm>
            <a:off x="457200" y="975278"/>
            <a:ext cx="3769877" cy="3445524"/>
          </a:xfrm>
        </p:spPr>
        <p:txBody>
          <a:bodyPr/>
          <a:lstStyle/>
          <a:p>
            <a:r>
              <a:rPr lang="en-CA"/>
              <a:t>User also has the options to:</a:t>
            </a:r>
          </a:p>
          <a:p>
            <a:pPr lvl="1"/>
            <a:r>
              <a:rPr lang="en-CA">
                <a:latin typeface="+mn-lt"/>
              </a:rPr>
              <a:t>Edit a split </a:t>
            </a:r>
          </a:p>
          <a:p>
            <a:pPr lvl="1"/>
            <a:r>
              <a:rPr lang="en-CA">
                <a:latin typeface="+mn-lt"/>
              </a:rPr>
              <a:t>Go to the next split – next best predictor for that node</a:t>
            </a:r>
          </a:p>
          <a:p>
            <a:pPr lvl="1"/>
            <a:r>
              <a:rPr lang="en-CA">
                <a:latin typeface="+mn-lt"/>
              </a:rPr>
              <a:t>Go to the previous split </a:t>
            </a:r>
          </a:p>
          <a:p>
            <a:pPr lvl="1"/>
            <a:r>
              <a:rPr lang="en-CA">
                <a:latin typeface="+mn-lt"/>
              </a:rPr>
              <a:t>Go to any split from the list of available variables </a:t>
            </a:r>
          </a:p>
          <a:p>
            <a:pPr lvl="1"/>
            <a:r>
              <a:rPr lang="en-CA">
                <a:latin typeface="+mn-lt"/>
              </a:rPr>
              <a:t>Ignore a variable all-together from the analysis </a:t>
            </a:r>
          </a:p>
          <a:p>
            <a:pPr lvl="1"/>
            <a:r>
              <a:rPr lang="en-CA">
                <a:latin typeface="+mn-lt"/>
              </a:rPr>
              <a:t>Erase child nodes – to remove splitting on the variable </a:t>
            </a:r>
          </a:p>
          <a:p>
            <a:pPr lvl="1"/>
            <a:r>
              <a:rPr lang="en-CA">
                <a:latin typeface="+mn-lt"/>
              </a:rPr>
              <a:t>Copy split from a node in the tree and paste it on any other node</a:t>
            </a:r>
          </a:p>
        </p:txBody>
      </p:sp>
      <p:sp>
        <p:nvSpPr>
          <p:cNvPr id="3" name="Title 2">
            <a:extLst>
              <a:ext uri="{FF2B5EF4-FFF2-40B4-BE49-F238E27FC236}">
                <a16:creationId xmlns:a16="http://schemas.microsoft.com/office/drawing/2014/main" id="{B107769F-1328-466E-B398-5E0B970C718E}"/>
              </a:ext>
            </a:extLst>
          </p:cNvPr>
          <p:cNvSpPr>
            <a:spLocks noGrp="1"/>
          </p:cNvSpPr>
          <p:nvPr>
            <p:ph type="title"/>
          </p:nvPr>
        </p:nvSpPr>
        <p:spPr/>
        <p:txBody>
          <a:bodyPr/>
          <a:lstStyle/>
          <a:p>
            <a:r>
              <a:rPr lang="en-CA"/>
              <a:t>Decision Tree in Knowledge Studio</a:t>
            </a:r>
          </a:p>
        </p:txBody>
      </p:sp>
      <p:pic>
        <p:nvPicPr>
          <p:cNvPr id="5" name="Picture 4">
            <a:extLst>
              <a:ext uri="{FF2B5EF4-FFF2-40B4-BE49-F238E27FC236}">
                <a16:creationId xmlns:a16="http://schemas.microsoft.com/office/drawing/2014/main" id="{80B9E6A4-27EA-4F22-AEA7-592791E34C9A}"/>
              </a:ext>
            </a:extLst>
          </p:cNvPr>
          <p:cNvPicPr>
            <a:picLocks noChangeAspect="1"/>
          </p:cNvPicPr>
          <p:nvPr/>
        </p:nvPicPr>
        <p:blipFill>
          <a:blip r:embed="rId3"/>
          <a:stretch>
            <a:fillRect/>
          </a:stretch>
        </p:blipFill>
        <p:spPr>
          <a:xfrm>
            <a:off x="4227077" y="1056307"/>
            <a:ext cx="4657723" cy="3364495"/>
          </a:xfrm>
          <a:prstGeom prst="rect">
            <a:avLst/>
          </a:prstGeom>
          <a:ln>
            <a:solidFill>
              <a:schemeClr val="tx1"/>
            </a:solidFill>
          </a:ln>
        </p:spPr>
      </p:pic>
    </p:spTree>
    <p:custDataLst>
      <p:tags r:id="rId1"/>
    </p:custDataLst>
    <p:extLst>
      <p:ext uri="{BB962C8B-B14F-4D97-AF65-F5344CB8AC3E}">
        <p14:creationId xmlns:p14="http://schemas.microsoft.com/office/powerpoint/2010/main" val="398063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C32DCF-67DA-40ED-B4D4-C67B06E03591}"/>
              </a:ext>
            </a:extLst>
          </p:cNvPr>
          <p:cNvSpPr>
            <a:spLocks noGrp="1"/>
          </p:cNvSpPr>
          <p:nvPr>
            <p:ph type="body" sz="quarter" idx="11"/>
          </p:nvPr>
        </p:nvSpPr>
        <p:spPr>
          <a:xfrm>
            <a:off x="457200" y="975278"/>
            <a:ext cx="3769877" cy="3445524"/>
          </a:xfrm>
        </p:spPr>
        <p:txBody>
          <a:bodyPr/>
          <a:lstStyle/>
          <a:p>
            <a:r>
              <a:rPr lang="en-CA"/>
              <a:t>Automatic tree growth is another available option </a:t>
            </a:r>
          </a:p>
          <a:p>
            <a:r>
              <a:rPr lang="en-CA"/>
              <a:t>Users will need to input stopping criteria to help prevent tree from over-fitting</a:t>
            </a:r>
          </a:p>
          <a:p>
            <a:pPr lvl="1"/>
            <a:r>
              <a:rPr lang="en-CA"/>
              <a:t>Node Size as a % of training data or # of records </a:t>
            </a:r>
          </a:p>
          <a:p>
            <a:pPr lvl="1"/>
            <a:r>
              <a:rPr lang="en-CA"/>
              <a:t>Non-Terminal node size as a % or # of records</a:t>
            </a:r>
          </a:p>
          <a:p>
            <a:pPr lvl="1"/>
            <a:r>
              <a:rPr lang="en-CA"/>
              <a:t>Terminal nodes to contain at least % or # of records </a:t>
            </a:r>
          </a:p>
          <a:p>
            <a:pPr lvl="1"/>
            <a:r>
              <a:rPr lang="en-CA"/>
              <a:t>Maximum Tree Depth to specify the maximum number of levels in the tree</a:t>
            </a:r>
          </a:p>
          <a:p>
            <a:r>
              <a:rPr lang="en-CA"/>
              <a:t>Users also have the option to preserve existing splits if the tree building process has already been initiated </a:t>
            </a:r>
          </a:p>
        </p:txBody>
      </p:sp>
      <p:sp>
        <p:nvSpPr>
          <p:cNvPr id="3" name="Title 2">
            <a:extLst>
              <a:ext uri="{FF2B5EF4-FFF2-40B4-BE49-F238E27FC236}">
                <a16:creationId xmlns:a16="http://schemas.microsoft.com/office/drawing/2014/main" id="{B107769F-1328-466E-B398-5E0B970C718E}"/>
              </a:ext>
            </a:extLst>
          </p:cNvPr>
          <p:cNvSpPr>
            <a:spLocks noGrp="1"/>
          </p:cNvSpPr>
          <p:nvPr>
            <p:ph type="title"/>
          </p:nvPr>
        </p:nvSpPr>
        <p:spPr/>
        <p:txBody>
          <a:bodyPr/>
          <a:lstStyle/>
          <a:p>
            <a:r>
              <a:rPr lang="en-CA"/>
              <a:t>Decision Tree in Knowledge Studio</a:t>
            </a:r>
          </a:p>
        </p:txBody>
      </p:sp>
      <p:pic>
        <p:nvPicPr>
          <p:cNvPr id="2" name="Picture 1">
            <a:extLst>
              <a:ext uri="{FF2B5EF4-FFF2-40B4-BE49-F238E27FC236}">
                <a16:creationId xmlns:a16="http://schemas.microsoft.com/office/drawing/2014/main" id="{F46998D1-CD5D-4F8F-8797-B4FF8D15CB58}"/>
              </a:ext>
            </a:extLst>
          </p:cNvPr>
          <p:cNvPicPr>
            <a:picLocks noChangeAspect="1"/>
          </p:cNvPicPr>
          <p:nvPr/>
        </p:nvPicPr>
        <p:blipFill>
          <a:blip r:embed="rId3"/>
          <a:stretch>
            <a:fillRect/>
          </a:stretch>
        </p:blipFill>
        <p:spPr>
          <a:xfrm>
            <a:off x="4916925" y="781050"/>
            <a:ext cx="3829050" cy="3905250"/>
          </a:xfrm>
          <a:prstGeom prst="rect">
            <a:avLst/>
          </a:prstGeom>
        </p:spPr>
      </p:pic>
      <p:sp>
        <p:nvSpPr>
          <p:cNvPr id="5" name="AutoShape 5">
            <a:extLst>
              <a:ext uri="{FF2B5EF4-FFF2-40B4-BE49-F238E27FC236}">
                <a16:creationId xmlns:a16="http://schemas.microsoft.com/office/drawing/2014/main" id="{146494A9-DF02-42C8-83BA-0C449A39DC42}"/>
              </a:ext>
            </a:extLst>
          </p:cNvPr>
          <p:cNvSpPr>
            <a:spLocks noChangeArrowheads="1"/>
          </p:cNvSpPr>
          <p:nvPr/>
        </p:nvSpPr>
        <p:spPr bwMode="auto">
          <a:xfrm>
            <a:off x="7837124" y="1139943"/>
            <a:ext cx="1242226" cy="784830"/>
          </a:xfrm>
          <a:prstGeom prst="wedgeRectCallout">
            <a:avLst>
              <a:gd name="adj1" fmla="val -97997"/>
              <a:gd name="adj2" fmla="val 128355"/>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Automatic growth criteria</a:t>
            </a:r>
          </a:p>
        </p:txBody>
      </p:sp>
    </p:spTree>
    <p:custDataLst>
      <p:tags r:id="rId1"/>
    </p:custDataLst>
    <p:extLst>
      <p:ext uri="{BB962C8B-B14F-4D97-AF65-F5344CB8AC3E}">
        <p14:creationId xmlns:p14="http://schemas.microsoft.com/office/powerpoint/2010/main" val="20824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488057F8-A419-410E-9D68-5DDA4B8824B7}"/>
              </a:ext>
            </a:extLst>
          </p:cNvPr>
          <p:cNvSpPr>
            <a:spLocks noGrp="1"/>
          </p:cNvSpPr>
          <p:nvPr>
            <p:ph type="body" sz="quarter" idx="11"/>
          </p:nvPr>
        </p:nvSpPr>
        <p:spPr>
          <a:xfrm>
            <a:off x="263106" y="845882"/>
            <a:ext cx="5940527" cy="3445524"/>
          </a:xfrm>
        </p:spPr>
        <p:txBody>
          <a:bodyPr vert="horz" lIns="91440" tIns="45720" rIns="91440" bIns="45720" rtlCol="0" anchor="t">
            <a:noAutofit/>
          </a:bodyPr>
          <a:lstStyle/>
          <a:p>
            <a:pPr>
              <a:defRPr/>
            </a:pPr>
            <a:r>
              <a:rPr lang="en-CA">
                <a:cs typeface="Arial"/>
              </a:rPr>
              <a:t>Another right-click option is to Tag or </a:t>
            </a:r>
            <a:r>
              <a:rPr lang="en-CA" err="1">
                <a:cs typeface="Arial"/>
              </a:rPr>
              <a:t>Untag</a:t>
            </a:r>
            <a:r>
              <a:rPr lang="en-CA">
                <a:cs typeface="Arial"/>
              </a:rPr>
              <a:t> a specific node</a:t>
            </a:r>
          </a:p>
          <a:p>
            <a:pPr>
              <a:defRPr/>
            </a:pPr>
            <a:r>
              <a:rPr lang="en-CA">
                <a:cs typeface="Arial"/>
              </a:rPr>
              <a:t>Tagging nodes will cause a green checkmark to appear on the node</a:t>
            </a:r>
          </a:p>
          <a:p>
            <a:pPr lvl="1">
              <a:defRPr/>
            </a:pPr>
            <a:r>
              <a:rPr lang="en-CA">
                <a:latin typeface="Arial"/>
                <a:cs typeface="Arial"/>
              </a:rPr>
              <a:t>This is a visual indicator of which nodes are tagged</a:t>
            </a:r>
          </a:p>
          <a:p>
            <a:pPr>
              <a:defRPr/>
            </a:pPr>
            <a:r>
              <a:rPr lang="en-CA">
                <a:latin typeface="Arial"/>
                <a:cs typeface="Arial"/>
              </a:rPr>
              <a:t>Tagging nodes will allow the user to refer to a specific set of nodes (the tagged nodes) for other functionality later</a:t>
            </a:r>
            <a:endParaRPr lang="en-CA">
              <a:latin typeface="Arial" panose="020B0604020202020204" pitchFamily="34" charset="0"/>
              <a:cs typeface="Arial"/>
            </a:endParaRPr>
          </a:p>
        </p:txBody>
      </p:sp>
      <p:sp>
        <p:nvSpPr>
          <p:cNvPr id="3" name="Title 2">
            <a:extLst>
              <a:ext uri="{FF2B5EF4-FFF2-40B4-BE49-F238E27FC236}">
                <a16:creationId xmlns:a16="http://schemas.microsoft.com/office/drawing/2014/main" id="{133BF36D-11F9-4609-B44F-91FA11DC96EB}"/>
              </a:ext>
            </a:extLst>
          </p:cNvPr>
          <p:cNvSpPr>
            <a:spLocks noGrp="1"/>
          </p:cNvSpPr>
          <p:nvPr>
            <p:ph type="title"/>
          </p:nvPr>
        </p:nvSpPr>
        <p:spPr/>
        <p:txBody>
          <a:bodyPr/>
          <a:lstStyle/>
          <a:p>
            <a:r>
              <a:rPr lang="en-CA">
                <a:latin typeface="Arial"/>
                <a:cs typeface="Arial"/>
              </a:rPr>
              <a:t>Node Tags</a:t>
            </a:r>
            <a:endParaRPr lang="en-CA"/>
          </a:p>
        </p:txBody>
      </p:sp>
      <p:pic>
        <p:nvPicPr>
          <p:cNvPr id="4" name="Picture 6" descr="A screenshot of a cell phone&#10;&#10;Description automatically generated">
            <a:extLst>
              <a:ext uri="{FF2B5EF4-FFF2-40B4-BE49-F238E27FC236}">
                <a16:creationId xmlns:a16="http://schemas.microsoft.com/office/drawing/2014/main" id="{14F501D6-7E19-4E70-BA72-90883897CFE7}"/>
              </a:ext>
            </a:extLst>
          </p:cNvPr>
          <p:cNvPicPr>
            <a:picLocks noChangeAspect="1"/>
          </p:cNvPicPr>
          <p:nvPr/>
        </p:nvPicPr>
        <p:blipFill>
          <a:blip r:embed="rId4"/>
          <a:stretch>
            <a:fillRect/>
          </a:stretch>
        </p:blipFill>
        <p:spPr>
          <a:xfrm>
            <a:off x="6236629" y="755979"/>
            <a:ext cx="2428875" cy="3609975"/>
          </a:xfrm>
          <a:prstGeom prst="rect">
            <a:avLst/>
          </a:prstGeom>
        </p:spPr>
      </p:pic>
      <p:pic>
        <p:nvPicPr>
          <p:cNvPr id="7" name="Picture 7" descr="A close up of a sign&#10;&#10;Description automatically generated">
            <a:extLst>
              <a:ext uri="{FF2B5EF4-FFF2-40B4-BE49-F238E27FC236}">
                <a16:creationId xmlns:a16="http://schemas.microsoft.com/office/drawing/2014/main" id="{10540B02-CF65-4911-AFC2-847B8071EF6F}"/>
              </a:ext>
            </a:extLst>
          </p:cNvPr>
          <p:cNvPicPr>
            <a:picLocks noChangeAspect="1"/>
          </p:cNvPicPr>
          <p:nvPr/>
        </p:nvPicPr>
        <p:blipFill>
          <a:blip r:embed="rId5"/>
          <a:stretch>
            <a:fillRect/>
          </a:stretch>
        </p:blipFill>
        <p:spPr>
          <a:xfrm>
            <a:off x="2982942" y="3293134"/>
            <a:ext cx="2423303" cy="1382383"/>
          </a:xfrm>
          <a:prstGeom prst="rect">
            <a:avLst/>
          </a:prstGeom>
        </p:spPr>
      </p:pic>
    </p:spTree>
    <p:custDataLst>
      <p:tags r:id="rId1"/>
    </p:custDataLst>
    <p:extLst>
      <p:ext uri="{BB962C8B-B14F-4D97-AF65-F5344CB8AC3E}">
        <p14:creationId xmlns:p14="http://schemas.microsoft.com/office/powerpoint/2010/main" val="35105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2BE180-7232-4366-A1FA-43E3009EF33F}"/>
              </a:ext>
            </a:extLst>
          </p:cNvPr>
          <p:cNvSpPr>
            <a:spLocks noGrp="1"/>
          </p:cNvSpPr>
          <p:nvPr>
            <p:ph type="body" sz="quarter" idx="11"/>
          </p:nvPr>
        </p:nvSpPr>
        <p:spPr/>
        <p:txBody>
          <a:bodyPr/>
          <a:lstStyle/>
          <a:p>
            <a:r>
              <a:rPr lang="en-GB"/>
              <a:t>Introduction to Altair Data Analytics Products  </a:t>
            </a:r>
          </a:p>
          <a:p>
            <a:r>
              <a:rPr lang="en-GB"/>
              <a:t>Knowledge Studio Applications</a:t>
            </a:r>
          </a:p>
          <a:p>
            <a:r>
              <a:rPr lang="en-GB"/>
              <a:t>Interface Components</a:t>
            </a:r>
          </a:p>
          <a:p>
            <a:r>
              <a:rPr lang="en-GB"/>
              <a:t>Wizard driven design</a:t>
            </a:r>
          </a:p>
          <a:p>
            <a:r>
              <a:rPr lang="en-GB"/>
              <a:t>Using Nodes</a:t>
            </a:r>
          </a:p>
          <a:p>
            <a:r>
              <a:rPr lang="en-GB"/>
              <a:t>Filtering and Searching</a:t>
            </a:r>
          </a:p>
          <a:p>
            <a:r>
              <a:rPr lang="en-GB"/>
              <a:t>Using the Workflow</a:t>
            </a:r>
          </a:p>
          <a:p>
            <a:r>
              <a:rPr lang="en-GB"/>
              <a:t>Help Options</a:t>
            </a:r>
          </a:p>
          <a:p>
            <a:endParaRPr lang="en-CA"/>
          </a:p>
        </p:txBody>
      </p:sp>
      <p:sp>
        <p:nvSpPr>
          <p:cNvPr id="2" name="Title 1">
            <a:extLst>
              <a:ext uri="{FF2B5EF4-FFF2-40B4-BE49-F238E27FC236}">
                <a16:creationId xmlns:a16="http://schemas.microsoft.com/office/drawing/2014/main" id="{C77CA6D5-C77B-4514-B945-10E7B79BFABB}"/>
              </a:ext>
            </a:extLst>
          </p:cNvPr>
          <p:cNvSpPr>
            <a:spLocks noGrp="1"/>
          </p:cNvSpPr>
          <p:nvPr>
            <p:ph type="title"/>
          </p:nvPr>
        </p:nvSpPr>
        <p:spPr/>
        <p:txBody>
          <a:bodyPr/>
          <a:lstStyle/>
          <a:p>
            <a:r>
              <a:rPr lang="en-CA"/>
              <a:t>Contents </a:t>
            </a:r>
          </a:p>
        </p:txBody>
      </p:sp>
    </p:spTree>
    <p:custDataLst>
      <p:tags r:id="rId1"/>
    </p:custDataLst>
    <p:extLst>
      <p:ext uri="{BB962C8B-B14F-4D97-AF65-F5344CB8AC3E}">
        <p14:creationId xmlns:p14="http://schemas.microsoft.com/office/powerpoint/2010/main" val="190357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ABAA068D-F81B-465F-9997-9FDBD570AEF3}"/>
              </a:ext>
            </a:extLst>
          </p:cNvPr>
          <p:cNvSpPr>
            <a:spLocks noGrp="1"/>
          </p:cNvSpPr>
          <p:nvPr>
            <p:ph type="body" sz="quarter" idx="11"/>
          </p:nvPr>
        </p:nvSpPr>
        <p:spPr/>
        <p:txBody>
          <a:bodyPr vert="horz" lIns="91440" tIns="45720" rIns="91440" bIns="45720" rtlCol="0" anchor="t">
            <a:noAutofit/>
          </a:bodyPr>
          <a:lstStyle/>
          <a:p>
            <a:pPr marL="0" indent="0">
              <a:spcAft>
                <a:spcPts val="600"/>
              </a:spcAft>
              <a:buNone/>
            </a:pPr>
            <a:r>
              <a:rPr lang="en-GB">
                <a:cs typeface="Arial"/>
              </a:rPr>
              <a:t>When building a good decision tree model, a few characteristics should be considered: </a:t>
            </a:r>
            <a:endParaRPr lang="en-GB"/>
          </a:p>
          <a:p>
            <a:pPr marL="514350" lvl="1" indent="-342900">
              <a:spcAft>
                <a:spcPts val="600"/>
              </a:spcAft>
              <a:buFont typeface="+mj-lt"/>
              <a:buAutoNum type="arabicPeriod"/>
            </a:pPr>
            <a:r>
              <a:rPr lang="en-GB">
                <a:latin typeface="+mn-lt"/>
                <a:cs typeface="Arial"/>
              </a:rPr>
              <a:t>Robust </a:t>
            </a:r>
            <a:endParaRPr lang="en-GB">
              <a:latin typeface="+mn-lt"/>
            </a:endParaRPr>
          </a:p>
          <a:p>
            <a:pPr marL="742950" lvl="2" indent="-342900">
              <a:spcAft>
                <a:spcPts val="600"/>
              </a:spcAft>
            </a:pPr>
            <a:r>
              <a:rPr lang="en-GB">
                <a:cs typeface="Arial"/>
              </a:rPr>
              <a:t>Meaning model generalizes well and does not overfit the training data </a:t>
            </a:r>
            <a:endParaRPr lang="en-GB"/>
          </a:p>
          <a:p>
            <a:pPr marL="742950" lvl="2" indent="-342900">
              <a:spcAft>
                <a:spcPts val="600"/>
              </a:spcAft>
            </a:pPr>
            <a:r>
              <a:rPr lang="en-GB">
                <a:cs typeface="Arial"/>
              </a:rPr>
              <a:t>Tree should be pruned to have adequate node size and a reasonable number of branches</a:t>
            </a:r>
          </a:p>
          <a:p>
            <a:pPr marL="475615" lvl="2" indent="-342900">
              <a:spcAft>
                <a:spcPts val="600"/>
              </a:spcAft>
              <a:buFont typeface="+mj-lt"/>
              <a:buAutoNum type="arabicPeriod" startAt="2"/>
            </a:pPr>
            <a:r>
              <a:rPr lang="en-GB">
                <a:cs typeface="Arial"/>
              </a:rPr>
              <a:t>Accurate</a:t>
            </a:r>
          </a:p>
          <a:p>
            <a:pPr marL="704215" lvl="3" indent="-342900">
              <a:spcAft>
                <a:spcPts val="600"/>
              </a:spcAft>
            </a:pPr>
            <a:r>
              <a:rPr lang="en-GB">
                <a:cs typeface="Arial"/>
              </a:rPr>
              <a:t>Terminal nodes are predominantly concentrated in one category</a:t>
            </a:r>
          </a:p>
          <a:p>
            <a:pPr marL="704215" lvl="3" indent="-342900">
              <a:spcAft>
                <a:spcPts val="600"/>
              </a:spcAft>
            </a:pPr>
            <a:r>
              <a:rPr lang="en-GB">
                <a:cs typeface="Arial"/>
              </a:rPr>
              <a:t>Further splits in the tree homogenize the dependent variable target category</a:t>
            </a:r>
          </a:p>
          <a:p>
            <a:pPr marL="475615" lvl="2" indent="-342900">
              <a:spcAft>
                <a:spcPts val="600"/>
              </a:spcAft>
              <a:buFont typeface="+mj-lt"/>
              <a:buAutoNum type="arabicPeriod" startAt="2"/>
            </a:pPr>
            <a:r>
              <a:rPr lang="en-GB">
                <a:cs typeface="Arial"/>
              </a:rPr>
              <a:t>Simple</a:t>
            </a:r>
          </a:p>
          <a:p>
            <a:pPr marL="704215" lvl="3" indent="-342900">
              <a:spcAft>
                <a:spcPts val="600"/>
              </a:spcAft>
            </a:pPr>
            <a:r>
              <a:rPr lang="en-GB">
                <a:cs typeface="Arial"/>
              </a:rPr>
              <a:t>A good decision tree should be easy to use </a:t>
            </a:r>
            <a:endParaRPr lang="en-GB"/>
          </a:p>
          <a:p>
            <a:pPr marL="704215" lvl="3" indent="-342900">
              <a:spcAft>
                <a:spcPts val="600"/>
              </a:spcAft>
            </a:pPr>
            <a:r>
              <a:rPr lang="en-GB">
                <a:cs typeface="Arial"/>
              </a:rPr>
              <a:t>Common practice is to have a maximum depth of 5, and at most 50 terminal nodes. This will vary somewhat depending on data size and specific situation</a:t>
            </a:r>
            <a:endParaRPr lang="en-GB"/>
          </a:p>
          <a:p>
            <a:pPr marL="471805" lvl="3" indent="-342900">
              <a:spcAft>
                <a:spcPts val="600"/>
              </a:spcAft>
              <a:buAutoNum type="arabicPeriod" startAt="4"/>
            </a:pPr>
            <a:r>
              <a:rPr lang="en-GB">
                <a:cs typeface="Arial"/>
              </a:rPr>
              <a:t>Explainable</a:t>
            </a:r>
            <a:endParaRPr lang="en-GB"/>
          </a:p>
          <a:p>
            <a:pPr marL="643255" lvl="4" indent="-285750">
              <a:spcAft>
                <a:spcPts val="600"/>
              </a:spcAft>
            </a:pPr>
            <a:r>
              <a:rPr lang="en-GB">
                <a:cs typeface="Arial"/>
              </a:rPr>
              <a:t>The characteristics that make it into the model should always make sense</a:t>
            </a:r>
            <a:endParaRPr lang="en-CA">
              <a:cs typeface="Arial"/>
            </a:endParaRPr>
          </a:p>
        </p:txBody>
      </p:sp>
      <p:sp>
        <p:nvSpPr>
          <p:cNvPr id="2" name="Title 1">
            <a:extLst>
              <a:ext uri="{FF2B5EF4-FFF2-40B4-BE49-F238E27FC236}">
                <a16:creationId xmlns:a16="http://schemas.microsoft.com/office/drawing/2014/main" id="{3C161C81-F5EF-4D57-B219-C5DF7535E085}"/>
              </a:ext>
            </a:extLst>
          </p:cNvPr>
          <p:cNvSpPr>
            <a:spLocks noGrp="1"/>
          </p:cNvSpPr>
          <p:nvPr>
            <p:ph type="title"/>
          </p:nvPr>
        </p:nvSpPr>
        <p:spPr/>
        <p:txBody>
          <a:bodyPr/>
          <a:lstStyle/>
          <a:p>
            <a:r>
              <a:rPr lang="en-CA"/>
              <a:t>Decision Tree Considerations</a:t>
            </a:r>
          </a:p>
        </p:txBody>
      </p:sp>
    </p:spTree>
    <p:custDataLst>
      <p:tags r:id="rId1"/>
    </p:custDataLst>
    <p:extLst>
      <p:ext uri="{BB962C8B-B14F-4D97-AF65-F5344CB8AC3E}">
        <p14:creationId xmlns:p14="http://schemas.microsoft.com/office/powerpoint/2010/main" val="121822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65AC78A-37E7-4381-9E1C-979EBFB3382A}"/>
              </a:ext>
            </a:extLst>
          </p:cNvPr>
          <p:cNvPicPr>
            <a:picLocks noChangeAspect="1"/>
          </p:cNvPicPr>
          <p:nvPr/>
        </p:nvPicPr>
        <p:blipFill>
          <a:blip r:embed="rId4"/>
          <a:stretch>
            <a:fillRect/>
          </a:stretch>
        </p:blipFill>
        <p:spPr>
          <a:xfrm>
            <a:off x="188120" y="3246841"/>
            <a:ext cx="3400932" cy="1629800"/>
          </a:xfrm>
          <a:prstGeom prst="rect">
            <a:avLst/>
          </a:prstGeom>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8" name="Text Placeholder 7">
            <a:extLst>
              <a:ext uri="{FF2B5EF4-FFF2-40B4-BE49-F238E27FC236}">
                <a16:creationId xmlns:a16="http://schemas.microsoft.com/office/drawing/2014/main" id="{7101588E-C9E0-4383-976F-EBE002705D10}"/>
              </a:ext>
            </a:extLst>
          </p:cNvPr>
          <p:cNvSpPr>
            <a:spLocks noGrp="1"/>
          </p:cNvSpPr>
          <p:nvPr>
            <p:ph type="body" sz="quarter" idx="11"/>
          </p:nvPr>
        </p:nvSpPr>
        <p:spPr/>
        <p:txBody>
          <a:bodyPr vert="horz" lIns="91440" tIns="45720" rIns="91440" bIns="45720" rtlCol="0" anchor="t">
            <a:noAutofit/>
          </a:bodyPr>
          <a:lstStyle/>
          <a:p>
            <a:r>
              <a:rPr lang="en-AU">
                <a:cs typeface="Arial"/>
              </a:rPr>
              <a:t>What does robust mean?</a:t>
            </a:r>
          </a:p>
          <a:p>
            <a:pPr marL="628650" lvl="1" indent="-285750"/>
            <a:r>
              <a:rPr lang="en-AU">
                <a:latin typeface="+mn-lt"/>
                <a:cs typeface="Arial"/>
              </a:rPr>
              <a:t>Model should be stable and </a:t>
            </a:r>
            <a:r>
              <a:rPr lang="en-GB">
                <a:latin typeface="+mn-lt"/>
                <a:cs typeface="Arial"/>
              </a:rPr>
              <a:t>perform well on new data</a:t>
            </a:r>
            <a:endParaRPr lang="en-AU">
              <a:latin typeface="+mn-lt"/>
              <a:cs typeface="Arial"/>
            </a:endParaRPr>
          </a:p>
          <a:p>
            <a:pPr marL="628650" lvl="1" indent="-285750"/>
            <a:r>
              <a:rPr lang="en-AU">
                <a:latin typeface="+mn-lt"/>
                <a:cs typeface="Arial"/>
              </a:rPr>
              <a:t>Minor changes to model parameters should not cause major changes to the model</a:t>
            </a:r>
            <a:endParaRPr lang="en-GB">
              <a:latin typeface="+mn-lt"/>
              <a:cs typeface="Arial"/>
            </a:endParaRPr>
          </a:p>
          <a:p>
            <a:r>
              <a:rPr lang="en-GB">
                <a:cs typeface="Arial"/>
              </a:rPr>
              <a:t>Some tips for a robust model:</a:t>
            </a:r>
          </a:p>
          <a:p>
            <a:pPr marL="628650" lvl="1" indent="-285750"/>
            <a:r>
              <a:rPr lang="en-GB">
                <a:latin typeface="+mn-lt"/>
                <a:cs typeface="Arial"/>
              </a:rPr>
              <a:t>Prune nodes to avoid small node sizes and large branches</a:t>
            </a:r>
          </a:p>
          <a:p>
            <a:pPr marL="628650" lvl="1" indent="-285750"/>
            <a:r>
              <a:rPr lang="en-GB">
                <a:latin typeface="+mn-lt"/>
                <a:cs typeface="Arial"/>
              </a:rPr>
              <a:t>Terminal nodes should contain an adequate number of records to avoid over-fitting</a:t>
            </a:r>
          </a:p>
          <a:p>
            <a:pPr marL="971550" lvl="2" indent="-285750"/>
            <a:r>
              <a:rPr lang="en-GB">
                <a:cs typeface="Arial"/>
              </a:rPr>
              <a:t>Recommendation: at least 1% to 2% of the training data in each node</a:t>
            </a:r>
          </a:p>
          <a:p>
            <a:endParaRPr lang="en-CA"/>
          </a:p>
        </p:txBody>
      </p:sp>
      <p:sp>
        <p:nvSpPr>
          <p:cNvPr id="6" name="Title 5">
            <a:extLst>
              <a:ext uri="{FF2B5EF4-FFF2-40B4-BE49-F238E27FC236}">
                <a16:creationId xmlns:a16="http://schemas.microsoft.com/office/drawing/2014/main" id="{203D4280-914C-4E08-8575-899072C083E7}"/>
              </a:ext>
            </a:extLst>
          </p:cNvPr>
          <p:cNvSpPr>
            <a:spLocks noGrp="1"/>
          </p:cNvSpPr>
          <p:nvPr>
            <p:ph type="title"/>
          </p:nvPr>
        </p:nvSpPr>
        <p:spPr/>
        <p:txBody>
          <a:bodyPr/>
          <a:lstStyle/>
          <a:p>
            <a:r>
              <a:rPr lang="en-CA"/>
              <a:t>Improving the Model – Robust </a:t>
            </a:r>
          </a:p>
        </p:txBody>
      </p:sp>
      <p:sp>
        <p:nvSpPr>
          <p:cNvPr id="21" name="Rectangle: Rounded Corners 20">
            <a:extLst>
              <a:ext uri="{FF2B5EF4-FFF2-40B4-BE49-F238E27FC236}">
                <a16:creationId xmlns:a16="http://schemas.microsoft.com/office/drawing/2014/main" id="{2B2764C0-4D42-4C6C-BC32-70C5CE6C717E}"/>
              </a:ext>
            </a:extLst>
          </p:cNvPr>
          <p:cNvSpPr/>
          <p:nvPr/>
        </p:nvSpPr>
        <p:spPr>
          <a:xfrm>
            <a:off x="1187270" y="4279530"/>
            <a:ext cx="1498386" cy="509732"/>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pic>
        <p:nvPicPr>
          <p:cNvPr id="3" name="Picture 2">
            <a:extLst>
              <a:ext uri="{FF2B5EF4-FFF2-40B4-BE49-F238E27FC236}">
                <a16:creationId xmlns:a16="http://schemas.microsoft.com/office/drawing/2014/main" id="{9F1B9C4E-A0FE-4F27-9C5C-B8717424FAFE}"/>
              </a:ext>
            </a:extLst>
          </p:cNvPr>
          <p:cNvPicPr>
            <a:picLocks noChangeAspect="1"/>
          </p:cNvPicPr>
          <p:nvPr/>
        </p:nvPicPr>
        <p:blipFill>
          <a:blip r:embed="rId5"/>
          <a:stretch>
            <a:fillRect/>
          </a:stretch>
        </p:blipFill>
        <p:spPr>
          <a:xfrm>
            <a:off x="3442506" y="3359676"/>
            <a:ext cx="2403805" cy="874111"/>
          </a:xfrm>
          <a:prstGeom prst="rect">
            <a:avLst/>
          </a:prstGeom>
        </p:spPr>
      </p:pic>
      <p:cxnSp>
        <p:nvCxnSpPr>
          <p:cNvPr id="19" name="Connector: Curved 18">
            <a:extLst>
              <a:ext uri="{FF2B5EF4-FFF2-40B4-BE49-F238E27FC236}">
                <a16:creationId xmlns:a16="http://schemas.microsoft.com/office/drawing/2014/main" id="{DA6AD72D-37EB-423A-96D1-F334141B30CB}"/>
              </a:ext>
            </a:extLst>
          </p:cNvPr>
          <p:cNvCxnSpPr>
            <a:cxnSpLocks/>
          </p:cNvCxnSpPr>
          <p:nvPr/>
        </p:nvCxnSpPr>
        <p:spPr>
          <a:xfrm flipV="1">
            <a:off x="3654317" y="4507454"/>
            <a:ext cx="2009668" cy="19464"/>
          </a:xfrm>
          <a:prstGeom prst="curvedConnector3">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3" name="Picture 12">
            <a:extLst>
              <a:ext uri="{FF2B5EF4-FFF2-40B4-BE49-F238E27FC236}">
                <a16:creationId xmlns:a16="http://schemas.microsoft.com/office/drawing/2014/main" id="{44FCD392-3DBD-47CE-B7DF-5ABB61BBD371}"/>
              </a:ext>
            </a:extLst>
          </p:cNvPr>
          <p:cNvPicPr>
            <a:picLocks noChangeAspect="1"/>
          </p:cNvPicPr>
          <p:nvPr/>
        </p:nvPicPr>
        <p:blipFill>
          <a:blip r:embed="rId6"/>
          <a:stretch>
            <a:fillRect/>
          </a:stretch>
        </p:blipFill>
        <p:spPr>
          <a:xfrm>
            <a:off x="5765029" y="3209983"/>
            <a:ext cx="2612982" cy="1629800"/>
          </a:xfrm>
          <a:prstGeom prst="rect">
            <a:avLst/>
          </a:prstGeom>
        </p:spPr>
      </p:pic>
    </p:spTree>
    <p:custDataLst>
      <p:tags r:id="rId1"/>
    </p:custDataLst>
    <p:extLst>
      <p:ext uri="{BB962C8B-B14F-4D97-AF65-F5344CB8AC3E}">
        <p14:creationId xmlns:p14="http://schemas.microsoft.com/office/powerpoint/2010/main" val="235531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4BA5528B-FE9C-4845-B8C8-4FD5269DBC07}"/>
              </a:ext>
            </a:extLst>
          </p:cNvPr>
          <p:cNvSpPr>
            <a:spLocks noGrp="1"/>
          </p:cNvSpPr>
          <p:nvPr>
            <p:ph type="body" sz="quarter" idx="11"/>
          </p:nvPr>
        </p:nvSpPr>
        <p:spPr>
          <a:xfrm>
            <a:off x="457201" y="975278"/>
            <a:ext cx="4305678" cy="3445524"/>
          </a:xfrm>
        </p:spPr>
        <p:txBody>
          <a:bodyPr vert="horz" lIns="91440" tIns="45720" rIns="91440" bIns="45720" rtlCol="0" anchor="t">
            <a:noAutofit/>
          </a:bodyPr>
          <a:lstStyle/>
          <a:p>
            <a:r>
              <a:rPr lang="en-GB">
                <a:cs typeface="Arial"/>
              </a:rPr>
              <a:t>Nodes do a good job of representing reality</a:t>
            </a:r>
          </a:p>
          <a:p>
            <a:r>
              <a:rPr lang="en-GB">
                <a:cs typeface="Arial"/>
              </a:rPr>
              <a:t>Primarily about model prediction, but the idea of accuracy extends to data exploration as well</a:t>
            </a:r>
          </a:p>
          <a:p>
            <a:r>
              <a:rPr lang="en-GB">
                <a:cs typeface="Arial"/>
              </a:rPr>
              <a:t>Some tips for creating accurate models:</a:t>
            </a:r>
          </a:p>
          <a:p>
            <a:pPr marL="589915" lvl="3">
              <a:spcBef>
                <a:spcPts val="750"/>
              </a:spcBef>
            </a:pPr>
            <a:r>
              <a:rPr lang="en-GB">
                <a:cs typeface="Arial"/>
              </a:rPr>
              <a:t>Remember how decision trees make predictions</a:t>
            </a:r>
          </a:p>
          <a:p>
            <a:pPr marL="589915" lvl="3">
              <a:spcBef>
                <a:spcPts val="750"/>
              </a:spcBef>
            </a:pPr>
            <a:r>
              <a:rPr lang="en-GB">
                <a:cs typeface="Arial"/>
              </a:rPr>
              <a:t>Nodes should concentrate cases into one of the DV categories</a:t>
            </a:r>
          </a:p>
          <a:p>
            <a:pPr marL="589915" lvl="3">
              <a:spcBef>
                <a:spcPts val="750"/>
              </a:spcBef>
            </a:pPr>
            <a:r>
              <a:rPr lang="en-GB">
                <a:cs typeface="Arial"/>
              </a:rPr>
              <a:t>Pure nodes should be treated with suspicion. Can we see this pattern in real life? </a:t>
            </a:r>
          </a:p>
          <a:p>
            <a:pPr marL="589915" lvl="3">
              <a:spcBef>
                <a:spcPts val="750"/>
              </a:spcBef>
            </a:pPr>
            <a:r>
              <a:rPr lang="en-GB">
                <a:latin typeface="+mn-lt"/>
                <a:cs typeface="Arial"/>
              </a:rPr>
              <a:t>Prune splits that do not better explain the DV than their parents</a:t>
            </a:r>
          </a:p>
          <a:p>
            <a:endParaRPr lang="en-CA"/>
          </a:p>
          <a:p>
            <a:endParaRPr lang="en-CA"/>
          </a:p>
        </p:txBody>
      </p:sp>
      <p:sp>
        <p:nvSpPr>
          <p:cNvPr id="2" name="Title 1">
            <a:extLst>
              <a:ext uri="{FF2B5EF4-FFF2-40B4-BE49-F238E27FC236}">
                <a16:creationId xmlns:a16="http://schemas.microsoft.com/office/drawing/2014/main" id="{C802DAC3-4E76-496B-8411-50CC6BC3B577}"/>
              </a:ext>
            </a:extLst>
          </p:cNvPr>
          <p:cNvSpPr>
            <a:spLocks noGrp="1"/>
          </p:cNvSpPr>
          <p:nvPr>
            <p:ph type="title"/>
          </p:nvPr>
        </p:nvSpPr>
        <p:spPr/>
        <p:txBody>
          <a:bodyPr/>
          <a:lstStyle/>
          <a:p>
            <a:r>
              <a:rPr lang="en-CA"/>
              <a:t>Improving the Model – Accurate </a:t>
            </a:r>
          </a:p>
        </p:txBody>
      </p:sp>
      <p:pic>
        <p:nvPicPr>
          <p:cNvPr id="11" name="Picture 10">
            <a:extLst>
              <a:ext uri="{FF2B5EF4-FFF2-40B4-BE49-F238E27FC236}">
                <a16:creationId xmlns:a16="http://schemas.microsoft.com/office/drawing/2014/main" id="{F85419F0-C73D-4437-8A6B-D1C104939E9A}"/>
              </a:ext>
            </a:extLst>
          </p:cNvPr>
          <p:cNvPicPr>
            <a:picLocks noChangeAspect="1"/>
          </p:cNvPicPr>
          <p:nvPr/>
        </p:nvPicPr>
        <p:blipFill>
          <a:blip r:embed="rId4"/>
          <a:stretch>
            <a:fillRect/>
          </a:stretch>
        </p:blipFill>
        <p:spPr>
          <a:xfrm>
            <a:off x="4633913" y="1034217"/>
            <a:ext cx="2305050" cy="2287042"/>
          </a:xfrm>
          <a:prstGeom prst="rect">
            <a:avLst/>
          </a:prstGeom>
        </p:spPr>
      </p:pic>
      <p:pic>
        <p:nvPicPr>
          <p:cNvPr id="14" name="Picture 13">
            <a:extLst>
              <a:ext uri="{FF2B5EF4-FFF2-40B4-BE49-F238E27FC236}">
                <a16:creationId xmlns:a16="http://schemas.microsoft.com/office/drawing/2014/main" id="{93143FD8-56E9-4A8D-8611-00E163AA26C4}"/>
              </a:ext>
            </a:extLst>
          </p:cNvPr>
          <p:cNvPicPr>
            <a:picLocks noChangeAspect="1"/>
          </p:cNvPicPr>
          <p:nvPr/>
        </p:nvPicPr>
        <p:blipFill>
          <a:blip r:embed="rId5"/>
          <a:stretch>
            <a:fillRect/>
          </a:stretch>
        </p:blipFill>
        <p:spPr>
          <a:xfrm>
            <a:off x="6888958" y="1069403"/>
            <a:ext cx="2197892" cy="2069548"/>
          </a:xfrm>
          <a:prstGeom prst="rect">
            <a:avLst/>
          </a:prstGeom>
        </p:spPr>
      </p:pic>
      <p:pic>
        <p:nvPicPr>
          <p:cNvPr id="16" name="Picture 15">
            <a:extLst>
              <a:ext uri="{FF2B5EF4-FFF2-40B4-BE49-F238E27FC236}">
                <a16:creationId xmlns:a16="http://schemas.microsoft.com/office/drawing/2014/main" id="{25C2553F-8AA0-4AEF-9AC7-C15FE4DD4E11}"/>
              </a:ext>
            </a:extLst>
          </p:cNvPr>
          <p:cNvPicPr>
            <a:picLocks noChangeAspect="1"/>
          </p:cNvPicPr>
          <p:nvPr/>
        </p:nvPicPr>
        <p:blipFill>
          <a:blip r:embed="rId6"/>
          <a:stretch>
            <a:fillRect/>
          </a:stretch>
        </p:blipFill>
        <p:spPr>
          <a:xfrm>
            <a:off x="4741863" y="3187053"/>
            <a:ext cx="4259263" cy="1166729"/>
          </a:xfrm>
          <a:prstGeom prst="rect">
            <a:avLst/>
          </a:prstGeom>
        </p:spPr>
      </p:pic>
      <p:sp>
        <p:nvSpPr>
          <p:cNvPr id="18" name="Rectangle: Rounded Corners 17">
            <a:extLst>
              <a:ext uri="{FF2B5EF4-FFF2-40B4-BE49-F238E27FC236}">
                <a16:creationId xmlns:a16="http://schemas.microsoft.com/office/drawing/2014/main" id="{0877BEA0-FE4E-4C6D-B7AF-501D40CBAA8B}"/>
              </a:ext>
            </a:extLst>
          </p:cNvPr>
          <p:cNvSpPr/>
          <p:nvPr/>
        </p:nvSpPr>
        <p:spPr>
          <a:xfrm>
            <a:off x="6513692" y="3603639"/>
            <a:ext cx="2397319" cy="509732"/>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19" name="Rectangle: Rounded Corners 18">
            <a:extLst>
              <a:ext uri="{FF2B5EF4-FFF2-40B4-BE49-F238E27FC236}">
                <a16:creationId xmlns:a16="http://schemas.microsoft.com/office/drawing/2014/main" id="{A3D880E2-248F-4F52-B907-0D5C98635FB4}"/>
              </a:ext>
            </a:extLst>
          </p:cNvPr>
          <p:cNvSpPr/>
          <p:nvPr/>
        </p:nvSpPr>
        <p:spPr>
          <a:xfrm>
            <a:off x="5807796" y="2466456"/>
            <a:ext cx="1010407" cy="509732"/>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20" name="Rectangle: Rounded Corners 19">
            <a:extLst>
              <a:ext uri="{FF2B5EF4-FFF2-40B4-BE49-F238E27FC236}">
                <a16:creationId xmlns:a16="http://schemas.microsoft.com/office/drawing/2014/main" id="{039D56B9-8129-4D73-B0A7-83C76444EEA4}"/>
              </a:ext>
            </a:extLst>
          </p:cNvPr>
          <p:cNvSpPr/>
          <p:nvPr/>
        </p:nvSpPr>
        <p:spPr>
          <a:xfrm>
            <a:off x="6910765" y="2466456"/>
            <a:ext cx="1010407" cy="509732"/>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17" name="AutoShape 5">
            <a:extLst>
              <a:ext uri="{FF2B5EF4-FFF2-40B4-BE49-F238E27FC236}">
                <a16:creationId xmlns:a16="http://schemas.microsoft.com/office/drawing/2014/main" id="{90EF83D8-624F-408E-8571-30E9184F508E}"/>
              </a:ext>
            </a:extLst>
          </p:cNvPr>
          <p:cNvSpPr>
            <a:spLocks noChangeArrowheads="1"/>
          </p:cNvSpPr>
          <p:nvPr/>
        </p:nvSpPr>
        <p:spPr bwMode="auto">
          <a:xfrm>
            <a:off x="6045921" y="577759"/>
            <a:ext cx="2511320" cy="353943"/>
          </a:xfrm>
          <a:prstGeom prst="wedgeRectCallout">
            <a:avLst>
              <a:gd name="adj1" fmla="val -18550"/>
              <a:gd name="adj2" fmla="val 434824"/>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Avoid having pure nodes</a:t>
            </a:r>
          </a:p>
        </p:txBody>
      </p:sp>
    </p:spTree>
    <p:custDataLst>
      <p:tags r:id="rId1"/>
    </p:custDataLst>
    <p:extLst>
      <p:ext uri="{BB962C8B-B14F-4D97-AF65-F5344CB8AC3E}">
        <p14:creationId xmlns:p14="http://schemas.microsoft.com/office/powerpoint/2010/main" val="31846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6780" y="1100959"/>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790CDDC0-118F-4018-A21F-7C2FBFB48E94}"/>
              </a:ext>
            </a:extLst>
          </p:cNvPr>
          <p:cNvSpPr>
            <a:spLocks noGrp="1"/>
          </p:cNvSpPr>
          <p:nvPr>
            <p:ph type="body" sz="quarter" idx="11"/>
          </p:nvPr>
        </p:nvSpPr>
        <p:spPr/>
        <p:txBody>
          <a:bodyPr vert="horz" lIns="91440" tIns="45720" rIns="91440" bIns="45720" rtlCol="0" anchor="t">
            <a:noAutofit/>
          </a:bodyPr>
          <a:lstStyle/>
          <a:p>
            <a:r>
              <a:rPr lang="en-GB">
                <a:cs typeface="Arial"/>
              </a:rPr>
              <a:t>Simplicity is itself a virtue</a:t>
            </a:r>
          </a:p>
          <a:p>
            <a:r>
              <a:rPr lang="en-GB">
                <a:cs typeface="Arial"/>
              </a:rPr>
              <a:t>Additionally, simplicity often encourages robustness and </a:t>
            </a:r>
            <a:r>
              <a:rPr lang="en-GB" err="1">
                <a:cs typeface="Arial"/>
              </a:rPr>
              <a:t>explainability</a:t>
            </a:r>
            <a:endParaRPr lang="en-GB">
              <a:cs typeface="Arial"/>
            </a:endParaRPr>
          </a:p>
          <a:p>
            <a:r>
              <a:rPr lang="en-GB">
                <a:cs typeface="Arial"/>
              </a:rPr>
              <a:t>Models should be easy to understand and explainable</a:t>
            </a:r>
          </a:p>
          <a:p>
            <a:pPr marL="628650" lvl="1" indent="-285750"/>
            <a:r>
              <a:rPr lang="en-GB">
                <a:latin typeface="+mn-lt"/>
                <a:cs typeface="Arial"/>
              </a:rPr>
              <a:t>If this is not desired, decision trees might not be the best modelling choice</a:t>
            </a:r>
            <a:endParaRPr lang="en-GB">
              <a:cs typeface="Arial"/>
            </a:endParaRPr>
          </a:p>
          <a:p>
            <a:r>
              <a:rPr lang="en-GB">
                <a:cs typeface="Arial"/>
              </a:rPr>
              <a:t>In general:</a:t>
            </a:r>
          </a:p>
          <a:p>
            <a:pPr marL="628650" lvl="1" indent="-285750"/>
            <a:r>
              <a:rPr lang="en-GB">
                <a:latin typeface="+mn-lt"/>
                <a:cs typeface="Arial"/>
              </a:rPr>
              <a:t>Trees with more than 5 levels are not usually considered simple or explainable</a:t>
            </a:r>
          </a:p>
          <a:p>
            <a:pPr marL="628650" lvl="1" indent="-285750"/>
            <a:r>
              <a:rPr lang="en-GB">
                <a:latin typeface="+mn-lt"/>
                <a:cs typeface="Arial"/>
              </a:rPr>
              <a:t>However, that does not mean all trees with less than 5 levels are simple</a:t>
            </a:r>
          </a:p>
          <a:p>
            <a:pPr marL="628650" lvl="1" indent="-285750"/>
            <a:r>
              <a:rPr lang="en-GB">
                <a:latin typeface="+mn-lt"/>
                <a:cs typeface="Arial"/>
              </a:rPr>
              <a:t>Assess splits during interactive growth or empirically if grown automatically</a:t>
            </a:r>
          </a:p>
          <a:p>
            <a:endParaRPr lang="en-CA"/>
          </a:p>
        </p:txBody>
      </p:sp>
      <p:sp>
        <p:nvSpPr>
          <p:cNvPr id="3" name="Title 2">
            <a:extLst>
              <a:ext uri="{FF2B5EF4-FFF2-40B4-BE49-F238E27FC236}">
                <a16:creationId xmlns:a16="http://schemas.microsoft.com/office/drawing/2014/main" id="{D7981E5D-4A7B-414C-83FE-ADC3319BCF8B}"/>
              </a:ext>
            </a:extLst>
          </p:cNvPr>
          <p:cNvSpPr>
            <a:spLocks noGrp="1"/>
          </p:cNvSpPr>
          <p:nvPr>
            <p:ph type="title"/>
          </p:nvPr>
        </p:nvSpPr>
        <p:spPr/>
        <p:txBody>
          <a:bodyPr/>
          <a:lstStyle/>
          <a:p>
            <a:r>
              <a:rPr lang="en-CA"/>
              <a:t>Improving the Model – Simple and Explainable </a:t>
            </a:r>
          </a:p>
        </p:txBody>
      </p:sp>
    </p:spTree>
    <p:custDataLst>
      <p:tags r:id="rId1"/>
    </p:custDataLst>
    <p:extLst>
      <p:ext uri="{BB962C8B-B14F-4D97-AF65-F5344CB8AC3E}">
        <p14:creationId xmlns:p14="http://schemas.microsoft.com/office/powerpoint/2010/main" val="217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5" name="Text Placeholder 4">
            <a:extLst>
              <a:ext uri="{FF2B5EF4-FFF2-40B4-BE49-F238E27FC236}">
                <a16:creationId xmlns:a16="http://schemas.microsoft.com/office/drawing/2014/main" id="{E4388CE2-676C-4BC3-83D7-B089C5D7BA10}"/>
              </a:ext>
            </a:extLst>
          </p:cNvPr>
          <p:cNvSpPr>
            <a:spLocks noGrp="1"/>
          </p:cNvSpPr>
          <p:nvPr>
            <p:ph type="body" sz="quarter" idx="11"/>
          </p:nvPr>
        </p:nvSpPr>
        <p:spPr/>
        <p:txBody>
          <a:bodyPr vert="horz" lIns="91440" tIns="45720" rIns="91440" bIns="45720" rtlCol="0" anchor="t">
            <a:noAutofit/>
          </a:bodyPr>
          <a:lstStyle/>
          <a:p>
            <a:r>
              <a:rPr lang="en-CA">
                <a:cs typeface="Arial"/>
              </a:rPr>
              <a:t>Various reports, maps and charts can be accessed from the decision tree node</a:t>
            </a:r>
          </a:p>
          <a:p>
            <a:pPr marL="0" indent="0">
              <a:buNone/>
            </a:pPr>
            <a:endParaRPr lang="en-CA"/>
          </a:p>
          <a:p>
            <a:pPr lvl="1"/>
            <a:r>
              <a:rPr lang="en-CA" b="1">
                <a:latin typeface="Arial"/>
                <a:cs typeface="Arial"/>
              </a:rPr>
              <a:t>Tree</a:t>
            </a:r>
            <a:r>
              <a:rPr lang="en-CA">
                <a:latin typeface="Arial"/>
                <a:cs typeface="Arial"/>
              </a:rPr>
              <a:t> – displays the decision tree </a:t>
            </a:r>
          </a:p>
          <a:p>
            <a:pPr lvl="1"/>
            <a:r>
              <a:rPr lang="en-CA" b="1">
                <a:latin typeface="Arial"/>
                <a:cs typeface="Arial"/>
              </a:rPr>
              <a:t>Tree Map </a:t>
            </a:r>
            <a:r>
              <a:rPr lang="en-US">
                <a:latin typeface="Arial"/>
                <a:cs typeface="Arial"/>
              </a:rPr>
              <a:t>– simplified tree used for navigation and visualization</a:t>
            </a:r>
          </a:p>
          <a:p>
            <a:pPr lvl="1"/>
            <a:r>
              <a:rPr lang="en-CA" b="1">
                <a:latin typeface="Arial"/>
                <a:cs typeface="Arial"/>
              </a:rPr>
              <a:t>Node Data </a:t>
            </a:r>
            <a:r>
              <a:rPr lang="en-CA">
                <a:latin typeface="Arial"/>
                <a:cs typeface="Arial"/>
              </a:rPr>
              <a:t>– </a:t>
            </a:r>
            <a:r>
              <a:rPr lang="en-US">
                <a:latin typeface="Arial"/>
                <a:cs typeface="Arial"/>
              </a:rPr>
              <a:t>displays the data contained within a selected tree node</a:t>
            </a:r>
          </a:p>
          <a:p>
            <a:pPr lvl="1"/>
            <a:r>
              <a:rPr lang="en-CA" b="1">
                <a:latin typeface="Arial"/>
                <a:cs typeface="Arial"/>
              </a:rPr>
              <a:t>Split Report </a:t>
            </a:r>
            <a:r>
              <a:rPr lang="en-CA">
                <a:latin typeface="Arial"/>
                <a:cs typeface="Arial"/>
              </a:rPr>
              <a:t>– </a:t>
            </a:r>
            <a:r>
              <a:rPr lang="en-US">
                <a:latin typeface="Arial"/>
                <a:cs typeface="Arial"/>
              </a:rPr>
              <a:t>displays a statistical report of predictors evaluated at each split </a:t>
            </a:r>
            <a:endParaRPr lang="en-US"/>
          </a:p>
          <a:p>
            <a:pPr lvl="1"/>
            <a:r>
              <a:rPr lang="en-CA" b="1">
                <a:latin typeface="Arial"/>
                <a:cs typeface="Arial"/>
              </a:rPr>
              <a:t>Node Report </a:t>
            </a:r>
            <a:r>
              <a:rPr lang="en-CA">
                <a:latin typeface="Arial"/>
                <a:cs typeface="Arial"/>
              </a:rPr>
              <a:t>– </a:t>
            </a:r>
            <a:r>
              <a:rPr lang="en-US">
                <a:latin typeface="Arial"/>
                <a:cs typeface="Arial"/>
              </a:rPr>
              <a:t>provides information about the terminal nodes in the tree</a:t>
            </a:r>
            <a:endParaRPr lang="en-CA">
              <a:latin typeface="Arial"/>
              <a:cs typeface="Arial"/>
            </a:endParaRPr>
          </a:p>
          <a:p>
            <a:pPr lvl="1"/>
            <a:r>
              <a:rPr lang="en-CA" b="1">
                <a:latin typeface="Arial"/>
                <a:cs typeface="Arial"/>
              </a:rPr>
              <a:t>Charts </a:t>
            </a:r>
            <a:r>
              <a:rPr lang="en-CA">
                <a:latin typeface="Arial"/>
                <a:cs typeface="Arial"/>
              </a:rPr>
              <a:t>– static or dynamic charts of single variables, cross tabulations or child nodes</a:t>
            </a:r>
          </a:p>
          <a:p>
            <a:pPr lvl="1"/>
            <a:r>
              <a:rPr lang="en-CA" b="1">
                <a:latin typeface="Arial"/>
                <a:cs typeface="Arial"/>
              </a:rPr>
              <a:t>Profile Chart </a:t>
            </a:r>
            <a:r>
              <a:rPr lang="en-CA">
                <a:latin typeface="Arial"/>
                <a:cs typeface="Arial"/>
              </a:rPr>
              <a:t>–</a:t>
            </a:r>
            <a:r>
              <a:rPr lang="en-CA" b="1">
                <a:latin typeface="Arial"/>
                <a:cs typeface="Arial"/>
              </a:rPr>
              <a:t> </a:t>
            </a:r>
            <a:r>
              <a:rPr lang="en-CA">
                <a:latin typeface="Arial"/>
                <a:cs typeface="Arial"/>
              </a:rPr>
              <a:t>graphically displays node sizes and DV rates for each node </a:t>
            </a:r>
            <a:endParaRPr lang="en-CA" b="1"/>
          </a:p>
          <a:p>
            <a:pPr lvl="1"/>
            <a:r>
              <a:rPr lang="en-CA" b="1">
                <a:latin typeface="Arial"/>
                <a:cs typeface="Arial"/>
              </a:rPr>
              <a:t>Parameters and Attributes </a:t>
            </a:r>
            <a:r>
              <a:rPr lang="en-CA">
                <a:latin typeface="Arial"/>
                <a:cs typeface="Arial"/>
              </a:rPr>
              <a:t>– predictor variable parameters and attributes </a:t>
            </a:r>
            <a:endParaRPr lang="en-CA" b="1"/>
          </a:p>
          <a:p>
            <a:pPr lvl="1"/>
            <a:r>
              <a:rPr lang="en-CA" b="1">
                <a:latin typeface="Arial"/>
                <a:cs typeface="Arial"/>
              </a:rPr>
              <a:t>Saved Charts – </a:t>
            </a:r>
            <a:r>
              <a:rPr lang="en-CA">
                <a:latin typeface="Arial"/>
                <a:cs typeface="Arial"/>
              </a:rPr>
              <a:t>any charts of interest can be saved to this tab </a:t>
            </a:r>
            <a:endParaRPr lang="en-CA"/>
          </a:p>
          <a:p>
            <a:endParaRPr lang="en-CA"/>
          </a:p>
        </p:txBody>
      </p:sp>
      <p:sp>
        <p:nvSpPr>
          <p:cNvPr id="3" name="Title 2">
            <a:extLst>
              <a:ext uri="{FF2B5EF4-FFF2-40B4-BE49-F238E27FC236}">
                <a16:creationId xmlns:a16="http://schemas.microsoft.com/office/drawing/2014/main" id="{DBB33223-0E69-4F9B-B86E-BBE29F393DDB}"/>
              </a:ext>
            </a:extLst>
          </p:cNvPr>
          <p:cNvSpPr>
            <a:spLocks noGrp="1"/>
          </p:cNvSpPr>
          <p:nvPr>
            <p:ph type="title"/>
          </p:nvPr>
        </p:nvSpPr>
        <p:spPr/>
        <p:txBody>
          <a:bodyPr/>
          <a:lstStyle/>
          <a:p>
            <a:r>
              <a:rPr lang="en-CA"/>
              <a:t>Viewing a Decision Tree in Knowledge Studio – Tabs </a:t>
            </a:r>
          </a:p>
        </p:txBody>
      </p:sp>
      <p:pic>
        <p:nvPicPr>
          <p:cNvPr id="4" name="Picture 3">
            <a:extLst>
              <a:ext uri="{FF2B5EF4-FFF2-40B4-BE49-F238E27FC236}">
                <a16:creationId xmlns:a16="http://schemas.microsoft.com/office/drawing/2014/main" id="{D161DAB5-D2C9-4B96-916F-79DC3C37D133}"/>
              </a:ext>
            </a:extLst>
          </p:cNvPr>
          <p:cNvPicPr>
            <a:picLocks noChangeAspect="1"/>
          </p:cNvPicPr>
          <p:nvPr/>
        </p:nvPicPr>
        <p:blipFill>
          <a:blip r:embed="rId4"/>
          <a:stretch>
            <a:fillRect/>
          </a:stretch>
        </p:blipFill>
        <p:spPr>
          <a:xfrm>
            <a:off x="485776" y="1302602"/>
            <a:ext cx="6822940" cy="244161"/>
          </a:xfrm>
          <a:prstGeom prst="rect">
            <a:avLst/>
          </a:prstGeom>
        </p:spPr>
      </p:pic>
    </p:spTree>
    <p:custDataLst>
      <p:tags r:id="rId1"/>
    </p:custDataLst>
    <p:extLst>
      <p:ext uri="{BB962C8B-B14F-4D97-AF65-F5344CB8AC3E}">
        <p14:creationId xmlns:p14="http://schemas.microsoft.com/office/powerpoint/2010/main" val="68931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5" name="Text Placeholder 4">
            <a:extLst>
              <a:ext uri="{FF2B5EF4-FFF2-40B4-BE49-F238E27FC236}">
                <a16:creationId xmlns:a16="http://schemas.microsoft.com/office/drawing/2014/main" id="{E4388CE2-676C-4BC3-83D7-B089C5D7BA10}"/>
              </a:ext>
            </a:extLst>
          </p:cNvPr>
          <p:cNvSpPr>
            <a:spLocks noGrp="1"/>
          </p:cNvSpPr>
          <p:nvPr>
            <p:ph type="body" sz="quarter" idx="11"/>
          </p:nvPr>
        </p:nvSpPr>
        <p:spPr/>
        <p:txBody>
          <a:bodyPr/>
          <a:lstStyle/>
          <a:p>
            <a:r>
              <a:rPr lang="en-CA"/>
              <a:t>The </a:t>
            </a:r>
            <a:r>
              <a:rPr lang="en-US"/>
              <a:t>tree map shown on the right is a simplified tree used for navigation and visualization</a:t>
            </a:r>
          </a:p>
          <a:p>
            <a:r>
              <a:rPr lang="en-US"/>
              <a:t>Useful for navigating large trees and identifying nodes of interest </a:t>
            </a:r>
          </a:p>
          <a:p>
            <a:endParaRPr lang="en-CA"/>
          </a:p>
          <a:p>
            <a:endParaRPr lang="en-CA"/>
          </a:p>
        </p:txBody>
      </p:sp>
      <p:sp>
        <p:nvSpPr>
          <p:cNvPr id="3" name="Title 2">
            <a:extLst>
              <a:ext uri="{FF2B5EF4-FFF2-40B4-BE49-F238E27FC236}">
                <a16:creationId xmlns:a16="http://schemas.microsoft.com/office/drawing/2014/main" id="{DBB33223-0E69-4F9B-B86E-BBE29F393DDB}"/>
              </a:ext>
            </a:extLst>
          </p:cNvPr>
          <p:cNvSpPr>
            <a:spLocks noGrp="1"/>
          </p:cNvSpPr>
          <p:nvPr>
            <p:ph type="title"/>
          </p:nvPr>
        </p:nvSpPr>
        <p:spPr/>
        <p:txBody>
          <a:bodyPr/>
          <a:lstStyle/>
          <a:p>
            <a:r>
              <a:rPr lang="en-CA"/>
              <a:t>Tree and Tree Map Tabs </a:t>
            </a:r>
          </a:p>
        </p:txBody>
      </p:sp>
      <p:pic>
        <p:nvPicPr>
          <p:cNvPr id="7" name="Picture 6">
            <a:extLst>
              <a:ext uri="{FF2B5EF4-FFF2-40B4-BE49-F238E27FC236}">
                <a16:creationId xmlns:a16="http://schemas.microsoft.com/office/drawing/2014/main" id="{BD2D740F-0AD8-4C3E-B334-6244637E3027}"/>
              </a:ext>
            </a:extLst>
          </p:cNvPr>
          <p:cNvPicPr>
            <a:picLocks noChangeAspect="1"/>
          </p:cNvPicPr>
          <p:nvPr/>
        </p:nvPicPr>
        <p:blipFill>
          <a:blip r:embed="rId4"/>
          <a:stretch>
            <a:fillRect/>
          </a:stretch>
        </p:blipFill>
        <p:spPr>
          <a:xfrm>
            <a:off x="1345270" y="1939788"/>
            <a:ext cx="5904616" cy="3072622"/>
          </a:xfrm>
          <a:prstGeom prst="rect">
            <a:avLst/>
          </a:prstGeom>
        </p:spPr>
      </p:pic>
      <p:sp>
        <p:nvSpPr>
          <p:cNvPr id="8" name="AutoShape 5">
            <a:extLst>
              <a:ext uri="{FF2B5EF4-FFF2-40B4-BE49-F238E27FC236}">
                <a16:creationId xmlns:a16="http://schemas.microsoft.com/office/drawing/2014/main" id="{5417D7C4-8010-4719-8C4D-AC546677F554}"/>
              </a:ext>
            </a:extLst>
          </p:cNvPr>
          <p:cNvSpPr>
            <a:spLocks noChangeArrowheads="1"/>
          </p:cNvSpPr>
          <p:nvPr/>
        </p:nvSpPr>
        <p:spPr bwMode="auto">
          <a:xfrm>
            <a:off x="7530299" y="1490595"/>
            <a:ext cx="1242226" cy="1215717"/>
          </a:xfrm>
          <a:prstGeom prst="wedgeRectCallout">
            <a:avLst>
              <a:gd name="adj1" fmla="val -69382"/>
              <a:gd name="adj2" fmla="val 17148"/>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Can easily navigate the tree through the tree map</a:t>
            </a:r>
          </a:p>
        </p:txBody>
      </p:sp>
    </p:spTree>
    <p:custDataLst>
      <p:tags r:id="rId1"/>
    </p:custDataLst>
    <p:extLst>
      <p:ext uri="{BB962C8B-B14F-4D97-AF65-F5344CB8AC3E}">
        <p14:creationId xmlns:p14="http://schemas.microsoft.com/office/powerpoint/2010/main" val="150549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867861"/>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BD2E9E86-0524-4A89-881A-84E7863A9FCC}"/>
              </a:ext>
            </a:extLst>
          </p:cNvPr>
          <p:cNvSpPr>
            <a:spLocks noGrp="1"/>
          </p:cNvSpPr>
          <p:nvPr>
            <p:ph type="body" sz="quarter" idx="11"/>
          </p:nvPr>
        </p:nvSpPr>
        <p:spPr/>
        <p:txBody>
          <a:bodyPr/>
          <a:lstStyle/>
          <a:p>
            <a:r>
              <a:rPr lang="en-US">
                <a:solidFill>
                  <a:srgbClr val="DADCDE">
                    <a:lumMod val="25000"/>
                  </a:srgbClr>
                </a:solidFill>
              </a:rPr>
              <a:t>The Node Data view displays the data contained within individual tree nodes</a:t>
            </a:r>
          </a:p>
          <a:p>
            <a:endParaRPr lang="en-CA"/>
          </a:p>
        </p:txBody>
      </p:sp>
      <p:sp>
        <p:nvSpPr>
          <p:cNvPr id="2" name="Title 1">
            <a:extLst>
              <a:ext uri="{FF2B5EF4-FFF2-40B4-BE49-F238E27FC236}">
                <a16:creationId xmlns:a16="http://schemas.microsoft.com/office/drawing/2014/main" id="{6E153E87-DDF3-4A6B-B080-C39C133F12E1}"/>
              </a:ext>
            </a:extLst>
          </p:cNvPr>
          <p:cNvSpPr>
            <a:spLocks noGrp="1"/>
          </p:cNvSpPr>
          <p:nvPr>
            <p:ph type="title"/>
          </p:nvPr>
        </p:nvSpPr>
        <p:spPr/>
        <p:txBody>
          <a:bodyPr/>
          <a:lstStyle/>
          <a:p>
            <a:r>
              <a:rPr lang="en-CA"/>
              <a:t>Node Data Tab </a:t>
            </a:r>
          </a:p>
        </p:txBody>
      </p:sp>
      <p:pic>
        <p:nvPicPr>
          <p:cNvPr id="4" name="Picture 3">
            <a:extLst>
              <a:ext uri="{FF2B5EF4-FFF2-40B4-BE49-F238E27FC236}">
                <a16:creationId xmlns:a16="http://schemas.microsoft.com/office/drawing/2014/main" id="{BAFCD40E-50EB-42FC-BE39-8FAAFE958F95}"/>
              </a:ext>
            </a:extLst>
          </p:cNvPr>
          <p:cNvPicPr>
            <a:picLocks noChangeAspect="1"/>
          </p:cNvPicPr>
          <p:nvPr/>
        </p:nvPicPr>
        <p:blipFill>
          <a:blip r:embed="rId4"/>
          <a:stretch>
            <a:fillRect/>
          </a:stretch>
        </p:blipFill>
        <p:spPr>
          <a:xfrm>
            <a:off x="1164766" y="1707610"/>
            <a:ext cx="6418018" cy="3304800"/>
          </a:xfrm>
          <a:prstGeom prst="rect">
            <a:avLst/>
          </a:prstGeom>
        </p:spPr>
      </p:pic>
      <p:sp>
        <p:nvSpPr>
          <p:cNvPr id="12" name="Rectangle: Rounded Corners 11">
            <a:extLst>
              <a:ext uri="{FF2B5EF4-FFF2-40B4-BE49-F238E27FC236}">
                <a16:creationId xmlns:a16="http://schemas.microsoft.com/office/drawing/2014/main" id="{01929DEE-B7D8-4A75-87FE-0B2EE7D1B684}"/>
              </a:ext>
            </a:extLst>
          </p:cNvPr>
          <p:cNvSpPr/>
          <p:nvPr/>
        </p:nvSpPr>
        <p:spPr>
          <a:xfrm>
            <a:off x="5992585" y="1707610"/>
            <a:ext cx="1052477" cy="168261"/>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14" name="Rectangle: Rounded Corners 13">
            <a:extLst>
              <a:ext uri="{FF2B5EF4-FFF2-40B4-BE49-F238E27FC236}">
                <a16:creationId xmlns:a16="http://schemas.microsoft.com/office/drawing/2014/main" id="{B5E5FBC3-A434-4118-B9CC-7491D479243A}"/>
              </a:ext>
            </a:extLst>
          </p:cNvPr>
          <p:cNvSpPr/>
          <p:nvPr/>
        </p:nvSpPr>
        <p:spPr>
          <a:xfrm>
            <a:off x="2931540" y="2844403"/>
            <a:ext cx="873017" cy="470297"/>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15" name="AutoShape 5">
            <a:extLst>
              <a:ext uri="{FF2B5EF4-FFF2-40B4-BE49-F238E27FC236}">
                <a16:creationId xmlns:a16="http://schemas.microsoft.com/office/drawing/2014/main" id="{C69F2458-88CE-4D1D-A315-A580DBA51964}"/>
              </a:ext>
            </a:extLst>
          </p:cNvPr>
          <p:cNvSpPr>
            <a:spLocks noChangeArrowheads="1"/>
          </p:cNvSpPr>
          <p:nvPr/>
        </p:nvSpPr>
        <p:spPr bwMode="auto">
          <a:xfrm>
            <a:off x="7835099" y="1482323"/>
            <a:ext cx="1242226" cy="569387"/>
          </a:xfrm>
          <a:prstGeom prst="wedgeRectCallout">
            <a:avLst>
              <a:gd name="adj1" fmla="val -69382"/>
              <a:gd name="adj2" fmla="val 17148"/>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Able to view node data  </a:t>
            </a:r>
          </a:p>
        </p:txBody>
      </p:sp>
    </p:spTree>
    <p:custDataLst>
      <p:tags r:id="rId1"/>
    </p:custDataLst>
    <p:extLst>
      <p:ext uri="{BB962C8B-B14F-4D97-AF65-F5344CB8AC3E}">
        <p14:creationId xmlns:p14="http://schemas.microsoft.com/office/powerpoint/2010/main" val="49619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F01B6B7E-6ED0-4D29-9618-499C2C8E931D}"/>
              </a:ext>
            </a:extLst>
          </p:cNvPr>
          <p:cNvSpPr>
            <a:spLocks noGrp="1"/>
          </p:cNvSpPr>
          <p:nvPr>
            <p:ph type="body" sz="quarter" idx="11"/>
          </p:nvPr>
        </p:nvSpPr>
        <p:spPr>
          <a:xfrm>
            <a:off x="457200" y="975278"/>
            <a:ext cx="8201025" cy="1116119"/>
          </a:xfrm>
        </p:spPr>
        <p:txBody>
          <a:bodyPr/>
          <a:lstStyle/>
          <a:p>
            <a:pPr>
              <a:defRPr/>
            </a:pPr>
            <a:r>
              <a:rPr lang="en-US">
                <a:solidFill>
                  <a:srgbClr val="DADCDE">
                    <a:lumMod val="25000"/>
                  </a:srgbClr>
                </a:solidFill>
              </a:rPr>
              <a:t>The Split Report displays possible splits at the currently selected node of the decision tree</a:t>
            </a:r>
          </a:p>
          <a:p>
            <a:pPr>
              <a:defRPr/>
            </a:pPr>
            <a:r>
              <a:rPr lang="en-US">
                <a:solidFill>
                  <a:srgbClr val="DADCDE">
                    <a:lumMod val="25000"/>
                  </a:srgbClr>
                </a:solidFill>
              </a:rPr>
              <a:t>The split report shows the calculated splits in rank order based on chi-squared values or other metrics</a:t>
            </a:r>
          </a:p>
          <a:p>
            <a:endParaRPr lang="en-CA"/>
          </a:p>
        </p:txBody>
      </p:sp>
      <p:sp>
        <p:nvSpPr>
          <p:cNvPr id="2" name="Title 1">
            <a:extLst>
              <a:ext uri="{FF2B5EF4-FFF2-40B4-BE49-F238E27FC236}">
                <a16:creationId xmlns:a16="http://schemas.microsoft.com/office/drawing/2014/main" id="{7F89711E-719A-4C7E-A035-F938A2A45C2B}"/>
              </a:ext>
            </a:extLst>
          </p:cNvPr>
          <p:cNvSpPr>
            <a:spLocks noGrp="1"/>
          </p:cNvSpPr>
          <p:nvPr>
            <p:ph type="title"/>
          </p:nvPr>
        </p:nvSpPr>
        <p:spPr/>
        <p:txBody>
          <a:bodyPr/>
          <a:lstStyle/>
          <a:p>
            <a:r>
              <a:rPr lang="en-CA"/>
              <a:t>Split Report Tab </a:t>
            </a:r>
          </a:p>
        </p:txBody>
      </p:sp>
      <p:pic>
        <p:nvPicPr>
          <p:cNvPr id="4" name="Picture 3">
            <a:extLst>
              <a:ext uri="{FF2B5EF4-FFF2-40B4-BE49-F238E27FC236}">
                <a16:creationId xmlns:a16="http://schemas.microsoft.com/office/drawing/2014/main" id="{3F181997-2985-4FF0-863A-D659FF8F6316}"/>
              </a:ext>
            </a:extLst>
          </p:cNvPr>
          <p:cNvPicPr>
            <a:picLocks noChangeAspect="1"/>
          </p:cNvPicPr>
          <p:nvPr/>
        </p:nvPicPr>
        <p:blipFill>
          <a:blip r:embed="rId4"/>
          <a:stretch>
            <a:fillRect/>
          </a:stretch>
        </p:blipFill>
        <p:spPr>
          <a:xfrm>
            <a:off x="1289957" y="1784828"/>
            <a:ext cx="6229350" cy="3227582"/>
          </a:xfrm>
          <a:prstGeom prst="rect">
            <a:avLst/>
          </a:prstGeom>
        </p:spPr>
      </p:pic>
      <p:sp>
        <p:nvSpPr>
          <p:cNvPr id="9" name="Rectangle: Rounded Corners 8">
            <a:extLst>
              <a:ext uri="{FF2B5EF4-FFF2-40B4-BE49-F238E27FC236}">
                <a16:creationId xmlns:a16="http://schemas.microsoft.com/office/drawing/2014/main" id="{A5A3EB85-64EF-45E4-9E37-D39E22FC1C7C}"/>
              </a:ext>
            </a:extLst>
          </p:cNvPr>
          <p:cNvSpPr/>
          <p:nvPr/>
        </p:nvSpPr>
        <p:spPr>
          <a:xfrm>
            <a:off x="2988612" y="2898321"/>
            <a:ext cx="807781" cy="571500"/>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11" name="Rectangle: Rounded Corners 10">
            <a:extLst>
              <a:ext uri="{FF2B5EF4-FFF2-40B4-BE49-F238E27FC236}">
                <a16:creationId xmlns:a16="http://schemas.microsoft.com/office/drawing/2014/main" id="{7D8013AA-DE7A-46AD-9AE1-871A2E0A15C6}"/>
              </a:ext>
            </a:extLst>
          </p:cNvPr>
          <p:cNvSpPr/>
          <p:nvPr/>
        </p:nvSpPr>
        <p:spPr>
          <a:xfrm>
            <a:off x="2188590" y="3649437"/>
            <a:ext cx="2383410" cy="518786"/>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12" name="AutoShape 5">
            <a:extLst>
              <a:ext uri="{FF2B5EF4-FFF2-40B4-BE49-F238E27FC236}">
                <a16:creationId xmlns:a16="http://schemas.microsoft.com/office/drawing/2014/main" id="{68BD1050-BEE9-4165-A55F-B57C49AEEC83}"/>
              </a:ext>
            </a:extLst>
          </p:cNvPr>
          <p:cNvSpPr>
            <a:spLocks noChangeArrowheads="1"/>
          </p:cNvSpPr>
          <p:nvPr/>
        </p:nvSpPr>
        <p:spPr bwMode="auto">
          <a:xfrm>
            <a:off x="7796827" y="1784828"/>
            <a:ext cx="1242226" cy="1862048"/>
          </a:xfrm>
          <a:prstGeom prst="wedgeRectCallout">
            <a:avLst>
              <a:gd name="adj1" fmla="val -70915"/>
              <a:gd name="adj2" fmla="val 17414"/>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Able to see a ranked report of the possible variable splits at selected node</a:t>
            </a:r>
          </a:p>
        </p:txBody>
      </p:sp>
    </p:spTree>
    <p:custDataLst>
      <p:tags r:id="rId1"/>
    </p:custDataLst>
    <p:extLst>
      <p:ext uri="{BB962C8B-B14F-4D97-AF65-F5344CB8AC3E}">
        <p14:creationId xmlns:p14="http://schemas.microsoft.com/office/powerpoint/2010/main" val="40494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488057F8-A419-410E-9D68-5DDA4B8824B7}"/>
              </a:ext>
            </a:extLst>
          </p:cNvPr>
          <p:cNvSpPr>
            <a:spLocks noGrp="1"/>
          </p:cNvSpPr>
          <p:nvPr>
            <p:ph type="body" sz="quarter" idx="11"/>
          </p:nvPr>
        </p:nvSpPr>
        <p:spPr>
          <a:xfrm>
            <a:off x="457200" y="975278"/>
            <a:ext cx="8215743" cy="3445524"/>
          </a:xfrm>
        </p:spPr>
        <p:txBody>
          <a:bodyPr vert="horz" lIns="91440" tIns="45720" rIns="91440" bIns="45720" rtlCol="0" anchor="t">
            <a:noAutofit/>
          </a:bodyPr>
          <a:lstStyle/>
          <a:p>
            <a:pPr>
              <a:defRPr/>
            </a:pPr>
            <a:r>
              <a:rPr lang="en-US"/>
              <a:t>The node report provides information about nodes in the tree in the form of rules, sizes and ratios</a:t>
            </a:r>
            <a:endParaRPr lang="en-US">
              <a:cs typeface="Calibri"/>
            </a:endParaRPr>
          </a:p>
          <a:p>
            <a:endParaRPr lang="en-CA"/>
          </a:p>
        </p:txBody>
      </p:sp>
      <p:sp>
        <p:nvSpPr>
          <p:cNvPr id="3" name="Title 2">
            <a:extLst>
              <a:ext uri="{FF2B5EF4-FFF2-40B4-BE49-F238E27FC236}">
                <a16:creationId xmlns:a16="http://schemas.microsoft.com/office/drawing/2014/main" id="{133BF36D-11F9-4609-B44F-91FA11DC96EB}"/>
              </a:ext>
            </a:extLst>
          </p:cNvPr>
          <p:cNvSpPr>
            <a:spLocks noGrp="1"/>
          </p:cNvSpPr>
          <p:nvPr>
            <p:ph type="title"/>
          </p:nvPr>
        </p:nvSpPr>
        <p:spPr/>
        <p:txBody>
          <a:bodyPr/>
          <a:lstStyle/>
          <a:p>
            <a:r>
              <a:rPr lang="en-CA"/>
              <a:t>Node Report Tab</a:t>
            </a:r>
          </a:p>
        </p:txBody>
      </p:sp>
      <p:pic>
        <p:nvPicPr>
          <p:cNvPr id="2" name="Picture 1">
            <a:extLst>
              <a:ext uri="{FF2B5EF4-FFF2-40B4-BE49-F238E27FC236}">
                <a16:creationId xmlns:a16="http://schemas.microsoft.com/office/drawing/2014/main" id="{C2941AAB-1329-47C8-97C8-6B7447AF18B4}"/>
              </a:ext>
            </a:extLst>
          </p:cNvPr>
          <p:cNvPicPr>
            <a:picLocks noChangeAspect="1"/>
          </p:cNvPicPr>
          <p:nvPr/>
        </p:nvPicPr>
        <p:blipFill>
          <a:blip r:embed="rId4"/>
          <a:stretch>
            <a:fillRect/>
          </a:stretch>
        </p:blipFill>
        <p:spPr>
          <a:xfrm>
            <a:off x="1363346" y="1652739"/>
            <a:ext cx="6403449" cy="3445396"/>
          </a:xfrm>
          <a:prstGeom prst="rect">
            <a:avLst/>
          </a:prstGeom>
        </p:spPr>
      </p:pic>
      <p:sp>
        <p:nvSpPr>
          <p:cNvPr id="13" name="Rectangle: Rounded Corners 12">
            <a:extLst>
              <a:ext uri="{FF2B5EF4-FFF2-40B4-BE49-F238E27FC236}">
                <a16:creationId xmlns:a16="http://schemas.microsoft.com/office/drawing/2014/main" id="{0C586F68-7FE3-4BD9-8ACA-B2F0EAE8CCD3}"/>
              </a:ext>
            </a:extLst>
          </p:cNvPr>
          <p:cNvSpPr/>
          <p:nvPr/>
        </p:nvSpPr>
        <p:spPr>
          <a:xfrm>
            <a:off x="4031142" y="2303961"/>
            <a:ext cx="524208" cy="370874"/>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14" name="AutoShape 5">
            <a:extLst>
              <a:ext uri="{FF2B5EF4-FFF2-40B4-BE49-F238E27FC236}">
                <a16:creationId xmlns:a16="http://schemas.microsoft.com/office/drawing/2014/main" id="{2732D31B-2498-40EE-A480-F18F3843497B}"/>
              </a:ext>
            </a:extLst>
          </p:cNvPr>
          <p:cNvSpPr>
            <a:spLocks noChangeArrowheads="1"/>
          </p:cNvSpPr>
          <p:nvPr/>
        </p:nvSpPr>
        <p:spPr bwMode="auto">
          <a:xfrm>
            <a:off x="63970" y="1931884"/>
            <a:ext cx="1242226" cy="1646605"/>
          </a:xfrm>
          <a:prstGeom prst="wedgeRectCallout">
            <a:avLst>
              <a:gd name="adj1" fmla="val 49467"/>
              <a:gd name="adj2" fmla="val 69100"/>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Node report of terminal, tagged or all nodes by either category of DV</a:t>
            </a:r>
          </a:p>
        </p:txBody>
      </p:sp>
    </p:spTree>
    <p:custDataLst>
      <p:tags r:id="rId1"/>
    </p:custDataLst>
    <p:extLst>
      <p:ext uri="{BB962C8B-B14F-4D97-AF65-F5344CB8AC3E}">
        <p14:creationId xmlns:p14="http://schemas.microsoft.com/office/powerpoint/2010/main" val="250593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5" name="Text Placeholder 4">
            <a:extLst>
              <a:ext uri="{FF2B5EF4-FFF2-40B4-BE49-F238E27FC236}">
                <a16:creationId xmlns:a16="http://schemas.microsoft.com/office/drawing/2014/main" id="{D0E75600-E615-4ABF-8CB3-A3AAD8490E30}"/>
              </a:ext>
            </a:extLst>
          </p:cNvPr>
          <p:cNvSpPr>
            <a:spLocks noGrp="1"/>
          </p:cNvSpPr>
          <p:nvPr>
            <p:ph type="body" sz="quarter" idx="11"/>
          </p:nvPr>
        </p:nvSpPr>
        <p:spPr>
          <a:xfrm>
            <a:off x="457201" y="975278"/>
            <a:ext cx="7941012" cy="3445524"/>
          </a:xfrm>
        </p:spPr>
        <p:txBody>
          <a:bodyPr/>
          <a:lstStyle/>
          <a:p>
            <a:pPr algn="just" defTabSz="615554" eaLnBrk="0" hangingPunct="0">
              <a:spcBef>
                <a:spcPct val="50000"/>
              </a:spcBef>
              <a:defRPr/>
            </a:pPr>
            <a:r>
              <a:rPr lang="en-US">
                <a:solidFill>
                  <a:srgbClr val="DADCDE">
                    <a:lumMod val="25000"/>
                  </a:srgbClr>
                </a:solidFill>
              </a:rPr>
              <a:t>To export a dataset of a desired node, highlight or tag the desired node;</a:t>
            </a:r>
          </a:p>
          <a:p>
            <a:pPr lvl="1" algn="just" defTabSz="615554" eaLnBrk="0" hangingPunct="0">
              <a:spcBef>
                <a:spcPct val="50000"/>
              </a:spcBef>
              <a:defRPr/>
            </a:pPr>
            <a:r>
              <a:rPr lang="en-US">
                <a:solidFill>
                  <a:srgbClr val="DADCDE">
                    <a:lumMod val="25000"/>
                  </a:srgbClr>
                </a:solidFill>
                <a:latin typeface="+mn-lt"/>
              </a:rPr>
              <a:t>From Insert, select Node Dataset</a:t>
            </a:r>
          </a:p>
          <a:p>
            <a:pPr lvl="1" algn="just" defTabSz="615554" eaLnBrk="0" hangingPunct="0">
              <a:spcBef>
                <a:spcPct val="50000"/>
              </a:spcBef>
              <a:defRPr/>
            </a:pPr>
            <a:r>
              <a:rPr lang="en-US">
                <a:solidFill>
                  <a:srgbClr val="DADCDE">
                    <a:lumMod val="25000"/>
                  </a:srgbClr>
                </a:solidFill>
                <a:latin typeface="+mn-lt"/>
              </a:rPr>
              <a:t>The dataset for the selected node will appear in the project pane</a:t>
            </a:r>
          </a:p>
          <a:p>
            <a:pPr marL="228600" lvl="1" indent="0" algn="just" defTabSz="615554" eaLnBrk="0" hangingPunct="0">
              <a:spcBef>
                <a:spcPct val="50000"/>
              </a:spcBef>
              <a:buNone/>
              <a:defRPr/>
            </a:pPr>
            <a:endParaRPr lang="en-US">
              <a:solidFill>
                <a:srgbClr val="DADCDE">
                  <a:lumMod val="25000"/>
                </a:srgbClr>
              </a:solidFill>
              <a:latin typeface="+mn-lt"/>
            </a:endParaRPr>
          </a:p>
          <a:p>
            <a:endParaRPr lang="en-CA"/>
          </a:p>
        </p:txBody>
      </p:sp>
      <p:sp>
        <p:nvSpPr>
          <p:cNvPr id="3" name="Title 2">
            <a:extLst>
              <a:ext uri="{FF2B5EF4-FFF2-40B4-BE49-F238E27FC236}">
                <a16:creationId xmlns:a16="http://schemas.microsoft.com/office/drawing/2014/main" id="{A54AE317-7CB4-40E2-B30C-1DFA16E6D7A2}"/>
              </a:ext>
            </a:extLst>
          </p:cNvPr>
          <p:cNvSpPr>
            <a:spLocks noGrp="1"/>
          </p:cNvSpPr>
          <p:nvPr>
            <p:ph type="title"/>
          </p:nvPr>
        </p:nvSpPr>
        <p:spPr/>
        <p:txBody>
          <a:bodyPr/>
          <a:lstStyle/>
          <a:p>
            <a:r>
              <a:rPr lang="en-CA"/>
              <a:t>Node Data Export </a:t>
            </a:r>
          </a:p>
        </p:txBody>
      </p:sp>
      <p:pic>
        <p:nvPicPr>
          <p:cNvPr id="2" name="Picture 1">
            <a:extLst>
              <a:ext uri="{FF2B5EF4-FFF2-40B4-BE49-F238E27FC236}">
                <a16:creationId xmlns:a16="http://schemas.microsoft.com/office/drawing/2014/main" id="{E47E7266-84A8-4CD8-AE58-19BDAC06322E}"/>
              </a:ext>
            </a:extLst>
          </p:cNvPr>
          <p:cNvPicPr>
            <a:picLocks noChangeAspect="1"/>
          </p:cNvPicPr>
          <p:nvPr/>
        </p:nvPicPr>
        <p:blipFill>
          <a:blip r:embed="rId4"/>
          <a:stretch>
            <a:fillRect/>
          </a:stretch>
        </p:blipFill>
        <p:spPr>
          <a:xfrm>
            <a:off x="561726" y="3397374"/>
            <a:ext cx="2933700" cy="1333500"/>
          </a:xfrm>
          <a:prstGeom prst="rect">
            <a:avLst/>
          </a:prstGeom>
        </p:spPr>
      </p:pic>
      <p:pic>
        <p:nvPicPr>
          <p:cNvPr id="4" name="Picture 3">
            <a:extLst>
              <a:ext uri="{FF2B5EF4-FFF2-40B4-BE49-F238E27FC236}">
                <a16:creationId xmlns:a16="http://schemas.microsoft.com/office/drawing/2014/main" id="{E2C181A3-0EEB-450B-9147-659B4E4C13A1}"/>
              </a:ext>
            </a:extLst>
          </p:cNvPr>
          <p:cNvPicPr>
            <a:picLocks noChangeAspect="1"/>
          </p:cNvPicPr>
          <p:nvPr/>
        </p:nvPicPr>
        <p:blipFill>
          <a:blip r:embed="rId5"/>
          <a:stretch>
            <a:fillRect/>
          </a:stretch>
        </p:blipFill>
        <p:spPr>
          <a:xfrm>
            <a:off x="561726" y="2340882"/>
            <a:ext cx="2590800" cy="971550"/>
          </a:xfrm>
          <a:prstGeom prst="rect">
            <a:avLst/>
          </a:prstGeom>
        </p:spPr>
      </p:pic>
      <p:pic>
        <p:nvPicPr>
          <p:cNvPr id="6" name="Picture 5">
            <a:extLst>
              <a:ext uri="{FF2B5EF4-FFF2-40B4-BE49-F238E27FC236}">
                <a16:creationId xmlns:a16="http://schemas.microsoft.com/office/drawing/2014/main" id="{4CFC0FB9-73FD-4905-8084-6C8ADCC42CDE}"/>
              </a:ext>
            </a:extLst>
          </p:cNvPr>
          <p:cNvPicPr>
            <a:picLocks noChangeAspect="1"/>
          </p:cNvPicPr>
          <p:nvPr/>
        </p:nvPicPr>
        <p:blipFill>
          <a:blip r:embed="rId6"/>
          <a:stretch>
            <a:fillRect/>
          </a:stretch>
        </p:blipFill>
        <p:spPr>
          <a:xfrm>
            <a:off x="3599951" y="2398187"/>
            <a:ext cx="2897615" cy="2242024"/>
          </a:xfrm>
          <a:prstGeom prst="rect">
            <a:avLst/>
          </a:prstGeom>
        </p:spPr>
      </p:pic>
      <p:pic>
        <p:nvPicPr>
          <p:cNvPr id="7" name="Picture 6">
            <a:extLst>
              <a:ext uri="{FF2B5EF4-FFF2-40B4-BE49-F238E27FC236}">
                <a16:creationId xmlns:a16="http://schemas.microsoft.com/office/drawing/2014/main" id="{97846FBF-81AD-4EED-A7C4-7ED2AE9958D6}"/>
              </a:ext>
            </a:extLst>
          </p:cNvPr>
          <p:cNvPicPr>
            <a:picLocks noChangeAspect="1"/>
          </p:cNvPicPr>
          <p:nvPr/>
        </p:nvPicPr>
        <p:blipFill>
          <a:blip r:embed="rId7"/>
          <a:stretch>
            <a:fillRect/>
          </a:stretch>
        </p:blipFill>
        <p:spPr>
          <a:xfrm>
            <a:off x="6565500" y="2398187"/>
            <a:ext cx="1619250" cy="971550"/>
          </a:xfrm>
          <a:prstGeom prst="rect">
            <a:avLst/>
          </a:prstGeom>
        </p:spPr>
      </p:pic>
      <p:sp>
        <p:nvSpPr>
          <p:cNvPr id="13" name="AutoShape 5">
            <a:extLst>
              <a:ext uri="{FF2B5EF4-FFF2-40B4-BE49-F238E27FC236}">
                <a16:creationId xmlns:a16="http://schemas.microsoft.com/office/drawing/2014/main" id="{47B8C509-FD0A-4B33-9B04-2866B871FD38}"/>
              </a:ext>
            </a:extLst>
          </p:cNvPr>
          <p:cNvSpPr>
            <a:spLocks noChangeArrowheads="1"/>
          </p:cNvSpPr>
          <p:nvPr/>
        </p:nvSpPr>
        <p:spPr bwMode="auto">
          <a:xfrm>
            <a:off x="6817431" y="938396"/>
            <a:ext cx="2102189" cy="569387"/>
          </a:xfrm>
          <a:prstGeom prst="wedgeRectCallout">
            <a:avLst>
              <a:gd name="adj1" fmla="val 554"/>
              <a:gd name="adj2" fmla="val 272105"/>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Node dataset appears in project pane</a:t>
            </a:r>
          </a:p>
        </p:txBody>
      </p:sp>
      <p:sp>
        <p:nvSpPr>
          <p:cNvPr id="14" name="AutoShape 5">
            <a:extLst>
              <a:ext uri="{FF2B5EF4-FFF2-40B4-BE49-F238E27FC236}">
                <a16:creationId xmlns:a16="http://schemas.microsoft.com/office/drawing/2014/main" id="{344DF2DB-5E3B-4F0A-8A87-8808865F2E36}"/>
              </a:ext>
            </a:extLst>
          </p:cNvPr>
          <p:cNvSpPr>
            <a:spLocks noChangeArrowheads="1"/>
          </p:cNvSpPr>
          <p:nvPr/>
        </p:nvSpPr>
        <p:spPr bwMode="auto">
          <a:xfrm>
            <a:off x="2347398" y="3430483"/>
            <a:ext cx="872052" cy="353943"/>
          </a:xfrm>
          <a:prstGeom prst="wedgeRectCallout">
            <a:avLst>
              <a:gd name="adj1" fmla="val -47610"/>
              <a:gd name="adj2" fmla="val 81668"/>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Modify</a:t>
            </a:r>
          </a:p>
        </p:txBody>
      </p:sp>
    </p:spTree>
    <p:custDataLst>
      <p:tags r:id="rId1"/>
    </p:custDataLst>
    <p:extLst>
      <p:ext uri="{BB962C8B-B14F-4D97-AF65-F5344CB8AC3E}">
        <p14:creationId xmlns:p14="http://schemas.microsoft.com/office/powerpoint/2010/main" val="170384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EF6D10-AF51-47A1-A796-AA14A3B6BE4C}"/>
              </a:ext>
            </a:extLst>
          </p:cNvPr>
          <p:cNvSpPr>
            <a:spLocks noGrp="1"/>
          </p:cNvSpPr>
          <p:nvPr>
            <p:ph type="body" sz="quarter" idx="11"/>
          </p:nvPr>
        </p:nvSpPr>
        <p:spPr/>
        <p:txBody>
          <a:bodyPr vert="horz" lIns="91440" tIns="45720" rIns="91440" bIns="45720" rtlCol="0" anchor="t">
            <a:noAutofit/>
          </a:bodyPr>
          <a:lstStyle/>
          <a:p>
            <a:r>
              <a:rPr lang="en-GB">
                <a:latin typeface="+mn-lt"/>
                <a:cs typeface="Arial"/>
              </a:rPr>
              <a:t>Altair Data Analytics products include:</a:t>
            </a:r>
            <a:r>
              <a:rPr lang="en-GB">
                <a:cs typeface="Arial"/>
              </a:rPr>
              <a:t> </a:t>
            </a:r>
            <a:endParaRPr lang="en-US">
              <a:latin typeface="Arial" panose="020B0604020202020204" pitchFamily="34" charset="0"/>
            </a:endParaRPr>
          </a:p>
          <a:p>
            <a:pPr lvl="2"/>
            <a:r>
              <a:rPr lang="en-GB">
                <a:cs typeface="Arial"/>
              </a:rPr>
              <a:t>Monarch </a:t>
            </a:r>
            <a:endParaRPr lang="en-GB"/>
          </a:p>
          <a:p>
            <a:pPr lvl="2"/>
            <a:r>
              <a:rPr lang="en-GB">
                <a:cs typeface="Arial"/>
              </a:rPr>
              <a:t>Knowledge Hub </a:t>
            </a:r>
            <a:endParaRPr lang="en-GB"/>
          </a:p>
          <a:p>
            <a:pPr lvl="2"/>
            <a:r>
              <a:rPr lang="en-GB">
                <a:cs typeface="Arial"/>
              </a:rPr>
              <a:t>Panopticon </a:t>
            </a:r>
            <a:endParaRPr lang="en-GB"/>
          </a:p>
          <a:p>
            <a:pPr lvl="2"/>
            <a:r>
              <a:rPr lang="en-GB">
                <a:cs typeface="Arial"/>
              </a:rPr>
              <a:t>Knowledge Studio</a:t>
            </a:r>
          </a:p>
          <a:p>
            <a:pPr lvl="2"/>
            <a:r>
              <a:rPr lang="en-GB" err="1">
                <a:cs typeface="Arial"/>
              </a:rPr>
              <a:t>SmartWorks</a:t>
            </a:r>
            <a:endParaRPr lang="en-GB">
              <a:cs typeface="Arial"/>
            </a:endParaRPr>
          </a:p>
          <a:p>
            <a:r>
              <a:rPr lang="en-US">
                <a:cs typeface="Arial"/>
              </a:rPr>
              <a:t>Each brand provides unique solutions for enterprise level applications for data acquisition, preparation, modelling, deployment, automation, distribution, streaming, governance, gamification and </a:t>
            </a:r>
            <a:r>
              <a:rPr lang="en-CA">
                <a:cs typeface="Arial"/>
              </a:rPr>
              <a:t>socialization of data</a:t>
            </a:r>
          </a:p>
          <a:p>
            <a:endParaRPr lang="en-CA"/>
          </a:p>
        </p:txBody>
      </p:sp>
      <p:sp>
        <p:nvSpPr>
          <p:cNvPr id="2" name="Title 1">
            <a:extLst>
              <a:ext uri="{FF2B5EF4-FFF2-40B4-BE49-F238E27FC236}">
                <a16:creationId xmlns:a16="http://schemas.microsoft.com/office/drawing/2014/main" id="{4CFFCF8E-9DC6-4A2C-AC8C-AF7ED577ABBF}"/>
              </a:ext>
            </a:extLst>
          </p:cNvPr>
          <p:cNvSpPr>
            <a:spLocks noGrp="1"/>
          </p:cNvSpPr>
          <p:nvPr>
            <p:ph type="title"/>
          </p:nvPr>
        </p:nvSpPr>
        <p:spPr/>
        <p:txBody>
          <a:bodyPr/>
          <a:lstStyle/>
          <a:p>
            <a:r>
              <a:rPr lang="en-CA"/>
              <a:t>Introduction to Altair Data Analytics</a:t>
            </a:r>
          </a:p>
        </p:txBody>
      </p:sp>
    </p:spTree>
    <p:custDataLst>
      <p:tags r:id="rId1"/>
    </p:custDataLst>
    <p:extLst>
      <p:ext uri="{BB962C8B-B14F-4D97-AF65-F5344CB8AC3E}">
        <p14:creationId xmlns:p14="http://schemas.microsoft.com/office/powerpoint/2010/main" val="416818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8" name="Text Placeholder 7">
            <a:extLst>
              <a:ext uri="{FF2B5EF4-FFF2-40B4-BE49-F238E27FC236}">
                <a16:creationId xmlns:a16="http://schemas.microsoft.com/office/drawing/2014/main" id="{5D8DBE9C-433D-4C7B-BDA8-A98BB13521F6}"/>
              </a:ext>
            </a:extLst>
          </p:cNvPr>
          <p:cNvSpPr>
            <a:spLocks noGrp="1"/>
          </p:cNvSpPr>
          <p:nvPr>
            <p:ph type="body" sz="quarter" idx="11"/>
          </p:nvPr>
        </p:nvSpPr>
        <p:spPr>
          <a:xfrm>
            <a:off x="457201" y="975278"/>
            <a:ext cx="2697126" cy="3445524"/>
          </a:xfrm>
        </p:spPr>
        <p:txBody>
          <a:bodyPr vert="horz" lIns="91440" tIns="45720" rIns="91440" bIns="45720" rtlCol="0" anchor="t">
            <a:noAutofit/>
          </a:bodyPr>
          <a:lstStyle/>
          <a:p>
            <a:r>
              <a:rPr lang="en-US">
                <a:solidFill>
                  <a:srgbClr val="DADCDE">
                    <a:lumMod val="25000"/>
                  </a:srgbClr>
                </a:solidFill>
              </a:rPr>
              <a:t>Examine distribution within node dataset from Tools | Add Chart options </a:t>
            </a:r>
          </a:p>
          <a:p>
            <a:r>
              <a:rPr lang="en-US">
                <a:solidFill>
                  <a:srgbClr val="DADCDE">
                    <a:lumMod val="25000"/>
                  </a:srgbClr>
                </a:solidFill>
              </a:rPr>
              <a:t>Option to include a static or a dynamic chart with single variable, cross tabs or child nodes option </a:t>
            </a:r>
          </a:p>
          <a:p>
            <a:r>
              <a:rPr lang="en-US">
                <a:solidFill>
                  <a:srgbClr val="DADCDE">
                    <a:lumMod val="25000"/>
                  </a:srgbClr>
                </a:solidFill>
              </a:rPr>
              <a:t>We chose the dynamic and child nodes option here when selecting the root node – this means the chart will display the distribution of all the child nodes arising from this root parent node </a:t>
            </a:r>
          </a:p>
          <a:p>
            <a:endParaRPr lang="en-CA"/>
          </a:p>
        </p:txBody>
      </p:sp>
      <p:sp>
        <p:nvSpPr>
          <p:cNvPr id="6" name="Title 5">
            <a:extLst>
              <a:ext uri="{FF2B5EF4-FFF2-40B4-BE49-F238E27FC236}">
                <a16:creationId xmlns:a16="http://schemas.microsoft.com/office/drawing/2014/main" id="{4AE278FC-2A3C-4454-88EC-9059D33B21D8}"/>
              </a:ext>
            </a:extLst>
          </p:cNvPr>
          <p:cNvSpPr>
            <a:spLocks noGrp="1"/>
          </p:cNvSpPr>
          <p:nvPr>
            <p:ph type="title"/>
          </p:nvPr>
        </p:nvSpPr>
        <p:spPr/>
        <p:txBody>
          <a:bodyPr/>
          <a:lstStyle/>
          <a:p>
            <a:r>
              <a:rPr lang="en-CA"/>
              <a:t>Chart Tab </a:t>
            </a:r>
          </a:p>
        </p:txBody>
      </p:sp>
      <p:pic>
        <p:nvPicPr>
          <p:cNvPr id="17" name="Picture 16">
            <a:extLst>
              <a:ext uri="{FF2B5EF4-FFF2-40B4-BE49-F238E27FC236}">
                <a16:creationId xmlns:a16="http://schemas.microsoft.com/office/drawing/2014/main" id="{584F3D86-8591-4D76-849B-4E808498C95D}"/>
              </a:ext>
            </a:extLst>
          </p:cNvPr>
          <p:cNvPicPr>
            <a:picLocks noChangeAspect="1"/>
          </p:cNvPicPr>
          <p:nvPr/>
        </p:nvPicPr>
        <p:blipFill>
          <a:blip r:embed="rId4"/>
          <a:stretch>
            <a:fillRect/>
          </a:stretch>
        </p:blipFill>
        <p:spPr>
          <a:xfrm>
            <a:off x="3241569" y="1034217"/>
            <a:ext cx="5824609" cy="3141363"/>
          </a:xfrm>
          <a:prstGeom prst="rect">
            <a:avLst/>
          </a:prstGeom>
          <a:ln>
            <a:solidFill>
              <a:schemeClr val="tx1"/>
            </a:solidFill>
          </a:ln>
        </p:spPr>
      </p:pic>
      <p:pic>
        <p:nvPicPr>
          <p:cNvPr id="9" name="Picture 8">
            <a:extLst>
              <a:ext uri="{FF2B5EF4-FFF2-40B4-BE49-F238E27FC236}">
                <a16:creationId xmlns:a16="http://schemas.microsoft.com/office/drawing/2014/main" id="{7C7AF1EB-C4A5-4669-A608-6F637FAD0C48}"/>
              </a:ext>
            </a:extLst>
          </p:cNvPr>
          <p:cNvPicPr>
            <a:picLocks noChangeAspect="1"/>
          </p:cNvPicPr>
          <p:nvPr/>
        </p:nvPicPr>
        <p:blipFill>
          <a:blip r:embed="rId5"/>
          <a:stretch>
            <a:fillRect/>
          </a:stretch>
        </p:blipFill>
        <p:spPr>
          <a:xfrm>
            <a:off x="4016308" y="2399972"/>
            <a:ext cx="1984018" cy="1521928"/>
          </a:xfrm>
          <a:prstGeom prst="rect">
            <a:avLst/>
          </a:prstGeom>
        </p:spPr>
      </p:pic>
    </p:spTree>
    <p:custDataLst>
      <p:tags r:id="rId1"/>
    </p:custDataLst>
    <p:extLst>
      <p:ext uri="{BB962C8B-B14F-4D97-AF65-F5344CB8AC3E}">
        <p14:creationId xmlns:p14="http://schemas.microsoft.com/office/powerpoint/2010/main" val="45595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04108" y="824515"/>
            <a:ext cx="6156107" cy="475532"/>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sz="2100">
              <a:solidFill>
                <a:schemeClr val="tx1"/>
              </a:solidFill>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9" name="Text Placeholder 8">
            <a:extLst>
              <a:ext uri="{FF2B5EF4-FFF2-40B4-BE49-F238E27FC236}">
                <a16:creationId xmlns:a16="http://schemas.microsoft.com/office/drawing/2014/main" id="{8050478C-8483-4BAC-AFE0-AB3EA333ADCA}"/>
              </a:ext>
            </a:extLst>
          </p:cNvPr>
          <p:cNvSpPr>
            <a:spLocks noGrp="1"/>
          </p:cNvSpPr>
          <p:nvPr>
            <p:ph type="body" sz="quarter" idx="11"/>
          </p:nvPr>
        </p:nvSpPr>
        <p:spPr>
          <a:xfrm>
            <a:off x="457200" y="975278"/>
            <a:ext cx="2494335" cy="3445524"/>
          </a:xfrm>
        </p:spPr>
        <p:txBody>
          <a:bodyPr/>
          <a:lstStyle/>
          <a:p>
            <a:pPr>
              <a:defRPr/>
            </a:pPr>
            <a:r>
              <a:rPr lang="en-US">
                <a:solidFill>
                  <a:srgbClr val="DADCDE">
                    <a:lumMod val="25000"/>
                  </a:srgbClr>
                </a:solidFill>
              </a:rPr>
              <a:t>Every bar represents a terminal node</a:t>
            </a:r>
          </a:p>
          <a:p>
            <a:pPr>
              <a:defRPr/>
            </a:pPr>
            <a:r>
              <a:rPr lang="en-US">
                <a:solidFill>
                  <a:srgbClr val="DADCDE">
                    <a:lumMod val="25000"/>
                  </a:srgbClr>
                </a:solidFill>
              </a:rPr>
              <a:t>Height represents the percentage of the category of interest</a:t>
            </a:r>
          </a:p>
          <a:p>
            <a:pPr>
              <a:defRPr/>
            </a:pPr>
            <a:r>
              <a:rPr lang="en-US">
                <a:solidFill>
                  <a:srgbClr val="DADCDE">
                    <a:lumMod val="25000"/>
                  </a:srgbClr>
                </a:solidFill>
              </a:rPr>
              <a:t>Width represents the size of the node</a:t>
            </a:r>
          </a:p>
          <a:p>
            <a:pPr>
              <a:defRPr/>
            </a:pPr>
            <a:r>
              <a:rPr lang="en-US">
                <a:solidFill>
                  <a:srgbClr val="DADCDE">
                    <a:lumMod val="25000"/>
                  </a:srgbClr>
                </a:solidFill>
              </a:rPr>
              <a:t>Option to graph either category of the dependent variable </a:t>
            </a:r>
          </a:p>
          <a:p>
            <a:pPr>
              <a:defRPr/>
            </a:pPr>
            <a:r>
              <a:rPr lang="en-US">
                <a:solidFill>
                  <a:srgbClr val="DADCDE">
                    <a:lumMod val="25000"/>
                  </a:srgbClr>
                </a:solidFill>
              </a:rPr>
              <a:t>Can also show tagged nodes only</a:t>
            </a:r>
          </a:p>
          <a:p>
            <a:endParaRPr lang="en-CA"/>
          </a:p>
        </p:txBody>
      </p:sp>
      <p:sp>
        <p:nvSpPr>
          <p:cNvPr id="2" name="Title 1">
            <a:extLst>
              <a:ext uri="{FF2B5EF4-FFF2-40B4-BE49-F238E27FC236}">
                <a16:creationId xmlns:a16="http://schemas.microsoft.com/office/drawing/2014/main" id="{4AD0F01E-C2AA-4D2A-8470-509D547C58BB}"/>
              </a:ext>
            </a:extLst>
          </p:cNvPr>
          <p:cNvSpPr>
            <a:spLocks noGrp="1"/>
          </p:cNvSpPr>
          <p:nvPr>
            <p:ph type="title"/>
          </p:nvPr>
        </p:nvSpPr>
        <p:spPr/>
        <p:txBody>
          <a:bodyPr/>
          <a:lstStyle/>
          <a:p>
            <a:r>
              <a:rPr lang="en-CA"/>
              <a:t>Profile Chart </a:t>
            </a:r>
          </a:p>
        </p:txBody>
      </p:sp>
      <p:pic>
        <p:nvPicPr>
          <p:cNvPr id="3" name="Picture 2">
            <a:extLst>
              <a:ext uri="{FF2B5EF4-FFF2-40B4-BE49-F238E27FC236}">
                <a16:creationId xmlns:a16="http://schemas.microsoft.com/office/drawing/2014/main" id="{92C4959A-111E-4500-9EBF-DAFFE4D6DD01}"/>
              </a:ext>
            </a:extLst>
          </p:cNvPr>
          <p:cNvPicPr>
            <a:picLocks noChangeAspect="1"/>
          </p:cNvPicPr>
          <p:nvPr/>
        </p:nvPicPr>
        <p:blipFill>
          <a:blip r:embed="rId4"/>
          <a:stretch>
            <a:fillRect/>
          </a:stretch>
        </p:blipFill>
        <p:spPr>
          <a:xfrm>
            <a:off x="2951535" y="918253"/>
            <a:ext cx="6004345" cy="3215230"/>
          </a:xfrm>
          <a:prstGeom prst="rect">
            <a:avLst/>
          </a:prstGeom>
        </p:spPr>
      </p:pic>
      <p:sp>
        <p:nvSpPr>
          <p:cNvPr id="28" name="AutoShape 5">
            <a:extLst>
              <a:ext uri="{FF2B5EF4-FFF2-40B4-BE49-F238E27FC236}">
                <a16:creationId xmlns:a16="http://schemas.microsoft.com/office/drawing/2014/main" id="{9FE75879-A799-4728-979B-9915702E61F0}"/>
              </a:ext>
            </a:extLst>
          </p:cNvPr>
          <p:cNvSpPr>
            <a:spLocks noChangeArrowheads="1"/>
          </p:cNvSpPr>
          <p:nvPr/>
        </p:nvSpPr>
        <p:spPr bwMode="auto">
          <a:xfrm>
            <a:off x="3358349" y="2571750"/>
            <a:ext cx="2270926" cy="1000274"/>
          </a:xfrm>
          <a:prstGeom prst="wedgeRectCallout">
            <a:avLst>
              <a:gd name="adj1" fmla="val 59993"/>
              <a:gd name="adj2" fmla="val -47134"/>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prstClr val="black"/>
                </a:solidFill>
              </a:rPr>
              <a:t>Percentage of the category of interest in the root node</a:t>
            </a:r>
          </a:p>
          <a:p>
            <a:pPr eaLnBrk="0" hangingPunct="0">
              <a:buClr>
                <a:srgbClr val="FAAB05"/>
              </a:buClr>
              <a:defRPr/>
            </a:pPr>
            <a:endParaRPr lang="en-US" sz="1400">
              <a:solidFill>
                <a:srgbClr val="FF0000"/>
              </a:solidFill>
            </a:endParaRPr>
          </a:p>
        </p:txBody>
      </p:sp>
    </p:spTree>
    <p:custDataLst>
      <p:tags r:id="rId1"/>
    </p:custDataLst>
    <p:extLst>
      <p:ext uri="{BB962C8B-B14F-4D97-AF65-F5344CB8AC3E}">
        <p14:creationId xmlns:p14="http://schemas.microsoft.com/office/powerpoint/2010/main" val="227229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3" y="918253"/>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DD102D7D-CC5E-45ED-B59E-53FA3CC78910}"/>
              </a:ext>
            </a:extLst>
          </p:cNvPr>
          <p:cNvSpPr>
            <a:spLocks noGrp="1"/>
          </p:cNvSpPr>
          <p:nvPr>
            <p:ph type="body" sz="quarter" idx="11"/>
          </p:nvPr>
        </p:nvSpPr>
        <p:spPr>
          <a:xfrm>
            <a:off x="207169" y="555583"/>
            <a:ext cx="8593931" cy="3445524"/>
          </a:xfrm>
        </p:spPr>
        <p:txBody>
          <a:bodyPr vert="horz" lIns="91440" tIns="45720" rIns="91440" bIns="45720" rtlCol="0" anchor="t">
            <a:noAutofit/>
          </a:bodyPr>
          <a:lstStyle/>
          <a:p>
            <a:pPr algn="just" defTabSz="615554">
              <a:spcAft>
                <a:spcPts val="600"/>
              </a:spcAft>
              <a:defRPr/>
            </a:pPr>
            <a:r>
              <a:rPr lang="en-GB">
                <a:cs typeface="Arial"/>
              </a:rPr>
              <a:t>Model Instances can be created to save specific instances of a given tree</a:t>
            </a:r>
            <a:endParaRPr lang="en-US">
              <a:cs typeface="Arial"/>
            </a:endParaRPr>
          </a:p>
          <a:p>
            <a:pPr algn="just" defTabSz="615554">
              <a:spcAft>
                <a:spcPts val="600"/>
              </a:spcAft>
              <a:defRPr/>
            </a:pPr>
            <a:r>
              <a:rPr lang="en-GB">
                <a:ea typeface="+mn-lt"/>
                <a:cs typeface="+mn-lt"/>
              </a:rPr>
              <a:t>To save a model instance, right click on your model of choice and select Save Model Instance </a:t>
            </a:r>
            <a:endParaRPr lang="en-GB">
              <a:latin typeface="Arial"/>
              <a:cs typeface="Arial"/>
            </a:endParaRPr>
          </a:p>
          <a:p>
            <a:pPr algn="just" defTabSz="615554">
              <a:spcAft>
                <a:spcPts val="600"/>
              </a:spcAft>
              <a:defRPr/>
            </a:pPr>
            <a:r>
              <a:rPr lang="en-GB">
                <a:latin typeface="Arial"/>
                <a:cs typeface="Arial"/>
              </a:rPr>
              <a:t>Because Trees are interactive, it's not always easy to recover a specific tree that has been carefully grown and pruned by the user</a:t>
            </a:r>
          </a:p>
          <a:p>
            <a:pPr algn="just" defTabSz="615554">
              <a:spcAft>
                <a:spcPts val="600"/>
              </a:spcAft>
              <a:defRPr/>
            </a:pPr>
            <a:r>
              <a:rPr lang="en-GB">
                <a:latin typeface="Arial"/>
                <a:cs typeface="Arial"/>
              </a:rPr>
              <a:t>Using instances allows users to protect their interactive work from accidental changes or allows users to try out new trees without overwriting existing work</a:t>
            </a:r>
            <a:endParaRPr lang="en-GB">
              <a:cs typeface="Arial"/>
            </a:endParaRPr>
          </a:p>
          <a:p>
            <a:pPr lvl="1" algn="just" defTabSz="615554">
              <a:spcAft>
                <a:spcPts val="600"/>
              </a:spcAft>
              <a:defRPr/>
            </a:pPr>
            <a:r>
              <a:rPr lang="en-GB">
                <a:latin typeface="Arial"/>
                <a:cs typeface="Arial"/>
              </a:rPr>
              <a:t>Tree instances won't be changed even if nodes upstream of the tree change, or the node is rerun – contrast that with tree nodes, where an interactively grown tree will be completely removed by rerunning the node</a:t>
            </a:r>
            <a:endParaRPr lang="en-GB">
              <a:cs typeface="Arial"/>
            </a:endParaRPr>
          </a:p>
          <a:p>
            <a:pPr lvl="1" algn="just" defTabSz="615554">
              <a:spcAft>
                <a:spcPts val="600"/>
              </a:spcAft>
              <a:defRPr/>
            </a:pPr>
            <a:endParaRPr lang="en-GB">
              <a:cs typeface="Arial"/>
            </a:endParaRPr>
          </a:p>
          <a:p>
            <a:endParaRPr lang="en-CA"/>
          </a:p>
        </p:txBody>
      </p:sp>
      <p:sp>
        <p:nvSpPr>
          <p:cNvPr id="2" name="Title 1">
            <a:extLst>
              <a:ext uri="{FF2B5EF4-FFF2-40B4-BE49-F238E27FC236}">
                <a16:creationId xmlns:a16="http://schemas.microsoft.com/office/drawing/2014/main" id="{BD85BEFB-F418-4F81-B471-9D7B6A97777E}"/>
              </a:ext>
            </a:extLst>
          </p:cNvPr>
          <p:cNvSpPr>
            <a:spLocks noGrp="1"/>
          </p:cNvSpPr>
          <p:nvPr>
            <p:ph type="title"/>
          </p:nvPr>
        </p:nvSpPr>
        <p:spPr>
          <a:xfrm>
            <a:off x="341114" y="189309"/>
            <a:ext cx="8215744" cy="298669"/>
          </a:xfrm>
        </p:spPr>
        <p:txBody>
          <a:bodyPr/>
          <a:lstStyle/>
          <a:p>
            <a:r>
              <a:rPr lang="en-CA"/>
              <a:t>Saved Model Instance</a:t>
            </a:r>
          </a:p>
        </p:txBody>
      </p:sp>
      <p:pic>
        <p:nvPicPr>
          <p:cNvPr id="4" name="Picture 3">
            <a:extLst>
              <a:ext uri="{FF2B5EF4-FFF2-40B4-BE49-F238E27FC236}">
                <a16:creationId xmlns:a16="http://schemas.microsoft.com/office/drawing/2014/main" id="{8B633107-79E0-41AC-A297-397678B8F327}"/>
              </a:ext>
            </a:extLst>
          </p:cNvPr>
          <p:cNvPicPr>
            <a:picLocks noChangeAspect="1"/>
          </p:cNvPicPr>
          <p:nvPr/>
        </p:nvPicPr>
        <p:blipFill>
          <a:blip r:embed="rId4"/>
          <a:stretch>
            <a:fillRect/>
          </a:stretch>
        </p:blipFill>
        <p:spPr>
          <a:xfrm>
            <a:off x="245632" y="2862259"/>
            <a:ext cx="2311723" cy="2283215"/>
          </a:xfrm>
          <a:prstGeom prst="rect">
            <a:avLst/>
          </a:prstGeom>
        </p:spPr>
      </p:pic>
      <p:pic>
        <p:nvPicPr>
          <p:cNvPr id="5" name="Picture 4">
            <a:extLst>
              <a:ext uri="{FF2B5EF4-FFF2-40B4-BE49-F238E27FC236}">
                <a16:creationId xmlns:a16="http://schemas.microsoft.com/office/drawing/2014/main" id="{838F04BA-10CE-4A81-B2E5-65DA634B58F4}"/>
              </a:ext>
            </a:extLst>
          </p:cNvPr>
          <p:cNvPicPr>
            <a:picLocks noChangeAspect="1"/>
          </p:cNvPicPr>
          <p:nvPr/>
        </p:nvPicPr>
        <p:blipFill>
          <a:blip r:embed="rId5"/>
          <a:stretch>
            <a:fillRect/>
          </a:stretch>
        </p:blipFill>
        <p:spPr>
          <a:xfrm>
            <a:off x="2513522" y="2926996"/>
            <a:ext cx="3371850" cy="1714500"/>
          </a:xfrm>
          <a:prstGeom prst="rect">
            <a:avLst/>
          </a:prstGeom>
        </p:spPr>
      </p:pic>
      <p:pic>
        <p:nvPicPr>
          <p:cNvPr id="7" name="Picture 6">
            <a:extLst>
              <a:ext uri="{FF2B5EF4-FFF2-40B4-BE49-F238E27FC236}">
                <a16:creationId xmlns:a16="http://schemas.microsoft.com/office/drawing/2014/main" id="{6F021DD2-797B-4074-B5B1-685E101949F2}"/>
              </a:ext>
            </a:extLst>
          </p:cNvPr>
          <p:cNvPicPr>
            <a:picLocks noChangeAspect="1"/>
          </p:cNvPicPr>
          <p:nvPr/>
        </p:nvPicPr>
        <p:blipFill>
          <a:blip r:embed="rId6"/>
          <a:stretch>
            <a:fillRect/>
          </a:stretch>
        </p:blipFill>
        <p:spPr>
          <a:xfrm>
            <a:off x="6221026" y="2901377"/>
            <a:ext cx="2577893" cy="1713600"/>
          </a:xfrm>
          <a:prstGeom prst="rect">
            <a:avLst/>
          </a:prstGeom>
        </p:spPr>
      </p:pic>
      <p:sp>
        <p:nvSpPr>
          <p:cNvPr id="15" name="AutoShape 5">
            <a:extLst>
              <a:ext uri="{FF2B5EF4-FFF2-40B4-BE49-F238E27FC236}">
                <a16:creationId xmlns:a16="http://schemas.microsoft.com/office/drawing/2014/main" id="{15D2B37A-C5EF-4D1B-AA4E-C1E2F17AEC67}"/>
              </a:ext>
            </a:extLst>
          </p:cNvPr>
          <p:cNvSpPr>
            <a:spLocks noChangeArrowheads="1"/>
          </p:cNvSpPr>
          <p:nvPr/>
        </p:nvSpPr>
        <p:spPr bwMode="auto">
          <a:xfrm>
            <a:off x="4385589" y="4644620"/>
            <a:ext cx="3159170" cy="353943"/>
          </a:xfrm>
          <a:prstGeom prst="wedgeRectCallout">
            <a:avLst>
              <a:gd name="adj1" fmla="val 76784"/>
              <a:gd name="adj2" fmla="val -74105"/>
            </a:avLst>
          </a:prstGeom>
          <a:ln w="57150">
            <a:solidFill>
              <a:srgbClr val="FF0000"/>
            </a:solidFill>
          </a:ln>
        </p:spPr>
        <p:style>
          <a:lnRef idx="2">
            <a:schemeClr val="accent3"/>
          </a:lnRef>
          <a:fillRef idx="1">
            <a:schemeClr val="lt1"/>
          </a:fillRef>
          <a:effectRef idx="0">
            <a:schemeClr val="accent3"/>
          </a:effectRef>
          <a:fontRef idx="minor">
            <a:schemeClr val="dk1"/>
          </a:fontRef>
        </p:style>
        <p:txBody>
          <a:bodyPr wrap="square" lIns="137160" tIns="68580" rIns="137160" bIns="68580" rtlCol="0" anchor="t" anchorCtr="0">
            <a:spAutoFit/>
          </a:bodyPr>
          <a:lstStyle/>
          <a:p>
            <a:pPr eaLnBrk="0" hangingPunct="0">
              <a:buClr>
                <a:srgbClr val="FAAB05"/>
              </a:buClr>
              <a:defRPr/>
            </a:pPr>
            <a:r>
              <a:rPr lang="en-US" sz="1400">
                <a:solidFill>
                  <a:schemeClr val="tx1"/>
                </a:solidFill>
              </a:rPr>
              <a:t>Model instance displayed on canvas</a:t>
            </a:r>
          </a:p>
        </p:txBody>
      </p:sp>
    </p:spTree>
    <p:custDataLst>
      <p:tags r:id="rId1"/>
    </p:custDataLst>
    <p:extLst>
      <p:ext uri="{BB962C8B-B14F-4D97-AF65-F5344CB8AC3E}">
        <p14:creationId xmlns:p14="http://schemas.microsoft.com/office/powerpoint/2010/main" val="4156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7" name="Text Placeholder 6">
            <a:extLst>
              <a:ext uri="{FF2B5EF4-FFF2-40B4-BE49-F238E27FC236}">
                <a16:creationId xmlns:a16="http://schemas.microsoft.com/office/drawing/2014/main" id="{024DE945-13C0-4B60-8315-1F3EB25BF741}"/>
              </a:ext>
            </a:extLst>
          </p:cNvPr>
          <p:cNvSpPr>
            <a:spLocks noGrp="1"/>
          </p:cNvSpPr>
          <p:nvPr>
            <p:ph type="body" sz="quarter" idx="11"/>
          </p:nvPr>
        </p:nvSpPr>
        <p:spPr/>
        <p:txBody>
          <a:bodyPr/>
          <a:lstStyle/>
          <a:p>
            <a:pPr marL="257175" indent="-257175">
              <a:lnSpc>
                <a:spcPct val="107000"/>
              </a:lnSpc>
              <a:buFont typeface="+mj-lt"/>
              <a:buAutoNum type="arabicPeriod"/>
            </a:pPr>
            <a:r>
              <a:rPr lang="en-CA" sz="1200">
                <a:ea typeface="Calibri" panose="020F0502020204030204" pitchFamily="34" charset="0"/>
                <a:cs typeface="Calibri" panose="020F0502020204030204" pitchFamily="34" charset="0"/>
              </a:rPr>
              <a:t>If partitions do not already exist, create two random partitions using the </a:t>
            </a:r>
            <a:r>
              <a:rPr lang="en-CA" sz="1200" b="1">
                <a:ea typeface="Calibri" panose="020F0502020204030204" pitchFamily="34" charset="0"/>
                <a:cs typeface="Calibri-Bold"/>
              </a:rPr>
              <a:t>Partition </a:t>
            </a:r>
            <a:r>
              <a:rPr lang="en-CA" sz="1200">
                <a:ea typeface="Calibri" panose="020F0502020204030204" pitchFamily="34" charset="0"/>
                <a:cs typeface="Calibri" panose="020F0502020204030204" pitchFamily="34" charset="0"/>
              </a:rPr>
              <a:t>node. Create a </a:t>
            </a:r>
            <a:r>
              <a:rPr lang="en-CA" sz="1200" b="1">
                <a:ea typeface="Calibri" panose="020F0502020204030204" pitchFamily="34" charset="0"/>
                <a:cs typeface="Calibri-Bold"/>
              </a:rPr>
              <a:t>Development </a:t>
            </a:r>
            <a:r>
              <a:rPr lang="en-CA" sz="1200">
                <a:ea typeface="Calibri" panose="020F0502020204030204" pitchFamily="34" charset="0"/>
                <a:cs typeface="Calibri" panose="020F0502020204030204" pitchFamily="34" charset="0"/>
              </a:rPr>
              <a:t>partition and allocate 10,000 records to it. Create a </a:t>
            </a:r>
            <a:r>
              <a:rPr lang="en-CA" sz="1200" b="1">
                <a:ea typeface="Calibri" panose="020F0502020204030204" pitchFamily="34" charset="0"/>
                <a:cs typeface="Calibri-Bold"/>
              </a:rPr>
              <a:t>Validation </a:t>
            </a:r>
            <a:r>
              <a:rPr lang="en-CA" sz="1200">
                <a:ea typeface="Calibri" panose="020F0502020204030204" pitchFamily="34" charset="0"/>
                <a:cs typeface="Calibri" panose="020F0502020204030204" pitchFamily="34" charset="0"/>
              </a:rPr>
              <a:t>partition, and allocate 6,000 records to it</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ea typeface="Calibri" panose="020F0502020204030204" pitchFamily="34" charset="0"/>
                <a:cs typeface="Calibri" panose="020F0502020204030204" pitchFamily="34" charset="0"/>
              </a:rPr>
              <a:t>Create a </a:t>
            </a:r>
            <a:r>
              <a:rPr lang="en-CA" sz="1200" b="1">
                <a:ea typeface="Calibri" panose="020F0502020204030204" pitchFamily="34" charset="0"/>
                <a:cs typeface="Calibri-Bold"/>
              </a:rPr>
              <a:t>Decision Tree </a:t>
            </a:r>
            <a:r>
              <a:rPr lang="en-CA" sz="1200">
                <a:ea typeface="Calibri" panose="020F0502020204030204" pitchFamily="34" charset="0"/>
                <a:cs typeface="Calibri" panose="020F0502020204030204" pitchFamily="34" charset="0"/>
              </a:rPr>
              <a:t>by dragging a </a:t>
            </a:r>
            <a:r>
              <a:rPr lang="en-CA" sz="1200" b="1">
                <a:ea typeface="Calibri" panose="020F0502020204030204" pitchFamily="34" charset="0"/>
                <a:cs typeface="Calibri-Bold"/>
              </a:rPr>
              <a:t>Decision Tree </a:t>
            </a:r>
            <a:r>
              <a:rPr lang="en-CA" sz="1200">
                <a:ea typeface="Calibri" panose="020F0502020204030204" pitchFamily="34" charset="0"/>
                <a:cs typeface="Calibri" panose="020F0502020204030204" pitchFamily="34" charset="0"/>
              </a:rPr>
              <a:t>node onto the </a:t>
            </a:r>
            <a:r>
              <a:rPr lang="en-CA" sz="1200" b="1">
                <a:ea typeface="Calibri" panose="020F0502020204030204" pitchFamily="34" charset="0"/>
                <a:cs typeface="Calibri-Bold"/>
              </a:rPr>
              <a:t>Workflow </a:t>
            </a:r>
            <a:r>
              <a:rPr lang="en-CA" sz="1200">
                <a:ea typeface="Calibri" panose="020F0502020204030204" pitchFamily="34" charset="0"/>
                <a:cs typeface="Calibri" panose="020F0502020204030204" pitchFamily="34" charset="0"/>
              </a:rPr>
              <a:t>canvas</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ea typeface="Calibri" panose="020F0502020204030204" pitchFamily="34" charset="0"/>
                <a:cs typeface="Calibri" panose="020F0502020204030204" pitchFamily="34" charset="0"/>
              </a:rPr>
              <a:t>Use the </a:t>
            </a:r>
            <a:r>
              <a:rPr lang="en-CA" sz="1200" b="1">
                <a:ea typeface="Calibri" panose="020F0502020204030204" pitchFamily="34" charset="0"/>
                <a:cs typeface="Calibri-Bold"/>
              </a:rPr>
              <a:t>Development </a:t>
            </a:r>
            <a:r>
              <a:rPr lang="en-CA" sz="1200">
                <a:ea typeface="Calibri" panose="020F0502020204030204" pitchFamily="34" charset="0"/>
                <a:cs typeface="Calibri" panose="020F0502020204030204" pitchFamily="34" charset="0"/>
              </a:rPr>
              <a:t>partition to train the model by linking it to the </a:t>
            </a:r>
            <a:r>
              <a:rPr lang="en-CA" sz="1200" b="1">
                <a:ea typeface="Calibri" panose="020F0502020204030204" pitchFamily="34" charset="0"/>
                <a:cs typeface="Calibri-Bold"/>
              </a:rPr>
              <a:t>Decision Tree </a:t>
            </a:r>
            <a:r>
              <a:rPr lang="en-CA" sz="1200">
                <a:ea typeface="Calibri" panose="020F0502020204030204" pitchFamily="34" charset="0"/>
                <a:cs typeface="Calibri" panose="020F0502020204030204" pitchFamily="34" charset="0"/>
              </a:rPr>
              <a:t>node</a:t>
            </a:r>
            <a:endParaRPr lang="en-CA" sz="1200">
              <a:ea typeface="Calibri" panose="020F0502020204030204" pitchFamily="34" charset="0"/>
              <a:cs typeface="Arial" panose="020B0604020202020204" pitchFamily="34" charset="0"/>
            </a:endParaRPr>
          </a:p>
          <a:p>
            <a:pPr marL="600075" lvl="1" indent="-257175">
              <a:lnSpc>
                <a:spcPct val="107000"/>
              </a:lnSpc>
              <a:buFont typeface="+mj-lt"/>
              <a:buAutoNum type="alphaLcParenR"/>
            </a:pPr>
            <a:r>
              <a:rPr lang="en-CA" sz="1200">
                <a:ea typeface="Calibri" panose="020F0502020204030204" pitchFamily="34" charset="0"/>
                <a:cs typeface="Calibri" panose="020F0502020204030204" pitchFamily="34" charset="0"/>
              </a:rPr>
              <a:t>Select the variable </a:t>
            </a:r>
            <a:r>
              <a:rPr lang="en-CA" sz="1200" i="1">
                <a:ea typeface="Calibri" panose="020F0502020204030204" pitchFamily="34" charset="0"/>
                <a:cs typeface="Calibri-Italic"/>
              </a:rPr>
              <a:t>Response</a:t>
            </a:r>
            <a:r>
              <a:rPr lang="en-CA" sz="1200">
                <a:ea typeface="Calibri" panose="020F0502020204030204" pitchFamily="34" charset="0"/>
                <a:cs typeface="Calibri" panose="020F0502020204030204" pitchFamily="34" charset="0"/>
              </a:rPr>
              <a:t>, as the </a:t>
            </a:r>
            <a:r>
              <a:rPr lang="en-CA" sz="1200" b="1">
                <a:ea typeface="Calibri" panose="020F0502020204030204" pitchFamily="34" charset="0"/>
                <a:cs typeface="Calibri-Bold"/>
              </a:rPr>
              <a:t>Dependent Variable</a:t>
            </a:r>
            <a:endParaRPr lang="en-CA" sz="1200">
              <a:ea typeface="Calibri" panose="020F0502020204030204" pitchFamily="34" charset="0"/>
              <a:cs typeface="Arial" panose="020B0604020202020204" pitchFamily="34" charset="0"/>
            </a:endParaRPr>
          </a:p>
          <a:p>
            <a:pPr marL="600075" lvl="1" indent="-257175">
              <a:lnSpc>
                <a:spcPct val="107000"/>
              </a:lnSpc>
              <a:buFont typeface="+mj-lt"/>
              <a:buAutoNum type="alphaLcParenR"/>
            </a:pPr>
            <a:r>
              <a:rPr lang="en-CA" sz="1200">
                <a:ea typeface="Calibri" panose="020F0502020204030204" pitchFamily="34" charset="0"/>
                <a:cs typeface="Calibri" panose="020F0502020204030204" pitchFamily="34" charset="0"/>
              </a:rPr>
              <a:t>Name the model appropriately</a:t>
            </a:r>
            <a:endParaRPr lang="en-CA" sz="1200">
              <a:ea typeface="Calibri" panose="020F0502020204030204" pitchFamily="34" charset="0"/>
              <a:cs typeface="Arial" panose="020B0604020202020204" pitchFamily="34" charset="0"/>
            </a:endParaRPr>
          </a:p>
          <a:p>
            <a:pPr marL="600075" lvl="1" indent="-257175">
              <a:lnSpc>
                <a:spcPct val="107000"/>
              </a:lnSpc>
              <a:buFont typeface="+mj-lt"/>
              <a:buAutoNum type="alphaLcParenR"/>
            </a:pPr>
            <a:r>
              <a:rPr lang="en-CA" sz="1200">
                <a:ea typeface="Calibri" panose="020F0502020204030204" pitchFamily="34" charset="0"/>
                <a:cs typeface="Calibri" panose="020F0502020204030204" pitchFamily="34" charset="0"/>
              </a:rPr>
              <a:t>Use the default algorithm: </a:t>
            </a:r>
            <a:r>
              <a:rPr lang="en-CA" sz="1200" b="1">
                <a:ea typeface="Calibri" panose="020F0502020204030204" pitchFamily="34" charset="0"/>
                <a:cs typeface="Calibri-Bold"/>
              </a:rPr>
              <a:t>Entropy Variance </a:t>
            </a:r>
            <a:r>
              <a:rPr lang="en-CA" sz="1200">
                <a:ea typeface="Calibri" panose="020F0502020204030204" pitchFamily="34" charset="0"/>
                <a:cs typeface="Calibri" panose="020F0502020204030204" pitchFamily="34" charset="0"/>
              </a:rPr>
              <a:t>to develop the model</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ea typeface="Calibri" panose="020F0502020204030204" pitchFamily="34" charset="0"/>
                <a:cs typeface="Calibri" panose="020F0502020204030204" pitchFamily="34" charset="0"/>
              </a:rPr>
              <a:t> Open the </a:t>
            </a:r>
            <a:r>
              <a:rPr lang="en-CA" sz="1200" b="1">
                <a:ea typeface="Calibri" panose="020F0502020204030204" pitchFamily="34" charset="0"/>
                <a:cs typeface="Calibri-Bold"/>
              </a:rPr>
              <a:t>Decision Tree</a:t>
            </a:r>
            <a:r>
              <a:rPr lang="en-CA" sz="1200">
                <a:ea typeface="Calibri" panose="020F0502020204030204" pitchFamily="34" charset="0"/>
                <a:cs typeface="Calibri" panose="020F0502020204030204" pitchFamily="34" charset="0"/>
              </a:rPr>
              <a:t>. The first tab displays the tree view</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ea typeface="Calibri" panose="020F0502020204030204" pitchFamily="34" charset="0"/>
                <a:cs typeface="Calibri" panose="020F0502020204030204" pitchFamily="34" charset="0"/>
              </a:rPr>
              <a:t> Assess the dependent variable distribution</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ea typeface="Calibri" panose="020F0502020204030204" pitchFamily="34" charset="0"/>
                <a:cs typeface="Calibri" panose="020F0502020204030204" pitchFamily="34" charset="0"/>
              </a:rPr>
              <a:t> Use the taskbar icon or right click and choose Find Split to find the first split variable</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ea typeface="Calibri" panose="020F0502020204030204" pitchFamily="34" charset="0"/>
                <a:cs typeface="Calibri" panose="020F0502020204030204" pitchFamily="34" charset="0"/>
              </a:rPr>
              <a:t>What variable was chosen? Why? Refer to the Split Report tab to assess</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ea typeface="Calibri" panose="020F0502020204030204" pitchFamily="34" charset="0"/>
                <a:cs typeface="Calibri" panose="020F0502020204030204" pitchFamily="34" charset="0"/>
              </a:rPr>
              <a:t>Use Find Split on the resulting nodes to further build the tree</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ea typeface="Calibri" panose="020F0502020204030204" pitchFamily="34" charset="0"/>
                <a:cs typeface="Calibri" panose="020F0502020204030204" pitchFamily="34" charset="0"/>
              </a:rPr>
              <a:t>If any splits result in more than six child nodes use Edit Split to merge nodes together, use your judgement to assess which should be merged</a:t>
            </a:r>
            <a:endParaRPr lang="en-CA" sz="1200">
              <a:ea typeface="Calibri" panose="020F0502020204030204" pitchFamily="34" charset="0"/>
              <a:cs typeface="Arial" panose="020B0604020202020204" pitchFamily="34" charset="0"/>
            </a:endParaRPr>
          </a:p>
          <a:p>
            <a:pPr marL="0" indent="0">
              <a:lnSpc>
                <a:spcPct val="107000"/>
              </a:lnSpc>
              <a:buNone/>
            </a:pPr>
            <a:endParaRPr lang="en-CA"/>
          </a:p>
        </p:txBody>
      </p:sp>
      <p:sp>
        <p:nvSpPr>
          <p:cNvPr id="4" name="Title 3">
            <a:extLst>
              <a:ext uri="{FF2B5EF4-FFF2-40B4-BE49-F238E27FC236}">
                <a16:creationId xmlns:a16="http://schemas.microsoft.com/office/drawing/2014/main" id="{E756CA14-6FC0-491E-B2D4-9D059AFDB2B6}"/>
              </a:ext>
            </a:extLst>
          </p:cNvPr>
          <p:cNvSpPr>
            <a:spLocks noGrp="1"/>
          </p:cNvSpPr>
          <p:nvPr>
            <p:ph type="title"/>
          </p:nvPr>
        </p:nvSpPr>
        <p:spPr/>
        <p:txBody>
          <a:bodyPr/>
          <a:lstStyle/>
          <a:p>
            <a:r>
              <a:rPr lang="en-CA"/>
              <a:t>Chapter 8 Exercises (1/2)</a:t>
            </a:r>
          </a:p>
        </p:txBody>
      </p:sp>
    </p:spTree>
    <p:custDataLst>
      <p:tags r:id="rId1"/>
    </p:custDataLst>
    <p:extLst>
      <p:ext uri="{BB962C8B-B14F-4D97-AF65-F5344CB8AC3E}">
        <p14:creationId xmlns:p14="http://schemas.microsoft.com/office/powerpoint/2010/main" val="418664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7" name="Text Placeholder 6">
            <a:extLst>
              <a:ext uri="{FF2B5EF4-FFF2-40B4-BE49-F238E27FC236}">
                <a16:creationId xmlns:a16="http://schemas.microsoft.com/office/drawing/2014/main" id="{024DE945-13C0-4B60-8315-1F3EB25BF741}"/>
              </a:ext>
            </a:extLst>
          </p:cNvPr>
          <p:cNvSpPr>
            <a:spLocks noGrp="1"/>
          </p:cNvSpPr>
          <p:nvPr>
            <p:ph type="body" sz="quarter" idx="11"/>
          </p:nvPr>
        </p:nvSpPr>
        <p:spPr/>
        <p:txBody>
          <a:bodyPr/>
          <a:lstStyle/>
          <a:p>
            <a:pPr marL="0" indent="0">
              <a:lnSpc>
                <a:spcPct val="107000"/>
              </a:lnSpc>
              <a:buNone/>
            </a:pPr>
            <a:r>
              <a:rPr lang="en-CA" sz="1200">
                <a:ea typeface="Calibri" panose="020F0502020204030204" pitchFamily="34" charset="0"/>
                <a:cs typeface="Calibri" panose="020F0502020204030204" pitchFamily="34" charset="0"/>
              </a:rPr>
              <a:t>10. Explore the other tabs to assess the information they contain</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startAt="11"/>
            </a:pPr>
            <a:r>
              <a:rPr lang="en-CA" sz="1200">
                <a:cs typeface="Calibri" panose="020F0502020204030204" pitchFamily="34" charset="0"/>
              </a:rPr>
              <a:t>Split the screen to have the model, some charts and the Tree Map visible simultaneously</a:t>
            </a:r>
          </a:p>
          <a:p>
            <a:pPr marL="257175" indent="-257175">
              <a:lnSpc>
                <a:spcPct val="107000"/>
              </a:lnSpc>
              <a:buFont typeface="+mj-lt"/>
              <a:buAutoNum type="arabicPeriod" startAt="11"/>
            </a:pPr>
            <a:r>
              <a:rPr lang="en-CA" sz="1200">
                <a:cs typeface="Calibri" panose="020F0502020204030204" pitchFamily="34" charset="0"/>
              </a:rPr>
              <a:t> Create a dynamic chart of a single variable, e.g. age. Click on any node to see the charts reflect the distribution of cases in the selected node</a:t>
            </a:r>
          </a:p>
          <a:p>
            <a:pPr marL="257175" indent="-257175">
              <a:lnSpc>
                <a:spcPct val="107000"/>
              </a:lnSpc>
              <a:buFont typeface="+mj-lt"/>
              <a:buAutoNum type="arabicPeriod" startAt="11"/>
            </a:pPr>
            <a:r>
              <a:rPr lang="en-CA" sz="1200">
                <a:cs typeface="Calibri" panose="020F0502020204030204" pitchFamily="34" charset="0"/>
              </a:rPr>
              <a:t>Return to single view</a:t>
            </a:r>
          </a:p>
          <a:p>
            <a:pPr marL="257175" indent="-257175">
              <a:lnSpc>
                <a:spcPct val="107000"/>
              </a:lnSpc>
              <a:buFont typeface="+mj-lt"/>
              <a:buAutoNum type="arabicPeriod" startAt="11"/>
            </a:pPr>
            <a:r>
              <a:rPr lang="en-CA" sz="1200">
                <a:cs typeface="Calibri" panose="020F0502020204030204" pitchFamily="34" charset="0"/>
              </a:rPr>
              <a:t>Use the Automatic Grow option to allow the algorithm to automatically grow the tree</a:t>
            </a:r>
          </a:p>
          <a:p>
            <a:pPr marL="257175" indent="-257175">
              <a:lnSpc>
                <a:spcPct val="107000"/>
              </a:lnSpc>
              <a:buFont typeface="+mj-lt"/>
              <a:buAutoNum type="arabicPeriod" startAt="11"/>
            </a:pPr>
            <a:r>
              <a:rPr lang="en-CA" sz="1200">
                <a:cs typeface="Calibri" panose="020F0502020204030204" pitchFamily="34" charset="0"/>
              </a:rPr>
              <a:t>Assess variable attributes using the Attribute Editor from the Tools menu to assess whether any variables should be excluded</a:t>
            </a:r>
          </a:p>
          <a:p>
            <a:pPr marL="257175" indent="-257175">
              <a:lnSpc>
                <a:spcPct val="107000"/>
              </a:lnSpc>
              <a:buFont typeface="+mj-lt"/>
              <a:buAutoNum type="arabicPeriod" startAt="11"/>
            </a:pPr>
            <a:r>
              <a:rPr lang="en-CA" sz="1200">
                <a:cs typeface="Calibri" panose="020F0502020204030204" pitchFamily="34" charset="0"/>
              </a:rPr>
              <a:t>Should all variables be used in building the model? Consider excluding the variable </a:t>
            </a:r>
            <a:r>
              <a:rPr lang="en-CA" sz="1200" err="1">
                <a:cs typeface="Calibri" panose="020F0502020204030204" pitchFamily="34" charset="0"/>
              </a:rPr>
              <a:t>fnlwgt</a:t>
            </a:r>
            <a:r>
              <a:rPr lang="en-CA" sz="1200">
                <a:cs typeface="Calibri" panose="020F0502020204030204" pitchFamily="34" charset="0"/>
              </a:rPr>
              <a:t>. Why?</a:t>
            </a:r>
          </a:p>
          <a:p>
            <a:pPr marL="257175" indent="-257175">
              <a:lnSpc>
                <a:spcPct val="107000"/>
              </a:lnSpc>
              <a:buFont typeface="+mj-lt"/>
              <a:buAutoNum type="arabicPeriod" startAt="11"/>
            </a:pPr>
            <a:r>
              <a:rPr lang="en-CA" sz="1200">
                <a:cs typeface="Calibri" panose="020F0502020204030204" pitchFamily="34" charset="0"/>
              </a:rPr>
              <a:t>Use the Force Split option and choose any variable to force a split. How does this differ from the other methods?</a:t>
            </a:r>
          </a:p>
          <a:p>
            <a:pPr marL="257175" indent="-257175">
              <a:lnSpc>
                <a:spcPct val="107000"/>
              </a:lnSpc>
              <a:buFont typeface="+mj-lt"/>
              <a:buAutoNum type="arabicPeriod" startAt="11"/>
            </a:pPr>
            <a:r>
              <a:rPr lang="en-CA" sz="1200">
                <a:cs typeface="Calibri" panose="020F0502020204030204" pitchFamily="34" charset="0"/>
              </a:rPr>
              <a:t>View the node report for a tabular representation of the tree</a:t>
            </a:r>
          </a:p>
          <a:p>
            <a:pPr marL="257175" indent="-257175">
              <a:lnSpc>
                <a:spcPct val="107000"/>
              </a:lnSpc>
              <a:buFont typeface="+mj-lt"/>
              <a:buAutoNum type="arabicPeriod" startAt="11"/>
            </a:pPr>
            <a:r>
              <a:rPr lang="en-CA" sz="1200">
                <a:cs typeface="Calibri" panose="020F0502020204030204" pitchFamily="34" charset="0"/>
              </a:rPr>
              <a:t>Explore creating more trees using a different algorithm, by modifying the Decision Tree node</a:t>
            </a:r>
          </a:p>
          <a:p>
            <a:pPr marL="257175" indent="-257175">
              <a:lnSpc>
                <a:spcPct val="107000"/>
              </a:lnSpc>
              <a:buFont typeface="+mj-lt"/>
              <a:buAutoNum type="arabicPeriod" startAt="11"/>
            </a:pPr>
            <a:r>
              <a:rPr lang="en-CA" sz="1200">
                <a:cs typeface="Calibri" panose="020F0502020204030204" pitchFamily="34" charset="0"/>
              </a:rPr>
              <a:t> Create a model instance. Assign an appropriate name</a:t>
            </a:r>
          </a:p>
          <a:p>
            <a:pPr marL="0" indent="0">
              <a:buNone/>
            </a:pPr>
            <a:endParaRPr lang="en-CA"/>
          </a:p>
        </p:txBody>
      </p:sp>
      <p:sp>
        <p:nvSpPr>
          <p:cNvPr id="4" name="Title 3">
            <a:extLst>
              <a:ext uri="{FF2B5EF4-FFF2-40B4-BE49-F238E27FC236}">
                <a16:creationId xmlns:a16="http://schemas.microsoft.com/office/drawing/2014/main" id="{E756CA14-6FC0-491E-B2D4-9D059AFDB2B6}"/>
              </a:ext>
            </a:extLst>
          </p:cNvPr>
          <p:cNvSpPr>
            <a:spLocks noGrp="1"/>
          </p:cNvSpPr>
          <p:nvPr>
            <p:ph type="title"/>
          </p:nvPr>
        </p:nvSpPr>
        <p:spPr/>
        <p:txBody>
          <a:bodyPr/>
          <a:lstStyle/>
          <a:p>
            <a:r>
              <a:rPr lang="en-CA"/>
              <a:t>Chapter 8 Exercises (2/2)</a:t>
            </a:r>
          </a:p>
        </p:txBody>
      </p:sp>
    </p:spTree>
    <p:custDataLst>
      <p:tags r:id="rId1"/>
    </p:custDataLst>
    <p:extLst>
      <p:ext uri="{BB962C8B-B14F-4D97-AF65-F5344CB8AC3E}">
        <p14:creationId xmlns:p14="http://schemas.microsoft.com/office/powerpoint/2010/main" val="91307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9: Model evaluation and validation</a:t>
            </a:r>
          </a:p>
        </p:txBody>
      </p:sp>
    </p:spTree>
    <p:custDataLst>
      <p:tags r:id="rId1"/>
    </p:custDataLst>
    <p:extLst>
      <p:ext uri="{BB962C8B-B14F-4D97-AF65-F5344CB8AC3E}">
        <p14:creationId xmlns:p14="http://schemas.microsoft.com/office/powerpoint/2010/main" val="12996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2DB067F4-510D-4CC4-86CA-D5BF01772B62}"/>
              </a:ext>
            </a:extLst>
          </p:cNvPr>
          <p:cNvSpPr>
            <a:spLocks noGrp="1"/>
          </p:cNvSpPr>
          <p:nvPr>
            <p:ph type="body" sz="quarter" idx="11"/>
          </p:nvPr>
        </p:nvSpPr>
        <p:spPr/>
        <p:txBody>
          <a:bodyPr/>
          <a:lstStyle/>
          <a:p>
            <a:r>
              <a:rPr lang="en-CA"/>
              <a:t>Introduction </a:t>
            </a:r>
          </a:p>
          <a:p>
            <a:r>
              <a:rPr lang="en-CA"/>
              <a:t>Evaluate Palette </a:t>
            </a:r>
          </a:p>
          <a:p>
            <a:r>
              <a:rPr lang="en-CA"/>
              <a:t>Model Validation </a:t>
            </a:r>
          </a:p>
          <a:p>
            <a:r>
              <a:rPr lang="en-CA"/>
              <a:t>Model Analyzer </a:t>
            </a:r>
          </a:p>
        </p:txBody>
      </p:sp>
      <p:sp>
        <p:nvSpPr>
          <p:cNvPr id="2" name="Title 1">
            <a:extLst>
              <a:ext uri="{FF2B5EF4-FFF2-40B4-BE49-F238E27FC236}">
                <a16:creationId xmlns:a16="http://schemas.microsoft.com/office/drawing/2014/main" id="{A5C649E1-76DD-4E4B-9FFF-AFEA27198814}"/>
              </a:ext>
            </a:extLst>
          </p:cNvPr>
          <p:cNvSpPr>
            <a:spLocks noGrp="1"/>
          </p:cNvSpPr>
          <p:nvPr>
            <p:ph type="title"/>
          </p:nvPr>
        </p:nvSpPr>
        <p:spPr/>
        <p:txBody>
          <a:bodyPr/>
          <a:lstStyle/>
          <a:p>
            <a:r>
              <a:rPr lang="en-CA"/>
              <a:t>Contents </a:t>
            </a:r>
          </a:p>
        </p:txBody>
      </p:sp>
    </p:spTree>
    <p:custDataLst>
      <p:tags r:id="rId1"/>
    </p:custDataLst>
    <p:extLst>
      <p:ext uri="{BB962C8B-B14F-4D97-AF65-F5344CB8AC3E}">
        <p14:creationId xmlns:p14="http://schemas.microsoft.com/office/powerpoint/2010/main" val="410833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8" name="Picture 7">
            <a:extLst>
              <a:ext uri="{FF2B5EF4-FFF2-40B4-BE49-F238E27FC236}">
                <a16:creationId xmlns:a16="http://schemas.microsoft.com/office/drawing/2014/main" id="{46BD2877-89B3-4079-9303-6A1D7E288FE1}"/>
              </a:ext>
            </a:extLst>
          </p:cNvPr>
          <p:cNvPicPr>
            <a:picLocks noChangeAspect="1"/>
          </p:cNvPicPr>
          <p:nvPr/>
        </p:nvPicPr>
        <p:blipFill rotWithShape="1">
          <a:blip r:embed="rId4"/>
          <a:srcRect l="4433" t="1322" r="4538" b="-330"/>
          <a:stretch/>
        </p:blipFill>
        <p:spPr>
          <a:xfrm>
            <a:off x="4572000" y="1019994"/>
            <a:ext cx="4476307" cy="3333953"/>
          </a:xfrm>
          <a:prstGeom prst="rect">
            <a:avLst/>
          </a:prstGeom>
          <a:ln>
            <a:solidFill>
              <a:schemeClr val="tx1"/>
            </a:solidFill>
          </a:ln>
        </p:spPr>
      </p:pic>
      <p:sp>
        <p:nvSpPr>
          <p:cNvPr id="6" name="Text Placeholder 5">
            <a:extLst>
              <a:ext uri="{FF2B5EF4-FFF2-40B4-BE49-F238E27FC236}">
                <a16:creationId xmlns:a16="http://schemas.microsoft.com/office/drawing/2014/main" id="{ADFCBC9D-B55C-4F79-B45D-13228FC1713C}"/>
              </a:ext>
            </a:extLst>
          </p:cNvPr>
          <p:cNvSpPr>
            <a:spLocks noGrp="1"/>
          </p:cNvSpPr>
          <p:nvPr>
            <p:ph type="body" sz="quarter" idx="11"/>
          </p:nvPr>
        </p:nvSpPr>
        <p:spPr>
          <a:xfrm>
            <a:off x="457200" y="975278"/>
            <a:ext cx="4035083" cy="3445524"/>
          </a:xfrm>
        </p:spPr>
        <p:txBody>
          <a:bodyPr/>
          <a:lstStyle/>
          <a:p>
            <a:r>
              <a:rPr lang="en-GB"/>
              <a:t>To assess whether rules/segments are applicable to the population</a:t>
            </a:r>
          </a:p>
          <a:p>
            <a:r>
              <a:rPr lang="en-GB"/>
              <a:t>Prior to modelling – partition data: Training and Validation partitions</a:t>
            </a:r>
          </a:p>
          <a:p>
            <a:r>
              <a:rPr lang="en-GB"/>
              <a:t>Build model and do first-level evaluation on the Training partition</a:t>
            </a:r>
          </a:p>
          <a:p>
            <a:r>
              <a:rPr lang="en-GB"/>
              <a:t>More thorough evaluation and validate done on the Validation partition</a:t>
            </a:r>
          </a:p>
          <a:p>
            <a:pPr lvl="1"/>
            <a:r>
              <a:rPr lang="en-GB"/>
              <a:t>Purpose: test how well a model performs on “new” data</a:t>
            </a:r>
          </a:p>
          <a:p>
            <a:pPr lvl="1"/>
            <a:r>
              <a:rPr lang="en-GB"/>
              <a:t>Validation or testing dataset acts as a proxy for the population</a:t>
            </a:r>
          </a:p>
          <a:p>
            <a:endParaRPr lang="en-CA"/>
          </a:p>
        </p:txBody>
      </p:sp>
      <p:sp>
        <p:nvSpPr>
          <p:cNvPr id="3" name="Title 2">
            <a:extLst>
              <a:ext uri="{FF2B5EF4-FFF2-40B4-BE49-F238E27FC236}">
                <a16:creationId xmlns:a16="http://schemas.microsoft.com/office/drawing/2014/main" id="{99EC8146-21DF-46CF-B846-3EDEC3634D49}"/>
              </a:ext>
            </a:extLst>
          </p:cNvPr>
          <p:cNvSpPr>
            <a:spLocks noGrp="1"/>
          </p:cNvSpPr>
          <p:nvPr>
            <p:ph type="title"/>
          </p:nvPr>
        </p:nvSpPr>
        <p:spPr/>
        <p:txBody>
          <a:bodyPr/>
          <a:lstStyle/>
          <a:p>
            <a:r>
              <a:rPr lang="en-CA"/>
              <a:t>Goal of Validation </a:t>
            </a:r>
          </a:p>
        </p:txBody>
      </p:sp>
    </p:spTree>
    <p:custDataLst>
      <p:tags r:id="rId1"/>
    </p:custDataLst>
    <p:extLst>
      <p:ext uri="{BB962C8B-B14F-4D97-AF65-F5344CB8AC3E}">
        <p14:creationId xmlns:p14="http://schemas.microsoft.com/office/powerpoint/2010/main" val="140970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grpSp>
        <p:nvGrpSpPr>
          <p:cNvPr id="7" name="Group 6">
            <a:extLst>
              <a:ext uri="{FF2B5EF4-FFF2-40B4-BE49-F238E27FC236}">
                <a16:creationId xmlns:a16="http://schemas.microsoft.com/office/drawing/2014/main" id="{6A1CD36C-FF53-4572-9FA0-A534E0F3D9CD}"/>
              </a:ext>
            </a:extLst>
          </p:cNvPr>
          <p:cNvGrpSpPr/>
          <p:nvPr/>
        </p:nvGrpSpPr>
        <p:grpSpPr>
          <a:xfrm>
            <a:off x="200024" y="902370"/>
            <a:ext cx="8039606" cy="3832352"/>
            <a:chOff x="188120" y="417544"/>
            <a:chExt cx="8039606" cy="3832352"/>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pic>
          <p:nvPicPr>
            <p:cNvPr id="12" name="Picture 6" descr="Crisp-DM Colour">
              <a:extLst>
                <a:ext uri="{FF2B5EF4-FFF2-40B4-BE49-F238E27FC236}">
                  <a16:creationId xmlns:a16="http://schemas.microsoft.com/office/drawing/2014/main" id="{8A1A8548-6D0A-4A88-9ECF-AF602D4BC7BB}"/>
                </a:ext>
              </a:extLst>
            </p:cNvPr>
            <p:cNvPicPr>
              <a:picLocks noChangeAspect="1" noChangeArrowheads="1"/>
            </p:cNvPicPr>
            <p:nvPr/>
          </p:nvPicPr>
          <p:blipFill>
            <a:blip r:embed="rId4"/>
            <a:srcRect/>
            <a:stretch>
              <a:fillRect/>
            </a:stretch>
          </p:blipFill>
          <p:spPr bwMode="auto">
            <a:xfrm>
              <a:off x="2472997" y="417544"/>
              <a:ext cx="3722700" cy="3832352"/>
            </a:xfrm>
            <a:prstGeom prst="rect">
              <a:avLst/>
            </a:prstGeom>
            <a:solidFill>
              <a:schemeClr val="tx2"/>
            </a:solidFill>
            <a:ln w="9525">
              <a:noFill/>
              <a:miter lim="800000"/>
              <a:headEnd/>
              <a:tailEnd/>
            </a:ln>
          </p:spPr>
        </p:pic>
        <p:sp>
          <p:nvSpPr>
            <p:cNvPr id="13" name="Text Box 8">
              <a:extLst>
                <a:ext uri="{FF2B5EF4-FFF2-40B4-BE49-F238E27FC236}">
                  <a16:creationId xmlns:a16="http://schemas.microsoft.com/office/drawing/2014/main" id="{C3EECD30-B5C0-4B8C-B9BD-6842D69D8FB4}"/>
                </a:ext>
              </a:extLst>
            </p:cNvPr>
            <p:cNvSpPr txBox="1">
              <a:spLocks noChangeArrowheads="1"/>
            </p:cNvSpPr>
            <p:nvPr/>
          </p:nvSpPr>
          <p:spPr bwMode="ltGray">
            <a:xfrm>
              <a:off x="690346" y="1026618"/>
              <a:ext cx="2447166" cy="404085"/>
            </a:xfrm>
            <a:prstGeom prst="rect">
              <a:avLst/>
            </a:prstGeom>
            <a:noFill/>
            <a:ln w="28575" algn="ctr">
              <a:noFill/>
              <a:miter lim="800000"/>
              <a:headEnd/>
              <a:tailEnd/>
            </a:ln>
          </p:spPr>
          <p:txBody>
            <a:bodyPr wrap="square">
              <a:spAutoFit/>
            </a:bodyPr>
            <a:lstStyle/>
            <a:p>
              <a:r>
                <a:rPr lang="en-GB" sz="1013"/>
                <a:t>Determine business objectives and data mining goals</a:t>
              </a:r>
            </a:p>
          </p:txBody>
        </p:sp>
        <p:sp>
          <p:nvSpPr>
            <p:cNvPr id="14" name="Text Box 7">
              <a:extLst>
                <a:ext uri="{FF2B5EF4-FFF2-40B4-BE49-F238E27FC236}">
                  <a16:creationId xmlns:a16="http://schemas.microsoft.com/office/drawing/2014/main" id="{A249CB6E-D287-4092-962A-87ABF9202BA0}"/>
                </a:ext>
              </a:extLst>
            </p:cNvPr>
            <p:cNvSpPr txBox="1">
              <a:spLocks noChangeArrowheads="1"/>
            </p:cNvSpPr>
            <p:nvPr/>
          </p:nvSpPr>
          <p:spPr bwMode="ltGray">
            <a:xfrm>
              <a:off x="1620072" y="1781606"/>
              <a:ext cx="1107266" cy="404085"/>
            </a:xfrm>
            <a:prstGeom prst="rect">
              <a:avLst/>
            </a:prstGeom>
            <a:noFill/>
            <a:ln w="28575" algn="ctr">
              <a:noFill/>
              <a:miter lim="800000"/>
              <a:headEnd/>
              <a:tailEnd/>
            </a:ln>
          </p:spPr>
          <p:txBody>
            <a:bodyPr wrap="square">
              <a:spAutoFit/>
            </a:bodyPr>
            <a:lstStyle/>
            <a:p>
              <a:r>
                <a:rPr lang="en-GB" sz="1013"/>
                <a:t>Champion/ </a:t>
              </a:r>
            </a:p>
            <a:p>
              <a:r>
                <a:rPr lang="en-GB" sz="1013"/>
                <a:t>Challenger</a:t>
              </a:r>
            </a:p>
          </p:txBody>
        </p:sp>
        <p:sp>
          <p:nvSpPr>
            <p:cNvPr id="15" name="Text Box 7">
              <a:extLst>
                <a:ext uri="{FF2B5EF4-FFF2-40B4-BE49-F238E27FC236}">
                  <a16:creationId xmlns:a16="http://schemas.microsoft.com/office/drawing/2014/main" id="{0628B970-313E-4732-9D11-831EAFDA47CE}"/>
                </a:ext>
              </a:extLst>
            </p:cNvPr>
            <p:cNvSpPr txBox="1">
              <a:spLocks noChangeArrowheads="1"/>
            </p:cNvSpPr>
            <p:nvPr/>
          </p:nvSpPr>
          <p:spPr bwMode="ltGray">
            <a:xfrm>
              <a:off x="1168561" y="2877147"/>
              <a:ext cx="1490738" cy="404085"/>
            </a:xfrm>
            <a:prstGeom prst="rect">
              <a:avLst/>
            </a:prstGeom>
            <a:noFill/>
            <a:ln w="28575" algn="ctr">
              <a:noFill/>
              <a:miter lim="800000"/>
              <a:headEnd/>
              <a:tailEnd/>
            </a:ln>
          </p:spPr>
          <p:txBody>
            <a:bodyPr wrap="square">
              <a:spAutoFit/>
            </a:bodyPr>
            <a:lstStyle/>
            <a:p>
              <a:r>
                <a:rPr lang="en-GB" sz="1013"/>
                <a:t>Integrate into </a:t>
              </a:r>
            </a:p>
            <a:p>
              <a:r>
                <a:rPr lang="en-GB" sz="1013"/>
                <a:t>business processes</a:t>
              </a:r>
            </a:p>
          </p:txBody>
        </p:sp>
        <p:sp>
          <p:nvSpPr>
            <p:cNvPr id="16" name="Text Box 9">
              <a:extLst>
                <a:ext uri="{FF2B5EF4-FFF2-40B4-BE49-F238E27FC236}">
                  <a16:creationId xmlns:a16="http://schemas.microsoft.com/office/drawing/2014/main" id="{C37A565F-C3AA-4823-BFD3-504C767DAA3E}"/>
                </a:ext>
              </a:extLst>
            </p:cNvPr>
            <p:cNvSpPr txBox="1">
              <a:spLocks noChangeArrowheads="1"/>
            </p:cNvSpPr>
            <p:nvPr/>
          </p:nvSpPr>
          <p:spPr bwMode="ltGray">
            <a:xfrm>
              <a:off x="1557670" y="3796328"/>
              <a:ext cx="2080652" cy="404085"/>
            </a:xfrm>
            <a:prstGeom prst="rect">
              <a:avLst/>
            </a:prstGeom>
            <a:noFill/>
            <a:ln w="28575" algn="ctr">
              <a:noFill/>
              <a:miter lim="800000"/>
              <a:headEnd/>
              <a:tailEnd/>
            </a:ln>
          </p:spPr>
          <p:txBody>
            <a:bodyPr wrap="square">
              <a:spAutoFit/>
            </a:bodyPr>
            <a:lstStyle/>
            <a:p>
              <a:r>
                <a:rPr lang="en-GB" sz="1013"/>
                <a:t>Evaluate how results </a:t>
              </a:r>
            </a:p>
            <a:p>
              <a:r>
                <a:rPr lang="en-GB" sz="1013"/>
                <a:t>achieve business objectives</a:t>
              </a:r>
            </a:p>
          </p:txBody>
        </p:sp>
        <p:sp>
          <p:nvSpPr>
            <p:cNvPr id="17" name="Text Box 12">
              <a:extLst>
                <a:ext uri="{FF2B5EF4-FFF2-40B4-BE49-F238E27FC236}">
                  <a16:creationId xmlns:a16="http://schemas.microsoft.com/office/drawing/2014/main" id="{B21CB3A4-F2DD-494C-8BE4-C20D9363C859}"/>
                </a:ext>
              </a:extLst>
            </p:cNvPr>
            <p:cNvSpPr txBox="1">
              <a:spLocks noChangeArrowheads="1"/>
            </p:cNvSpPr>
            <p:nvPr/>
          </p:nvSpPr>
          <p:spPr bwMode="ltGray">
            <a:xfrm>
              <a:off x="5931447" y="2500258"/>
              <a:ext cx="1787125" cy="404085"/>
            </a:xfrm>
            <a:prstGeom prst="rect">
              <a:avLst/>
            </a:prstGeom>
            <a:noFill/>
            <a:ln w="28575" algn="ctr">
              <a:noFill/>
              <a:miter lim="800000"/>
              <a:headEnd/>
              <a:tailEnd/>
            </a:ln>
          </p:spPr>
          <p:txBody>
            <a:bodyPr wrap="square">
              <a:spAutoFit/>
            </a:bodyPr>
            <a:lstStyle/>
            <a:p>
              <a:r>
                <a:rPr lang="en-GB" sz="1013"/>
                <a:t>Select, generate, build and evaluate models</a:t>
              </a:r>
            </a:p>
          </p:txBody>
        </p:sp>
        <p:sp>
          <p:nvSpPr>
            <p:cNvPr id="18" name="Text Box 11">
              <a:extLst>
                <a:ext uri="{FF2B5EF4-FFF2-40B4-BE49-F238E27FC236}">
                  <a16:creationId xmlns:a16="http://schemas.microsoft.com/office/drawing/2014/main" id="{2E14BBAC-7108-49B3-8E06-39497597BA1F}"/>
                </a:ext>
              </a:extLst>
            </p:cNvPr>
            <p:cNvSpPr txBox="1">
              <a:spLocks noChangeArrowheads="1"/>
            </p:cNvSpPr>
            <p:nvPr/>
          </p:nvSpPr>
          <p:spPr bwMode="ltGray">
            <a:xfrm>
              <a:off x="6195697" y="1627161"/>
              <a:ext cx="2032029" cy="404085"/>
            </a:xfrm>
            <a:prstGeom prst="rect">
              <a:avLst/>
            </a:prstGeom>
            <a:noFill/>
            <a:ln w="28575" algn="ctr">
              <a:noFill/>
              <a:miter lim="800000"/>
              <a:headEnd/>
              <a:tailEnd/>
            </a:ln>
          </p:spPr>
          <p:txBody>
            <a:bodyPr wrap="square">
              <a:spAutoFit/>
            </a:bodyPr>
            <a:lstStyle/>
            <a:p>
              <a:r>
                <a:rPr lang="en-GB" sz="1013"/>
                <a:t>Select, clean, construct, integrate and format data</a:t>
              </a:r>
            </a:p>
          </p:txBody>
        </p:sp>
        <p:sp>
          <p:nvSpPr>
            <p:cNvPr id="19" name="Text Box 10">
              <a:extLst>
                <a:ext uri="{FF2B5EF4-FFF2-40B4-BE49-F238E27FC236}">
                  <a16:creationId xmlns:a16="http://schemas.microsoft.com/office/drawing/2014/main" id="{CCF9BDDE-15A7-48BC-A176-31C04B7541E4}"/>
                </a:ext>
              </a:extLst>
            </p:cNvPr>
            <p:cNvSpPr txBox="1">
              <a:spLocks noChangeArrowheads="1"/>
            </p:cNvSpPr>
            <p:nvPr/>
          </p:nvSpPr>
          <p:spPr bwMode="ltGray">
            <a:xfrm>
              <a:off x="5537925" y="421100"/>
              <a:ext cx="2123798" cy="404085"/>
            </a:xfrm>
            <a:prstGeom prst="rect">
              <a:avLst/>
            </a:prstGeom>
            <a:noFill/>
            <a:ln w="28575" algn="ctr">
              <a:noFill/>
              <a:miter lim="800000"/>
              <a:headEnd/>
              <a:tailEnd/>
            </a:ln>
          </p:spPr>
          <p:txBody>
            <a:bodyPr wrap="square">
              <a:spAutoFit/>
            </a:bodyPr>
            <a:lstStyle/>
            <a:p>
              <a:r>
                <a:rPr lang="en-GB" sz="1013"/>
                <a:t>Collect, describe, explore     and verify quality of data</a:t>
              </a:r>
            </a:p>
          </p:txBody>
        </p:sp>
      </p:grpSp>
      <p:sp>
        <p:nvSpPr>
          <p:cNvPr id="2" name="Title 1">
            <a:extLst>
              <a:ext uri="{FF2B5EF4-FFF2-40B4-BE49-F238E27FC236}">
                <a16:creationId xmlns:a16="http://schemas.microsoft.com/office/drawing/2014/main" id="{CE2C18FE-0B76-4258-800A-72A51DDECE0B}"/>
              </a:ext>
            </a:extLst>
          </p:cNvPr>
          <p:cNvSpPr>
            <a:spLocks noGrp="1"/>
          </p:cNvSpPr>
          <p:nvPr>
            <p:ph type="title"/>
          </p:nvPr>
        </p:nvSpPr>
        <p:spPr/>
        <p:txBody>
          <a:bodyPr/>
          <a:lstStyle/>
          <a:p>
            <a:r>
              <a:rPr lang="en-CA"/>
              <a:t>Reminder: CRISP - DM</a:t>
            </a:r>
          </a:p>
        </p:txBody>
      </p:sp>
    </p:spTree>
    <p:custDataLst>
      <p:tags r:id="rId1"/>
    </p:custDataLst>
    <p:extLst>
      <p:ext uri="{BB962C8B-B14F-4D97-AF65-F5344CB8AC3E}">
        <p14:creationId xmlns:p14="http://schemas.microsoft.com/office/powerpoint/2010/main" val="417982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grpSp>
        <p:nvGrpSpPr>
          <p:cNvPr id="7" name="Group 6">
            <a:extLst>
              <a:ext uri="{FF2B5EF4-FFF2-40B4-BE49-F238E27FC236}">
                <a16:creationId xmlns:a16="http://schemas.microsoft.com/office/drawing/2014/main" id="{9C94365B-7F1C-4390-AFBA-462001C10001}"/>
              </a:ext>
            </a:extLst>
          </p:cNvPr>
          <p:cNvGrpSpPr/>
          <p:nvPr/>
        </p:nvGrpSpPr>
        <p:grpSpPr>
          <a:xfrm>
            <a:off x="4934779" y="1019995"/>
            <a:ext cx="2710030" cy="3714727"/>
            <a:chOff x="5228846" y="714757"/>
            <a:chExt cx="2164286" cy="3207143"/>
          </a:xfrm>
        </p:grpSpPr>
        <p:pic>
          <p:nvPicPr>
            <p:cNvPr id="3" name="Picture 2">
              <a:extLst>
                <a:ext uri="{FF2B5EF4-FFF2-40B4-BE49-F238E27FC236}">
                  <a16:creationId xmlns:a16="http://schemas.microsoft.com/office/drawing/2014/main" id="{3D76C0D4-F938-44DE-939D-C952B1F8FDD9}"/>
                </a:ext>
              </a:extLst>
            </p:cNvPr>
            <p:cNvPicPr>
              <a:picLocks noChangeAspect="1"/>
            </p:cNvPicPr>
            <p:nvPr/>
          </p:nvPicPr>
          <p:blipFill>
            <a:blip r:embed="rId4"/>
            <a:stretch>
              <a:fillRect/>
            </a:stretch>
          </p:blipFill>
          <p:spPr>
            <a:xfrm>
              <a:off x="5228846" y="714757"/>
              <a:ext cx="2164286" cy="3207143"/>
            </a:xfrm>
            <a:prstGeom prst="rect">
              <a:avLst/>
            </a:prstGeom>
            <a:ln>
              <a:solidFill>
                <a:schemeClr val="tx1">
                  <a:lumMod val="50000"/>
                  <a:lumOff val="50000"/>
                </a:schemeClr>
              </a:solidFill>
            </a:ln>
          </p:spPr>
        </p:pic>
        <p:sp>
          <p:nvSpPr>
            <p:cNvPr id="9" name="Rectangle: Rounded Corners 8">
              <a:extLst>
                <a:ext uri="{FF2B5EF4-FFF2-40B4-BE49-F238E27FC236}">
                  <a16:creationId xmlns:a16="http://schemas.microsoft.com/office/drawing/2014/main" id="{6F04DB10-9DB9-4B82-A69B-7FAE9767DAA2}"/>
                </a:ext>
              </a:extLst>
            </p:cNvPr>
            <p:cNvSpPr/>
            <p:nvPr/>
          </p:nvSpPr>
          <p:spPr>
            <a:xfrm>
              <a:off x="5934075" y="1921828"/>
              <a:ext cx="573267" cy="754697"/>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11" name="Rectangle: Rounded Corners 10">
              <a:extLst>
                <a:ext uri="{FF2B5EF4-FFF2-40B4-BE49-F238E27FC236}">
                  <a16:creationId xmlns:a16="http://schemas.microsoft.com/office/drawing/2014/main" id="{BA87385E-6FEE-423E-B275-24C91EA602FB}"/>
                </a:ext>
              </a:extLst>
            </p:cNvPr>
            <p:cNvSpPr/>
            <p:nvPr/>
          </p:nvSpPr>
          <p:spPr>
            <a:xfrm>
              <a:off x="5360808" y="2709612"/>
              <a:ext cx="573267" cy="754697"/>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grpSp>
      <p:sp>
        <p:nvSpPr>
          <p:cNvPr id="6" name="Text Placeholder 5">
            <a:extLst>
              <a:ext uri="{FF2B5EF4-FFF2-40B4-BE49-F238E27FC236}">
                <a16:creationId xmlns:a16="http://schemas.microsoft.com/office/drawing/2014/main" id="{913AE387-6325-49C2-823D-8AE74F86C92A}"/>
              </a:ext>
            </a:extLst>
          </p:cNvPr>
          <p:cNvSpPr>
            <a:spLocks noGrp="1"/>
          </p:cNvSpPr>
          <p:nvPr>
            <p:ph type="body" sz="quarter" idx="11"/>
          </p:nvPr>
        </p:nvSpPr>
        <p:spPr>
          <a:xfrm>
            <a:off x="457201" y="975278"/>
            <a:ext cx="4251488" cy="3445524"/>
          </a:xfrm>
        </p:spPr>
        <p:txBody>
          <a:bodyPr/>
          <a:lstStyle/>
          <a:p>
            <a:r>
              <a:rPr lang="en-CA"/>
              <a:t>In this course, we’ll focus on Model Validation and Model Analyzer nodes</a:t>
            </a:r>
          </a:p>
          <a:p>
            <a:endParaRPr lang="en-CA"/>
          </a:p>
        </p:txBody>
      </p:sp>
      <p:sp>
        <p:nvSpPr>
          <p:cNvPr id="2" name="Title 1">
            <a:extLst>
              <a:ext uri="{FF2B5EF4-FFF2-40B4-BE49-F238E27FC236}">
                <a16:creationId xmlns:a16="http://schemas.microsoft.com/office/drawing/2014/main" id="{D2F7D52F-87EB-4A82-B6B8-BD7062F787A8}"/>
              </a:ext>
            </a:extLst>
          </p:cNvPr>
          <p:cNvSpPr>
            <a:spLocks noGrp="1"/>
          </p:cNvSpPr>
          <p:nvPr>
            <p:ph type="title"/>
          </p:nvPr>
        </p:nvSpPr>
        <p:spPr/>
        <p:txBody>
          <a:bodyPr/>
          <a:lstStyle/>
          <a:p>
            <a:r>
              <a:rPr lang="en-CA"/>
              <a:t>Model Evaluation Palette </a:t>
            </a:r>
          </a:p>
        </p:txBody>
      </p:sp>
    </p:spTree>
    <p:custDataLst>
      <p:tags r:id="rId1"/>
    </p:custDataLst>
    <p:extLst>
      <p:ext uri="{BB962C8B-B14F-4D97-AF65-F5344CB8AC3E}">
        <p14:creationId xmlns:p14="http://schemas.microsoft.com/office/powerpoint/2010/main" val="9438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567D13-2C11-1948-BC22-D9AF82053B40}"/>
              </a:ext>
            </a:extLst>
          </p:cNvPr>
          <p:cNvSpPr>
            <a:spLocks noGrp="1"/>
          </p:cNvSpPr>
          <p:nvPr>
            <p:ph type="title"/>
          </p:nvPr>
        </p:nvSpPr>
        <p:spPr>
          <a:xfrm>
            <a:off x="2701238" y="4084305"/>
            <a:ext cx="4263527" cy="297980"/>
          </a:xfrm>
        </p:spPr>
        <p:txBody>
          <a:bodyPr/>
          <a:lstStyle/>
          <a:p>
            <a:r>
              <a:rPr lang="en-US"/>
              <a:t>Advanced Modeling with Altair Knowledge Studio</a:t>
            </a:r>
            <a:br>
              <a:rPr lang="en-US"/>
            </a:br>
            <a:endParaRPr lang="en-US"/>
          </a:p>
        </p:txBody>
      </p:sp>
      <p:sp>
        <p:nvSpPr>
          <p:cNvPr id="6" name="Text Placeholder 5">
            <a:extLst>
              <a:ext uri="{FF2B5EF4-FFF2-40B4-BE49-F238E27FC236}">
                <a16:creationId xmlns:a16="http://schemas.microsoft.com/office/drawing/2014/main" id="{193E9BC2-4FDC-6D42-A5B9-F7BFD354BE00}"/>
              </a:ext>
            </a:extLst>
          </p:cNvPr>
          <p:cNvSpPr>
            <a:spLocks noGrp="1"/>
          </p:cNvSpPr>
          <p:nvPr>
            <p:ph type="body" sz="quarter" idx="10"/>
          </p:nvPr>
        </p:nvSpPr>
        <p:spPr/>
        <p:txBody>
          <a:bodyPr vert="horz" lIns="91440" tIns="45720" rIns="91440" bIns="45720" rtlCol="0" anchor="t">
            <a:noAutofit/>
          </a:bodyPr>
          <a:lstStyle/>
          <a:p>
            <a:r>
              <a:rPr lang="en-US">
                <a:cs typeface="Arial"/>
              </a:rPr>
              <a:t>2022</a:t>
            </a:r>
            <a:endParaRPr lang="en-US"/>
          </a:p>
        </p:txBody>
      </p:sp>
      <p:sp>
        <p:nvSpPr>
          <p:cNvPr id="9" name="Picture Placeholder 8">
            <a:extLst>
              <a:ext uri="{FF2B5EF4-FFF2-40B4-BE49-F238E27FC236}">
                <a16:creationId xmlns:a16="http://schemas.microsoft.com/office/drawing/2014/main" id="{317D5C43-556B-0448-9D6C-97572655188B}"/>
              </a:ext>
            </a:extLst>
          </p:cNvPr>
          <p:cNvSpPr>
            <a:spLocks noGrp="1"/>
          </p:cNvSpPr>
          <p:nvPr>
            <p:ph type="pic" sz="quarter" idx="11"/>
          </p:nvPr>
        </p:nvSpPr>
        <p:spPr/>
      </p:sp>
      <p:pic>
        <p:nvPicPr>
          <p:cNvPr id="17" name="Picture Placeholder 7">
            <a:extLst>
              <a:ext uri="{FF2B5EF4-FFF2-40B4-BE49-F238E27FC236}">
                <a16:creationId xmlns:a16="http://schemas.microsoft.com/office/drawing/2014/main" id="{223AEAEC-90E9-934D-A73E-8D8D61AB2B6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795" t="1874"/>
          <a:stretch/>
        </p:blipFill>
        <p:spPr>
          <a:xfrm>
            <a:off x="9136" y="-9525"/>
            <a:ext cx="9141687" cy="3800920"/>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pic>
    </p:spTree>
    <p:custDataLst>
      <p:tags r:id="rId1"/>
    </p:custDataLst>
    <p:extLst>
      <p:ext uri="{BB962C8B-B14F-4D97-AF65-F5344CB8AC3E}">
        <p14:creationId xmlns:p14="http://schemas.microsoft.com/office/powerpoint/2010/main" val="288589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EF6D10-AF51-47A1-A796-AA14A3B6BE4C}"/>
              </a:ext>
            </a:extLst>
          </p:cNvPr>
          <p:cNvSpPr>
            <a:spLocks noGrp="1"/>
          </p:cNvSpPr>
          <p:nvPr>
            <p:ph type="body" sz="quarter" idx="11"/>
          </p:nvPr>
        </p:nvSpPr>
        <p:spPr/>
        <p:txBody>
          <a:bodyPr/>
          <a:lstStyle/>
          <a:p>
            <a:pPr lvl="0">
              <a:spcAft>
                <a:spcPts val="600"/>
              </a:spcAft>
              <a:defRPr/>
            </a:pPr>
            <a:r>
              <a:rPr lang="en-US"/>
              <a:t>A software tool </a:t>
            </a:r>
          </a:p>
          <a:p>
            <a:pPr lvl="0">
              <a:spcAft>
                <a:spcPts val="600"/>
              </a:spcAft>
              <a:defRPr/>
            </a:pPr>
            <a:r>
              <a:rPr lang="en-US"/>
              <a:t>Advanced visual modeling and visual predictive analytics tool</a:t>
            </a:r>
          </a:p>
          <a:p>
            <a:pPr lvl="0">
              <a:spcAft>
                <a:spcPts val="600"/>
              </a:spcAft>
              <a:defRPr/>
            </a:pPr>
            <a:r>
              <a:rPr lang="en-US"/>
              <a:t>Used for data exploration &amp; the development and deployment of models</a:t>
            </a:r>
          </a:p>
          <a:p>
            <a:pPr lvl="0">
              <a:spcAft>
                <a:spcPts val="600"/>
              </a:spcAft>
              <a:defRPr/>
            </a:pPr>
            <a:r>
              <a:rPr lang="en-US"/>
              <a:t>Successfully deployed in several Fortune 500 organizations</a:t>
            </a:r>
          </a:p>
          <a:p>
            <a:pPr>
              <a:spcAft>
                <a:spcPts val="600"/>
              </a:spcAft>
              <a:defRPr/>
            </a:pPr>
            <a:r>
              <a:rPr lang="en-US"/>
              <a:t>1,000+ registered users</a:t>
            </a:r>
          </a:p>
          <a:p>
            <a:pPr lvl="0">
              <a:spcAft>
                <a:spcPts val="600"/>
              </a:spcAft>
              <a:defRPr/>
            </a:pPr>
            <a:r>
              <a:rPr lang="en-US"/>
              <a:t>100+ organizations</a:t>
            </a:r>
          </a:p>
          <a:p>
            <a:pPr lvl="0">
              <a:spcAft>
                <a:spcPts val="600"/>
              </a:spcAft>
              <a:defRPr/>
            </a:pPr>
            <a:r>
              <a:rPr lang="en-US"/>
              <a:t>25+ countries</a:t>
            </a:r>
            <a:endParaRPr lang="en-GB"/>
          </a:p>
          <a:p>
            <a:endParaRPr lang="en-CA"/>
          </a:p>
        </p:txBody>
      </p:sp>
      <p:sp>
        <p:nvSpPr>
          <p:cNvPr id="2" name="Title 1">
            <a:extLst>
              <a:ext uri="{FF2B5EF4-FFF2-40B4-BE49-F238E27FC236}">
                <a16:creationId xmlns:a16="http://schemas.microsoft.com/office/drawing/2014/main" id="{4CFFCF8E-9DC6-4A2C-AC8C-AF7ED577ABBF}"/>
              </a:ext>
            </a:extLst>
          </p:cNvPr>
          <p:cNvSpPr>
            <a:spLocks noGrp="1"/>
          </p:cNvSpPr>
          <p:nvPr>
            <p:ph type="title"/>
          </p:nvPr>
        </p:nvSpPr>
        <p:spPr/>
        <p:txBody>
          <a:bodyPr/>
          <a:lstStyle/>
          <a:p>
            <a:r>
              <a:rPr lang="en-CA"/>
              <a:t>What is Knowledge Studio</a:t>
            </a:r>
          </a:p>
        </p:txBody>
      </p:sp>
      <p:pic>
        <p:nvPicPr>
          <p:cNvPr id="5" name="Picture 52" descr="LogoToyota.jpg">
            <a:extLst>
              <a:ext uri="{FF2B5EF4-FFF2-40B4-BE49-F238E27FC236}">
                <a16:creationId xmlns:a16="http://schemas.microsoft.com/office/drawing/2014/main" id="{8882751D-80A0-4526-8E04-71C00FEB4685}"/>
              </a:ext>
            </a:extLst>
          </p:cNvPr>
          <p:cNvPicPr>
            <a:picLocks noChangeAspect="1"/>
          </p:cNvPicPr>
          <p:nvPr/>
        </p:nvPicPr>
        <p:blipFill>
          <a:blip r:embed="rId4" cstate="screen">
            <a:grayscl/>
            <a:extLst>
              <a:ext uri="{28A0092B-C50C-407E-A947-70E740481C1C}">
                <a14:useLocalDpi xmlns:a14="http://schemas.microsoft.com/office/drawing/2010/main"/>
              </a:ext>
            </a:extLst>
          </a:blip>
          <a:srcRect/>
          <a:stretch>
            <a:fillRect/>
          </a:stretch>
        </p:blipFill>
        <p:spPr bwMode="auto">
          <a:xfrm>
            <a:off x="7526853" y="3709698"/>
            <a:ext cx="1007593" cy="865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id="{2BDB9C11-C3FF-4ECF-921B-9C5C81284FB6}"/>
              </a:ext>
            </a:extLst>
          </p:cNvPr>
          <p:cNvPicPr>
            <a:picLocks noChangeAspect="1"/>
          </p:cNvPicPr>
          <p:nvPr/>
        </p:nvPicPr>
        <p:blipFill>
          <a:blip r:embed="rId5"/>
          <a:stretch>
            <a:fillRect/>
          </a:stretch>
        </p:blipFill>
        <p:spPr>
          <a:xfrm>
            <a:off x="2697733" y="3832425"/>
            <a:ext cx="847725" cy="742950"/>
          </a:xfrm>
          <a:prstGeom prst="rect">
            <a:avLst/>
          </a:prstGeom>
        </p:spPr>
      </p:pic>
      <p:pic>
        <p:nvPicPr>
          <p:cNvPr id="7" name="Picture 6" descr="Image result for Manulife">
            <a:extLst>
              <a:ext uri="{FF2B5EF4-FFF2-40B4-BE49-F238E27FC236}">
                <a16:creationId xmlns:a16="http://schemas.microsoft.com/office/drawing/2014/main" id="{F9794511-93E6-453A-9661-8540D8AF8C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0935" y="3536578"/>
            <a:ext cx="1654828" cy="11012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royal bank of canada">
            <a:extLst>
              <a:ext uri="{FF2B5EF4-FFF2-40B4-BE49-F238E27FC236}">
                <a16:creationId xmlns:a16="http://schemas.microsoft.com/office/drawing/2014/main" id="{26F32EB8-1F7C-44EF-B0EB-6A32867148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7124" y="3762848"/>
            <a:ext cx="678236" cy="8813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scotia bank logo">
            <a:extLst>
              <a:ext uri="{FF2B5EF4-FFF2-40B4-BE49-F238E27FC236}">
                <a16:creationId xmlns:a16="http://schemas.microsoft.com/office/drawing/2014/main" id="{F52B9AA5-C620-4492-A2B4-B2C03D5550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087" y="3555920"/>
            <a:ext cx="2015936" cy="129595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50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grpSp>
        <p:nvGrpSpPr>
          <p:cNvPr id="16" name="Group 15">
            <a:extLst>
              <a:ext uri="{FF2B5EF4-FFF2-40B4-BE49-F238E27FC236}">
                <a16:creationId xmlns:a16="http://schemas.microsoft.com/office/drawing/2014/main" id="{01E59D9A-EA4A-4EFE-84F9-390850FD7E1F}"/>
              </a:ext>
            </a:extLst>
          </p:cNvPr>
          <p:cNvGrpSpPr/>
          <p:nvPr/>
        </p:nvGrpSpPr>
        <p:grpSpPr>
          <a:xfrm>
            <a:off x="3102429" y="835158"/>
            <a:ext cx="5301952" cy="3845357"/>
            <a:chOff x="4136571" y="1113543"/>
            <a:chExt cx="7069269" cy="5127143"/>
          </a:xfrm>
        </p:grpSpPr>
        <p:grpSp>
          <p:nvGrpSpPr>
            <p:cNvPr id="9" name="Group 8">
              <a:extLst>
                <a:ext uri="{FF2B5EF4-FFF2-40B4-BE49-F238E27FC236}">
                  <a16:creationId xmlns:a16="http://schemas.microsoft.com/office/drawing/2014/main" id="{695F49A6-63A6-489F-B13A-64E194FF96BC}"/>
                </a:ext>
              </a:extLst>
            </p:cNvPr>
            <p:cNvGrpSpPr/>
            <p:nvPr/>
          </p:nvGrpSpPr>
          <p:grpSpPr>
            <a:xfrm>
              <a:off x="4285491" y="1113543"/>
              <a:ext cx="6771428" cy="2704762"/>
              <a:chOff x="4780726" y="2820254"/>
              <a:chExt cx="6771428" cy="2704762"/>
            </a:xfrm>
          </p:grpSpPr>
          <p:pic>
            <p:nvPicPr>
              <p:cNvPr id="6" name="Picture 5">
                <a:extLst>
                  <a:ext uri="{FF2B5EF4-FFF2-40B4-BE49-F238E27FC236}">
                    <a16:creationId xmlns:a16="http://schemas.microsoft.com/office/drawing/2014/main" id="{C48BB346-B60E-4A0B-A35C-96AD20310000}"/>
                  </a:ext>
                </a:extLst>
              </p:cNvPr>
              <p:cNvPicPr>
                <a:picLocks noChangeAspect="1"/>
              </p:cNvPicPr>
              <p:nvPr/>
            </p:nvPicPr>
            <p:blipFill>
              <a:blip r:embed="rId4"/>
              <a:stretch>
                <a:fillRect/>
              </a:stretch>
            </p:blipFill>
            <p:spPr>
              <a:xfrm>
                <a:off x="4780726" y="2820254"/>
                <a:ext cx="6771428" cy="2704762"/>
              </a:xfrm>
              <a:prstGeom prst="rect">
                <a:avLst/>
              </a:prstGeom>
            </p:spPr>
          </p:pic>
          <p:sp>
            <p:nvSpPr>
              <p:cNvPr id="7" name="Rectangle: Rounded Corners 6">
                <a:extLst>
                  <a:ext uri="{FF2B5EF4-FFF2-40B4-BE49-F238E27FC236}">
                    <a16:creationId xmlns:a16="http://schemas.microsoft.com/office/drawing/2014/main" id="{F90DD93E-7FC3-41BD-BFF7-66A94347AB67}"/>
                  </a:ext>
                </a:extLst>
              </p:cNvPr>
              <p:cNvSpPr/>
              <p:nvPr/>
            </p:nvSpPr>
            <p:spPr>
              <a:xfrm>
                <a:off x="6604000" y="4305300"/>
                <a:ext cx="3810000" cy="1130300"/>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grpSp>
        <p:pic>
          <p:nvPicPr>
            <p:cNvPr id="13" name="Picture 12">
              <a:extLst>
                <a:ext uri="{FF2B5EF4-FFF2-40B4-BE49-F238E27FC236}">
                  <a16:creationId xmlns:a16="http://schemas.microsoft.com/office/drawing/2014/main" id="{19790622-959E-47B8-81B9-8E410C432AEC}"/>
                </a:ext>
              </a:extLst>
            </p:cNvPr>
            <p:cNvPicPr>
              <a:picLocks noChangeAspect="1"/>
            </p:cNvPicPr>
            <p:nvPr/>
          </p:nvPicPr>
          <p:blipFill>
            <a:blip r:embed="rId5"/>
            <a:stretch>
              <a:fillRect/>
            </a:stretch>
          </p:blipFill>
          <p:spPr>
            <a:xfrm>
              <a:off x="4136571" y="4049212"/>
              <a:ext cx="7069269" cy="2191474"/>
            </a:xfrm>
            <a:prstGeom prst="rect">
              <a:avLst/>
            </a:prstGeom>
          </p:spPr>
        </p:pic>
        <p:cxnSp>
          <p:nvCxnSpPr>
            <p:cNvPr id="15" name="Straight Arrow Connector 14">
              <a:extLst>
                <a:ext uri="{FF2B5EF4-FFF2-40B4-BE49-F238E27FC236}">
                  <a16:creationId xmlns:a16="http://schemas.microsoft.com/office/drawing/2014/main" id="{03A233E5-24B6-408A-BDC2-A7B98D49FFEA}"/>
                </a:ext>
              </a:extLst>
            </p:cNvPr>
            <p:cNvCxnSpPr/>
            <p:nvPr/>
          </p:nvCxnSpPr>
          <p:spPr>
            <a:xfrm>
              <a:off x="9347200" y="3429000"/>
              <a:ext cx="0" cy="6202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8" name="Text Placeholder 7">
            <a:extLst>
              <a:ext uri="{FF2B5EF4-FFF2-40B4-BE49-F238E27FC236}">
                <a16:creationId xmlns:a16="http://schemas.microsoft.com/office/drawing/2014/main" id="{7712FD2C-F85C-4654-9EDA-70AC19A0FE1E}"/>
              </a:ext>
            </a:extLst>
          </p:cNvPr>
          <p:cNvSpPr>
            <a:spLocks noGrp="1"/>
          </p:cNvSpPr>
          <p:nvPr>
            <p:ph type="body" sz="quarter" idx="11"/>
          </p:nvPr>
        </p:nvSpPr>
        <p:spPr>
          <a:xfrm>
            <a:off x="457201" y="975278"/>
            <a:ext cx="2501568" cy="3445524"/>
          </a:xfrm>
        </p:spPr>
        <p:txBody>
          <a:bodyPr/>
          <a:lstStyle/>
          <a:p>
            <a:pPr>
              <a:buClrTx/>
            </a:pPr>
            <a:r>
              <a:rPr lang="en-CA"/>
              <a:t>Connect model and validation dataset to the Model Validation node</a:t>
            </a:r>
          </a:p>
          <a:p>
            <a:pPr>
              <a:buClrTx/>
            </a:pPr>
            <a:r>
              <a:rPr lang="en-CA"/>
              <a:t>Wizard contains:</a:t>
            </a:r>
          </a:p>
          <a:p>
            <a:pPr marL="628650" lvl="1" indent="-285750">
              <a:buClrTx/>
            </a:pPr>
            <a:r>
              <a:rPr lang="en-CA" sz="1600"/>
              <a:t>Field mapping</a:t>
            </a:r>
          </a:p>
          <a:p>
            <a:pPr marL="628650" lvl="1" indent="-285750">
              <a:buClrTx/>
            </a:pPr>
            <a:r>
              <a:rPr lang="en-CA" sz="1600"/>
              <a:t>Output options </a:t>
            </a:r>
          </a:p>
          <a:p>
            <a:pPr>
              <a:buClrTx/>
            </a:pPr>
            <a:r>
              <a:rPr lang="en-CA"/>
              <a:t>Output: new dataset with scored fields with an additional </a:t>
            </a:r>
            <a:r>
              <a:rPr lang="en-CA" b="1"/>
              <a:t>Report</a:t>
            </a:r>
            <a:r>
              <a:rPr lang="en-CA"/>
              <a:t> tab</a:t>
            </a:r>
          </a:p>
          <a:p>
            <a:endParaRPr lang="en-CA"/>
          </a:p>
        </p:txBody>
      </p:sp>
      <p:sp>
        <p:nvSpPr>
          <p:cNvPr id="3" name="Title 2">
            <a:extLst>
              <a:ext uri="{FF2B5EF4-FFF2-40B4-BE49-F238E27FC236}">
                <a16:creationId xmlns:a16="http://schemas.microsoft.com/office/drawing/2014/main" id="{4CD621DD-321F-4CC8-9FF8-24C74D65946E}"/>
              </a:ext>
            </a:extLst>
          </p:cNvPr>
          <p:cNvSpPr>
            <a:spLocks noGrp="1"/>
          </p:cNvSpPr>
          <p:nvPr>
            <p:ph type="title"/>
          </p:nvPr>
        </p:nvSpPr>
        <p:spPr/>
        <p:txBody>
          <a:bodyPr/>
          <a:lstStyle/>
          <a:p>
            <a:r>
              <a:rPr lang="en-CA"/>
              <a:t>Model Validation</a:t>
            </a:r>
          </a:p>
        </p:txBody>
      </p:sp>
    </p:spTree>
    <p:custDataLst>
      <p:tags r:id="rId1"/>
    </p:custDataLst>
    <p:extLst>
      <p:ext uri="{BB962C8B-B14F-4D97-AF65-F5344CB8AC3E}">
        <p14:creationId xmlns:p14="http://schemas.microsoft.com/office/powerpoint/2010/main" val="282795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endParaRPr lang="en-CA" sz="2100">
              <a:solidFill>
                <a:srgbClr val="000000"/>
              </a:solidFill>
              <a:latin typeface="Calibri" panose="020F0502020204030204"/>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13" name="Picture 12">
            <a:extLst>
              <a:ext uri="{FF2B5EF4-FFF2-40B4-BE49-F238E27FC236}">
                <a16:creationId xmlns:a16="http://schemas.microsoft.com/office/drawing/2014/main" id="{D37B67F9-84C5-4BC7-8FAB-C451406BE151}"/>
              </a:ext>
            </a:extLst>
          </p:cNvPr>
          <p:cNvPicPr>
            <a:picLocks noChangeAspect="1"/>
          </p:cNvPicPr>
          <p:nvPr/>
        </p:nvPicPr>
        <p:blipFill>
          <a:blip r:embed="rId4"/>
          <a:stretch>
            <a:fillRect/>
          </a:stretch>
        </p:blipFill>
        <p:spPr>
          <a:xfrm>
            <a:off x="1217437" y="3448124"/>
            <a:ext cx="1935714" cy="1564286"/>
          </a:xfrm>
          <a:prstGeom prst="rect">
            <a:avLst/>
          </a:prstGeom>
          <a:ln>
            <a:solidFill>
              <a:schemeClr val="tx1"/>
            </a:solidFill>
          </a:ln>
        </p:spPr>
      </p:pic>
      <p:pic>
        <p:nvPicPr>
          <p:cNvPr id="2" name="Picture 1">
            <a:extLst>
              <a:ext uri="{FF2B5EF4-FFF2-40B4-BE49-F238E27FC236}">
                <a16:creationId xmlns:a16="http://schemas.microsoft.com/office/drawing/2014/main" id="{6D10649A-CAA2-4923-8241-F75C0F2D9A94}"/>
              </a:ext>
            </a:extLst>
          </p:cNvPr>
          <p:cNvPicPr>
            <a:picLocks noChangeAspect="1"/>
          </p:cNvPicPr>
          <p:nvPr/>
        </p:nvPicPr>
        <p:blipFill>
          <a:blip r:embed="rId5"/>
          <a:stretch>
            <a:fillRect/>
          </a:stretch>
        </p:blipFill>
        <p:spPr>
          <a:xfrm>
            <a:off x="5533805" y="3386781"/>
            <a:ext cx="2232823" cy="1634237"/>
          </a:xfrm>
          <a:prstGeom prst="rect">
            <a:avLst/>
          </a:prstGeom>
          <a:ln>
            <a:solidFill>
              <a:schemeClr val="tx1"/>
            </a:solidFill>
          </a:ln>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494C9AC-AAE6-4914-AA3B-79CB3F820E46}"/>
                  </a:ext>
                </a:extLst>
              </p:cNvPr>
              <p:cNvSpPr/>
              <p:nvPr/>
            </p:nvSpPr>
            <p:spPr>
              <a:xfrm>
                <a:off x="3541527" y="4007157"/>
                <a:ext cx="1764073" cy="388761"/>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CA" sz="1013" i="1">
                              <a:latin typeface="Cambria Math" panose="02040503050406030204" pitchFamily="18" charset="0"/>
                            </a:rPr>
                          </m:ctrlPr>
                        </m:fPr>
                        <m:num>
                          <m:r>
                            <a:rPr lang="en-CA" sz="1013">
                              <a:latin typeface="Cambria Math" panose="02040503050406030204" pitchFamily="18" charset="0"/>
                            </a:rPr>
                            <m:t>3466+562</m:t>
                          </m:r>
                        </m:num>
                        <m:den>
                          <m:r>
                            <a:rPr lang="en-CA" sz="1013">
                              <a:latin typeface="Cambria Math" panose="02040503050406030204" pitchFamily="18" charset="0"/>
                            </a:rPr>
                            <m:t>4884</m:t>
                          </m:r>
                        </m:den>
                      </m:f>
                      <m:r>
                        <a:rPr lang="en-CA" sz="1013">
                          <a:latin typeface="Cambria Math" panose="02040503050406030204" pitchFamily="18" charset="0"/>
                        </a:rPr>
                        <m:t> ×100=82.47</m:t>
                      </m:r>
                    </m:oMath>
                  </m:oMathPara>
                </a14:m>
                <a:endParaRPr lang="en-CA" sz="1013"/>
              </a:p>
            </p:txBody>
          </p:sp>
        </mc:Choice>
        <mc:Fallback xmlns="">
          <p:sp>
            <p:nvSpPr>
              <p:cNvPr id="3" name="Rectangle 2">
                <a:extLst>
                  <a:ext uri="{FF2B5EF4-FFF2-40B4-BE49-F238E27FC236}">
                    <a16:creationId xmlns:a16="http://schemas.microsoft.com/office/drawing/2014/main" id="{E494C9AC-AAE6-4914-AA3B-79CB3F820E46}"/>
                  </a:ext>
                </a:extLst>
              </p:cNvPr>
              <p:cNvSpPr>
                <a:spLocks noRot="1" noChangeAspect="1" noMove="1" noResize="1" noEditPoints="1" noAdjustHandles="1" noChangeArrowheads="1" noChangeShapeType="1" noTextEdit="1"/>
              </p:cNvSpPr>
              <p:nvPr/>
            </p:nvSpPr>
            <p:spPr>
              <a:xfrm>
                <a:off x="3541527" y="4007157"/>
                <a:ext cx="1764073" cy="388761"/>
              </a:xfrm>
              <a:prstGeom prst="rect">
                <a:avLst/>
              </a:prstGeom>
              <a:blipFill>
                <a:blip r:embed="rId6"/>
                <a:stretch>
                  <a:fillRect/>
                </a:stretch>
              </a:blipFill>
              <a:ln>
                <a:solidFill>
                  <a:schemeClr val="tx1"/>
                </a:solidFill>
              </a:ln>
            </p:spPr>
            <p:txBody>
              <a:bodyPr/>
              <a:lstStyle/>
              <a:p>
                <a:r>
                  <a:rPr lang="en-US">
                    <a:noFill/>
                  </a:rPr>
                  <a:t> </a:t>
                </a:r>
              </a:p>
            </p:txBody>
          </p:sp>
        </mc:Fallback>
      </mc:AlternateContent>
      <p:sp>
        <p:nvSpPr>
          <p:cNvPr id="9" name="Text Placeholder 8">
            <a:extLst>
              <a:ext uri="{FF2B5EF4-FFF2-40B4-BE49-F238E27FC236}">
                <a16:creationId xmlns:a16="http://schemas.microsoft.com/office/drawing/2014/main" id="{90EF55FF-E646-4243-9DB6-F81A3B43CD86}"/>
              </a:ext>
            </a:extLst>
          </p:cNvPr>
          <p:cNvSpPr>
            <a:spLocks noGrp="1"/>
          </p:cNvSpPr>
          <p:nvPr>
            <p:ph type="body" sz="quarter" idx="11"/>
          </p:nvPr>
        </p:nvSpPr>
        <p:spPr/>
        <p:txBody>
          <a:bodyPr/>
          <a:lstStyle/>
          <a:p>
            <a:r>
              <a:rPr lang="en-GB"/>
              <a:t>Report contains:</a:t>
            </a:r>
          </a:p>
          <a:p>
            <a:pPr marL="628650" lvl="1" indent="-285750"/>
            <a:r>
              <a:rPr lang="en-GB">
                <a:latin typeface="+mn-lt"/>
              </a:rPr>
              <a:t>Confusion Matrix (for categorical DVs only)</a:t>
            </a:r>
          </a:p>
          <a:p>
            <a:pPr marL="628650" lvl="1" indent="-285750"/>
            <a:r>
              <a:rPr lang="en-GB">
                <a:latin typeface="+mn-lt"/>
              </a:rPr>
              <a:t>Statistics table</a:t>
            </a:r>
          </a:p>
          <a:p>
            <a:r>
              <a:rPr lang="en-GB"/>
              <a:t>The Confusion Matrix provides a count of </a:t>
            </a:r>
            <a:r>
              <a:rPr lang="en-GB" i="1"/>
              <a:t>Predicted</a:t>
            </a:r>
            <a:r>
              <a:rPr lang="en-GB"/>
              <a:t> and </a:t>
            </a:r>
            <a:r>
              <a:rPr lang="en-GB" i="1"/>
              <a:t>Actual</a:t>
            </a:r>
            <a:r>
              <a:rPr lang="en-GB"/>
              <a:t> values in each category pair</a:t>
            </a:r>
          </a:p>
          <a:p>
            <a:r>
              <a:rPr lang="en-GB"/>
              <a:t>Actual values represent the known dependent variable outcomes, whereas the predicted values represent the predicted outcomes based on the model</a:t>
            </a:r>
          </a:p>
          <a:p>
            <a:r>
              <a:rPr lang="en-GB"/>
              <a:t>Summing the values in the diagonal; i.e. the correct classifications, and dividing by the total number of cases; returns the correct classification rate</a:t>
            </a:r>
          </a:p>
          <a:p>
            <a:endParaRPr lang="en-CA"/>
          </a:p>
        </p:txBody>
      </p:sp>
      <p:sp>
        <p:nvSpPr>
          <p:cNvPr id="7" name="Title 6">
            <a:extLst>
              <a:ext uri="{FF2B5EF4-FFF2-40B4-BE49-F238E27FC236}">
                <a16:creationId xmlns:a16="http://schemas.microsoft.com/office/drawing/2014/main" id="{B7F2CDC4-0E85-40F6-BBB7-1A587B95AA45}"/>
              </a:ext>
            </a:extLst>
          </p:cNvPr>
          <p:cNvSpPr>
            <a:spLocks noGrp="1"/>
          </p:cNvSpPr>
          <p:nvPr>
            <p:ph type="title"/>
          </p:nvPr>
        </p:nvSpPr>
        <p:spPr/>
        <p:txBody>
          <a:bodyPr/>
          <a:lstStyle/>
          <a:p>
            <a:r>
              <a:rPr lang="en-CA"/>
              <a:t>Model Validation Node </a:t>
            </a:r>
          </a:p>
        </p:txBody>
      </p:sp>
    </p:spTree>
    <p:custDataLst>
      <p:tags r:id="rId1"/>
    </p:custDataLst>
    <p:extLst>
      <p:ext uri="{BB962C8B-B14F-4D97-AF65-F5344CB8AC3E}">
        <p14:creationId xmlns:p14="http://schemas.microsoft.com/office/powerpoint/2010/main" val="2650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0B29E3F6-DFFF-4FF8-BBE5-248557F3714F}"/>
              </a:ext>
            </a:extLst>
          </p:cNvPr>
          <p:cNvSpPr>
            <a:spLocks noGrp="1"/>
          </p:cNvSpPr>
          <p:nvPr>
            <p:ph type="body" sz="quarter" idx="11"/>
          </p:nvPr>
        </p:nvSpPr>
        <p:spPr/>
        <p:txBody>
          <a:bodyPr/>
          <a:lstStyle/>
          <a:p>
            <a:pPr>
              <a:spcAft>
                <a:spcPct val="50000"/>
              </a:spcAft>
            </a:pPr>
            <a:r>
              <a:rPr lang="en-US"/>
              <a:t>The Model Analyzer allows you to:</a:t>
            </a:r>
          </a:p>
          <a:p>
            <a:pPr marL="628650" lvl="1" indent="-285750">
              <a:spcAft>
                <a:spcPct val="30000"/>
              </a:spcAft>
            </a:pPr>
            <a:r>
              <a:rPr lang="en-US">
                <a:latin typeface="+mn-lt"/>
              </a:rPr>
              <a:t>Graphs and statistics to asses model accuracy</a:t>
            </a:r>
          </a:p>
          <a:p>
            <a:pPr marL="628650" lvl="1" indent="-285750">
              <a:spcAft>
                <a:spcPct val="30000"/>
              </a:spcAft>
            </a:pPr>
            <a:r>
              <a:rPr lang="en-US">
                <a:latin typeface="+mn-lt"/>
              </a:rPr>
              <a:t>Evaluate models with either a discrete dependent variable (DV) or a continuous DV</a:t>
            </a:r>
          </a:p>
          <a:p>
            <a:pPr marL="628650" lvl="1" indent="-285750">
              <a:spcAft>
                <a:spcPct val="30000"/>
              </a:spcAft>
            </a:pPr>
            <a:r>
              <a:rPr lang="en-US">
                <a:latin typeface="+mn-lt"/>
              </a:rPr>
              <a:t>Use some common metrics to look at model performance</a:t>
            </a:r>
          </a:p>
          <a:p>
            <a:pPr marL="628650" lvl="1" indent="-285750">
              <a:spcAft>
                <a:spcPct val="30000"/>
              </a:spcAft>
            </a:pPr>
            <a:r>
              <a:rPr lang="en-US">
                <a:latin typeface="+mn-lt"/>
              </a:rPr>
              <a:t>Compare results from a single model on training data with those on validation data</a:t>
            </a:r>
          </a:p>
          <a:p>
            <a:pPr marL="628650" lvl="1" indent="-285750">
              <a:spcAft>
                <a:spcPct val="30000"/>
              </a:spcAft>
            </a:pPr>
            <a:r>
              <a:rPr lang="en-US">
                <a:latin typeface="+mn-lt"/>
              </a:rPr>
              <a:t>Compare different models</a:t>
            </a:r>
          </a:p>
          <a:p>
            <a:endParaRPr lang="en-CA"/>
          </a:p>
        </p:txBody>
      </p:sp>
      <p:sp>
        <p:nvSpPr>
          <p:cNvPr id="3" name="Title 2">
            <a:extLst>
              <a:ext uri="{FF2B5EF4-FFF2-40B4-BE49-F238E27FC236}">
                <a16:creationId xmlns:a16="http://schemas.microsoft.com/office/drawing/2014/main" id="{D56EBB56-61D8-4518-8F78-8A89FC46563D}"/>
              </a:ext>
            </a:extLst>
          </p:cNvPr>
          <p:cNvSpPr>
            <a:spLocks noGrp="1"/>
          </p:cNvSpPr>
          <p:nvPr>
            <p:ph type="title"/>
          </p:nvPr>
        </p:nvSpPr>
        <p:spPr/>
        <p:txBody>
          <a:bodyPr/>
          <a:lstStyle/>
          <a:p>
            <a:r>
              <a:rPr lang="en-CA"/>
              <a:t>Model Analyzer </a:t>
            </a:r>
          </a:p>
        </p:txBody>
      </p:sp>
    </p:spTree>
    <p:custDataLst>
      <p:tags r:id="rId1"/>
    </p:custDataLst>
    <p:extLst>
      <p:ext uri="{BB962C8B-B14F-4D97-AF65-F5344CB8AC3E}">
        <p14:creationId xmlns:p14="http://schemas.microsoft.com/office/powerpoint/2010/main" val="427810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grpSp>
        <p:nvGrpSpPr>
          <p:cNvPr id="20" name="Group 19">
            <a:extLst>
              <a:ext uri="{FF2B5EF4-FFF2-40B4-BE49-F238E27FC236}">
                <a16:creationId xmlns:a16="http://schemas.microsoft.com/office/drawing/2014/main" id="{9A4790D5-946E-446F-9A7A-30DCE7ED0939}"/>
              </a:ext>
            </a:extLst>
          </p:cNvPr>
          <p:cNvGrpSpPr/>
          <p:nvPr/>
        </p:nvGrpSpPr>
        <p:grpSpPr>
          <a:xfrm>
            <a:off x="3473401" y="789552"/>
            <a:ext cx="4602554" cy="3802162"/>
            <a:chOff x="5091565" y="771947"/>
            <a:chExt cx="6136739" cy="5069549"/>
          </a:xfrm>
        </p:grpSpPr>
        <p:grpSp>
          <p:nvGrpSpPr>
            <p:cNvPr id="14" name="Group 13">
              <a:extLst>
                <a:ext uri="{FF2B5EF4-FFF2-40B4-BE49-F238E27FC236}">
                  <a16:creationId xmlns:a16="http://schemas.microsoft.com/office/drawing/2014/main" id="{39843E27-5C06-4173-ADB9-3268508FBA2C}"/>
                </a:ext>
              </a:extLst>
            </p:cNvPr>
            <p:cNvGrpSpPr/>
            <p:nvPr/>
          </p:nvGrpSpPr>
          <p:grpSpPr>
            <a:xfrm>
              <a:off x="5091565" y="771947"/>
              <a:ext cx="6006110" cy="2399065"/>
              <a:chOff x="4647376" y="2364651"/>
              <a:chExt cx="6771428" cy="2704762"/>
            </a:xfrm>
          </p:grpSpPr>
          <p:pic>
            <p:nvPicPr>
              <p:cNvPr id="13" name="Picture 12">
                <a:extLst>
                  <a:ext uri="{FF2B5EF4-FFF2-40B4-BE49-F238E27FC236}">
                    <a16:creationId xmlns:a16="http://schemas.microsoft.com/office/drawing/2014/main" id="{F0234922-68D4-45A2-84CE-7645B3B2E277}"/>
                  </a:ext>
                </a:extLst>
              </p:cNvPr>
              <p:cNvPicPr>
                <a:picLocks noChangeAspect="1"/>
              </p:cNvPicPr>
              <p:nvPr/>
            </p:nvPicPr>
            <p:blipFill>
              <a:blip r:embed="rId4"/>
              <a:stretch>
                <a:fillRect/>
              </a:stretch>
            </p:blipFill>
            <p:spPr>
              <a:xfrm>
                <a:off x="4647376" y="2364651"/>
                <a:ext cx="6771428" cy="2704762"/>
              </a:xfrm>
              <a:prstGeom prst="rect">
                <a:avLst/>
              </a:prstGeom>
            </p:spPr>
          </p:pic>
          <p:sp>
            <p:nvSpPr>
              <p:cNvPr id="3" name="Rectangle: Rounded Corners 2">
                <a:extLst>
                  <a:ext uri="{FF2B5EF4-FFF2-40B4-BE49-F238E27FC236}">
                    <a16:creationId xmlns:a16="http://schemas.microsoft.com/office/drawing/2014/main" id="{62B2D95C-6C0D-41C1-95A9-B5E2CCD9498B}"/>
                  </a:ext>
                </a:extLst>
              </p:cNvPr>
              <p:cNvSpPr/>
              <p:nvPr/>
            </p:nvSpPr>
            <p:spPr>
              <a:xfrm>
                <a:off x="9216571" y="3894289"/>
                <a:ext cx="2077358" cy="1028700"/>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grpSp>
        <p:pic>
          <p:nvPicPr>
            <p:cNvPr id="16" name="Picture 15">
              <a:extLst>
                <a:ext uri="{FF2B5EF4-FFF2-40B4-BE49-F238E27FC236}">
                  <a16:creationId xmlns:a16="http://schemas.microsoft.com/office/drawing/2014/main" id="{613F8A4B-470D-4288-A578-28BB2157F9D7}"/>
                </a:ext>
              </a:extLst>
            </p:cNvPr>
            <p:cNvPicPr>
              <a:picLocks noChangeAspect="1"/>
            </p:cNvPicPr>
            <p:nvPr/>
          </p:nvPicPr>
          <p:blipFill>
            <a:blip r:embed="rId5"/>
            <a:stretch>
              <a:fillRect/>
            </a:stretch>
          </p:blipFill>
          <p:spPr>
            <a:xfrm>
              <a:off x="5222194" y="3429000"/>
              <a:ext cx="6006110" cy="2412496"/>
            </a:xfrm>
            <a:prstGeom prst="rect">
              <a:avLst/>
            </a:prstGeom>
          </p:spPr>
        </p:pic>
        <p:cxnSp>
          <p:nvCxnSpPr>
            <p:cNvPr id="19" name="Straight Arrow Connector 18">
              <a:extLst>
                <a:ext uri="{FF2B5EF4-FFF2-40B4-BE49-F238E27FC236}">
                  <a16:creationId xmlns:a16="http://schemas.microsoft.com/office/drawing/2014/main" id="{F8309E41-3198-4A2B-B634-576F11847C9F}"/>
                </a:ext>
              </a:extLst>
            </p:cNvPr>
            <p:cNvCxnSpPr/>
            <p:nvPr/>
          </p:nvCxnSpPr>
          <p:spPr>
            <a:xfrm>
              <a:off x="9564914" y="2816298"/>
              <a:ext cx="0" cy="585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 name="Text Placeholder 6">
            <a:extLst>
              <a:ext uri="{FF2B5EF4-FFF2-40B4-BE49-F238E27FC236}">
                <a16:creationId xmlns:a16="http://schemas.microsoft.com/office/drawing/2014/main" id="{55A9AC43-2327-44E3-9A12-EA554F674D2A}"/>
              </a:ext>
            </a:extLst>
          </p:cNvPr>
          <p:cNvSpPr>
            <a:spLocks noGrp="1"/>
          </p:cNvSpPr>
          <p:nvPr>
            <p:ph type="body" sz="quarter" idx="11"/>
          </p:nvPr>
        </p:nvSpPr>
        <p:spPr>
          <a:xfrm>
            <a:off x="457201" y="975278"/>
            <a:ext cx="2353810" cy="3445524"/>
          </a:xfrm>
        </p:spPr>
        <p:txBody>
          <a:bodyPr/>
          <a:lstStyle/>
          <a:p>
            <a:pPr marL="285750" indent="-285750">
              <a:buFont typeface="Arial" panose="020B0604020202020204" pitchFamily="34" charset="0"/>
              <a:buChar char="•"/>
            </a:pPr>
            <a:r>
              <a:rPr lang="en-US"/>
              <a:t>To use Model Analyzer, you must have a dataset with prediction probabilities (e.g. the results of a model validation node)</a:t>
            </a:r>
          </a:p>
          <a:p>
            <a:pPr marL="285750" indent="-285750">
              <a:buFont typeface="Arial" panose="020B0604020202020204" pitchFamily="34" charset="0"/>
              <a:buChar char="•"/>
            </a:pPr>
            <a:endParaRPr lang="en-CA"/>
          </a:p>
        </p:txBody>
      </p:sp>
      <p:sp>
        <p:nvSpPr>
          <p:cNvPr id="2" name="Title 1">
            <a:extLst>
              <a:ext uri="{FF2B5EF4-FFF2-40B4-BE49-F238E27FC236}">
                <a16:creationId xmlns:a16="http://schemas.microsoft.com/office/drawing/2014/main" id="{6967584F-A060-489C-A886-0B7378320B98}"/>
              </a:ext>
            </a:extLst>
          </p:cNvPr>
          <p:cNvSpPr>
            <a:spLocks noGrp="1"/>
          </p:cNvSpPr>
          <p:nvPr>
            <p:ph type="title"/>
          </p:nvPr>
        </p:nvSpPr>
        <p:spPr/>
        <p:txBody>
          <a:bodyPr/>
          <a:lstStyle/>
          <a:p>
            <a:r>
              <a:rPr lang="en-CA"/>
              <a:t>Model Analyzer</a:t>
            </a:r>
          </a:p>
        </p:txBody>
      </p:sp>
    </p:spTree>
    <p:custDataLst>
      <p:tags r:id="rId1"/>
    </p:custDataLst>
    <p:extLst>
      <p:ext uri="{BB962C8B-B14F-4D97-AF65-F5344CB8AC3E}">
        <p14:creationId xmlns:p14="http://schemas.microsoft.com/office/powerpoint/2010/main" val="170376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grpSp>
        <p:nvGrpSpPr>
          <p:cNvPr id="12" name="Group 11">
            <a:extLst>
              <a:ext uri="{FF2B5EF4-FFF2-40B4-BE49-F238E27FC236}">
                <a16:creationId xmlns:a16="http://schemas.microsoft.com/office/drawing/2014/main" id="{A064670F-A6BE-4C07-9DD7-AF410572E8D6}"/>
              </a:ext>
            </a:extLst>
          </p:cNvPr>
          <p:cNvGrpSpPr/>
          <p:nvPr/>
        </p:nvGrpSpPr>
        <p:grpSpPr>
          <a:xfrm>
            <a:off x="1007227" y="1420432"/>
            <a:ext cx="6375095" cy="2571428"/>
            <a:chOff x="3487862" y="1639090"/>
            <a:chExt cx="8500126" cy="3428571"/>
          </a:xfrm>
        </p:grpSpPr>
        <p:pic>
          <p:nvPicPr>
            <p:cNvPr id="3" name="Picture 2">
              <a:extLst>
                <a:ext uri="{FF2B5EF4-FFF2-40B4-BE49-F238E27FC236}">
                  <a16:creationId xmlns:a16="http://schemas.microsoft.com/office/drawing/2014/main" id="{E1E00827-C255-4395-80B3-0A2F75F31670}"/>
                </a:ext>
              </a:extLst>
            </p:cNvPr>
            <p:cNvPicPr>
              <a:picLocks noChangeAspect="1"/>
            </p:cNvPicPr>
            <p:nvPr/>
          </p:nvPicPr>
          <p:blipFill>
            <a:blip r:embed="rId4"/>
            <a:stretch>
              <a:fillRect/>
            </a:stretch>
          </p:blipFill>
          <p:spPr>
            <a:xfrm>
              <a:off x="6549893" y="1639090"/>
              <a:ext cx="5438095" cy="3428571"/>
            </a:xfrm>
            <a:prstGeom prst="rect">
              <a:avLst/>
            </a:prstGeom>
          </p:spPr>
        </p:pic>
        <p:sp>
          <p:nvSpPr>
            <p:cNvPr id="7" name="Callout: Line 6">
              <a:extLst>
                <a:ext uri="{FF2B5EF4-FFF2-40B4-BE49-F238E27FC236}">
                  <a16:creationId xmlns:a16="http://schemas.microsoft.com/office/drawing/2014/main" id="{06794BB8-C639-4EAA-861D-D915D2487DC7}"/>
                </a:ext>
              </a:extLst>
            </p:cNvPr>
            <p:cNvSpPr/>
            <p:nvPr/>
          </p:nvSpPr>
          <p:spPr>
            <a:xfrm>
              <a:off x="3801978" y="2749288"/>
              <a:ext cx="2503339" cy="321368"/>
            </a:xfrm>
            <a:prstGeom prst="borderCallout1">
              <a:avLst>
                <a:gd name="adj1" fmla="val 54317"/>
                <a:gd name="adj2" fmla="val 99545"/>
                <a:gd name="adj3" fmla="val 88789"/>
                <a:gd name="adj4" fmla="val 111793"/>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solidFill>
                    <a:schemeClr val="tx1"/>
                  </a:solidFill>
                </a:rPr>
                <a:t>Dependent Variable (DV)</a:t>
              </a:r>
              <a:endParaRPr lang="en-CA" sz="1013">
                <a:solidFill>
                  <a:schemeClr val="tx1"/>
                </a:solidFill>
              </a:endParaRPr>
            </a:p>
          </p:txBody>
        </p:sp>
        <p:sp>
          <p:nvSpPr>
            <p:cNvPr id="13" name="Callout: Line 12">
              <a:extLst>
                <a:ext uri="{FF2B5EF4-FFF2-40B4-BE49-F238E27FC236}">
                  <a16:creationId xmlns:a16="http://schemas.microsoft.com/office/drawing/2014/main" id="{3E0C448C-BC2B-4938-93CE-67EEC5EF4A45}"/>
                </a:ext>
              </a:extLst>
            </p:cNvPr>
            <p:cNvSpPr/>
            <p:nvPr/>
          </p:nvSpPr>
          <p:spPr>
            <a:xfrm>
              <a:off x="3487862" y="3159783"/>
              <a:ext cx="2817456" cy="321368"/>
            </a:xfrm>
            <a:prstGeom prst="borderCallout1">
              <a:avLst>
                <a:gd name="adj1" fmla="val 66172"/>
                <a:gd name="adj2" fmla="val 99913"/>
                <a:gd name="adj3" fmla="val 69030"/>
                <a:gd name="adj4" fmla="val 11045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a:solidFill>
                    <a:prstClr val="black"/>
                  </a:solidFill>
                </a:rPr>
                <a:t>DV Category to be predicted</a:t>
              </a:r>
              <a:endParaRPr lang="en-CA" sz="1013">
                <a:solidFill>
                  <a:schemeClr val="tx1"/>
                </a:solidFill>
              </a:endParaRPr>
            </a:p>
          </p:txBody>
        </p:sp>
        <p:sp>
          <p:nvSpPr>
            <p:cNvPr id="14" name="Callout: Line 13">
              <a:extLst>
                <a:ext uri="{FF2B5EF4-FFF2-40B4-BE49-F238E27FC236}">
                  <a16:creationId xmlns:a16="http://schemas.microsoft.com/office/drawing/2014/main" id="{2A326D5B-675F-4972-9B0E-9381BC7B40F9}"/>
                </a:ext>
              </a:extLst>
            </p:cNvPr>
            <p:cNvSpPr/>
            <p:nvPr/>
          </p:nvSpPr>
          <p:spPr>
            <a:xfrm>
              <a:off x="3801979" y="3556348"/>
              <a:ext cx="2503339" cy="321368"/>
            </a:xfrm>
            <a:prstGeom prst="borderCallout1">
              <a:avLst>
                <a:gd name="adj1" fmla="val 46413"/>
                <a:gd name="adj2" fmla="val 99546"/>
                <a:gd name="adj3" fmla="val 45318"/>
                <a:gd name="adj4" fmla="val 11230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solidFill>
                    <a:schemeClr val="tx1"/>
                  </a:solidFill>
                </a:rPr>
                <a:t>Prediction probability</a:t>
              </a:r>
              <a:endParaRPr lang="en-CA" sz="1013">
                <a:solidFill>
                  <a:schemeClr val="tx1"/>
                </a:solidFill>
              </a:endParaRPr>
            </a:p>
          </p:txBody>
        </p:sp>
      </p:grpSp>
      <p:sp>
        <p:nvSpPr>
          <p:cNvPr id="2" name="Title 1">
            <a:extLst>
              <a:ext uri="{FF2B5EF4-FFF2-40B4-BE49-F238E27FC236}">
                <a16:creationId xmlns:a16="http://schemas.microsoft.com/office/drawing/2014/main" id="{D7266340-9484-4CB1-BEF8-AC0B8480E940}"/>
              </a:ext>
            </a:extLst>
          </p:cNvPr>
          <p:cNvSpPr>
            <a:spLocks noGrp="1"/>
          </p:cNvSpPr>
          <p:nvPr>
            <p:ph type="title"/>
          </p:nvPr>
        </p:nvSpPr>
        <p:spPr/>
        <p:txBody>
          <a:bodyPr/>
          <a:lstStyle/>
          <a:p>
            <a:r>
              <a:rPr lang="en-CA"/>
              <a:t>Model Analyzer </a:t>
            </a:r>
          </a:p>
        </p:txBody>
      </p:sp>
    </p:spTree>
    <p:custDataLst>
      <p:tags r:id="rId1"/>
    </p:custDataLst>
    <p:extLst>
      <p:ext uri="{BB962C8B-B14F-4D97-AF65-F5344CB8AC3E}">
        <p14:creationId xmlns:p14="http://schemas.microsoft.com/office/powerpoint/2010/main" val="198729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grpSp>
        <p:nvGrpSpPr>
          <p:cNvPr id="28" name="Group 27">
            <a:extLst>
              <a:ext uri="{FF2B5EF4-FFF2-40B4-BE49-F238E27FC236}">
                <a16:creationId xmlns:a16="http://schemas.microsoft.com/office/drawing/2014/main" id="{9E018214-8515-4747-AACC-AC88FCD8C3F6}"/>
              </a:ext>
            </a:extLst>
          </p:cNvPr>
          <p:cNvGrpSpPr/>
          <p:nvPr/>
        </p:nvGrpSpPr>
        <p:grpSpPr>
          <a:xfrm>
            <a:off x="2796363" y="753897"/>
            <a:ext cx="5975310" cy="4126447"/>
            <a:chOff x="3538266" y="401540"/>
            <a:chExt cx="6542589" cy="5110169"/>
          </a:xfrm>
        </p:grpSpPr>
        <p:cxnSp>
          <p:nvCxnSpPr>
            <p:cNvPr id="8" name="Straight Arrow Connector 7">
              <a:extLst>
                <a:ext uri="{FF2B5EF4-FFF2-40B4-BE49-F238E27FC236}">
                  <a16:creationId xmlns:a16="http://schemas.microsoft.com/office/drawing/2014/main" id="{8C3EADDD-2073-4734-BBD5-5FF2D123E52A}"/>
                </a:ext>
              </a:extLst>
            </p:cNvPr>
            <p:cNvCxnSpPr/>
            <p:nvPr/>
          </p:nvCxnSpPr>
          <p:spPr>
            <a:xfrm>
              <a:off x="4828319" y="1809750"/>
              <a:ext cx="0" cy="2552700"/>
            </a:xfrm>
            <a:prstGeom prst="straightConnector1">
              <a:avLst/>
            </a:prstGeom>
            <a:ln>
              <a:solidFill>
                <a:schemeClr val="tx2"/>
              </a:solidFill>
              <a:headEnd type="triangle"/>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A0740835-039E-44F5-A7EA-7FC44EE1A823}"/>
                </a:ext>
              </a:extLst>
            </p:cNvPr>
            <p:cNvSpPr txBox="1"/>
            <p:nvPr/>
          </p:nvSpPr>
          <p:spPr>
            <a:xfrm>
              <a:off x="3538266" y="2321507"/>
              <a:ext cx="1385887" cy="711190"/>
            </a:xfrm>
            <a:prstGeom prst="rect">
              <a:avLst/>
            </a:prstGeom>
            <a:noFill/>
          </p:spPr>
          <p:txBody>
            <a:bodyPr wrap="square" rtlCol="0">
              <a:spAutoFit/>
            </a:bodyPr>
            <a:lstStyle/>
            <a:p>
              <a:r>
                <a:rPr lang="en-US" sz="1013"/>
                <a:t>Percentage of total outcome target category</a:t>
              </a:r>
              <a:endParaRPr lang="en-CA" sz="1013"/>
            </a:p>
          </p:txBody>
        </p:sp>
        <p:cxnSp>
          <p:nvCxnSpPr>
            <p:cNvPr id="14" name="Straight Arrow Connector 13">
              <a:extLst>
                <a:ext uri="{FF2B5EF4-FFF2-40B4-BE49-F238E27FC236}">
                  <a16:creationId xmlns:a16="http://schemas.microsoft.com/office/drawing/2014/main" id="{8C9E7E21-D751-4A34-9864-5E5FFBC61912}"/>
                </a:ext>
              </a:extLst>
            </p:cNvPr>
            <p:cNvCxnSpPr/>
            <p:nvPr/>
          </p:nvCxnSpPr>
          <p:spPr>
            <a:xfrm>
              <a:off x="5133119" y="5172050"/>
              <a:ext cx="4749800" cy="0"/>
            </a:xfrm>
            <a:prstGeom prst="straightConnector1">
              <a:avLst/>
            </a:prstGeom>
            <a:ln>
              <a:solidFill>
                <a:schemeClr val="tx2"/>
              </a:solidFill>
              <a:headEnd type="triangle"/>
              <a:tailEnd type="triangle"/>
            </a:ln>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id="{ABB3BB02-B625-42D0-AD67-303167E6CB2C}"/>
                </a:ext>
              </a:extLst>
            </p:cNvPr>
            <p:cNvSpPr txBox="1"/>
            <p:nvPr/>
          </p:nvSpPr>
          <p:spPr>
            <a:xfrm>
              <a:off x="5172204" y="5196466"/>
              <a:ext cx="4908651" cy="315243"/>
            </a:xfrm>
            <a:prstGeom prst="rect">
              <a:avLst/>
            </a:prstGeom>
            <a:noFill/>
          </p:spPr>
          <p:txBody>
            <a:bodyPr wrap="square" rtlCol="0">
              <a:spAutoFit/>
            </a:bodyPr>
            <a:lstStyle/>
            <a:p>
              <a:r>
                <a:rPr lang="en-US" sz="1013"/>
                <a:t>Percentage of population sorted by model scores</a:t>
              </a:r>
              <a:endParaRPr lang="en-CA" sz="1013"/>
            </a:p>
          </p:txBody>
        </p:sp>
        <p:pic>
          <p:nvPicPr>
            <p:cNvPr id="18" name="Picture 17">
              <a:extLst>
                <a:ext uri="{FF2B5EF4-FFF2-40B4-BE49-F238E27FC236}">
                  <a16:creationId xmlns:a16="http://schemas.microsoft.com/office/drawing/2014/main" id="{A24594D5-D1FD-4436-98C5-F7CB51C159FA}"/>
                </a:ext>
              </a:extLst>
            </p:cNvPr>
            <p:cNvPicPr>
              <a:picLocks noChangeAspect="1"/>
            </p:cNvPicPr>
            <p:nvPr/>
          </p:nvPicPr>
          <p:blipFill>
            <a:blip r:embed="rId4"/>
            <a:stretch>
              <a:fillRect/>
            </a:stretch>
          </p:blipFill>
          <p:spPr>
            <a:xfrm>
              <a:off x="4924153" y="1599849"/>
              <a:ext cx="5004284" cy="3438105"/>
            </a:xfrm>
            <a:prstGeom prst="rect">
              <a:avLst/>
            </a:prstGeom>
          </p:spPr>
        </p:pic>
        <p:sp>
          <p:nvSpPr>
            <p:cNvPr id="19" name="Oval 18">
              <a:extLst>
                <a:ext uri="{FF2B5EF4-FFF2-40B4-BE49-F238E27FC236}">
                  <a16:creationId xmlns:a16="http://schemas.microsoft.com/office/drawing/2014/main" id="{3CD584B0-5550-4D0C-AE4A-E335765515A0}"/>
                </a:ext>
              </a:extLst>
            </p:cNvPr>
            <p:cNvSpPr/>
            <p:nvPr/>
          </p:nvSpPr>
          <p:spPr>
            <a:xfrm>
              <a:off x="6164994" y="29337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20" name="Callout: Line 19">
              <a:extLst>
                <a:ext uri="{FF2B5EF4-FFF2-40B4-BE49-F238E27FC236}">
                  <a16:creationId xmlns:a16="http://schemas.microsoft.com/office/drawing/2014/main" id="{3A5B0CB2-B084-443A-808B-E437CC4BC4FD}"/>
                </a:ext>
              </a:extLst>
            </p:cNvPr>
            <p:cNvSpPr/>
            <p:nvPr/>
          </p:nvSpPr>
          <p:spPr>
            <a:xfrm>
              <a:off x="4961614" y="401540"/>
              <a:ext cx="3392806" cy="1071886"/>
            </a:xfrm>
            <a:prstGeom prst="borderCallout1">
              <a:avLst>
                <a:gd name="adj1" fmla="val 100278"/>
                <a:gd name="adj2" fmla="val 36679"/>
                <a:gd name="adj3" fmla="val 233269"/>
                <a:gd name="adj4" fmla="val 36117"/>
              </a:avLst>
            </a:prstGeom>
            <a:noFill/>
            <a:ln>
              <a:solidFill>
                <a:schemeClr val="bg2">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3">
                  <a:solidFill>
                    <a:schemeClr val="tx1"/>
                  </a:solidFill>
                </a:rPr>
                <a:t>Selecting the top 20% based on the model predicted scores, would contain approximately 34% better than chance.</a:t>
              </a:r>
              <a:endParaRPr lang="en-CA" sz="1013">
                <a:solidFill>
                  <a:schemeClr val="tx1"/>
                </a:solidFill>
              </a:endParaRPr>
            </a:p>
          </p:txBody>
        </p:sp>
      </p:grpSp>
      <p:sp>
        <p:nvSpPr>
          <p:cNvPr id="3" name="Text Placeholder 2">
            <a:extLst>
              <a:ext uri="{FF2B5EF4-FFF2-40B4-BE49-F238E27FC236}">
                <a16:creationId xmlns:a16="http://schemas.microsoft.com/office/drawing/2014/main" id="{A95C332C-3F05-4D2F-A3DE-35A2632533D9}"/>
              </a:ext>
            </a:extLst>
          </p:cNvPr>
          <p:cNvSpPr>
            <a:spLocks noGrp="1"/>
          </p:cNvSpPr>
          <p:nvPr>
            <p:ph type="body" sz="quarter" idx="11"/>
          </p:nvPr>
        </p:nvSpPr>
        <p:spPr>
          <a:xfrm>
            <a:off x="457201" y="975278"/>
            <a:ext cx="2247112" cy="3445524"/>
          </a:xfrm>
        </p:spPr>
        <p:txBody>
          <a:bodyPr/>
          <a:lstStyle/>
          <a:p>
            <a:r>
              <a:rPr lang="en-CA"/>
              <a:t>The </a:t>
            </a:r>
            <a:r>
              <a:rPr lang="en-CA" b="1"/>
              <a:t>Cumulative lift chart</a:t>
            </a:r>
            <a:r>
              <a:rPr lang="en-CA"/>
              <a:t> compares model performance to random selection.</a:t>
            </a:r>
          </a:p>
          <a:p>
            <a:endParaRPr lang="en-CA"/>
          </a:p>
        </p:txBody>
      </p:sp>
      <p:sp>
        <p:nvSpPr>
          <p:cNvPr id="2" name="Title 1">
            <a:extLst>
              <a:ext uri="{FF2B5EF4-FFF2-40B4-BE49-F238E27FC236}">
                <a16:creationId xmlns:a16="http://schemas.microsoft.com/office/drawing/2014/main" id="{E68E95BB-658D-48DD-B472-A96AEA2C2566}"/>
              </a:ext>
            </a:extLst>
          </p:cNvPr>
          <p:cNvSpPr>
            <a:spLocks noGrp="1"/>
          </p:cNvSpPr>
          <p:nvPr>
            <p:ph type="title"/>
          </p:nvPr>
        </p:nvSpPr>
        <p:spPr/>
        <p:txBody>
          <a:bodyPr/>
          <a:lstStyle/>
          <a:p>
            <a:r>
              <a:rPr lang="en-CA"/>
              <a:t>Cumulative lift </a:t>
            </a:r>
          </a:p>
        </p:txBody>
      </p:sp>
    </p:spTree>
    <p:custDataLst>
      <p:tags r:id="rId1"/>
    </p:custDataLst>
    <p:extLst>
      <p:ext uri="{BB962C8B-B14F-4D97-AF65-F5344CB8AC3E}">
        <p14:creationId xmlns:p14="http://schemas.microsoft.com/office/powerpoint/2010/main" val="186434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grpSp>
        <p:nvGrpSpPr>
          <p:cNvPr id="12" name="Group 11">
            <a:extLst>
              <a:ext uri="{FF2B5EF4-FFF2-40B4-BE49-F238E27FC236}">
                <a16:creationId xmlns:a16="http://schemas.microsoft.com/office/drawing/2014/main" id="{CF42357F-FFCA-4CCC-AF10-4BE0A2160112}"/>
              </a:ext>
            </a:extLst>
          </p:cNvPr>
          <p:cNvGrpSpPr/>
          <p:nvPr/>
        </p:nvGrpSpPr>
        <p:grpSpPr>
          <a:xfrm>
            <a:off x="2583712" y="1069077"/>
            <a:ext cx="6452559" cy="3665645"/>
            <a:chOff x="3643312" y="1702388"/>
            <a:chExt cx="8085525" cy="3755799"/>
          </a:xfrm>
        </p:grpSpPr>
        <p:pic>
          <p:nvPicPr>
            <p:cNvPr id="8" name="Picture 7">
              <a:extLst>
                <a:ext uri="{FF2B5EF4-FFF2-40B4-BE49-F238E27FC236}">
                  <a16:creationId xmlns:a16="http://schemas.microsoft.com/office/drawing/2014/main" id="{DA3974C0-5B62-450A-A19C-B11BD50A4598}"/>
                </a:ext>
              </a:extLst>
            </p:cNvPr>
            <p:cNvPicPr>
              <a:picLocks noChangeAspect="1"/>
            </p:cNvPicPr>
            <p:nvPr/>
          </p:nvPicPr>
          <p:blipFill>
            <a:blip r:embed="rId4"/>
            <a:stretch>
              <a:fillRect/>
            </a:stretch>
          </p:blipFill>
          <p:spPr>
            <a:xfrm>
              <a:off x="5624075" y="1702388"/>
              <a:ext cx="6104762" cy="2990476"/>
            </a:xfrm>
            <a:prstGeom prst="rect">
              <a:avLst/>
            </a:prstGeom>
            <a:ln>
              <a:solidFill>
                <a:schemeClr val="tx1">
                  <a:lumMod val="50000"/>
                  <a:lumOff val="50000"/>
                </a:schemeClr>
              </a:solidFill>
            </a:ln>
          </p:spPr>
        </p:pic>
        <p:sp>
          <p:nvSpPr>
            <p:cNvPr id="11" name="Callout: Line 10">
              <a:extLst>
                <a:ext uri="{FF2B5EF4-FFF2-40B4-BE49-F238E27FC236}">
                  <a16:creationId xmlns:a16="http://schemas.microsoft.com/office/drawing/2014/main" id="{0720379B-8E79-4A52-BBBF-8660033C52CD}"/>
                </a:ext>
              </a:extLst>
            </p:cNvPr>
            <p:cNvSpPr/>
            <p:nvPr/>
          </p:nvSpPr>
          <p:spPr>
            <a:xfrm>
              <a:off x="3643312" y="5039941"/>
              <a:ext cx="3019426" cy="418246"/>
            </a:xfrm>
            <a:prstGeom prst="borderCallout1">
              <a:avLst>
                <a:gd name="adj1" fmla="val 53338"/>
                <a:gd name="adj2" fmla="val 100024"/>
                <a:gd name="adj3" fmla="val -186537"/>
                <a:gd name="adj4" fmla="val 110226"/>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solidFill>
                    <a:schemeClr val="tx1"/>
                  </a:solidFill>
                </a:rPr>
                <a:t>Number of records per decile</a:t>
              </a:r>
              <a:endParaRPr lang="en-CA" sz="1013">
                <a:solidFill>
                  <a:schemeClr val="tx1"/>
                </a:solidFill>
              </a:endParaRPr>
            </a:p>
          </p:txBody>
        </p:sp>
      </p:grpSp>
      <p:sp>
        <p:nvSpPr>
          <p:cNvPr id="3" name="Text Placeholder 2">
            <a:extLst>
              <a:ext uri="{FF2B5EF4-FFF2-40B4-BE49-F238E27FC236}">
                <a16:creationId xmlns:a16="http://schemas.microsoft.com/office/drawing/2014/main" id="{2BD986A2-38EF-4507-80AC-F0F5925610BC}"/>
              </a:ext>
            </a:extLst>
          </p:cNvPr>
          <p:cNvSpPr>
            <a:spLocks noGrp="1"/>
          </p:cNvSpPr>
          <p:nvPr>
            <p:ph type="body" sz="quarter" idx="11"/>
          </p:nvPr>
        </p:nvSpPr>
        <p:spPr>
          <a:xfrm>
            <a:off x="457201" y="975278"/>
            <a:ext cx="3275428" cy="3445524"/>
          </a:xfrm>
        </p:spPr>
        <p:txBody>
          <a:bodyPr/>
          <a:lstStyle/>
          <a:p>
            <a:pPr>
              <a:spcAft>
                <a:spcPct val="30000"/>
              </a:spcAft>
            </a:pPr>
            <a:r>
              <a:rPr lang="en-CA"/>
              <a:t>The </a:t>
            </a:r>
            <a:r>
              <a:rPr lang="en-CA" b="1"/>
              <a:t>Cumulative Lift Report </a:t>
            </a:r>
            <a:r>
              <a:rPr lang="en-CA"/>
              <a:t>tab provides the same information in tabular form. This table gives the Model lift in decile increments</a:t>
            </a:r>
          </a:p>
          <a:p>
            <a:pPr marL="628650" lvl="1" indent="-285750">
              <a:spcAft>
                <a:spcPct val="30000"/>
              </a:spcAft>
            </a:pPr>
            <a:r>
              <a:rPr lang="en-CA">
                <a:latin typeface="+mn-lt"/>
              </a:rPr>
              <a:t>The 2nd decile shows the value identified from the Cumulative Lift chart</a:t>
            </a:r>
          </a:p>
          <a:p>
            <a:endParaRPr lang="en-CA"/>
          </a:p>
        </p:txBody>
      </p:sp>
      <p:sp>
        <p:nvSpPr>
          <p:cNvPr id="2" name="Title 1">
            <a:extLst>
              <a:ext uri="{FF2B5EF4-FFF2-40B4-BE49-F238E27FC236}">
                <a16:creationId xmlns:a16="http://schemas.microsoft.com/office/drawing/2014/main" id="{DD551E77-38A3-4507-BAE1-80406E9AB95C}"/>
              </a:ext>
            </a:extLst>
          </p:cNvPr>
          <p:cNvSpPr>
            <a:spLocks noGrp="1"/>
          </p:cNvSpPr>
          <p:nvPr>
            <p:ph type="title"/>
          </p:nvPr>
        </p:nvSpPr>
        <p:spPr/>
        <p:txBody>
          <a:bodyPr/>
          <a:lstStyle/>
          <a:p>
            <a:r>
              <a:rPr lang="en-CA"/>
              <a:t>Cumulative Lift Report </a:t>
            </a:r>
          </a:p>
        </p:txBody>
      </p:sp>
    </p:spTree>
    <p:custDataLst>
      <p:tags r:id="rId1"/>
    </p:custDataLst>
    <p:extLst>
      <p:ext uri="{BB962C8B-B14F-4D97-AF65-F5344CB8AC3E}">
        <p14:creationId xmlns:p14="http://schemas.microsoft.com/office/powerpoint/2010/main" val="12507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grpSp>
        <p:nvGrpSpPr>
          <p:cNvPr id="12" name="Group 11">
            <a:extLst>
              <a:ext uri="{FF2B5EF4-FFF2-40B4-BE49-F238E27FC236}">
                <a16:creationId xmlns:a16="http://schemas.microsoft.com/office/drawing/2014/main" id="{E08CAB58-18F3-4AC5-964A-A071B27AD142}"/>
              </a:ext>
            </a:extLst>
          </p:cNvPr>
          <p:cNvGrpSpPr/>
          <p:nvPr/>
        </p:nvGrpSpPr>
        <p:grpSpPr>
          <a:xfrm>
            <a:off x="1919248" y="1387773"/>
            <a:ext cx="7017563" cy="3293801"/>
            <a:chOff x="2599353" y="980730"/>
            <a:chExt cx="9356751" cy="4391734"/>
          </a:xfrm>
        </p:grpSpPr>
        <p:pic>
          <p:nvPicPr>
            <p:cNvPr id="3" name="Picture 2">
              <a:extLst>
                <a:ext uri="{FF2B5EF4-FFF2-40B4-BE49-F238E27FC236}">
                  <a16:creationId xmlns:a16="http://schemas.microsoft.com/office/drawing/2014/main" id="{B117B83D-A28D-4CF2-946F-001CBA276EA4}"/>
                </a:ext>
              </a:extLst>
            </p:cNvPr>
            <p:cNvPicPr>
              <a:picLocks noChangeAspect="1"/>
            </p:cNvPicPr>
            <p:nvPr/>
          </p:nvPicPr>
          <p:blipFill>
            <a:blip r:embed="rId4"/>
            <a:stretch>
              <a:fillRect/>
            </a:stretch>
          </p:blipFill>
          <p:spPr>
            <a:xfrm>
              <a:off x="5936782" y="980730"/>
              <a:ext cx="6019322" cy="4135469"/>
            </a:xfrm>
            <a:prstGeom prst="rect">
              <a:avLst/>
            </a:prstGeom>
            <a:ln>
              <a:solidFill>
                <a:schemeClr val="tx1">
                  <a:lumMod val="50000"/>
                  <a:lumOff val="50000"/>
                </a:schemeClr>
              </a:solidFill>
            </a:ln>
          </p:spPr>
        </p:pic>
        <p:sp>
          <p:nvSpPr>
            <p:cNvPr id="7" name="Callout: Line 6">
              <a:extLst>
                <a:ext uri="{FF2B5EF4-FFF2-40B4-BE49-F238E27FC236}">
                  <a16:creationId xmlns:a16="http://schemas.microsoft.com/office/drawing/2014/main" id="{D0F38836-BEB5-4FAD-B5AB-6A916DC711FA}"/>
                </a:ext>
              </a:extLst>
            </p:cNvPr>
            <p:cNvSpPr/>
            <p:nvPr/>
          </p:nvSpPr>
          <p:spPr>
            <a:xfrm>
              <a:off x="2599353" y="4785275"/>
              <a:ext cx="2953008" cy="587189"/>
            </a:xfrm>
            <a:prstGeom prst="borderCallout1">
              <a:avLst>
                <a:gd name="adj1" fmla="val 1253"/>
                <a:gd name="adj2" fmla="val 93602"/>
                <a:gd name="adj3" fmla="val -255507"/>
                <a:gd name="adj4" fmla="val 137486"/>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3">
                  <a:solidFill>
                    <a:schemeClr val="tx1"/>
                  </a:solidFill>
                </a:rPr>
                <a:t>Lift of the model at 1</a:t>
              </a:r>
              <a:r>
                <a:rPr lang="en-US" sz="1013" baseline="30000">
                  <a:solidFill>
                    <a:schemeClr val="tx1"/>
                  </a:solidFill>
                </a:rPr>
                <a:t>st</a:t>
              </a:r>
              <a:r>
                <a:rPr lang="en-US" sz="1013">
                  <a:solidFill>
                    <a:schemeClr val="tx1"/>
                  </a:solidFill>
                </a:rPr>
                <a:t> decile</a:t>
              </a:r>
              <a:endParaRPr lang="en-CA" sz="1013">
                <a:solidFill>
                  <a:schemeClr val="tx1"/>
                </a:solidFill>
              </a:endParaRPr>
            </a:p>
          </p:txBody>
        </p:sp>
      </p:grpSp>
      <p:sp>
        <p:nvSpPr>
          <p:cNvPr id="6" name="Text Placeholder 5">
            <a:extLst>
              <a:ext uri="{FF2B5EF4-FFF2-40B4-BE49-F238E27FC236}">
                <a16:creationId xmlns:a16="http://schemas.microsoft.com/office/drawing/2014/main" id="{2ED75E4B-D6CF-4DE5-98F5-430652FDE04E}"/>
              </a:ext>
            </a:extLst>
          </p:cNvPr>
          <p:cNvSpPr>
            <a:spLocks noGrp="1"/>
          </p:cNvSpPr>
          <p:nvPr>
            <p:ph type="body" sz="quarter" idx="11"/>
          </p:nvPr>
        </p:nvSpPr>
        <p:spPr>
          <a:xfrm>
            <a:off x="457201" y="975278"/>
            <a:ext cx="3383280" cy="3445524"/>
          </a:xfrm>
        </p:spPr>
        <p:txBody>
          <a:bodyPr/>
          <a:lstStyle/>
          <a:p>
            <a:pPr>
              <a:spcAft>
                <a:spcPct val="30000"/>
              </a:spcAft>
            </a:pPr>
            <a:r>
              <a:rPr lang="en-CA"/>
              <a:t>The </a:t>
            </a:r>
            <a:r>
              <a:rPr lang="en-CA" b="1"/>
              <a:t>Lift Chart</a:t>
            </a:r>
            <a:r>
              <a:rPr lang="en-CA"/>
              <a:t> is a scaled ratio representation of model performance versus random selection at each decile.</a:t>
            </a:r>
          </a:p>
          <a:p>
            <a:pPr>
              <a:spcAft>
                <a:spcPct val="30000"/>
              </a:spcAft>
            </a:pPr>
            <a:r>
              <a:rPr lang="en-CA"/>
              <a:t>reflects the point at which model performance is no better than random selection</a:t>
            </a:r>
          </a:p>
          <a:p>
            <a:pPr>
              <a:spcAft>
                <a:spcPct val="30000"/>
              </a:spcAft>
            </a:pPr>
            <a:r>
              <a:rPr lang="en-CA"/>
              <a:t>Useful for detecting hidden problems with the model</a:t>
            </a:r>
          </a:p>
          <a:p>
            <a:pPr marL="257175" indent="-257175">
              <a:spcAft>
                <a:spcPct val="30000"/>
              </a:spcAft>
              <a:buClr>
                <a:srgbClr val="FFC000"/>
              </a:buClr>
              <a:buFont typeface="Wingdings" panose="05000000000000000000" pitchFamily="2" charset="2"/>
              <a:buChar char="§"/>
            </a:pPr>
            <a:endParaRPr lang="en-CA"/>
          </a:p>
          <a:p>
            <a:endParaRPr lang="en-CA"/>
          </a:p>
        </p:txBody>
      </p:sp>
      <p:sp>
        <p:nvSpPr>
          <p:cNvPr id="2" name="Title 1">
            <a:extLst>
              <a:ext uri="{FF2B5EF4-FFF2-40B4-BE49-F238E27FC236}">
                <a16:creationId xmlns:a16="http://schemas.microsoft.com/office/drawing/2014/main" id="{E3BA4EE9-6580-43B4-8B4D-D25BEF19EF92}"/>
              </a:ext>
            </a:extLst>
          </p:cNvPr>
          <p:cNvSpPr>
            <a:spLocks noGrp="1"/>
          </p:cNvSpPr>
          <p:nvPr>
            <p:ph type="title"/>
          </p:nvPr>
        </p:nvSpPr>
        <p:spPr/>
        <p:txBody>
          <a:bodyPr/>
          <a:lstStyle/>
          <a:p>
            <a:r>
              <a:rPr lang="en-CA"/>
              <a:t>Lift Chart </a:t>
            </a:r>
          </a:p>
        </p:txBody>
      </p:sp>
    </p:spTree>
    <p:custDataLst>
      <p:tags r:id="rId1"/>
    </p:custDataLst>
    <p:extLst>
      <p:ext uri="{BB962C8B-B14F-4D97-AF65-F5344CB8AC3E}">
        <p14:creationId xmlns:p14="http://schemas.microsoft.com/office/powerpoint/2010/main" val="330942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7" name="Rectangle 6">
            <a:extLst>
              <a:ext uri="{FF2B5EF4-FFF2-40B4-BE49-F238E27FC236}">
                <a16:creationId xmlns:a16="http://schemas.microsoft.com/office/drawing/2014/main" id="{AC1121FB-7DA8-421E-A3E9-BEED74528E7C}"/>
              </a:ext>
            </a:extLst>
          </p:cNvPr>
          <p:cNvSpPr/>
          <p:nvPr/>
        </p:nvSpPr>
        <p:spPr>
          <a:xfrm>
            <a:off x="4935120" y="4338337"/>
            <a:ext cx="3486150" cy="276999"/>
          </a:xfrm>
          <a:prstGeom prst="rect">
            <a:avLst/>
          </a:prstGeom>
        </p:spPr>
        <p:txBody>
          <a:bodyPr wrap="square">
            <a:spAutoFit/>
          </a:bodyPr>
          <a:lstStyle/>
          <a:p>
            <a:r>
              <a:rPr lang="en-CA" sz="1013"/>
              <a:t>(</a:t>
            </a:r>
            <a:r>
              <a:rPr lang="en-CA" sz="1200"/>
              <a:t>85.81 - 27.06)/100 = 0.5875</a:t>
            </a:r>
          </a:p>
        </p:txBody>
      </p:sp>
      <p:grpSp>
        <p:nvGrpSpPr>
          <p:cNvPr id="13" name="Group 12">
            <a:extLst>
              <a:ext uri="{FF2B5EF4-FFF2-40B4-BE49-F238E27FC236}">
                <a16:creationId xmlns:a16="http://schemas.microsoft.com/office/drawing/2014/main" id="{5E9E979E-B601-4BA9-BDAA-CD5865056C1C}"/>
              </a:ext>
            </a:extLst>
          </p:cNvPr>
          <p:cNvGrpSpPr/>
          <p:nvPr/>
        </p:nvGrpSpPr>
        <p:grpSpPr>
          <a:xfrm>
            <a:off x="4169617" y="795209"/>
            <a:ext cx="4732056" cy="3281740"/>
            <a:chOff x="5879301" y="1052736"/>
            <a:chExt cx="5236382" cy="3597564"/>
          </a:xfrm>
        </p:grpSpPr>
        <p:pic>
          <p:nvPicPr>
            <p:cNvPr id="3" name="Picture 2">
              <a:extLst>
                <a:ext uri="{FF2B5EF4-FFF2-40B4-BE49-F238E27FC236}">
                  <a16:creationId xmlns:a16="http://schemas.microsoft.com/office/drawing/2014/main" id="{D3AF9CE1-BF7E-48DE-AAEF-CC39420B4286}"/>
                </a:ext>
              </a:extLst>
            </p:cNvPr>
            <p:cNvPicPr>
              <a:picLocks noChangeAspect="1"/>
            </p:cNvPicPr>
            <p:nvPr/>
          </p:nvPicPr>
          <p:blipFill>
            <a:blip r:embed="rId4"/>
            <a:stretch>
              <a:fillRect/>
            </a:stretch>
          </p:blipFill>
          <p:spPr>
            <a:xfrm>
              <a:off x="5879301" y="1052736"/>
              <a:ext cx="5236382" cy="3597564"/>
            </a:xfrm>
            <a:prstGeom prst="rect">
              <a:avLst/>
            </a:prstGeom>
          </p:spPr>
        </p:pic>
        <p:pic>
          <p:nvPicPr>
            <p:cNvPr id="9" name="Picture 8">
              <a:extLst>
                <a:ext uri="{FF2B5EF4-FFF2-40B4-BE49-F238E27FC236}">
                  <a16:creationId xmlns:a16="http://schemas.microsoft.com/office/drawing/2014/main" id="{1974E824-C5B2-428B-8FCB-BE97AED5AD1B}"/>
                </a:ext>
              </a:extLst>
            </p:cNvPr>
            <p:cNvPicPr>
              <a:picLocks noChangeAspect="1"/>
            </p:cNvPicPr>
            <p:nvPr/>
          </p:nvPicPr>
          <p:blipFill>
            <a:blip r:embed="rId5"/>
            <a:stretch>
              <a:fillRect/>
            </a:stretch>
          </p:blipFill>
          <p:spPr>
            <a:xfrm>
              <a:off x="8129646" y="3190899"/>
              <a:ext cx="942857" cy="190476"/>
            </a:xfrm>
            <a:prstGeom prst="rect">
              <a:avLst/>
            </a:prstGeom>
          </p:spPr>
        </p:pic>
        <p:pic>
          <p:nvPicPr>
            <p:cNvPr id="11" name="Picture 10">
              <a:extLst>
                <a:ext uri="{FF2B5EF4-FFF2-40B4-BE49-F238E27FC236}">
                  <a16:creationId xmlns:a16="http://schemas.microsoft.com/office/drawing/2014/main" id="{8C5DF995-3E1E-4A51-8F25-467C9BF0DD8E}"/>
                </a:ext>
              </a:extLst>
            </p:cNvPr>
            <p:cNvPicPr>
              <a:picLocks noChangeAspect="1"/>
            </p:cNvPicPr>
            <p:nvPr/>
          </p:nvPicPr>
          <p:blipFill>
            <a:blip r:embed="rId6"/>
            <a:stretch>
              <a:fillRect/>
            </a:stretch>
          </p:blipFill>
          <p:spPr>
            <a:xfrm>
              <a:off x="7186789" y="1467945"/>
              <a:ext cx="942857" cy="190476"/>
            </a:xfrm>
            <a:prstGeom prst="rect">
              <a:avLst/>
            </a:prstGeom>
          </p:spPr>
        </p:pic>
        <p:sp>
          <p:nvSpPr>
            <p:cNvPr id="12" name="Oval 11">
              <a:extLst>
                <a:ext uri="{FF2B5EF4-FFF2-40B4-BE49-F238E27FC236}">
                  <a16:creationId xmlns:a16="http://schemas.microsoft.com/office/drawing/2014/main" id="{B3808B68-7736-4DE1-8615-F3544C0AACD7}"/>
                </a:ext>
              </a:extLst>
            </p:cNvPr>
            <p:cNvSpPr/>
            <p:nvPr/>
          </p:nvSpPr>
          <p:spPr>
            <a:xfrm>
              <a:off x="8128188" y="3121436"/>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14" name="Oval 13">
              <a:extLst>
                <a:ext uri="{FF2B5EF4-FFF2-40B4-BE49-F238E27FC236}">
                  <a16:creationId xmlns:a16="http://schemas.microsoft.com/office/drawing/2014/main" id="{29B6EDFA-81E3-4E38-AC03-7FD8765ABAD5}"/>
                </a:ext>
              </a:extLst>
            </p:cNvPr>
            <p:cNvSpPr/>
            <p:nvPr/>
          </p:nvSpPr>
          <p:spPr>
            <a:xfrm>
              <a:off x="8128188" y="16593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grpSp>
      <p:sp>
        <p:nvSpPr>
          <p:cNvPr id="5" name="Text Placeholder 4">
            <a:extLst>
              <a:ext uri="{FF2B5EF4-FFF2-40B4-BE49-F238E27FC236}">
                <a16:creationId xmlns:a16="http://schemas.microsoft.com/office/drawing/2014/main" id="{4B3418B9-E1BB-4098-8F55-1742DDF931AA}"/>
              </a:ext>
            </a:extLst>
          </p:cNvPr>
          <p:cNvSpPr>
            <a:spLocks noGrp="1"/>
          </p:cNvSpPr>
          <p:nvPr>
            <p:ph type="body" sz="quarter" idx="11"/>
          </p:nvPr>
        </p:nvSpPr>
        <p:spPr>
          <a:xfrm>
            <a:off x="457200" y="975278"/>
            <a:ext cx="3486151" cy="3445524"/>
          </a:xfrm>
        </p:spPr>
        <p:txBody>
          <a:bodyPr/>
          <a:lstStyle/>
          <a:p>
            <a:pPr>
              <a:spcAft>
                <a:spcPct val="30000"/>
              </a:spcAft>
            </a:pPr>
            <a:r>
              <a:rPr lang="en-CA"/>
              <a:t>The</a:t>
            </a:r>
            <a:r>
              <a:rPr lang="en-CA" b="1"/>
              <a:t> Kolmogorov-Smirnov curve</a:t>
            </a:r>
            <a:r>
              <a:rPr lang="en-CA"/>
              <a:t> shows the cumulative distribution of the dependent variable categories </a:t>
            </a:r>
          </a:p>
          <a:p>
            <a:pPr>
              <a:spcAft>
                <a:spcPct val="30000"/>
              </a:spcAft>
            </a:pPr>
            <a:r>
              <a:rPr lang="en-CA"/>
              <a:t>The K-S statistic measures the difference between the two functions and returns the maximum value, which is where the model maximizes separation between </a:t>
            </a:r>
            <a:r>
              <a:rPr lang="en-CA" b="1"/>
              <a:t>Yes </a:t>
            </a:r>
            <a:r>
              <a:rPr lang="en-CA"/>
              <a:t>and </a:t>
            </a:r>
            <a:r>
              <a:rPr lang="en-CA" b="1"/>
              <a:t>No </a:t>
            </a:r>
            <a:r>
              <a:rPr lang="en-CA"/>
              <a:t>categories</a:t>
            </a:r>
          </a:p>
          <a:p>
            <a:pPr>
              <a:spcAft>
                <a:spcPct val="30000"/>
              </a:spcAft>
            </a:pPr>
            <a:endParaRPr lang="en-CA"/>
          </a:p>
          <a:p>
            <a:endParaRPr lang="en-CA"/>
          </a:p>
        </p:txBody>
      </p:sp>
      <p:sp>
        <p:nvSpPr>
          <p:cNvPr id="2" name="Title 1">
            <a:extLst>
              <a:ext uri="{FF2B5EF4-FFF2-40B4-BE49-F238E27FC236}">
                <a16:creationId xmlns:a16="http://schemas.microsoft.com/office/drawing/2014/main" id="{5145CD1F-A59B-4FF1-B036-3735E31E0A24}"/>
              </a:ext>
            </a:extLst>
          </p:cNvPr>
          <p:cNvSpPr>
            <a:spLocks noGrp="1"/>
          </p:cNvSpPr>
          <p:nvPr>
            <p:ph type="title"/>
          </p:nvPr>
        </p:nvSpPr>
        <p:spPr/>
        <p:txBody>
          <a:bodyPr/>
          <a:lstStyle/>
          <a:p>
            <a:r>
              <a:rPr lang="en-CA">
                <a:latin typeface="Arial"/>
                <a:cs typeface="Arial"/>
              </a:rPr>
              <a:t>Kolmogorov-Smirnov Curve </a:t>
            </a:r>
            <a:endParaRPr lang="en-CA"/>
          </a:p>
        </p:txBody>
      </p:sp>
    </p:spTree>
    <p:custDataLst>
      <p:tags r:id="rId1"/>
    </p:custDataLst>
    <p:extLst>
      <p:ext uri="{BB962C8B-B14F-4D97-AF65-F5344CB8AC3E}">
        <p14:creationId xmlns:p14="http://schemas.microsoft.com/office/powerpoint/2010/main" val="90682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9" name="Rectangle 8">
            <a:extLst>
              <a:ext uri="{FF2B5EF4-FFF2-40B4-BE49-F238E27FC236}">
                <a16:creationId xmlns:a16="http://schemas.microsoft.com/office/drawing/2014/main" id="{2F7862C4-FFC0-4704-BB0C-76736A0464CA}"/>
              </a:ext>
            </a:extLst>
          </p:cNvPr>
          <p:cNvSpPr/>
          <p:nvPr/>
        </p:nvSpPr>
        <p:spPr>
          <a:xfrm>
            <a:off x="4977385" y="3657175"/>
            <a:ext cx="2522290" cy="115486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marL="215504" indent="-215504">
              <a:buClr>
                <a:srgbClr val="FDB813"/>
              </a:buClr>
            </a:pPr>
            <a:r>
              <a:rPr lang="en-US" sz="1013">
                <a:solidFill>
                  <a:prstClr val="black"/>
                </a:solidFill>
              </a:rPr>
              <a:t>Specificity = TN / (TN + FP)</a:t>
            </a:r>
          </a:p>
          <a:p>
            <a:pPr marL="215504" indent="-215504">
              <a:spcBef>
                <a:spcPts val="750"/>
              </a:spcBef>
              <a:spcAft>
                <a:spcPct val="50000"/>
              </a:spcAft>
              <a:buClr>
                <a:srgbClr val="FDB813"/>
              </a:buClr>
            </a:pPr>
            <a:r>
              <a:rPr lang="en-US" sz="1013" b="1">
                <a:solidFill>
                  <a:prstClr val="black"/>
                </a:solidFill>
              </a:rPr>
              <a:t>False Positive Rate </a:t>
            </a:r>
            <a:r>
              <a:rPr lang="en-US" sz="1013">
                <a:solidFill>
                  <a:prstClr val="black"/>
                </a:solidFill>
              </a:rPr>
              <a:t>= FPR = FP / (TN +FP) = 1 – Specificity</a:t>
            </a:r>
          </a:p>
          <a:p>
            <a:pPr marL="215504" indent="-215504">
              <a:spcBef>
                <a:spcPts val="750"/>
              </a:spcBef>
              <a:spcAft>
                <a:spcPct val="50000"/>
              </a:spcAft>
              <a:buClr>
                <a:srgbClr val="FDB813"/>
              </a:buClr>
            </a:pPr>
            <a:r>
              <a:rPr lang="en-US" sz="1013">
                <a:solidFill>
                  <a:prstClr val="black"/>
                </a:solidFill>
              </a:rPr>
              <a:t>Sensitivity = Recall = </a:t>
            </a:r>
            <a:r>
              <a:rPr lang="en-US" sz="1013" b="1">
                <a:solidFill>
                  <a:prstClr val="black"/>
                </a:solidFill>
              </a:rPr>
              <a:t>True Positive Rate </a:t>
            </a:r>
            <a:r>
              <a:rPr lang="en-US" sz="1013">
                <a:solidFill>
                  <a:prstClr val="black"/>
                </a:solidFill>
              </a:rPr>
              <a:t>= TP / (TP + FN)</a:t>
            </a:r>
          </a:p>
        </p:txBody>
      </p:sp>
      <p:pic>
        <p:nvPicPr>
          <p:cNvPr id="2" name="Picture 1">
            <a:extLst>
              <a:ext uri="{FF2B5EF4-FFF2-40B4-BE49-F238E27FC236}">
                <a16:creationId xmlns:a16="http://schemas.microsoft.com/office/drawing/2014/main" id="{CF6DAE73-4B3C-4F2A-A3AD-0C27FEDF9A74}"/>
              </a:ext>
            </a:extLst>
          </p:cNvPr>
          <p:cNvPicPr>
            <a:picLocks noChangeAspect="1"/>
          </p:cNvPicPr>
          <p:nvPr/>
        </p:nvPicPr>
        <p:blipFill>
          <a:blip r:embed="rId4"/>
          <a:stretch>
            <a:fillRect/>
          </a:stretch>
        </p:blipFill>
        <p:spPr>
          <a:xfrm>
            <a:off x="5188474" y="872810"/>
            <a:ext cx="3955526" cy="2717575"/>
          </a:xfrm>
          <a:prstGeom prst="rect">
            <a:avLst/>
          </a:prstGeom>
        </p:spPr>
      </p:pic>
      <p:pic>
        <p:nvPicPr>
          <p:cNvPr id="11" name="Picture 10">
            <a:extLst>
              <a:ext uri="{FF2B5EF4-FFF2-40B4-BE49-F238E27FC236}">
                <a16:creationId xmlns:a16="http://schemas.microsoft.com/office/drawing/2014/main" id="{5B5F470C-1824-46EE-8D41-2E61E00396BE}"/>
              </a:ext>
            </a:extLst>
          </p:cNvPr>
          <p:cNvPicPr>
            <a:picLocks noChangeAspect="1"/>
          </p:cNvPicPr>
          <p:nvPr/>
        </p:nvPicPr>
        <p:blipFill>
          <a:blip r:embed="rId5"/>
          <a:stretch>
            <a:fillRect/>
          </a:stretch>
        </p:blipFill>
        <p:spPr>
          <a:xfrm>
            <a:off x="2927674" y="3503417"/>
            <a:ext cx="1935714" cy="1564286"/>
          </a:xfrm>
          <a:prstGeom prst="rect">
            <a:avLst/>
          </a:prstGeom>
        </p:spPr>
      </p:pic>
      <p:cxnSp>
        <p:nvCxnSpPr>
          <p:cNvPr id="13" name="Connector: Curved 12">
            <a:extLst>
              <a:ext uri="{FF2B5EF4-FFF2-40B4-BE49-F238E27FC236}">
                <a16:creationId xmlns:a16="http://schemas.microsoft.com/office/drawing/2014/main" id="{1CF14707-4FB9-4655-BEDB-45E4CD86D848}"/>
              </a:ext>
            </a:extLst>
          </p:cNvPr>
          <p:cNvCxnSpPr>
            <a:cxnSpLocks/>
          </p:cNvCxnSpPr>
          <p:nvPr/>
        </p:nvCxnSpPr>
        <p:spPr>
          <a:xfrm rot="10800000" flipV="1">
            <a:off x="4159103" y="3801469"/>
            <a:ext cx="830813" cy="703760"/>
          </a:xfrm>
          <a:prstGeom prst="curvedConnector3">
            <a:avLst>
              <a:gd name="adj1" fmla="val 22485"/>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29ACC2-B2B5-4179-ADB6-555E2D0030D7}"/>
              </a:ext>
            </a:extLst>
          </p:cNvPr>
          <p:cNvCxnSpPr>
            <a:cxnSpLocks/>
          </p:cNvCxnSpPr>
          <p:nvPr/>
        </p:nvCxnSpPr>
        <p:spPr>
          <a:xfrm flipH="1">
            <a:off x="4863388" y="4791302"/>
            <a:ext cx="332248" cy="17112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53E03DA-EB20-4544-A593-E13BFAECC5D1}"/>
              </a:ext>
            </a:extLst>
          </p:cNvPr>
          <p:cNvSpPr>
            <a:spLocks noGrp="1"/>
          </p:cNvSpPr>
          <p:nvPr>
            <p:ph type="body" sz="quarter" idx="11"/>
          </p:nvPr>
        </p:nvSpPr>
        <p:spPr>
          <a:xfrm>
            <a:off x="457201" y="975278"/>
            <a:ext cx="4579034" cy="3445524"/>
          </a:xfrm>
        </p:spPr>
        <p:txBody>
          <a:bodyPr/>
          <a:lstStyle/>
          <a:p>
            <a:pPr>
              <a:spcAft>
                <a:spcPct val="30000"/>
              </a:spcAft>
            </a:pPr>
            <a:r>
              <a:rPr lang="en-CA"/>
              <a:t>The </a:t>
            </a:r>
            <a:r>
              <a:rPr lang="en-CA" b="1"/>
              <a:t>ROC Chart, Receiver Operating Characteristic, </a:t>
            </a:r>
            <a:r>
              <a:rPr lang="en-CA"/>
              <a:t>compares the True Positive Rate to the False Positive Rate as the discriminant, or classification threshold changes</a:t>
            </a:r>
          </a:p>
          <a:p>
            <a:pPr>
              <a:spcAft>
                <a:spcPct val="30000"/>
              </a:spcAft>
            </a:pPr>
            <a:r>
              <a:rPr lang="en-CA"/>
              <a:t>The area under the curve is known as the AUC or C-Statistic</a:t>
            </a:r>
          </a:p>
          <a:p>
            <a:pPr>
              <a:spcAft>
                <a:spcPct val="30000"/>
              </a:spcAft>
            </a:pPr>
            <a:r>
              <a:rPr lang="en-CA"/>
              <a:t>This ranges between 0.5 (for random</a:t>
            </a:r>
          </a:p>
          <a:p>
            <a:r>
              <a:rPr lang="en-CA"/>
              <a:t>classification) and 1 (for perfect classification)</a:t>
            </a:r>
          </a:p>
          <a:p>
            <a:r>
              <a:rPr lang="en-CA"/>
              <a:t>Demo</a:t>
            </a:r>
          </a:p>
          <a:p>
            <a:endParaRPr lang="en-CA"/>
          </a:p>
        </p:txBody>
      </p:sp>
      <p:sp>
        <p:nvSpPr>
          <p:cNvPr id="6" name="Title 5">
            <a:extLst>
              <a:ext uri="{FF2B5EF4-FFF2-40B4-BE49-F238E27FC236}">
                <a16:creationId xmlns:a16="http://schemas.microsoft.com/office/drawing/2014/main" id="{37805630-300A-4D49-9EE6-D8FB5F2E8516}"/>
              </a:ext>
            </a:extLst>
          </p:cNvPr>
          <p:cNvSpPr>
            <a:spLocks noGrp="1"/>
          </p:cNvSpPr>
          <p:nvPr>
            <p:ph type="title"/>
          </p:nvPr>
        </p:nvSpPr>
        <p:spPr/>
        <p:txBody>
          <a:bodyPr/>
          <a:lstStyle/>
          <a:p>
            <a:r>
              <a:rPr lang="en-CA"/>
              <a:t>ROC Chart </a:t>
            </a:r>
          </a:p>
        </p:txBody>
      </p:sp>
    </p:spTree>
    <p:custDataLst>
      <p:tags r:id="rId1"/>
    </p:custDataLst>
    <p:extLst>
      <p:ext uri="{BB962C8B-B14F-4D97-AF65-F5344CB8AC3E}">
        <p14:creationId xmlns:p14="http://schemas.microsoft.com/office/powerpoint/2010/main" val="216956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DE6C26D-3A3E-4511-8628-9F010E9A937F}"/>
              </a:ext>
            </a:extLst>
          </p:cNvPr>
          <p:cNvGraphicFramePr>
            <a:graphicFrameLocks noGrp="1"/>
          </p:cNvGraphicFramePr>
          <p:nvPr>
            <p:extLst>
              <p:ext uri="{D42A27DB-BD31-4B8C-83A1-F6EECF244321}">
                <p14:modId xmlns:p14="http://schemas.microsoft.com/office/powerpoint/2010/main" val="3723210814"/>
              </p:ext>
            </p:extLst>
          </p:nvPr>
        </p:nvGraphicFramePr>
        <p:xfrm>
          <a:off x="190606" y="986366"/>
          <a:ext cx="6664746" cy="3404564"/>
        </p:xfrm>
        <a:graphic>
          <a:graphicData uri="http://schemas.openxmlformats.org/drawingml/2006/table">
            <a:tbl>
              <a:tblPr firstRow="1" firstCol="1" bandRow="1">
                <a:tableStyleId>{B301B821-A1FF-4177-AEE7-76D212191A09}</a:tableStyleId>
              </a:tblPr>
              <a:tblGrid>
                <a:gridCol w="1332949">
                  <a:extLst>
                    <a:ext uri="{9D8B030D-6E8A-4147-A177-3AD203B41FA5}">
                      <a16:colId xmlns:a16="http://schemas.microsoft.com/office/drawing/2014/main" val="20000"/>
                    </a:ext>
                  </a:extLst>
                </a:gridCol>
                <a:gridCol w="5331797">
                  <a:extLst>
                    <a:ext uri="{9D8B030D-6E8A-4147-A177-3AD203B41FA5}">
                      <a16:colId xmlns:a16="http://schemas.microsoft.com/office/drawing/2014/main" val="20001"/>
                    </a:ext>
                  </a:extLst>
                </a:gridCol>
              </a:tblGrid>
              <a:tr h="281940">
                <a:tc>
                  <a:txBody>
                    <a:bodyPr/>
                    <a:lstStyle/>
                    <a:p>
                      <a:pPr algn="l"/>
                      <a:r>
                        <a:rPr lang="en-CA" sz="900"/>
                        <a:t>Workflow Automation</a:t>
                      </a:r>
                    </a:p>
                  </a:txBody>
                  <a:tcPr marL="68580" marR="68580" marT="34290" marB="34290" anchor="ctr"/>
                </a:tc>
                <a:tc>
                  <a:txBody>
                    <a:bodyPr/>
                    <a:lstStyle/>
                    <a:p>
                      <a:r>
                        <a:rPr lang="en-CA" sz="900"/>
                        <a:t>Automated workflow creation and reusability, simple drag &amp; drop steps</a:t>
                      </a:r>
                    </a:p>
                  </a:txBody>
                  <a:tcPr marL="68580" marR="68580" marT="34290" marB="34290" anchor="ctr"/>
                </a:tc>
                <a:extLst>
                  <a:ext uri="{0D108BD9-81ED-4DB2-BD59-A6C34878D82A}">
                    <a16:rowId xmlns:a16="http://schemas.microsoft.com/office/drawing/2014/main" val="10000"/>
                  </a:ext>
                </a:extLst>
              </a:tr>
              <a:tr h="395537">
                <a:tc>
                  <a:txBody>
                    <a:bodyPr/>
                    <a:lstStyle/>
                    <a:p>
                      <a:pPr algn="l"/>
                      <a:r>
                        <a:rPr lang="en-CA" sz="800">
                          <a:solidFill>
                            <a:schemeClr val="bg2"/>
                          </a:solidFill>
                        </a:rPr>
                        <a:t>Data Preparation</a:t>
                      </a:r>
                    </a:p>
                    <a:p>
                      <a:pPr algn="l"/>
                      <a:r>
                        <a:rPr lang="en-CA" sz="800" baseline="0">
                          <a:solidFill>
                            <a:schemeClr val="bg2"/>
                          </a:solidFill>
                        </a:rPr>
                        <a:t> &amp; </a:t>
                      </a:r>
                      <a:r>
                        <a:rPr lang="en-CA" sz="800">
                          <a:solidFill>
                            <a:schemeClr val="bg2"/>
                          </a:solidFill>
                        </a:rPr>
                        <a:t>Profiling</a:t>
                      </a:r>
                      <a:r>
                        <a:rPr lang="en-CA" sz="800" baseline="0">
                          <a:solidFill>
                            <a:schemeClr val="bg2"/>
                          </a:solidFill>
                        </a:rPr>
                        <a:t> </a:t>
                      </a:r>
                      <a:endParaRPr lang="en-CA" sz="800">
                        <a:solidFill>
                          <a:schemeClr val="bg2"/>
                        </a:solidFill>
                      </a:endParaRPr>
                    </a:p>
                  </a:txBody>
                  <a:tcPr marL="68580" marR="68580" marT="34290" marB="34290" anchor="ctr"/>
                </a:tc>
                <a:tc>
                  <a:txBody>
                    <a:bodyPr/>
                    <a:lstStyle/>
                    <a:p>
                      <a:r>
                        <a:rPr lang="en-CA" sz="800">
                          <a:solidFill>
                            <a:schemeClr val="bg2"/>
                          </a:solidFill>
                        </a:rPr>
                        <a:t>Join, append, aggregate &amp; remove duplicates,</a:t>
                      </a:r>
                      <a:r>
                        <a:rPr lang="en-CA" sz="800" baseline="0">
                          <a:solidFill>
                            <a:schemeClr val="bg2"/>
                          </a:solidFill>
                        </a:rPr>
                        <a:t> </a:t>
                      </a:r>
                      <a:r>
                        <a:rPr lang="en-CA" sz="800">
                          <a:solidFill>
                            <a:schemeClr val="bg2"/>
                          </a:solidFill>
                        </a:rPr>
                        <a:t>import and connect multiple data sources.</a:t>
                      </a:r>
                      <a:r>
                        <a:rPr lang="en-CA" sz="800" baseline="0">
                          <a:solidFill>
                            <a:schemeClr val="bg2"/>
                          </a:solidFill>
                        </a:rPr>
                        <a:t> </a:t>
                      </a:r>
                      <a:r>
                        <a:rPr lang="en-CA" sz="800">
                          <a:solidFill>
                            <a:schemeClr val="bg2"/>
                          </a:solidFill>
                        </a:rPr>
                        <a:t>Univariate statistics, variable charts, cross-tabs, segmentation &amp; correlation analysis; Chart Library to save &amp; organize</a:t>
                      </a:r>
                    </a:p>
                  </a:txBody>
                  <a:tcPr marL="68580" marR="68580" marT="34290" marB="34290" anchor="ctr"/>
                </a:tc>
                <a:extLst>
                  <a:ext uri="{0D108BD9-81ED-4DB2-BD59-A6C34878D82A}">
                    <a16:rowId xmlns:a16="http://schemas.microsoft.com/office/drawing/2014/main" val="10001"/>
                  </a:ext>
                </a:extLst>
              </a:tr>
              <a:tr h="395537">
                <a:tc>
                  <a:txBody>
                    <a:bodyPr/>
                    <a:lstStyle/>
                    <a:p>
                      <a:pPr algn="l"/>
                      <a:r>
                        <a:rPr lang="en-CA" sz="800">
                          <a:solidFill>
                            <a:schemeClr val="bg2"/>
                          </a:solidFill>
                        </a:rPr>
                        <a:t>Best-in-class Decision Trees </a:t>
                      </a:r>
                    </a:p>
                  </a:txBody>
                  <a:tcPr marL="68580" marR="68580" marT="34290" marB="3429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800">
                          <a:solidFill>
                            <a:schemeClr val="bg2"/>
                          </a:solidFill>
                        </a:rPr>
                        <a:t>Robust Decision Tree functionality (CHAID, Entropy, Gini) Categorical or Continuous Target; Binary or Multiple Splits; Full split Control</a:t>
                      </a:r>
                      <a:r>
                        <a:rPr lang="en-CA" sz="800" baseline="0">
                          <a:solidFill>
                            <a:schemeClr val="bg2"/>
                          </a:solidFill>
                        </a:rPr>
                        <a:t> - </a:t>
                      </a:r>
                      <a:r>
                        <a:rPr lang="en-CA" sz="800">
                          <a:solidFill>
                            <a:schemeClr val="bg2"/>
                          </a:solidFill>
                        </a:rPr>
                        <a:t>Advanced control &amp; features for power users</a:t>
                      </a:r>
                    </a:p>
                  </a:txBody>
                  <a:tcPr marL="68580" marR="68580" marT="34290" marB="34290" anchor="ctr"/>
                </a:tc>
                <a:extLst>
                  <a:ext uri="{0D108BD9-81ED-4DB2-BD59-A6C34878D82A}">
                    <a16:rowId xmlns:a16="http://schemas.microsoft.com/office/drawing/2014/main" val="10002"/>
                  </a:ext>
                </a:extLst>
              </a:tr>
              <a:tr h="285665">
                <a:tc>
                  <a:txBody>
                    <a:bodyPr/>
                    <a:lstStyle/>
                    <a:p>
                      <a:pPr marL="0" marR="0" lvl="3" indent="0" algn="l" defTabSz="457200" rtl="0" eaLnBrk="1" fontAlgn="auto" latinLnBrk="0" hangingPunct="1">
                        <a:lnSpc>
                          <a:spcPct val="100000"/>
                        </a:lnSpc>
                        <a:spcBef>
                          <a:spcPts val="0"/>
                        </a:spcBef>
                        <a:spcAft>
                          <a:spcPts val="0"/>
                        </a:spcAft>
                        <a:buClrTx/>
                        <a:buSzTx/>
                        <a:buFontTx/>
                        <a:buNone/>
                        <a:tabLst/>
                        <a:defRPr/>
                      </a:pPr>
                      <a:r>
                        <a:rPr lang="en-CA" sz="800">
                          <a:solidFill>
                            <a:schemeClr val="bg2"/>
                          </a:solidFill>
                        </a:rPr>
                        <a:t>Strategy Trees</a:t>
                      </a:r>
                    </a:p>
                  </a:txBody>
                  <a:tcPr marL="68580" marR="68580" marT="34290" marB="34290" anchor="ctr"/>
                </a:tc>
                <a:tc>
                  <a:txBody>
                    <a:bodyPr/>
                    <a:lstStyle/>
                    <a:p>
                      <a:r>
                        <a:rPr lang="en-CA" sz="800">
                          <a:solidFill>
                            <a:schemeClr val="bg2"/>
                          </a:solidFill>
                        </a:rPr>
                        <a:t>Predictive strategy design and deployment using a simple, intuitive decision tree framework – Patent</a:t>
                      </a:r>
                      <a:r>
                        <a:rPr lang="en-CA" sz="800" baseline="0">
                          <a:solidFill>
                            <a:schemeClr val="bg2"/>
                          </a:solidFill>
                        </a:rPr>
                        <a:t> Pending</a:t>
                      </a:r>
                      <a:endParaRPr lang="en-CA" sz="800">
                        <a:solidFill>
                          <a:schemeClr val="bg2"/>
                        </a:solidFill>
                      </a:endParaRPr>
                    </a:p>
                  </a:txBody>
                  <a:tcPr marL="68580" marR="68580" marT="34290" marB="34290" anchor="ctr"/>
                </a:tc>
                <a:extLst>
                  <a:ext uri="{0D108BD9-81ED-4DB2-BD59-A6C34878D82A}">
                    <a16:rowId xmlns:a16="http://schemas.microsoft.com/office/drawing/2014/main" val="10003"/>
                  </a:ext>
                </a:extLst>
              </a:tr>
              <a:tr h="480060">
                <a:tc>
                  <a:txBody>
                    <a:bodyPr/>
                    <a:lstStyle/>
                    <a:p>
                      <a:pPr marL="0" marR="0" lvl="3" indent="0" algn="l" defTabSz="457200" rtl="0" eaLnBrk="1" fontAlgn="auto" latinLnBrk="0" hangingPunct="1">
                        <a:lnSpc>
                          <a:spcPct val="100000"/>
                        </a:lnSpc>
                        <a:spcBef>
                          <a:spcPts val="0"/>
                        </a:spcBef>
                        <a:spcAft>
                          <a:spcPts val="0"/>
                        </a:spcAft>
                        <a:buClrTx/>
                        <a:buSzTx/>
                        <a:buFontTx/>
                        <a:buNone/>
                        <a:tabLst/>
                        <a:defRPr/>
                      </a:pPr>
                      <a:r>
                        <a:rPr lang="en-CA" sz="800">
                          <a:solidFill>
                            <a:schemeClr val="bg2"/>
                          </a:solidFill>
                        </a:rPr>
                        <a:t>Advanced Modeling</a:t>
                      </a:r>
                    </a:p>
                  </a:txBody>
                  <a:tcPr marL="68580" marR="68580" marT="34290" marB="3429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800" baseline="0">
                          <a:solidFill>
                            <a:schemeClr val="bg2"/>
                          </a:solidFill>
                        </a:rPr>
                        <a:t>Advanced Models: Linear and Logistic Regression, Constrained , PLS and Regularized Regression, Neural Networks, Market Basket Analysis, Scorecards. Unsupervised Learning: Principal Component Analysis, Cluster Analysis, Survival Analysis, Model Selector</a:t>
                      </a:r>
                    </a:p>
                  </a:txBody>
                  <a:tcPr marL="68580" marR="68580" marT="34290" marB="34290" anchor="ctr"/>
                </a:tc>
                <a:extLst>
                  <a:ext uri="{0D108BD9-81ED-4DB2-BD59-A6C34878D82A}">
                    <a16:rowId xmlns:a16="http://schemas.microsoft.com/office/drawing/2014/main" val="10004"/>
                  </a:ext>
                </a:extLst>
              </a:tr>
              <a:tr h="3429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800" u="none" strike="noStrike">
                          <a:solidFill>
                            <a:schemeClr val="bg2"/>
                          </a:solidFill>
                        </a:rPr>
                        <a:t>Model Analyzer</a:t>
                      </a:r>
                    </a:p>
                  </a:txBody>
                  <a:tcPr marL="68580" marR="68580" marT="34290" marB="3429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800">
                          <a:solidFill>
                            <a:schemeClr val="bg2"/>
                          </a:solidFill>
                        </a:rPr>
                        <a:t>Model performance and sensitivity evaluation, comparative model evaluation with cumulative lift and many others</a:t>
                      </a:r>
                      <a:endParaRPr lang="en-CA" sz="800" baseline="0">
                        <a:solidFill>
                          <a:schemeClr val="bg2"/>
                        </a:solidFill>
                      </a:endParaRPr>
                    </a:p>
                  </a:txBody>
                  <a:tcPr marL="68580" marR="68580" marT="34290" marB="34290" anchor="ctr"/>
                </a:tc>
                <a:extLst>
                  <a:ext uri="{0D108BD9-81ED-4DB2-BD59-A6C34878D82A}">
                    <a16:rowId xmlns:a16="http://schemas.microsoft.com/office/drawing/2014/main" val="10006"/>
                  </a:ext>
                </a:extLst>
              </a:tr>
              <a:tr h="2057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800" u="none" strike="noStrike">
                          <a:solidFill>
                            <a:schemeClr val="bg2"/>
                          </a:solidFill>
                        </a:rPr>
                        <a:t>Real-Time</a:t>
                      </a:r>
                      <a:r>
                        <a:rPr lang="en-CA" sz="800" u="none" strike="noStrike" baseline="0">
                          <a:solidFill>
                            <a:schemeClr val="bg2"/>
                          </a:solidFill>
                        </a:rPr>
                        <a:t> </a:t>
                      </a:r>
                      <a:r>
                        <a:rPr lang="en-CA" sz="800" u="none" strike="noStrike">
                          <a:solidFill>
                            <a:schemeClr val="bg2"/>
                          </a:solidFill>
                        </a:rPr>
                        <a:t>Scoring</a:t>
                      </a:r>
                    </a:p>
                  </a:txBody>
                  <a:tcPr marL="68580" marR="68580" marT="34290" marB="3429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800">
                          <a:solidFill>
                            <a:schemeClr val="bg2"/>
                          </a:solidFill>
                        </a:rPr>
                        <a:t>Intelligent, real-time scores/recommendations delivered to operational systems in real-time</a:t>
                      </a:r>
                    </a:p>
                  </a:txBody>
                  <a:tcPr marL="68580" marR="68580" marT="34290" marB="34290" anchor="ctr"/>
                </a:tc>
                <a:extLst>
                  <a:ext uri="{0D108BD9-81ED-4DB2-BD59-A6C34878D82A}">
                    <a16:rowId xmlns:a16="http://schemas.microsoft.com/office/drawing/2014/main" val="10007"/>
                  </a:ext>
                </a:extLst>
              </a:tr>
              <a:tr h="34290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800" u="none" strike="noStrike">
                          <a:solidFill>
                            <a:schemeClr val="bg2"/>
                          </a:solidFill>
                        </a:rPr>
                        <a:t>In-Database Analytics</a:t>
                      </a:r>
                    </a:p>
                  </a:txBody>
                  <a:tcPr marL="68580" marR="68580" marT="34290" marB="3429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800">
                          <a:solidFill>
                            <a:schemeClr val="bg2"/>
                          </a:solidFill>
                        </a:rPr>
                        <a:t>Connect directly to a parallelized and optimized enterprise data</a:t>
                      </a:r>
                      <a:r>
                        <a:rPr lang="en-CA" sz="800" baseline="0">
                          <a:solidFill>
                            <a:schemeClr val="bg2"/>
                          </a:solidFill>
                        </a:rPr>
                        <a:t> </a:t>
                      </a:r>
                      <a:r>
                        <a:rPr lang="en-CA" sz="800">
                          <a:solidFill>
                            <a:schemeClr val="bg2"/>
                          </a:solidFill>
                        </a:rPr>
                        <a:t>warehouse to perform data mining and predictive analytics directly on data stored in a database</a:t>
                      </a:r>
                    </a:p>
                  </a:txBody>
                  <a:tcPr marL="68580" marR="68580" marT="34290" marB="34290" anchor="ctr"/>
                </a:tc>
                <a:extLst>
                  <a:ext uri="{0D108BD9-81ED-4DB2-BD59-A6C34878D82A}">
                    <a16:rowId xmlns:a16="http://schemas.microsoft.com/office/drawing/2014/main" val="10008"/>
                  </a:ext>
                </a:extLst>
              </a:tr>
              <a:tr h="28566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800" u="none" strike="noStrike">
                          <a:solidFill>
                            <a:schemeClr val="bg2"/>
                          </a:solidFill>
                        </a:rPr>
                        <a:t>Model Deployment</a:t>
                      </a:r>
                    </a:p>
                  </a:txBody>
                  <a:tcPr marL="68580" marR="68580" marT="34290" marB="3429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800">
                          <a:solidFill>
                            <a:schemeClr val="bg2"/>
                          </a:solidFill>
                        </a:rPr>
                        <a:t>Direct deployment, real-time scoring and automatic generation of SAS, SQL, SPSS, PMML, and Java code</a:t>
                      </a:r>
                    </a:p>
                  </a:txBody>
                  <a:tcPr marL="68580" marR="68580" marT="34290" marB="34290" anchor="ctr"/>
                </a:tc>
                <a:extLst>
                  <a:ext uri="{0D108BD9-81ED-4DB2-BD59-A6C34878D82A}">
                    <a16:rowId xmlns:a16="http://schemas.microsoft.com/office/drawing/2014/main" val="10009"/>
                  </a:ext>
                </a:extLst>
              </a:tr>
              <a:tr h="3886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800" u="none" strike="noStrike">
                          <a:solidFill>
                            <a:schemeClr val="bg2"/>
                          </a:solidFill>
                        </a:rPr>
                        <a:t>R &amp; Python Language Integration</a:t>
                      </a:r>
                    </a:p>
                  </a:txBody>
                  <a:tcPr marL="68580" marR="68580" marT="34290" marB="34290" anchor="ctr"/>
                </a:tc>
                <a:tc>
                  <a:txBody>
                    <a:bodyPr/>
                    <a:lstStyle/>
                    <a:p>
                      <a:r>
                        <a:rPr lang="en-US" sz="800" kern="1200">
                          <a:solidFill>
                            <a:schemeClr val="bg2"/>
                          </a:solidFill>
                        </a:rPr>
                        <a:t>Users can write R and Python programs,</a:t>
                      </a:r>
                      <a:r>
                        <a:rPr lang="en-US" sz="800" kern="1200" baseline="0">
                          <a:solidFill>
                            <a:schemeClr val="bg2"/>
                          </a:solidFill>
                        </a:rPr>
                        <a:t> </a:t>
                      </a:r>
                      <a:r>
                        <a:rPr lang="en-US" sz="800" kern="1200">
                          <a:solidFill>
                            <a:schemeClr val="bg2"/>
                          </a:solidFill>
                        </a:rPr>
                        <a:t>embed them in workflows</a:t>
                      </a:r>
                      <a:r>
                        <a:rPr lang="en-CA" sz="800" baseline="0">
                          <a:solidFill>
                            <a:schemeClr val="bg2"/>
                          </a:solidFill>
                        </a:rPr>
                        <a:t>, d</a:t>
                      </a:r>
                      <a:r>
                        <a:rPr lang="en-CA" sz="800">
                          <a:solidFill>
                            <a:schemeClr val="bg2"/>
                          </a:solidFill>
                        </a:rPr>
                        <a:t>evelop models</a:t>
                      </a:r>
                      <a:r>
                        <a:rPr lang="en-CA" sz="800" baseline="0">
                          <a:solidFill>
                            <a:schemeClr val="bg2"/>
                          </a:solidFill>
                        </a:rPr>
                        <a:t> with R &amp; Python data sets and g</a:t>
                      </a:r>
                      <a:r>
                        <a:rPr lang="en-CA" sz="800">
                          <a:solidFill>
                            <a:schemeClr val="bg2"/>
                          </a:solidFill>
                        </a:rPr>
                        <a:t>enerate/deploy enterprise ready SAS, SQL, and PMML Code</a:t>
                      </a:r>
                    </a:p>
                  </a:txBody>
                  <a:tcPr marL="68580" marR="68580" marT="34290" marB="34290" anchor="ctr"/>
                </a:tc>
                <a:extLst>
                  <a:ext uri="{0D108BD9-81ED-4DB2-BD59-A6C34878D82A}">
                    <a16:rowId xmlns:a16="http://schemas.microsoft.com/office/drawing/2014/main" val="10010"/>
                  </a:ext>
                </a:extLst>
              </a:tr>
            </a:tbl>
          </a:graphicData>
        </a:graphic>
      </p:graphicFrame>
      <p:pic>
        <p:nvPicPr>
          <p:cNvPr id="4" name="Picture 2" descr="KnowledgeSTUDIO">
            <a:extLst>
              <a:ext uri="{FF2B5EF4-FFF2-40B4-BE49-F238E27FC236}">
                <a16:creationId xmlns:a16="http://schemas.microsoft.com/office/drawing/2014/main" id="{24D79984-5EF3-4CCC-86A8-AA51439F2051}"/>
              </a:ext>
            </a:extLst>
          </p:cNvPr>
          <p:cNvPicPr>
            <a:picLocks noChangeAspect="1" noChangeArrowheads="1"/>
          </p:cNvPicPr>
          <p:nvPr/>
        </p:nvPicPr>
        <p:blipFill>
          <a:blip r:embed="rId4" cstate="print"/>
          <a:srcRect/>
          <a:stretch>
            <a:fillRect/>
          </a:stretch>
        </p:blipFill>
        <p:spPr bwMode="auto">
          <a:xfrm>
            <a:off x="6941670" y="1080652"/>
            <a:ext cx="2089321" cy="1398266"/>
          </a:xfrm>
          <a:prstGeom prst="rect">
            <a:avLst/>
          </a:prstGeom>
          <a:ln>
            <a:noFill/>
          </a:ln>
          <a:effectLst>
            <a:outerShdw blurRad="292100" dist="139700" dir="2700000" algn="tl" rotWithShape="0">
              <a:srgbClr val="333333">
                <a:alpha val="65000"/>
              </a:srgbClr>
            </a:outerShdw>
          </a:effectLst>
        </p:spPr>
      </p:pic>
      <p:pic>
        <p:nvPicPr>
          <p:cNvPr id="5" name="Picture 4" descr="KnowledgeSTUDIO">
            <a:extLst>
              <a:ext uri="{FF2B5EF4-FFF2-40B4-BE49-F238E27FC236}">
                <a16:creationId xmlns:a16="http://schemas.microsoft.com/office/drawing/2014/main" id="{57E71BD9-FEEF-4FF9-AC3D-C916658058F4}"/>
              </a:ext>
            </a:extLst>
          </p:cNvPr>
          <p:cNvPicPr>
            <a:picLocks noChangeAspect="1" noChangeArrowheads="1"/>
          </p:cNvPicPr>
          <p:nvPr/>
        </p:nvPicPr>
        <p:blipFill>
          <a:blip r:embed="rId5" cstate="print"/>
          <a:srcRect/>
          <a:stretch>
            <a:fillRect/>
          </a:stretch>
        </p:blipFill>
        <p:spPr bwMode="auto">
          <a:xfrm>
            <a:off x="6941670" y="2895640"/>
            <a:ext cx="2089321" cy="1341259"/>
          </a:xfrm>
          <a:prstGeom prst="rect">
            <a:avLst/>
          </a:prstGeom>
          <a:ln>
            <a:noFill/>
          </a:ln>
          <a:effectLst>
            <a:outerShdw blurRad="292100" dist="139700" dir="2700000" algn="tl" rotWithShape="0">
              <a:srgbClr val="333333">
                <a:alpha val="65000"/>
              </a:srgbClr>
            </a:outerShdw>
          </a:effectLst>
        </p:spPr>
      </p:pic>
      <p:sp>
        <p:nvSpPr>
          <p:cNvPr id="6" name="Title 5">
            <a:extLst>
              <a:ext uri="{FF2B5EF4-FFF2-40B4-BE49-F238E27FC236}">
                <a16:creationId xmlns:a16="http://schemas.microsoft.com/office/drawing/2014/main" id="{CAE44C12-52E0-486C-AF8E-3690F4CBDBF5}"/>
              </a:ext>
            </a:extLst>
          </p:cNvPr>
          <p:cNvSpPr>
            <a:spLocks noGrp="1"/>
          </p:cNvSpPr>
          <p:nvPr>
            <p:ph type="title"/>
          </p:nvPr>
        </p:nvSpPr>
        <p:spPr/>
        <p:txBody>
          <a:bodyPr/>
          <a:lstStyle/>
          <a:p>
            <a:r>
              <a:rPr lang="en-CA"/>
              <a:t>Knowledge Studio </a:t>
            </a:r>
          </a:p>
        </p:txBody>
      </p:sp>
    </p:spTree>
    <p:custDataLst>
      <p:tags r:id="rId1"/>
    </p:custDataLst>
    <p:extLst>
      <p:ext uri="{BB962C8B-B14F-4D97-AF65-F5344CB8AC3E}">
        <p14:creationId xmlns:p14="http://schemas.microsoft.com/office/powerpoint/2010/main" val="113893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4" name="Text Placeholder 3">
            <a:extLst>
              <a:ext uri="{FF2B5EF4-FFF2-40B4-BE49-F238E27FC236}">
                <a16:creationId xmlns:a16="http://schemas.microsoft.com/office/drawing/2014/main" id="{96E0560F-ED62-47CA-9471-9D34C0FDE195}"/>
              </a:ext>
            </a:extLst>
          </p:cNvPr>
          <p:cNvSpPr>
            <a:spLocks noGrp="1"/>
          </p:cNvSpPr>
          <p:nvPr>
            <p:ph type="body" sz="quarter" idx="11"/>
          </p:nvPr>
        </p:nvSpPr>
        <p:spPr>
          <a:xfrm>
            <a:off x="419687" y="789552"/>
            <a:ext cx="8201025" cy="3445524"/>
          </a:xfrm>
        </p:spPr>
        <p:txBody>
          <a:bodyPr/>
          <a:lstStyle/>
          <a:p>
            <a:pPr marL="257175" indent="-257175">
              <a:lnSpc>
                <a:spcPct val="107000"/>
              </a:lnSpc>
              <a:buFont typeface="+mj-lt"/>
              <a:buAutoNum type="arabicPeriod"/>
            </a:pPr>
            <a:r>
              <a:rPr lang="en-CA" sz="1200">
                <a:solidFill>
                  <a:srgbClr val="000000"/>
                </a:solidFill>
                <a:ea typeface="Calibri" panose="020F0502020204030204" pitchFamily="34" charset="0"/>
                <a:cs typeface="Calibri" panose="020F0502020204030204" pitchFamily="34" charset="0"/>
              </a:rPr>
              <a:t>Using the </a:t>
            </a:r>
            <a:r>
              <a:rPr lang="en-CA" sz="1200" b="1">
                <a:solidFill>
                  <a:srgbClr val="000000"/>
                </a:solidFill>
                <a:ea typeface="Calibri" panose="020F0502020204030204" pitchFamily="34" charset="0"/>
                <a:cs typeface="Calibri-Bold"/>
              </a:rPr>
              <a:t>Automatic Grow </a:t>
            </a:r>
            <a:r>
              <a:rPr lang="en-CA" sz="1200">
                <a:solidFill>
                  <a:srgbClr val="000000"/>
                </a:solidFill>
                <a:ea typeface="Calibri" panose="020F0502020204030204" pitchFamily="34" charset="0"/>
                <a:cs typeface="Calibri" panose="020F0502020204030204" pitchFamily="34" charset="0"/>
              </a:rPr>
              <a:t>option or a tree, assess model accuracy using </a:t>
            </a:r>
            <a:r>
              <a:rPr lang="en-CA" sz="1200" b="1" err="1">
                <a:solidFill>
                  <a:srgbClr val="000000"/>
                </a:solidFill>
                <a:ea typeface="Calibri" panose="020F0502020204030204" pitchFamily="34" charset="0"/>
                <a:cs typeface="Calibri-Bold"/>
              </a:rPr>
              <a:t>Resubstitution</a:t>
            </a:r>
            <a:r>
              <a:rPr lang="en-CA" sz="1200" b="1">
                <a:solidFill>
                  <a:srgbClr val="000000"/>
                </a:solidFill>
                <a:ea typeface="Calibri" panose="020F0502020204030204" pitchFamily="34" charset="0"/>
                <a:cs typeface="Calibri-Bold"/>
              </a:rPr>
              <a:t> </a:t>
            </a:r>
            <a:r>
              <a:rPr lang="en-CA" sz="1200">
                <a:solidFill>
                  <a:srgbClr val="000000"/>
                </a:solidFill>
                <a:ea typeface="Calibri" panose="020F0502020204030204" pitchFamily="34" charset="0"/>
                <a:cs typeface="Calibri" panose="020F0502020204030204" pitchFamily="34" charset="0"/>
              </a:rPr>
              <a:t>from the </a:t>
            </a:r>
            <a:r>
              <a:rPr lang="en-CA" sz="1200" b="1">
                <a:solidFill>
                  <a:srgbClr val="000000"/>
                </a:solidFill>
                <a:ea typeface="Calibri" panose="020F0502020204030204" pitchFamily="34" charset="0"/>
                <a:cs typeface="Calibri-Bold"/>
              </a:rPr>
              <a:t>Tools </a:t>
            </a:r>
            <a:r>
              <a:rPr lang="en-CA" sz="1200">
                <a:solidFill>
                  <a:srgbClr val="000000"/>
                </a:solidFill>
                <a:ea typeface="Calibri" panose="020F0502020204030204" pitchFamily="34" charset="0"/>
                <a:cs typeface="Calibri" panose="020F0502020204030204" pitchFamily="34" charset="0"/>
              </a:rPr>
              <a:t>menu</a:t>
            </a:r>
          </a:p>
          <a:p>
            <a:pPr marL="257175" indent="-257175">
              <a:lnSpc>
                <a:spcPct val="107000"/>
              </a:lnSpc>
              <a:buFont typeface="+mj-lt"/>
              <a:buAutoNum type="arabicPeriod"/>
            </a:pPr>
            <a:r>
              <a:rPr lang="en-CA" sz="1200">
                <a:solidFill>
                  <a:srgbClr val="000000"/>
                </a:solidFill>
                <a:ea typeface="Calibri" panose="020F0502020204030204" pitchFamily="34" charset="0"/>
                <a:cs typeface="Calibri" panose="020F0502020204030204" pitchFamily="34" charset="0"/>
              </a:rPr>
              <a:t>Using the </a:t>
            </a:r>
            <a:r>
              <a:rPr lang="en-CA" sz="1200" b="1">
                <a:solidFill>
                  <a:srgbClr val="000000"/>
                </a:solidFill>
                <a:ea typeface="Calibri" panose="020F0502020204030204" pitchFamily="34" charset="0"/>
                <a:cs typeface="Calibri-Bold"/>
              </a:rPr>
              <a:t>Model Validation </a:t>
            </a:r>
            <a:r>
              <a:rPr lang="en-CA" sz="1200">
                <a:solidFill>
                  <a:srgbClr val="000000"/>
                </a:solidFill>
                <a:ea typeface="Calibri" panose="020F0502020204030204" pitchFamily="34" charset="0"/>
                <a:cs typeface="Calibri" panose="020F0502020204030204" pitchFamily="34" charset="0"/>
              </a:rPr>
              <a:t>node, generate a validated dataset containing the statistical report and </a:t>
            </a:r>
            <a:r>
              <a:rPr lang="en-CA" sz="1200" b="1">
                <a:solidFill>
                  <a:srgbClr val="000000"/>
                </a:solidFill>
                <a:ea typeface="Calibri" panose="020F0502020204030204" pitchFamily="34" charset="0"/>
                <a:cs typeface="Calibri-Bold"/>
              </a:rPr>
              <a:t>Confusion Matrix</a:t>
            </a:r>
            <a:endParaRPr lang="en-CA" sz="1200">
              <a:ea typeface="Calibri" panose="020F0502020204030204" pitchFamily="34" charset="0"/>
              <a:cs typeface="Arial" panose="020B0604020202020204" pitchFamily="34" charset="0"/>
            </a:endParaRPr>
          </a:p>
          <a:p>
            <a:pPr marL="600075" lvl="1" indent="-257175">
              <a:lnSpc>
                <a:spcPct val="107000"/>
              </a:lnSpc>
              <a:buFont typeface="+mj-lt"/>
              <a:buAutoNum type="alphaLcParenR"/>
            </a:pPr>
            <a:r>
              <a:rPr lang="en-CA" sz="1200">
                <a:solidFill>
                  <a:srgbClr val="000000"/>
                </a:solidFill>
                <a:ea typeface="Calibri" panose="020F0502020204030204" pitchFamily="34" charset="0"/>
                <a:cs typeface="Calibri" panose="020F0502020204030204" pitchFamily="34" charset="0"/>
              </a:rPr>
              <a:t>What is the classification rate for each of the categories of the dependent variables?</a:t>
            </a:r>
            <a:endParaRPr lang="en-CA" sz="1200">
              <a:ea typeface="Calibri" panose="020F0502020204030204" pitchFamily="34" charset="0"/>
              <a:cs typeface="Arial" panose="020B0604020202020204" pitchFamily="34" charset="0"/>
            </a:endParaRPr>
          </a:p>
          <a:p>
            <a:pPr marL="600075" lvl="1" indent="-257175">
              <a:lnSpc>
                <a:spcPct val="107000"/>
              </a:lnSpc>
              <a:buFont typeface="+mj-lt"/>
              <a:buAutoNum type="alphaLcParenR"/>
            </a:pPr>
            <a:r>
              <a:rPr lang="en-CA" sz="1200">
                <a:solidFill>
                  <a:srgbClr val="000000"/>
                </a:solidFill>
                <a:ea typeface="Calibri" panose="020F0502020204030204" pitchFamily="34" charset="0"/>
                <a:cs typeface="Calibri" panose="020F0502020204030204" pitchFamily="34" charset="0"/>
              </a:rPr>
              <a:t>Look at the Overview Report and Data tabs. What new variables have been created, and what are they?</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solidFill>
                  <a:srgbClr val="000000"/>
                </a:solidFill>
                <a:ea typeface="Calibri" panose="020F0502020204030204" pitchFamily="34" charset="0"/>
                <a:cs typeface="Calibri" panose="020F0502020204030204" pitchFamily="34" charset="0"/>
              </a:rPr>
              <a:t>Evaluate the model by connecting the validated dataset from the previous step to the </a:t>
            </a:r>
            <a:r>
              <a:rPr lang="en-CA" sz="1200" b="1">
                <a:solidFill>
                  <a:srgbClr val="000000"/>
                </a:solidFill>
                <a:ea typeface="Calibri" panose="020F0502020204030204" pitchFamily="34" charset="0"/>
                <a:cs typeface="Calibri-Bold"/>
              </a:rPr>
              <a:t>Model Analyzer </a:t>
            </a:r>
            <a:r>
              <a:rPr lang="en-CA" sz="1200">
                <a:solidFill>
                  <a:srgbClr val="000000"/>
                </a:solidFill>
                <a:ea typeface="Calibri" panose="020F0502020204030204" pitchFamily="34" charset="0"/>
                <a:cs typeface="Calibri" panose="020F0502020204030204" pitchFamily="34" charset="0"/>
              </a:rPr>
              <a:t>node. Ensure you select the </a:t>
            </a:r>
            <a:r>
              <a:rPr lang="en-CA" sz="1200" i="1">
                <a:solidFill>
                  <a:srgbClr val="000000"/>
                </a:solidFill>
                <a:ea typeface="Calibri" panose="020F0502020204030204" pitchFamily="34" charset="0"/>
                <a:cs typeface="Calibri-Italic"/>
              </a:rPr>
              <a:t>Yes </a:t>
            </a:r>
            <a:r>
              <a:rPr lang="en-CA" sz="1200">
                <a:solidFill>
                  <a:srgbClr val="000000"/>
                </a:solidFill>
                <a:ea typeface="Calibri" panose="020F0502020204030204" pitchFamily="34" charset="0"/>
                <a:cs typeface="Calibri" panose="020F0502020204030204" pitchFamily="34" charset="0"/>
              </a:rPr>
              <a:t>category of the dependent variable, and the </a:t>
            </a:r>
            <a:r>
              <a:rPr lang="en-CA" sz="1200" i="1">
                <a:solidFill>
                  <a:srgbClr val="000000"/>
                </a:solidFill>
                <a:ea typeface="Calibri" panose="020F0502020204030204" pitchFamily="34" charset="0"/>
                <a:cs typeface="Calibri-Italic"/>
              </a:rPr>
              <a:t>Yes Prob </a:t>
            </a:r>
            <a:r>
              <a:rPr lang="en-CA" sz="1200">
                <a:solidFill>
                  <a:srgbClr val="000000"/>
                </a:solidFill>
                <a:ea typeface="Calibri" panose="020F0502020204030204" pitchFamily="34" charset="0"/>
                <a:cs typeface="Calibri" panose="020F0502020204030204" pitchFamily="34" charset="0"/>
              </a:rPr>
              <a:t>from the</a:t>
            </a:r>
            <a:r>
              <a:rPr lang="en-CA" sz="1200" b="1">
                <a:solidFill>
                  <a:srgbClr val="000000"/>
                </a:solidFill>
                <a:ea typeface="Calibri" panose="020F0502020204030204" pitchFamily="34" charset="0"/>
                <a:cs typeface="Calibri-Bold"/>
              </a:rPr>
              <a:t> </a:t>
            </a:r>
            <a:r>
              <a:rPr lang="en-CA" sz="1200">
                <a:solidFill>
                  <a:srgbClr val="000000"/>
                </a:solidFill>
                <a:ea typeface="Calibri" panose="020F0502020204030204" pitchFamily="34" charset="0"/>
                <a:cs typeface="Calibri" panose="020F0502020204030204" pitchFamily="34" charset="0"/>
              </a:rPr>
              <a:t>validated dataset</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solidFill>
                  <a:srgbClr val="000000"/>
                </a:solidFill>
                <a:ea typeface="Calibri" panose="020F0502020204030204" pitchFamily="34" charset="0"/>
                <a:cs typeface="Calibri" panose="020F0502020204030204" pitchFamily="34" charset="0"/>
              </a:rPr>
              <a:t>Assess each graph in turn ensuring you understand what it means</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solidFill>
                  <a:srgbClr val="000000"/>
                </a:solidFill>
                <a:ea typeface="Calibri" panose="020F0502020204030204" pitchFamily="34" charset="0"/>
                <a:cs typeface="Calibri" panose="020F0502020204030204" pitchFamily="34" charset="0"/>
              </a:rPr>
              <a:t>Considering all of these charts, what is the optimum cut-off point in this model?</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solidFill>
                  <a:srgbClr val="000000"/>
                </a:solidFill>
                <a:ea typeface="Calibri" panose="020F0502020204030204" pitchFamily="34" charset="0"/>
                <a:cs typeface="Calibri" panose="020F0502020204030204" pitchFamily="34" charset="0"/>
              </a:rPr>
              <a:t>Use the </a:t>
            </a:r>
            <a:r>
              <a:rPr lang="en-CA" sz="1200" b="1">
                <a:solidFill>
                  <a:srgbClr val="000000"/>
                </a:solidFill>
                <a:ea typeface="Calibri" panose="020F0502020204030204" pitchFamily="34" charset="0"/>
                <a:cs typeface="Calibri-Bold"/>
              </a:rPr>
              <a:t>Tree Validation Report </a:t>
            </a:r>
            <a:r>
              <a:rPr lang="en-CA" sz="1200">
                <a:solidFill>
                  <a:srgbClr val="000000"/>
                </a:solidFill>
                <a:ea typeface="Calibri" panose="020F0502020204030204" pitchFamily="34" charset="0"/>
                <a:cs typeface="Calibri" panose="020F0502020204030204" pitchFamily="34" charset="0"/>
              </a:rPr>
              <a:t>node to apply the model created with the </a:t>
            </a:r>
            <a:r>
              <a:rPr lang="en-CA" sz="1200" b="1">
                <a:solidFill>
                  <a:srgbClr val="000000"/>
                </a:solidFill>
                <a:ea typeface="Calibri" panose="020F0502020204030204" pitchFamily="34" charset="0"/>
                <a:cs typeface="Calibri-Bold"/>
              </a:rPr>
              <a:t>Development </a:t>
            </a:r>
            <a:r>
              <a:rPr lang="en-CA" sz="1200">
                <a:solidFill>
                  <a:srgbClr val="000000"/>
                </a:solidFill>
                <a:ea typeface="Calibri" panose="020F0502020204030204" pitchFamily="34" charset="0"/>
                <a:cs typeface="Calibri" panose="020F0502020204030204" pitchFamily="34" charset="0"/>
              </a:rPr>
              <a:t>partition to the </a:t>
            </a:r>
            <a:r>
              <a:rPr lang="en-CA" sz="1200" b="1">
                <a:solidFill>
                  <a:srgbClr val="000000"/>
                </a:solidFill>
                <a:ea typeface="Calibri" panose="020F0502020204030204" pitchFamily="34" charset="0"/>
                <a:cs typeface="Calibri-Bold"/>
              </a:rPr>
              <a:t>Validation </a:t>
            </a:r>
            <a:r>
              <a:rPr lang="en-CA" sz="1200">
                <a:solidFill>
                  <a:srgbClr val="000000"/>
                </a:solidFill>
                <a:ea typeface="Calibri" panose="020F0502020204030204" pitchFamily="34" charset="0"/>
                <a:cs typeface="Calibri" panose="020F0502020204030204" pitchFamily="34" charset="0"/>
              </a:rPr>
              <a:t>partition. Produce a </a:t>
            </a:r>
            <a:r>
              <a:rPr lang="en-CA" sz="1200" b="1">
                <a:solidFill>
                  <a:srgbClr val="000000"/>
                </a:solidFill>
                <a:ea typeface="Calibri" panose="020F0502020204030204" pitchFamily="34" charset="0"/>
                <a:cs typeface="Calibri-Bold"/>
              </a:rPr>
              <a:t>Validation Report</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solidFill>
                  <a:srgbClr val="000000"/>
                </a:solidFill>
                <a:ea typeface="Calibri" panose="020F0502020204030204" pitchFamily="34" charset="0"/>
                <a:cs typeface="Calibri" panose="020F0502020204030204" pitchFamily="34" charset="0"/>
              </a:rPr>
              <a:t>Use the </a:t>
            </a:r>
            <a:r>
              <a:rPr lang="en-CA" sz="1200" b="1">
                <a:solidFill>
                  <a:srgbClr val="000000"/>
                </a:solidFill>
                <a:ea typeface="Calibri" panose="020F0502020204030204" pitchFamily="34" charset="0"/>
                <a:cs typeface="Calibri-Bold"/>
              </a:rPr>
              <a:t>Model Analyzer </a:t>
            </a:r>
            <a:r>
              <a:rPr lang="en-CA" sz="1200">
                <a:solidFill>
                  <a:srgbClr val="000000"/>
                </a:solidFill>
                <a:ea typeface="Calibri" panose="020F0502020204030204" pitchFamily="34" charset="0"/>
                <a:cs typeface="Calibri" panose="020F0502020204030204" pitchFamily="34" charset="0"/>
              </a:rPr>
              <a:t>to assess how well the model performs on the </a:t>
            </a:r>
            <a:r>
              <a:rPr lang="en-CA" sz="1200" b="1">
                <a:solidFill>
                  <a:srgbClr val="000000"/>
                </a:solidFill>
                <a:ea typeface="Calibri" panose="020F0502020204030204" pitchFamily="34" charset="0"/>
                <a:cs typeface="Calibri-Bold"/>
              </a:rPr>
              <a:t>Validation </a:t>
            </a:r>
            <a:r>
              <a:rPr lang="en-CA" sz="1200">
                <a:solidFill>
                  <a:srgbClr val="000000"/>
                </a:solidFill>
                <a:ea typeface="Calibri" panose="020F0502020204030204" pitchFamily="34" charset="0"/>
                <a:cs typeface="Calibri" panose="020F0502020204030204" pitchFamily="34" charset="0"/>
              </a:rPr>
              <a:t>partition</a:t>
            </a:r>
            <a:endParaRPr lang="en-CA" sz="1200">
              <a:ea typeface="Calibri" panose="020F0502020204030204" pitchFamily="34" charset="0"/>
              <a:cs typeface="Arial" panose="020B0604020202020204" pitchFamily="34" charset="0"/>
            </a:endParaRPr>
          </a:p>
          <a:p>
            <a:pPr marL="600075" lvl="1" indent="-257175">
              <a:lnSpc>
                <a:spcPct val="107000"/>
              </a:lnSpc>
              <a:buFont typeface="+mj-lt"/>
              <a:buAutoNum type="alphaLcParenR"/>
            </a:pPr>
            <a:r>
              <a:rPr lang="en-CA" sz="1200">
                <a:solidFill>
                  <a:srgbClr val="000000"/>
                </a:solidFill>
                <a:ea typeface="Calibri" panose="020F0502020204030204" pitchFamily="34" charset="0"/>
                <a:cs typeface="Calibri" panose="020F0502020204030204" pitchFamily="34" charset="0"/>
              </a:rPr>
              <a:t>Do the curves look similar?</a:t>
            </a:r>
            <a:endParaRPr lang="en-CA" sz="1200">
              <a:ea typeface="Calibri" panose="020F0502020204030204" pitchFamily="34" charset="0"/>
              <a:cs typeface="Arial" panose="020B0604020202020204" pitchFamily="34" charset="0"/>
            </a:endParaRPr>
          </a:p>
          <a:p>
            <a:pPr marL="600075" lvl="1" indent="-257175">
              <a:lnSpc>
                <a:spcPct val="107000"/>
              </a:lnSpc>
              <a:buFont typeface="+mj-lt"/>
              <a:buAutoNum type="alphaLcParenR"/>
            </a:pPr>
            <a:r>
              <a:rPr lang="en-CA" sz="1200">
                <a:solidFill>
                  <a:srgbClr val="000000"/>
                </a:solidFill>
                <a:ea typeface="Calibri" panose="020F0502020204030204" pitchFamily="34" charset="0"/>
                <a:cs typeface="Calibri" panose="020F0502020204030204" pitchFamily="34" charset="0"/>
              </a:rPr>
              <a:t>Do you think the model validates? Use the shape of the curves and the generated statistics to assess</a:t>
            </a:r>
            <a:endParaRPr lang="en-CA" sz="12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sz="1200">
                <a:solidFill>
                  <a:srgbClr val="000000"/>
                </a:solidFill>
                <a:ea typeface="Calibri" panose="020F0502020204030204" pitchFamily="34" charset="0"/>
                <a:cs typeface="Calibri" panose="020F0502020204030204" pitchFamily="34" charset="0"/>
              </a:rPr>
              <a:t>Use the </a:t>
            </a:r>
            <a:r>
              <a:rPr lang="en-CA" sz="1200" b="1">
                <a:solidFill>
                  <a:srgbClr val="000000"/>
                </a:solidFill>
                <a:ea typeface="Calibri" panose="020F0502020204030204" pitchFamily="34" charset="0"/>
                <a:cs typeface="Calibri-Bold"/>
              </a:rPr>
              <a:t>Variable Importance </a:t>
            </a:r>
            <a:r>
              <a:rPr lang="en-CA" sz="1200">
                <a:solidFill>
                  <a:srgbClr val="000000"/>
                </a:solidFill>
                <a:ea typeface="Calibri" panose="020F0502020204030204" pitchFamily="34" charset="0"/>
                <a:cs typeface="Calibri" panose="020F0502020204030204" pitchFamily="34" charset="0"/>
              </a:rPr>
              <a:t>node from the </a:t>
            </a:r>
            <a:r>
              <a:rPr lang="en-CA" sz="1200" b="1">
                <a:solidFill>
                  <a:srgbClr val="000000"/>
                </a:solidFill>
                <a:ea typeface="Calibri" panose="020F0502020204030204" pitchFamily="34" charset="0"/>
                <a:cs typeface="Calibri-Bold"/>
              </a:rPr>
              <a:t>Profile </a:t>
            </a:r>
            <a:r>
              <a:rPr lang="en-CA" sz="1200">
                <a:solidFill>
                  <a:srgbClr val="000000"/>
                </a:solidFill>
                <a:ea typeface="Calibri" panose="020F0502020204030204" pitchFamily="34" charset="0"/>
                <a:cs typeface="Calibri" panose="020F0502020204030204" pitchFamily="34" charset="0"/>
              </a:rPr>
              <a:t>palette to determine ranked variable importance.</a:t>
            </a:r>
            <a:endParaRPr lang="en-CA" sz="1200">
              <a:ea typeface="Calibri" panose="020F0502020204030204" pitchFamily="34" charset="0"/>
              <a:cs typeface="Arial" panose="020B0604020202020204" pitchFamily="34" charset="0"/>
            </a:endParaRPr>
          </a:p>
          <a:p>
            <a:pPr marL="0" indent="0">
              <a:buNone/>
            </a:pPr>
            <a:endParaRPr lang="en-CA"/>
          </a:p>
        </p:txBody>
      </p:sp>
      <p:sp>
        <p:nvSpPr>
          <p:cNvPr id="3" name="Title 2">
            <a:extLst>
              <a:ext uri="{FF2B5EF4-FFF2-40B4-BE49-F238E27FC236}">
                <a16:creationId xmlns:a16="http://schemas.microsoft.com/office/drawing/2014/main" id="{0F9F4D82-9101-4ECC-8E8A-10A31AE6894F}"/>
              </a:ext>
            </a:extLst>
          </p:cNvPr>
          <p:cNvSpPr>
            <a:spLocks noGrp="1"/>
          </p:cNvSpPr>
          <p:nvPr>
            <p:ph type="title"/>
          </p:nvPr>
        </p:nvSpPr>
        <p:spPr/>
        <p:txBody>
          <a:bodyPr/>
          <a:lstStyle/>
          <a:p>
            <a:r>
              <a:rPr lang="en-CA"/>
              <a:t>Chapter 9 Exercises </a:t>
            </a:r>
          </a:p>
        </p:txBody>
      </p:sp>
    </p:spTree>
    <p:custDataLst>
      <p:tags r:id="rId1"/>
    </p:custDataLst>
    <p:extLst>
      <p:ext uri="{BB962C8B-B14F-4D97-AF65-F5344CB8AC3E}">
        <p14:creationId xmlns:p14="http://schemas.microsoft.com/office/powerpoint/2010/main" val="100275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10: ENSEMBLE Models</a:t>
            </a:r>
          </a:p>
        </p:txBody>
      </p:sp>
    </p:spTree>
    <p:custDataLst>
      <p:tags r:id="rId1"/>
    </p:custDataLst>
    <p:extLst>
      <p:ext uri="{BB962C8B-B14F-4D97-AF65-F5344CB8AC3E}">
        <p14:creationId xmlns:p14="http://schemas.microsoft.com/office/powerpoint/2010/main" val="3936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901051"/>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F6EE91B2-6E00-477E-99C2-4F2ABDE6D333}"/>
              </a:ext>
            </a:extLst>
          </p:cNvPr>
          <p:cNvSpPr>
            <a:spLocks noGrp="1"/>
          </p:cNvSpPr>
          <p:nvPr>
            <p:ph type="body" sz="quarter" idx="11"/>
          </p:nvPr>
        </p:nvSpPr>
        <p:spPr/>
        <p:txBody>
          <a:bodyPr/>
          <a:lstStyle/>
          <a:p>
            <a:r>
              <a:rPr lang="en-CA"/>
              <a:t>Introduction </a:t>
            </a:r>
          </a:p>
          <a:p>
            <a:r>
              <a:rPr lang="en-CA"/>
              <a:t>Bagging </a:t>
            </a:r>
          </a:p>
          <a:p>
            <a:r>
              <a:rPr lang="en-CA"/>
              <a:t>Random Forests </a:t>
            </a:r>
          </a:p>
          <a:p>
            <a:r>
              <a:rPr lang="en-CA"/>
              <a:t>Boosting </a:t>
            </a:r>
          </a:p>
        </p:txBody>
      </p:sp>
      <p:sp>
        <p:nvSpPr>
          <p:cNvPr id="3" name="Title 2">
            <a:extLst>
              <a:ext uri="{FF2B5EF4-FFF2-40B4-BE49-F238E27FC236}">
                <a16:creationId xmlns:a16="http://schemas.microsoft.com/office/drawing/2014/main" id="{B141AA3E-FCC9-4262-A65F-D1F1F79A3DD5}"/>
              </a:ext>
            </a:extLst>
          </p:cNvPr>
          <p:cNvSpPr>
            <a:spLocks noGrp="1"/>
          </p:cNvSpPr>
          <p:nvPr>
            <p:ph type="title"/>
          </p:nvPr>
        </p:nvSpPr>
        <p:spPr/>
        <p:txBody>
          <a:bodyPr/>
          <a:lstStyle/>
          <a:p>
            <a:r>
              <a:rPr lang="en-CA"/>
              <a:t>Contents</a:t>
            </a:r>
          </a:p>
        </p:txBody>
      </p:sp>
    </p:spTree>
    <p:custDataLst>
      <p:tags r:id="rId1"/>
    </p:custDataLst>
    <p:extLst>
      <p:ext uri="{BB962C8B-B14F-4D97-AF65-F5344CB8AC3E}">
        <p14:creationId xmlns:p14="http://schemas.microsoft.com/office/powerpoint/2010/main" val="341143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901051"/>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D4B2FAF6-03AE-45B3-8C34-04982C231BCB}"/>
              </a:ext>
            </a:extLst>
          </p:cNvPr>
          <p:cNvSpPr>
            <a:spLocks noGrp="1"/>
          </p:cNvSpPr>
          <p:nvPr>
            <p:ph type="body" sz="quarter" idx="11"/>
          </p:nvPr>
        </p:nvSpPr>
        <p:spPr/>
        <p:txBody>
          <a:bodyPr/>
          <a:lstStyle/>
          <a:p>
            <a:pPr defTabSz="685783">
              <a:defRPr/>
            </a:pPr>
            <a:r>
              <a:rPr lang="en-CA">
                <a:solidFill>
                  <a:srgbClr val="000000"/>
                </a:solidFill>
              </a:rPr>
              <a:t>Ensemble models are a class of models that involve building a large number of simple models, and combining their results to make predictions</a:t>
            </a:r>
          </a:p>
          <a:p>
            <a:pPr defTabSz="685783">
              <a:defRPr/>
            </a:pPr>
            <a:r>
              <a:rPr lang="en-CA">
                <a:solidFill>
                  <a:srgbClr val="000000"/>
                </a:solidFill>
              </a:rPr>
              <a:t>Knowledge Studio has three different model types available:</a:t>
            </a:r>
            <a:endParaRPr lang="en-GB">
              <a:solidFill>
                <a:srgbClr val="000000"/>
              </a:solidFill>
            </a:endParaRPr>
          </a:p>
          <a:p>
            <a:pPr lvl="1">
              <a:spcBef>
                <a:spcPts val="750"/>
              </a:spcBef>
            </a:pPr>
            <a:r>
              <a:rPr lang="en-CA">
                <a:solidFill>
                  <a:srgbClr val="000000"/>
                </a:solidFill>
                <a:latin typeface="+mn-lt"/>
              </a:rPr>
              <a:t>Bagging</a:t>
            </a:r>
          </a:p>
          <a:p>
            <a:pPr lvl="1">
              <a:spcBef>
                <a:spcPts val="750"/>
              </a:spcBef>
            </a:pPr>
            <a:r>
              <a:rPr lang="en-CA">
                <a:solidFill>
                  <a:srgbClr val="000000"/>
                </a:solidFill>
                <a:latin typeface="+mn-lt"/>
              </a:rPr>
              <a:t>Random Forests</a:t>
            </a:r>
            <a:endParaRPr lang="en-GB">
              <a:solidFill>
                <a:srgbClr val="000000"/>
              </a:solidFill>
              <a:latin typeface="+mn-lt"/>
            </a:endParaRPr>
          </a:p>
          <a:p>
            <a:pPr lvl="1">
              <a:spcBef>
                <a:spcPts val="750"/>
              </a:spcBef>
            </a:pPr>
            <a:r>
              <a:rPr lang="en-CA">
                <a:solidFill>
                  <a:srgbClr val="000000"/>
                </a:solidFill>
                <a:latin typeface="+mn-lt"/>
              </a:rPr>
              <a:t>Boosting</a:t>
            </a:r>
            <a:endParaRPr lang="en-CA">
              <a:latin typeface="+mn-lt"/>
            </a:endParaRPr>
          </a:p>
        </p:txBody>
      </p:sp>
      <p:sp>
        <p:nvSpPr>
          <p:cNvPr id="3" name="Title 2">
            <a:extLst>
              <a:ext uri="{FF2B5EF4-FFF2-40B4-BE49-F238E27FC236}">
                <a16:creationId xmlns:a16="http://schemas.microsoft.com/office/drawing/2014/main" id="{C0BF31A2-566D-4FD4-9CD3-955EDFFCF599}"/>
              </a:ext>
            </a:extLst>
          </p:cNvPr>
          <p:cNvSpPr>
            <a:spLocks noGrp="1"/>
          </p:cNvSpPr>
          <p:nvPr>
            <p:ph type="title"/>
          </p:nvPr>
        </p:nvSpPr>
        <p:spPr/>
        <p:txBody>
          <a:bodyPr/>
          <a:lstStyle/>
          <a:p>
            <a:r>
              <a:rPr lang="en-CA"/>
              <a:t>What are Ensemble Models? </a:t>
            </a:r>
          </a:p>
        </p:txBody>
      </p:sp>
    </p:spTree>
    <p:custDataLst>
      <p:tags r:id="rId1"/>
    </p:custDataLst>
    <p:extLst>
      <p:ext uri="{BB962C8B-B14F-4D97-AF65-F5344CB8AC3E}">
        <p14:creationId xmlns:p14="http://schemas.microsoft.com/office/powerpoint/2010/main" val="53602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pic>
        <p:nvPicPr>
          <p:cNvPr id="9" name="Picture 4" descr="Image result for person full body png">
            <a:extLst>
              <a:ext uri="{FF2B5EF4-FFF2-40B4-BE49-F238E27FC236}">
                <a16:creationId xmlns:a16="http://schemas.microsoft.com/office/drawing/2014/main" id="{B046FC76-D546-4B15-AA34-DB5C21610E40}"/>
              </a:ext>
            </a:extLst>
          </p:cNvPr>
          <p:cNvPicPr>
            <a:picLocks noChangeAspect="1" noChangeArrowheads="1"/>
          </p:cNvPicPr>
          <p:nvPr/>
        </p:nvPicPr>
        <p:blipFill>
          <a:blip r:embed="rId4"/>
          <a:srcRect/>
          <a:stretch>
            <a:fillRect/>
          </a:stretch>
        </p:blipFill>
        <p:spPr bwMode="auto">
          <a:xfrm>
            <a:off x="747981" y="1417826"/>
            <a:ext cx="1651071" cy="2473690"/>
          </a:xfrm>
          <a:prstGeom prst="rect">
            <a:avLst/>
          </a:prstGeom>
          <a:noFill/>
        </p:spPr>
      </p:pic>
      <p:pic>
        <p:nvPicPr>
          <p:cNvPr id="3" name="Picture 2">
            <a:extLst>
              <a:ext uri="{FF2B5EF4-FFF2-40B4-BE49-F238E27FC236}">
                <a16:creationId xmlns:a16="http://schemas.microsoft.com/office/drawing/2014/main" id="{C9A36D42-CC4F-4594-B776-7D7BEA440E9F}"/>
              </a:ext>
            </a:extLst>
          </p:cNvPr>
          <p:cNvPicPr>
            <a:picLocks noChangeAspect="1"/>
          </p:cNvPicPr>
          <p:nvPr/>
        </p:nvPicPr>
        <p:blipFill>
          <a:blip r:embed="rId5"/>
          <a:stretch>
            <a:fillRect/>
          </a:stretch>
        </p:blipFill>
        <p:spPr>
          <a:xfrm>
            <a:off x="3752157" y="1615860"/>
            <a:ext cx="3103474" cy="1956679"/>
          </a:xfrm>
          <a:prstGeom prst="rect">
            <a:avLst/>
          </a:prstGeom>
        </p:spPr>
      </p:pic>
      <p:sp>
        <p:nvSpPr>
          <p:cNvPr id="4" name="TextBox 3">
            <a:extLst>
              <a:ext uri="{FF2B5EF4-FFF2-40B4-BE49-F238E27FC236}">
                <a16:creationId xmlns:a16="http://schemas.microsoft.com/office/drawing/2014/main" id="{23518816-5FD7-451C-BF51-D35D72E4FC7E}"/>
              </a:ext>
            </a:extLst>
          </p:cNvPr>
          <p:cNvSpPr txBox="1"/>
          <p:nvPr/>
        </p:nvSpPr>
        <p:spPr>
          <a:xfrm>
            <a:off x="2664247" y="2040835"/>
            <a:ext cx="626460" cy="1015663"/>
          </a:xfrm>
          <a:prstGeom prst="rect">
            <a:avLst/>
          </a:prstGeom>
          <a:noFill/>
        </p:spPr>
        <p:txBody>
          <a:bodyPr wrap="square" rtlCol="0">
            <a:spAutoFit/>
          </a:bodyPr>
          <a:lstStyle/>
          <a:p>
            <a:r>
              <a:rPr lang="en-CA" sz="3000" b="1"/>
              <a:t>VS</a:t>
            </a:r>
          </a:p>
        </p:txBody>
      </p:sp>
      <p:sp>
        <p:nvSpPr>
          <p:cNvPr id="6" name="TextBox 5">
            <a:extLst>
              <a:ext uri="{FF2B5EF4-FFF2-40B4-BE49-F238E27FC236}">
                <a16:creationId xmlns:a16="http://schemas.microsoft.com/office/drawing/2014/main" id="{722753F5-D0F7-495E-8779-E49BAF78B35A}"/>
              </a:ext>
            </a:extLst>
          </p:cNvPr>
          <p:cNvSpPr txBox="1"/>
          <p:nvPr/>
        </p:nvSpPr>
        <p:spPr>
          <a:xfrm>
            <a:off x="6872434" y="2116062"/>
            <a:ext cx="2071541" cy="1077218"/>
          </a:xfrm>
          <a:prstGeom prst="rect">
            <a:avLst/>
          </a:prstGeom>
          <a:noFill/>
        </p:spPr>
        <p:txBody>
          <a:bodyPr wrap="square" rtlCol="0">
            <a:spAutoFit/>
          </a:bodyPr>
          <a:lstStyle/>
          <a:p>
            <a:r>
              <a:rPr lang="en-CA" sz="1600"/>
              <a:t>Especially when group members come from a diverse background! </a:t>
            </a:r>
          </a:p>
        </p:txBody>
      </p:sp>
      <p:sp>
        <p:nvSpPr>
          <p:cNvPr id="10" name="Text Placeholder 9">
            <a:extLst>
              <a:ext uri="{FF2B5EF4-FFF2-40B4-BE49-F238E27FC236}">
                <a16:creationId xmlns:a16="http://schemas.microsoft.com/office/drawing/2014/main" id="{0094E652-9035-4C6D-A831-C5B0D9D31474}"/>
              </a:ext>
            </a:extLst>
          </p:cNvPr>
          <p:cNvSpPr>
            <a:spLocks noGrp="1"/>
          </p:cNvSpPr>
          <p:nvPr>
            <p:ph type="body" sz="quarter" idx="11"/>
          </p:nvPr>
        </p:nvSpPr>
        <p:spPr/>
        <p:txBody>
          <a:bodyPr/>
          <a:lstStyle/>
          <a:p>
            <a:r>
              <a:rPr lang="en-CA"/>
              <a:t>A group of people are likely to make better decisions compared to individuals </a:t>
            </a:r>
          </a:p>
          <a:p>
            <a:endParaRPr lang="en-CA"/>
          </a:p>
          <a:p>
            <a:endParaRPr lang="en-CA"/>
          </a:p>
          <a:p>
            <a:endParaRPr lang="en-CA"/>
          </a:p>
          <a:p>
            <a:endParaRPr lang="en-CA"/>
          </a:p>
          <a:p>
            <a:endParaRPr lang="en-CA"/>
          </a:p>
          <a:p>
            <a:endParaRPr lang="en-CA"/>
          </a:p>
          <a:p>
            <a:endParaRPr lang="en-CA"/>
          </a:p>
          <a:p>
            <a:endParaRPr lang="en-CA"/>
          </a:p>
          <a:p>
            <a:r>
              <a:rPr lang="en-CA"/>
              <a:t>Ensemble models combine weak learners/models to produce a strong learner </a:t>
            </a:r>
          </a:p>
        </p:txBody>
      </p:sp>
      <p:sp>
        <p:nvSpPr>
          <p:cNvPr id="8" name="Title 7">
            <a:extLst>
              <a:ext uri="{FF2B5EF4-FFF2-40B4-BE49-F238E27FC236}">
                <a16:creationId xmlns:a16="http://schemas.microsoft.com/office/drawing/2014/main" id="{B8F0A6C4-C517-4E61-B4D2-964601EBFCE3}"/>
              </a:ext>
            </a:extLst>
          </p:cNvPr>
          <p:cNvSpPr>
            <a:spLocks noGrp="1"/>
          </p:cNvSpPr>
          <p:nvPr>
            <p:ph type="title"/>
          </p:nvPr>
        </p:nvSpPr>
        <p:spPr/>
        <p:txBody>
          <a:bodyPr/>
          <a:lstStyle/>
          <a:p>
            <a:r>
              <a:rPr lang="en-CA"/>
              <a:t>Ensemble Models in real life..</a:t>
            </a:r>
          </a:p>
        </p:txBody>
      </p:sp>
    </p:spTree>
    <p:custDataLst>
      <p:tags r:id="rId1"/>
    </p:custDataLst>
    <p:extLst>
      <p:ext uri="{BB962C8B-B14F-4D97-AF65-F5344CB8AC3E}">
        <p14:creationId xmlns:p14="http://schemas.microsoft.com/office/powerpoint/2010/main" val="261790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BF80CB17-FE0B-4E80-A976-D86D81366C72}"/>
              </a:ext>
            </a:extLst>
          </p:cNvPr>
          <p:cNvSpPr>
            <a:spLocks noGrp="1"/>
          </p:cNvSpPr>
          <p:nvPr>
            <p:ph type="body" sz="quarter" idx="11"/>
          </p:nvPr>
        </p:nvSpPr>
        <p:spPr/>
        <p:txBody>
          <a:bodyPr/>
          <a:lstStyle/>
          <a:p>
            <a:pPr defTabSz="685783">
              <a:defRPr/>
            </a:pPr>
            <a:r>
              <a:rPr lang="en-CA">
                <a:solidFill>
                  <a:srgbClr val="000000"/>
                </a:solidFill>
              </a:rPr>
              <a:t>In Bagging models, a number of simple decision trees are grown using automatic growth feature</a:t>
            </a:r>
            <a:endParaRPr lang="en-GB">
              <a:solidFill>
                <a:srgbClr val="000000"/>
              </a:solidFill>
            </a:endParaRPr>
          </a:p>
          <a:p>
            <a:pPr defTabSz="685783">
              <a:defRPr/>
            </a:pPr>
            <a:r>
              <a:rPr lang="en-CA">
                <a:solidFill>
                  <a:srgbClr val="000000"/>
                </a:solidFill>
              </a:rPr>
              <a:t>The simple DTs are not all identical because the data that are used to train the trees are not the same for each tree</a:t>
            </a:r>
          </a:p>
          <a:p>
            <a:pPr lvl="1">
              <a:spcBef>
                <a:spcPts val="750"/>
              </a:spcBef>
              <a:defRPr/>
            </a:pPr>
            <a:r>
              <a:rPr lang="en-CA">
                <a:solidFill>
                  <a:srgbClr val="000000"/>
                </a:solidFill>
                <a:latin typeface="+mn-lt"/>
              </a:rPr>
              <a:t>This is accomplished by randomly choosing a subset of records to use to train each tree</a:t>
            </a:r>
          </a:p>
          <a:p>
            <a:pPr lvl="1">
              <a:spcBef>
                <a:spcPts val="750"/>
              </a:spcBef>
              <a:defRPr/>
            </a:pPr>
            <a:r>
              <a:rPr lang="en-CA">
                <a:solidFill>
                  <a:srgbClr val="000000"/>
                </a:solidFill>
                <a:latin typeface="+mn-lt"/>
              </a:rPr>
              <a:t>In practice, we often choose the same number of records as were in the original dataset, however we choose them </a:t>
            </a:r>
            <a:r>
              <a:rPr lang="en-CA" b="1">
                <a:solidFill>
                  <a:srgbClr val="000000"/>
                </a:solidFill>
                <a:latin typeface="+mn-lt"/>
              </a:rPr>
              <a:t>with replacement</a:t>
            </a:r>
          </a:p>
          <a:p>
            <a:pPr defTabSz="685783">
              <a:defRPr/>
            </a:pPr>
            <a:r>
              <a:rPr lang="en-CA">
                <a:solidFill>
                  <a:srgbClr val="000000"/>
                </a:solidFill>
              </a:rPr>
              <a:t>Then, the results of all the simple trees are averaged together to create the final Bagging model</a:t>
            </a:r>
            <a:endParaRPr lang="en-CA" b="1">
              <a:solidFill>
                <a:srgbClr val="000000"/>
              </a:solidFill>
            </a:endParaRPr>
          </a:p>
          <a:p>
            <a:endParaRPr lang="en-CA"/>
          </a:p>
        </p:txBody>
      </p:sp>
      <p:sp>
        <p:nvSpPr>
          <p:cNvPr id="3" name="Title 2">
            <a:extLst>
              <a:ext uri="{FF2B5EF4-FFF2-40B4-BE49-F238E27FC236}">
                <a16:creationId xmlns:a16="http://schemas.microsoft.com/office/drawing/2014/main" id="{62300CEE-64CD-42DE-90A8-19F0C4074B5D}"/>
              </a:ext>
            </a:extLst>
          </p:cNvPr>
          <p:cNvSpPr>
            <a:spLocks noGrp="1"/>
          </p:cNvSpPr>
          <p:nvPr>
            <p:ph type="title"/>
          </p:nvPr>
        </p:nvSpPr>
        <p:spPr/>
        <p:txBody>
          <a:bodyPr/>
          <a:lstStyle/>
          <a:p>
            <a:r>
              <a:rPr lang="en-CA"/>
              <a:t>Bagging aka Bootstrapping </a:t>
            </a:r>
          </a:p>
        </p:txBody>
      </p:sp>
    </p:spTree>
    <p:custDataLst>
      <p:tags r:id="rId1"/>
    </p:custDataLst>
    <p:extLst>
      <p:ext uri="{BB962C8B-B14F-4D97-AF65-F5344CB8AC3E}">
        <p14:creationId xmlns:p14="http://schemas.microsoft.com/office/powerpoint/2010/main" val="204721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92E31559-826F-4EDA-BD95-4F491DA7742B}"/>
              </a:ext>
            </a:extLst>
          </p:cNvPr>
          <p:cNvSpPr>
            <a:spLocks noGrp="1"/>
          </p:cNvSpPr>
          <p:nvPr>
            <p:ph type="body" sz="quarter" idx="11"/>
          </p:nvPr>
        </p:nvSpPr>
        <p:spPr/>
        <p:txBody>
          <a:bodyPr/>
          <a:lstStyle/>
          <a:p>
            <a:pPr defTabSz="685783">
              <a:defRPr/>
            </a:pPr>
            <a:r>
              <a:rPr lang="en-CA">
                <a:solidFill>
                  <a:srgbClr val="000000"/>
                </a:solidFill>
              </a:rPr>
              <a:t>Random Forests are similar to Bagging, except that we also sample the features (variable) being used</a:t>
            </a:r>
          </a:p>
          <a:p>
            <a:pPr defTabSz="685783">
              <a:defRPr/>
            </a:pPr>
            <a:r>
              <a:rPr lang="en-CA">
                <a:solidFill>
                  <a:srgbClr val="000000"/>
                </a:solidFill>
              </a:rPr>
              <a:t>Each model trained only has access to a subset of the different features</a:t>
            </a:r>
          </a:p>
          <a:p>
            <a:pPr defTabSz="685783">
              <a:defRPr/>
            </a:pPr>
            <a:r>
              <a:rPr lang="en-CA">
                <a:solidFill>
                  <a:srgbClr val="000000"/>
                </a:solidFill>
              </a:rPr>
              <a:t>This means that individual trees in a Random Forest model are forced to use different predictors to come up with their probabilities</a:t>
            </a:r>
          </a:p>
          <a:p>
            <a:pPr defTabSz="685783">
              <a:defRPr/>
            </a:pPr>
            <a:r>
              <a:rPr lang="en-CA">
                <a:solidFill>
                  <a:srgbClr val="000000"/>
                </a:solidFill>
              </a:rPr>
              <a:t>The idea is to force the set of models to use different types of information</a:t>
            </a:r>
          </a:p>
          <a:p>
            <a:pPr defTabSz="685783">
              <a:defRPr/>
            </a:pPr>
            <a:r>
              <a:rPr lang="en-CA">
                <a:solidFill>
                  <a:srgbClr val="000000"/>
                </a:solidFill>
              </a:rPr>
              <a:t>In practice this often leads to simpler individual models as a result of fewer variables, but more variation between the trees, and ideally better predictions</a:t>
            </a:r>
            <a:endParaRPr lang="en-CA" b="1">
              <a:solidFill>
                <a:srgbClr val="000000"/>
              </a:solidFill>
            </a:endParaRPr>
          </a:p>
          <a:p>
            <a:pPr>
              <a:buClrTx/>
            </a:pPr>
            <a:endParaRPr lang="en-CA"/>
          </a:p>
        </p:txBody>
      </p:sp>
      <p:sp>
        <p:nvSpPr>
          <p:cNvPr id="3" name="Title 2">
            <a:extLst>
              <a:ext uri="{FF2B5EF4-FFF2-40B4-BE49-F238E27FC236}">
                <a16:creationId xmlns:a16="http://schemas.microsoft.com/office/drawing/2014/main" id="{5228E204-D4A0-4D90-8F83-FEC1EC1ADC47}"/>
              </a:ext>
            </a:extLst>
          </p:cNvPr>
          <p:cNvSpPr>
            <a:spLocks noGrp="1"/>
          </p:cNvSpPr>
          <p:nvPr>
            <p:ph type="title"/>
          </p:nvPr>
        </p:nvSpPr>
        <p:spPr/>
        <p:txBody>
          <a:bodyPr/>
          <a:lstStyle/>
          <a:p>
            <a:r>
              <a:rPr lang="en-CA"/>
              <a:t>Random Forest Model </a:t>
            </a:r>
          </a:p>
        </p:txBody>
      </p:sp>
    </p:spTree>
    <p:custDataLst>
      <p:tags r:id="rId1"/>
    </p:custDataLst>
    <p:extLst>
      <p:ext uri="{BB962C8B-B14F-4D97-AF65-F5344CB8AC3E}">
        <p14:creationId xmlns:p14="http://schemas.microsoft.com/office/powerpoint/2010/main" val="388397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8985AE9C-44F2-4B24-BC77-27C5451D3A0D}"/>
              </a:ext>
            </a:extLst>
          </p:cNvPr>
          <p:cNvSpPr>
            <a:spLocks noGrp="1"/>
          </p:cNvSpPr>
          <p:nvPr>
            <p:ph type="body" sz="quarter" idx="11"/>
          </p:nvPr>
        </p:nvSpPr>
        <p:spPr/>
        <p:txBody>
          <a:bodyPr/>
          <a:lstStyle/>
          <a:p>
            <a:r>
              <a:rPr lang="en-CA">
                <a:solidFill>
                  <a:srgbClr val="000000"/>
                </a:solidFill>
              </a:rPr>
              <a:t>Boosting models are built sequentially, beginning with a single model</a:t>
            </a:r>
          </a:p>
          <a:p>
            <a:r>
              <a:rPr lang="en-CA">
                <a:solidFill>
                  <a:srgbClr val="000000"/>
                </a:solidFill>
              </a:rPr>
              <a:t>After each model is built, the records which the model incorrectly predicted are “upweighted” while the records which the model correctly predicted are “</a:t>
            </a:r>
            <a:r>
              <a:rPr lang="en-CA" err="1">
                <a:solidFill>
                  <a:srgbClr val="000000"/>
                </a:solidFill>
              </a:rPr>
              <a:t>downweighted</a:t>
            </a:r>
            <a:r>
              <a:rPr lang="en-CA">
                <a:solidFill>
                  <a:srgbClr val="000000"/>
                </a:solidFill>
              </a:rPr>
              <a:t>”</a:t>
            </a:r>
          </a:p>
          <a:p>
            <a:r>
              <a:rPr lang="en-CA">
                <a:solidFill>
                  <a:srgbClr val="000000"/>
                </a:solidFill>
              </a:rPr>
              <a:t>Then, the next model in the sequence is trained on the newly weighted data, causing it to focus more on the records the previous model did poorly on</a:t>
            </a:r>
          </a:p>
          <a:p>
            <a:r>
              <a:rPr lang="en-CA">
                <a:solidFill>
                  <a:srgbClr val="000000"/>
                </a:solidFill>
              </a:rPr>
              <a:t>Ultimately all the trees are averaged together in some way</a:t>
            </a:r>
          </a:p>
          <a:p>
            <a:r>
              <a:rPr lang="en-CA">
                <a:solidFill>
                  <a:srgbClr val="000000"/>
                </a:solidFill>
              </a:rPr>
              <a:t>However, a simple average is not appropriate, as each successive model will be more specialized than the previous models, so the models are averaged with a shrinkage factor so that earlier models have more weight than later models</a:t>
            </a:r>
          </a:p>
          <a:p>
            <a:endParaRPr lang="en-CA"/>
          </a:p>
          <a:p>
            <a:r>
              <a:rPr lang="en-CA"/>
              <a:t>Demo</a:t>
            </a:r>
          </a:p>
        </p:txBody>
      </p:sp>
      <p:sp>
        <p:nvSpPr>
          <p:cNvPr id="3" name="Title 2">
            <a:extLst>
              <a:ext uri="{FF2B5EF4-FFF2-40B4-BE49-F238E27FC236}">
                <a16:creationId xmlns:a16="http://schemas.microsoft.com/office/drawing/2014/main" id="{2DF0FAA7-8876-4A7F-9EA7-F544292150AB}"/>
              </a:ext>
            </a:extLst>
          </p:cNvPr>
          <p:cNvSpPr>
            <a:spLocks noGrp="1"/>
          </p:cNvSpPr>
          <p:nvPr>
            <p:ph type="title"/>
          </p:nvPr>
        </p:nvSpPr>
        <p:spPr/>
        <p:txBody>
          <a:bodyPr/>
          <a:lstStyle/>
          <a:p>
            <a:r>
              <a:rPr lang="en-CA"/>
              <a:t>Boosting </a:t>
            </a:r>
          </a:p>
        </p:txBody>
      </p:sp>
    </p:spTree>
    <p:custDataLst>
      <p:tags r:id="rId1"/>
    </p:custDataLst>
    <p:extLst>
      <p:ext uri="{BB962C8B-B14F-4D97-AF65-F5344CB8AC3E}">
        <p14:creationId xmlns:p14="http://schemas.microsoft.com/office/powerpoint/2010/main" val="295278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B10CBEE9-4C03-4BB6-B122-8C53CAD27660}"/>
              </a:ext>
            </a:extLst>
          </p:cNvPr>
          <p:cNvSpPr>
            <a:spLocks noGrp="1"/>
          </p:cNvSpPr>
          <p:nvPr>
            <p:ph type="body" sz="quarter" idx="11"/>
          </p:nvPr>
        </p:nvSpPr>
        <p:spPr/>
        <p:txBody>
          <a:bodyPr/>
          <a:lstStyle/>
          <a:p>
            <a:pPr defTabSz="685783">
              <a:defRPr/>
            </a:pPr>
            <a:r>
              <a:rPr lang="en-CA">
                <a:solidFill>
                  <a:srgbClr val="000000"/>
                </a:solidFill>
              </a:rPr>
              <a:t>There are two commonly sited benefits of Ensemble models: </a:t>
            </a:r>
          </a:p>
          <a:p>
            <a:pPr lvl="1" defTabSz="685783">
              <a:defRPr/>
            </a:pPr>
            <a:r>
              <a:rPr lang="en-CA">
                <a:solidFill>
                  <a:srgbClr val="000000"/>
                </a:solidFill>
                <a:latin typeface="+mn-lt"/>
              </a:rPr>
              <a:t>Can make better predictions</a:t>
            </a:r>
          </a:p>
          <a:p>
            <a:pPr lvl="1" defTabSz="685783">
              <a:defRPr/>
            </a:pPr>
            <a:r>
              <a:rPr lang="en-CA">
                <a:solidFill>
                  <a:srgbClr val="000000"/>
                </a:solidFill>
                <a:latin typeface="+mn-lt"/>
              </a:rPr>
              <a:t>Can often be more robust</a:t>
            </a:r>
          </a:p>
          <a:p>
            <a:pPr defTabSz="685783">
              <a:defRPr/>
            </a:pPr>
            <a:endParaRPr lang="en-CA">
              <a:solidFill>
                <a:srgbClr val="000000"/>
              </a:solidFill>
            </a:endParaRPr>
          </a:p>
          <a:p>
            <a:pPr defTabSz="685783">
              <a:defRPr/>
            </a:pPr>
            <a:r>
              <a:rPr lang="en-CA">
                <a:solidFill>
                  <a:srgbClr val="000000"/>
                </a:solidFill>
              </a:rPr>
              <a:t>However, these benefits are achieved at the expense of complexity</a:t>
            </a:r>
          </a:p>
          <a:p>
            <a:pPr lvl="1" defTabSz="685783">
              <a:defRPr/>
            </a:pPr>
            <a:r>
              <a:rPr lang="en-CA">
                <a:solidFill>
                  <a:srgbClr val="000000"/>
                </a:solidFill>
                <a:latin typeface="+mn-lt"/>
              </a:rPr>
              <a:t>Therefore they are often slow to train and score</a:t>
            </a:r>
          </a:p>
          <a:p>
            <a:pPr lvl="1" defTabSz="685783">
              <a:defRPr/>
            </a:pPr>
            <a:r>
              <a:rPr lang="en-CA">
                <a:solidFill>
                  <a:srgbClr val="000000"/>
                </a:solidFill>
                <a:latin typeface="+mn-lt"/>
              </a:rPr>
              <a:t>Also harder to explain</a:t>
            </a:r>
          </a:p>
          <a:p>
            <a:endParaRPr lang="en-CA"/>
          </a:p>
        </p:txBody>
      </p:sp>
      <p:sp>
        <p:nvSpPr>
          <p:cNvPr id="3" name="Title 2">
            <a:extLst>
              <a:ext uri="{FF2B5EF4-FFF2-40B4-BE49-F238E27FC236}">
                <a16:creationId xmlns:a16="http://schemas.microsoft.com/office/drawing/2014/main" id="{FB4A8A17-219B-440C-984A-F0AD015CD52F}"/>
              </a:ext>
            </a:extLst>
          </p:cNvPr>
          <p:cNvSpPr>
            <a:spLocks noGrp="1"/>
          </p:cNvSpPr>
          <p:nvPr>
            <p:ph type="title"/>
          </p:nvPr>
        </p:nvSpPr>
        <p:spPr/>
        <p:txBody>
          <a:bodyPr/>
          <a:lstStyle/>
          <a:p>
            <a:r>
              <a:rPr lang="en-CA"/>
              <a:t>Benefits of Ensemble Models </a:t>
            </a:r>
          </a:p>
        </p:txBody>
      </p:sp>
    </p:spTree>
    <p:custDataLst>
      <p:tags r:id="rId1"/>
    </p:custDataLst>
    <p:extLst>
      <p:ext uri="{BB962C8B-B14F-4D97-AF65-F5344CB8AC3E}">
        <p14:creationId xmlns:p14="http://schemas.microsoft.com/office/powerpoint/2010/main" val="168459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Calibri" panose="020F0502020204030204"/>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defRPr/>
            </a:pPr>
            <a:endParaRPr lang="en-GB" sz="1800">
              <a:solidFill>
                <a:srgbClr val="000000"/>
              </a:solidFill>
              <a:latin typeface="Calibri" panose="020F0502020204030204"/>
            </a:endParaRPr>
          </a:p>
        </p:txBody>
      </p:sp>
      <p:sp>
        <p:nvSpPr>
          <p:cNvPr id="4" name="Text Placeholder 3">
            <a:extLst>
              <a:ext uri="{FF2B5EF4-FFF2-40B4-BE49-F238E27FC236}">
                <a16:creationId xmlns:a16="http://schemas.microsoft.com/office/drawing/2014/main" id="{00A98FBC-AF9D-454D-8B1A-C3C6292E62CE}"/>
              </a:ext>
            </a:extLst>
          </p:cNvPr>
          <p:cNvSpPr>
            <a:spLocks noGrp="1"/>
          </p:cNvSpPr>
          <p:nvPr>
            <p:ph type="body" sz="quarter" idx="11"/>
          </p:nvPr>
        </p:nvSpPr>
        <p:spPr>
          <a:xfrm>
            <a:off x="188120" y="855354"/>
            <a:ext cx="8852717" cy="3445524"/>
          </a:xfrm>
        </p:spPr>
        <p:txBody>
          <a:bodyPr/>
          <a:lstStyle/>
          <a:p>
            <a:pPr marL="257175" indent="-257175">
              <a:lnSpc>
                <a:spcPct val="107000"/>
              </a:lnSpc>
              <a:spcAft>
                <a:spcPts val="0"/>
              </a:spcAft>
              <a:buFont typeface="+mj-lt"/>
              <a:buAutoNum type="arabicPeriod"/>
            </a:pPr>
            <a:r>
              <a:rPr lang="en-CA">
                <a:solidFill>
                  <a:srgbClr val="000000"/>
                </a:solidFill>
                <a:ea typeface="Calibri" panose="020F0502020204030204" pitchFamily="34" charset="0"/>
                <a:cs typeface="Calibri" panose="020F0502020204030204" pitchFamily="34" charset="0"/>
              </a:rPr>
              <a:t>Create a new tab, and either import or create a link to the </a:t>
            </a:r>
            <a:r>
              <a:rPr lang="en-CA" b="1">
                <a:solidFill>
                  <a:srgbClr val="000000"/>
                </a:solidFill>
                <a:ea typeface="Calibri" panose="020F0502020204030204" pitchFamily="34" charset="0"/>
                <a:cs typeface="Calibri-Bold"/>
              </a:rPr>
              <a:t>Census </a:t>
            </a:r>
            <a:r>
              <a:rPr lang="en-CA">
                <a:solidFill>
                  <a:srgbClr val="000000"/>
                </a:solidFill>
                <a:ea typeface="Calibri" panose="020F0502020204030204" pitchFamily="34" charset="0"/>
                <a:cs typeface="Calibri" panose="020F0502020204030204" pitchFamily="34" charset="0"/>
              </a:rPr>
              <a:t>dataset</a:t>
            </a:r>
            <a:endParaRPr lang="en-CA">
              <a:ea typeface="Calibri" panose="020F0502020204030204" pitchFamily="34" charset="0"/>
              <a:cs typeface="Arial" panose="020B0604020202020204" pitchFamily="34" charset="0"/>
            </a:endParaRPr>
          </a:p>
          <a:p>
            <a:pPr marL="257175" indent="-257175">
              <a:lnSpc>
                <a:spcPct val="107000"/>
              </a:lnSpc>
              <a:spcAft>
                <a:spcPts val="0"/>
              </a:spcAft>
              <a:buFont typeface="+mj-lt"/>
              <a:buAutoNum type="arabicPeriod"/>
            </a:pPr>
            <a:r>
              <a:rPr lang="en-CA">
                <a:solidFill>
                  <a:srgbClr val="000000"/>
                </a:solidFill>
                <a:ea typeface="Calibri" panose="020F0502020204030204" pitchFamily="34" charset="0"/>
                <a:cs typeface="Calibri" panose="020F0502020204030204" pitchFamily="34" charset="0"/>
              </a:rPr>
              <a:t>Drag a </a:t>
            </a:r>
            <a:r>
              <a:rPr lang="en-CA" b="1">
                <a:solidFill>
                  <a:srgbClr val="000000"/>
                </a:solidFill>
                <a:ea typeface="Calibri" panose="020F0502020204030204" pitchFamily="34" charset="0"/>
                <a:cs typeface="Calibri-Bold"/>
              </a:rPr>
              <a:t>Boosting </a:t>
            </a:r>
            <a:r>
              <a:rPr lang="en-CA">
                <a:solidFill>
                  <a:srgbClr val="000000"/>
                </a:solidFill>
                <a:ea typeface="Calibri" panose="020F0502020204030204" pitchFamily="34" charset="0"/>
                <a:cs typeface="Calibri" panose="020F0502020204030204" pitchFamily="34" charset="0"/>
              </a:rPr>
              <a:t>node onto the canvas. Connect it to the Census dataset and open the wizard</a:t>
            </a:r>
            <a:endParaRPr lang="en-CA">
              <a:ea typeface="Calibri" panose="020F0502020204030204" pitchFamily="34" charset="0"/>
              <a:cs typeface="Arial" panose="020B0604020202020204" pitchFamily="34" charset="0"/>
            </a:endParaRPr>
          </a:p>
          <a:p>
            <a:pPr marL="257175" indent="-257175">
              <a:lnSpc>
                <a:spcPct val="107000"/>
              </a:lnSpc>
              <a:spcAft>
                <a:spcPts val="0"/>
              </a:spcAft>
              <a:buFont typeface="+mj-lt"/>
              <a:buAutoNum type="arabicPeriod"/>
            </a:pPr>
            <a:r>
              <a:rPr lang="en-CA">
                <a:solidFill>
                  <a:srgbClr val="000000"/>
                </a:solidFill>
                <a:ea typeface="Calibri" panose="020F0502020204030204" pitchFamily="34" charset="0"/>
                <a:cs typeface="Calibri" panose="020F0502020204030204" pitchFamily="34" charset="0"/>
              </a:rPr>
              <a:t>Select the dependent variable and appropriate independent variables of your choice</a:t>
            </a:r>
            <a:endParaRPr lang="en-CA">
              <a:ea typeface="Calibri" panose="020F0502020204030204" pitchFamily="34" charset="0"/>
              <a:cs typeface="Arial" panose="020B0604020202020204" pitchFamily="34" charset="0"/>
            </a:endParaRPr>
          </a:p>
          <a:p>
            <a:pPr marL="257175" indent="-257175">
              <a:lnSpc>
                <a:spcPct val="107000"/>
              </a:lnSpc>
              <a:spcAft>
                <a:spcPts val="0"/>
              </a:spcAft>
              <a:buFont typeface="+mj-lt"/>
              <a:buAutoNum type="arabicPeriod"/>
            </a:pPr>
            <a:r>
              <a:rPr lang="en-CA">
                <a:solidFill>
                  <a:srgbClr val="000000"/>
                </a:solidFill>
                <a:ea typeface="Calibri" panose="020F0502020204030204" pitchFamily="34" charset="0"/>
                <a:cs typeface="Calibri" panose="020F0502020204030204" pitchFamily="34" charset="0"/>
              </a:rPr>
              <a:t>Get a stopwatch or a timer ready. Set the </a:t>
            </a:r>
            <a:r>
              <a:rPr lang="en-CA" b="1">
                <a:solidFill>
                  <a:srgbClr val="000000"/>
                </a:solidFill>
                <a:ea typeface="Calibri" panose="020F0502020204030204" pitchFamily="34" charset="0"/>
                <a:cs typeface="Calibri-Bold"/>
              </a:rPr>
              <a:t>Number of Trees </a:t>
            </a:r>
            <a:r>
              <a:rPr lang="en-CA">
                <a:solidFill>
                  <a:srgbClr val="000000"/>
                </a:solidFill>
                <a:ea typeface="Calibri" panose="020F0502020204030204" pitchFamily="34" charset="0"/>
                <a:cs typeface="Calibri" panose="020F0502020204030204" pitchFamily="34" charset="0"/>
              </a:rPr>
              <a:t>option to 50. Click </a:t>
            </a:r>
            <a:r>
              <a:rPr lang="en-CA" b="1">
                <a:solidFill>
                  <a:srgbClr val="000000"/>
                </a:solidFill>
                <a:ea typeface="Calibri" panose="020F0502020204030204" pitchFamily="34" charset="0"/>
                <a:cs typeface="Calibri-Bold"/>
              </a:rPr>
              <a:t>Run</a:t>
            </a:r>
            <a:r>
              <a:rPr lang="en-CA">
                <a:solidFill>
                  <a:srgbClr val="000000"/>
                </a:solidFill>
                <a:ea typeface="Calibri" panose="020F0502020204030204" pitchFamily="34" charset="0"/>
                <a:cs typeface="Calibri" panose="020F0502020204030204" pitchFamily="34" charset="0"/>
              </a:rPr>
              <a:t>, and time how</a:t>
            </a:r>
            <a:r>
              <a:rPr lang="en-CA">
                <a:ea typeface="Calibri" panose="020F0502020204030204" pitchFamily="34" charset="0"/>
                <a:cs typeface="Arial" panose="020B0604020202020204" pitchFamily="34" charset="0"/>
              </a:rPr>
              <a:t> </a:t>
            </a:r>
            <a:r>
              <a:rPr lang="en-CA">
                <a:solidFill>
                  <a:srgbClr val="000000"/>
                </a:solidFill>
                <a:ea typeface="Calibri" panose="020F0502020204030204" pitchFamily="34" charset="0"/>
                <a:cs typeface="Calibri" panose="020F0502020204030204" pitchFamily="34" charset="0"/>
              </a:rPr>
              <a:t>long the model takes to run</a:t>
            </a:r>
            <a:endParaRPr lang="en-CA">
              <a:ea typeface="Calibri" panose="020F0502020204030204" pitchFamily="34" charset="0"/>
              <a:cs typeface="Arial" panose="020B0604020202020204" pitchFamily="34" charset="0"/>
            </a:endParaRPr>
          </a:p>
          <a:p>
            <a:pPr marL="257175" indent="-257175">
              <a:lnSpc>
                <a:spcPct val="107000"/>
              </a:lnSpc>
              <a:spcAft>
                <a:spcPts val="0"/>
              </a:spcAft>
              <a:buFont typeface="+mj-lt"/>
              <a:buAutoNum type="arabicPeriod"/>
            </a:pPr>
            <a:r>
              <a:rPr lang="en-CA">
                <a:solidFill>
                  <a:srgbClr val="000000"/>
                </a:solidFill>
                <a:ea typeface="Calibri" panose="020F0502020204030204" pitchFamily="34" charset="0"/>
                <a:cs typeface="Calibri" panose="020F0502020204030204" pitchFamily="34" charset="0"/>
              </a:rPr>
              <a:t>When complete, record model build time. Right click the </a:t>
            </a:r>
            <a:r>
              <a:rPr lang="en-CA" b="1">
                <a:solidFill>
                  <a:srgbClr val="000000"/>
                </a:solidFill>
                <a:ea typeface="Calibri" panose="020F0502020204030204" pitchFamily="34" charset="0"/>
                <a:cs typeface="Calibri-Bold"/>
              </a:rPr>
              <a:t>Boosting </a:t>
            </a:r>
            <a:r>
              <a:rPr lang="en-CA">
                <a:solidFill>
                  <a:srgbClr val="000000"/>
                </a:solidFill>
                <a:ea typeface="Calibri" panose="020F0502020204030204" pitchFamily="34" charset="0"/>
                <a:cs typeface="Calibri" panose="020F0502020204030204" pitchFamily="34" charset="0"/>
              </a:rPr>
              <a:t>node and click </a:t>
            </a:r>
            <a:r>
              <a:rPr lang="en-CA" b="1">
                <a:solidFill>
                  <a:srgbClr val="000000"/>
                </a:solidFill>
                <a:ea typeface="Calibri" panose="020F0502020204030204" pitchFamily="34" charset="0"/>
                <a:cs typeface="Calibri-Bold"/>
              </a:rPr>
              <a:t>Modify</a:t>
            </a:r>
            <a:r>
              <a:rPr lang="en-CA">
                <a:solidFill>
                  <a:srgbClr val="000000"/>
                </a:solidFill>
                <a:ea typeface="Calibri" panose="020F0502020204030204" pitchFamily="34" charset="0"/>
                <a:cs typeface="Calibri" panose="020F0502020204030204" pitchFamily="34" charset="0"/>
              </a:rPr>
              <a:t>. This time set the </a:t>
            </a:r>
            <a:r>
              <a:rPr lang="en-CA" b="1">
                <a:solidFill>
                  <a:srgbClr val="000000"/>
                </a:solidFill>
                <a:ea typeface="Calibri" panose="020F0502020204030204" pitchFamily="34" charset="0"/>
                <a:cs typeface="Calibri-Bold"/>
              </a:rPr>
              <a:t>Number of Trees </a:t>
            </a:r>
            <a:r>
              <a:rPr lang="en-CA">
                <a:solidFill>
                  <a:srgbClr val="000000"/>
                </a:solidFill>
                <a:ea typeface="Calibri" panose="020F0502020204030204" pitchFamily="34" charset="0"/>
                <a:cs typeface="Calibri" panose="020F0502020204030204" pitchFamily="34" charset="0"/>
              </a:rPr>
              <a:t>option to 100. Click </a:t>
            </a:r>
            <a:r>
              <a:rPr lang="en-CA" b="1">
                <a:solidFill>
                  <a:srgbClr val="000000"/>
                </a:solidFill>
                <a:ea typeface="Calibri" panose="020F0502020204030204" pitchFamily="34" charset="0"/>
                <a:cs typeface="Calibri-Bold"/>
              </a:rPr>
              <a:t>Run</a:t>
            </a:r>
            <a:r>
              <a:rPr lang="en-CA">
                <a:solidFill>
                  <a:srgbClr val="000000"/>
                </a:solidFill>
                <a:ea typeface="Calibri" panose="020F0502020204030204" pitchFamily="34" charset="0"/>
                <a:cs typeface="Calibri" panose="020F0502020204030204" pitchFamily="34" charset="0"/>
              </a:rPr>
              <a:t>, and note the model build time</a:t>
            </a:r>
            <a:endParaRPr lang="en-CA">
              <a:ea typeface="Calibri" panose="020F0502020204030204" pitchFamily="34" charset="0"/>
              <a:cs typeface="Arial" panose="020B0604020202020204" pitchFamily="34" charset="0"/>
            </a:endParaRPr>
          </a:p>
          <a:p>
            <a:pPr marL="257175" indent="-257175">
              <a:lnSpc>
                <a:spcPct val="107000"/>
              </a:lnSpc>
              <a:spcAft>
                <a:spcPts val="0"/>
              </a:spcAft>
              <a:buFont typeface="+mj-lt"/>
              <a:buAutoNum type="arabicPeriod"/>
            </a:pPr>
            <a:r>
              <a:rPr lang="en-CA">
                <a:solidFill>
                  <a:srgbClr val="000000"/>
                </a:solidFill>
                <a:ea typeface="Calibri" panose="020F0502020204030204" pitchFamily="34" charset="0"/>
                <a:cs typeface="Calibri" panose="020F0502020204030204" pitchFamily="34" charset="0"/>
              </a:rPr>
              <a:t>Repeat with 250 trees. If it’s not taking too long on your hardware, try repeating with some bigger numbers.</a:t>
            </a:r>
            <a:endParaRPr lang="en-CA">
              <a:ea typeface="Calibri" panose="020F0502020204030204" pitchFamily="34" charset="0"/>
              <a:cs typeface="Arial" panose="020B0604020202020204" pitchFamily="34" charset="0"/>
            </a:endParaRPr>
          </a:p>
          <a:p>
            <a:pPr marL="257175" indent="-257175">
              <a:lnSpc>
                <a:spcPct val="107000"/>
              </a:lnSpc>
              <a:spcAft>
                <a:spcPts val="0"/>
              </a:spcAft>
              <a:buFont typeface="+mj-lt"/>
              <a:buAutoNum type="arabicPeriod"/>
            </a:pPr>
            <a:r>
              <a:rPr lang="en-CA">
                <a:solidFill>
                  <a:srgbClr val="000000"/>
                </a:solidFill>
                <a:ea typeface="Calibri" panose="020F0502020204030204" pitchFamily="34" charset="0"/>
                <a:cs typeface="Calibri" panose="020F0502020204030204" pitchFamily="34" charset="0"/>
              </a:rPr>
              <a:t>Repeat 2-7 for </a:t>
            </a:r>
            <a:r>
              <a:rPr lang="en-CA" b="1">
                <a:solidFill>
                  <a:srgbClr val="000000"/>
                </a:solidFill>
                <a:ea typeface="Calibri" panose="020F0502020204030204" pitchFamily="34" charset="0"/>
                <a:cs typeface="Calibri-Bold"/>
              </a:rPr>
              <a:t>Bagging</a:t>
            </a:r>
            <a:endParaRPr lang="en-CA" b="1">
              <a:ea typeface="Calibri" panose="020F0502020204030204" pitchFamily="34" charset="0"/>
              <a:cs typeface="Arial" panose="020B0604020202020204" pitchFamily="34" charset="0"/>
            </a:endParaRPr>
          </a:p>
          <a:p>
            <a:pPr marL="600075" lvl="1" indent="-257175">
              <a:lnSpc>
                <a:spcPct val="107000"/>
              </a:lnSpc>
              <a:spcAft>
                <a:spcPts val="0"/>
              </a:spcAft>
              <a:buFont typeface="+mj-lt"/>
              <a:buAutoNum type="alphaLcParenR"/>
            </a:pPr>
            <a:r>
              <a:rPr lang="en-CA">
                <a:solidFill>
                  <a:srgbClr val="000000"/>
                </a:solidFill>
                <a:latin typeface="+mn-lt"/>
                <a:ea typeface="Calibri" panose="020F0502020204030204" pitchFamily="34" charset="0"/>
                <a:cs typeface="Calibri" panose="020F0502020204030204" pitchFamily="34" charset="0"/>
              </a:rPr>
              <a:t>Note, when setting up the </a:t>
            </a:r>
            <a:r>
              <a:rPr lang="en-CA" b="1">
                <a:solidFill>
                  <a:srgbClr val="000000"/>
                </a:solidFill>
                <a:latin typeface="+mn-lt"/>
                <a:ea typeface="Calibri" panose="020F0502020204030204" pitchFamily="34" charset="0"/>
                <a:cs typeface="Calibri-Bold"/>
              </a:rPr>
              <a:t>Bagging </a:t>
            </a:r>
            <a:r>
              <a:rPr lang="en-CA">
                <a:solidFill>
                  <a:srgbClr val="000000"/>
                </a:solidFill>
                <a:latin typeface="+mn-lt"/>
                <a:ea typeface="Calibri" panose="020F0502020204030204" pitchFamily="34" charset="0"/>
                <a:cs typeface="Calibri" panose="020F0502020204030204" pitchFamily="34" charset="0"/>
              </a:rPr>
              <a:t>model, the previous </a:t>
            </a:r>
            <a:r>
              <a:rPr lang="en-CA" b="1">
                <a:solidFill>
                  <a:srgbClr val="000000"/>
                </a:solidFill>
                <a:latin typeface="+mn-lt"/>
                <a:ea typeface="Calibri" panose="020F0502020204030204" pitchFamily="34" charset="0"/>
                <a:cs typeface="Calibri-Bold"/>
              </a:rPr>
              <a:t>Boosting </a:t>
            </a:r>
            <a:r>
              <a:rPr lang="en-CA">
                <a:solidFill>
                  <a:srgbClr val="000000"/>
                </a:solidFill>
                <a:latin typeface="+mn-lt"/>
                <a:ea typeface="Calibri" panose="020F0502020204030204" pitchFamily="34" charset="0"/>
                <a:cs typeface="Calibri" panose="020F0502020204030204" pitchFamily="34" charset="0"/>
              </a:rPr>
              <a:t>model can be used as a template. This will auto select the dependent and independent variables. As a result of doing this,</a:t>
            </a:r>
            <a:r>
              <a:rPr lang="en-CA">
                <a:latin typeface="+mn-lt"/>
                <a:ea typeface="Calibri" panose="020F0502020204030204" pitchFamily="34" charset="0"/>
                <a:cs typeface="Arial" panose="020B0604020202020204" pitchFamily="34" charset="0"/>
              </a:rPr>
              <a:t> </a:t>
            </a:r>
            <a:r>
              <a:rPr lang="en-CA">
                <a:solidFill>
                  <a:srgbClr val="000000"/>
                </a:solidFill>
                <a:latin typeface="+mn-lt"/>
                <a:ea typeface="Calibri" panose="020F0502020204030204" pitchFamily="34" charset="0"/>
                <a:cs typeface="Calibri" panose="020F0502020204030204" pitchFamily="34" charset="0"/>
              </a:rPr>
              <a:t>all that needs to be addressed and set, as are the model parameters</a:t>
            </a:r>
            <a:endParaRPr lang="en-CA">
              <a:latin typeface="+mn-lt"/>
              <a:ea typeface="Calibri" panose="020F0502020204030204" pitchFamily="34" charset="0"/>
              <a:cs typeface="Arial" panose="020B0604020202020204" pitchFamily="34" charset="0"/>
            </a:endParaRPr>
          </a:p>
          <a:p>
            <a:pPr marL="600075" lvl="1" indent="-257175">
              <a:lnSpc>
                <a:spcPct val="107000"/>
              </a:lnSpc>
              <a:spcAft>
                <a:spcPts val="0"/>
              </a:spcAft>
              <a:buFont typeface="+mj-lt"/>
              <a:buAutoNum type="alphaLcParenR"/>
            </a:pPr>
            <a:r>
              <a:rPr lang="en-CA">
                <a:solidFill>
                  <a:srgbClr val="000000"/>
                </a:solidFill>
                <a:latin typeface="+mn-lt"/>
                <a:ea typeface="Calibri" panose="020F0502020204030204" pitchFamily="34" charset="0"/>
                <a:cs typeface="Calibri" panose="020F0502020204030204" pitchFamily="34" charset="0"/>
              </a:rPr>
              <a:t>To use the previous model as a template; simply add the </a:t>
            </a:r>
            <a:r>
              <a:rPr lang="en-CA" b="1">
                <a:solidFill>
                  <a:srgbClr val="000000"/>
                </a:solidFill>
                <a:latin typeface="+mn-lt"/>
                <a:ea typeface="Calibri" panose="020F0502020204030204" pitchFamily="34" charset="0"/>
                <a:cs typeface="Calibri-Bold"/>
              </a:rPr>
              <a:t>Bagging </a:t>
            </a:r>
            <a:r>
              <a:rPr lang="en-CA">
                <a:solidFill>
                  <a:srgbClr val="000000"/>
                </a:solidFill>
                <a:latin typeface="+mn-lt"/>
                <a:ea typeface="Calibri" panose="020F0502020204030204" pitchFamily="34" charset="0"/>
                <a:cs typeface="Calibri" panose="020F0502020204030204" pitchFamily="34" charset="0"/>
              </a:rPr>
              <a:t>node and connect the previously</a:t>
            </a:r>
            <a:r>
              <a:rPr lang="en-CA">
                <a:latin typeface="+mn-lt"/>
                <a:ea typeface="Calibri" panose="020F0502020204030204" pitchFamily="34" charset="0"/>
                <a:cs typeface="Arial" panose="020B0604020202020204" pitchFamily="34" charset="0"/>
              </a:rPr>
              <a:t> </a:t>
            </a:r>
            <a:r>
              <a:rPr lang="en-CA">
                <a:solidFill>
                  <a:srgbClr val="000000"/>
                </a:solidFill>
                <a:latin typeface="+mn-lt"/>
                <a:ea typeface="Calibri" panose="020F0502020204030204" pitchFamily="34" charset="0"/>
                <a:cs typeface="Calibri" panose="020F0502020204030204" pitchFamily="34" charset="0"/>
              </a:rPr>
              <a:t>run </a:t>
            </a:r>
            <a:r>
              <a:rPr lang="en-CA" b="1">
                <a:solidFill>
                  <a:srgbClr val="000000"/>
                </a:solidFill>
                <a:latin typeface="+mn-lt"/>
                <a:ea typeface="Calibri" panose="020F0502020204030204" pitchFamily="34" charset="0"/>
                <a:cs typeface="Calibri-Bold"/>
              </a:rPr>
              <a:t>Boosting </a:t>
            </a:r>
            <a:r>
              <a:rPr lang="en-CA">
                <a:solidFill>
                  <a:srgbClr val="000000"/>
                </a:solidFill>
                <a:latin typeface="+mn-lt"/>
                <a:ea typeface="Calibri" panose="020F0502020204030204" pitchFamily="34" charset="0"/>
                <a:cs typeface="Calibri" panose="020F0502020204030204" pitchFamily="34" charset="0"/>
              </a:rPr>
              <a:t>model. When accessing the </a:t>
            </a:r>
            <a:r>
              <a:rPr lang="en-CA" b="1">
                <a:solidFill>
                  <a:srgbClr val="000000"/>
                </a:solidFill>
                <a:latin typeface="+mn-lt"/>
                <a:ea typeface="Calibri" panose="020F0502020204030204" pitchFamily="34" charset="0"/>
                <a:cs typeface="Calibri-Bold"/>
              </a:rPr>
              <a:t>Bagging </a:t>
            </a:r>
            <a:r>
              <a:rPr lang="en-CA">
                <a:solidFill>
                  <a:srgbClr val="000000"/>
                </a:solidFill>
                <a:latin typeface="+mn-lt"/>
                <a:ea typeface="Calibri" panose="020F0502020204030204" pitchFamily="34" charset="0"/>
                <a:cs typeface="Calibri" panose="020F0502020204030204" pitchFamily="34" charset="0"/>
              </a:rPr>
              <a:t>dialog, note that the dependent and</a:t>
            </a:r>
            <a:r>
              <a:rPr lang="en-CA">
                <a:latin typeface="+mn-lt"/>
                <a:ea typeface="Calibri" panose="020F0502020204030204" pitchFamily="34" charset="0"/>
                <a:cs typeface="Arial" panose="020B0604020202020204" pitchFamily="34" charset="0"/>
              </a:rPr>
              <a:t> </a:t>
            </a:r>
            <a:r>
              <a:rPr lang="en-CA">
                <a:solidFill>
                  <a:srgbClr val="000000"/>
                </a:solidFill>
                <a:latin typeface="+mn-lt"/>
                <a:ea typeface="Calibri" panose="020F0502020204030204" pitchFamily="34" charset="0"/>
                <a:cs typeface="Calibri" panose="020F0502020204030204" pitchFamily="34" charset="0"/>
              </a:rPr>
              <a:t>independent variables are automatically selected</a:t>
            </a:r>
            <a:endParaRPr lang="en-CA">
              <a:latin typeface="+mn-lt"/>
              <a:ea typeface="Calibri" panose="020F0502020204030204" pitchFamily="34" charset="0"/>
              <a:cs typeface="Arial" panose="020B0604020202020204" pitchFamily="34" charset="0"/>
            </a:endParaRPr>
          </a:p>
          <a:p>
            <a:pPr marL="257175" indent="-257175">
              <a:lnSpc>
                <a:spcPct val="107000"/>
              </a:lnSpc>
              <a:spcAft>
                <a:spcPts val="0"/>
              </a:spcAft>
              <a:buFont typeface="+mj-lt"/>
              <a:buAutoNum type="arabicPeriod"/>
            </a:pPr>
            <a:r>
              <a:rPr lang="en-CA">
                <a:solidFill>
                  <a:srgbClr val="000000"/>
                </a:solidFill>
                <a:ea typeface="Calibri" panose="020F0502020204030204" pitchFamily="34" charset="0"/>
                <a:cs typeface="Calibri" panose="020F0502020204030204" pitchFamily="34" charset="0"/>
              </a:rPr>
              <a:t>Time permitting; repeat 2-7 for </a:t>
            </a:r>
            <a:r>
              <a:rPr lang="en-CA" b="1">
                <a:solidFill>
                  <a:srgbClr val="000000"/>
                </a:solidFill>
                <a:ea typeface="Calibri" panose="020F0502020204030204" pitchFamily="34" charset="0"/>
                <a:cs typeface="Calibri-Bold"/>
              </a:rPr>
              <a:t>Random Forest </a:t>
            </a:r>
            <a:r>
              <a:rPr lang="en-CA">
                <a:solidFill>
                  <a:srgbClr val="000000"/>
                </a:solidFill>
                <a:ea typeface="Calibri" panose="020F0502020204030204" pitchFamily="34" charset="0"/>
                <a:cs typeface="Calibri" panose="020F0502020204030204" pitchFamily="34" charset="0"/>
              </a:rPr>
              <a:t>models</a:t>
            </a:r>
            <a:endParaRPr lang="en-CA">
              <a:ea typeface="Calibri" panose="020F0502020204030204" pitchFamily="34" charset="0"/>
              <a:cs typeface="Arial" panose="020B0604020202020204" pitchFamily="34" charset="0"/>
            </a:endParaRPr>
          </a:p>
          <a:p>
            <a:pPr marL="257175" indent="-257175">
              <a:lnSpc>
                <a:spcPct val="107000"/>
              </a:lnSpc>
              <a:spcAft>
                <a:spcPts val="0"/>
              </a:spcAft>
              <a:buFont typeface="+mj-lt"/>
              <a:buAutoNum type="arabicPeriod"/>
            </a:pPr>
            <a:r>
              <a:rPr lang="en-CA">
                <a:solidFill>
                  <a:srgbClr val="000000"/>
                </a:solidFill>
                <a:ea typeface="Calibri" panose="020F0502020204030204" pitchFamily="34" charset="0"/>
                <a:cs typeface="Calibri" panose="020F0502020204030204" pitchFamily="34" charset="0"/>
              </a:rPr>
              <a:t>Once a satisfactory model or models exist, validate them. Which of the three ensemble methods is most accurate?</a:t>
            </a:r>
            <a:endParaRPr lang="en-CA">
              <a:ea typeface="Calibri" panose="020F0502020204030204" pitchFamily="34" charset="0"/>
              <a:cs typeface="Arial" panose="020B0604020202020204" pitchFamily="34" charset="0"/>
            </a:endParaRPr>
          </a:p>
          <a:p>
            <a:pPr marL="0" indent="0">
              <a:spcAft>
                <a:spcPts val="0"/>
              </a:spcAft>
              <a:buNone/>
            </a:pPr>
            <a:endParaRPr lang="en-CA"/>
          </a:p>
        </p:txBody>
      </p:sp>
      <p:sp>
        <p:nvSpPr>
          <p:cNvPr id="3" name="Title 2">
            <a:extLst>
              <a:ext uri="{FF2B5EF4-FFF2-40B4-BE49-F238E27FC236}">
                <a16:creationId xmlns:a16="http://schemas.microsoft.com/office/drawing/2014/main" id="{CA1B2A9C-76DC-4D9E-B870-6BCC4A8219EC}"/>
              </a:ext>
            </a:extLst>
          </p:cNvPr>
          <p:cNvSpPr>
            <a:spLocks noGrp="1"/>
          </p:cNvSpPr>
          <p:nvPr>
            <p:ph type="title"/>
          </p:nvPr>
        </p:nvSpPr>
        <p:spPr/>
        <p:txBody>
          <a:bodyPr/>
          <a:lstStyle/>
          <a:p>
            <a:r>
              <a:rPr lang="en-CA"/>
              <a:t>Chapter 10 Exercises (1/1)</a:t>
            </a:r>
          </a:p>
        </p:txBody>
      </p:sp>
    </p:spTree>
    <p:custDataLst>
      <p:tags r:id="rId1"/>
    </p:custDataLst>
    <p:extLst>
      <p:ext uri="{BB962C8B-B14F-4D97-AF65-F5344CB8AC3E}">
        <p14:creationId xmlns:p14="http://schemas.microsoft.com/office/powerpoint/2010/main" val="216938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20" y="661206"/>
            <a:ext cx="8426585" cy="3366799"/>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a:endParaRPr lang="en-GB" sz="1800">
              <a:cs typeface="Calibri" panose="020F0502020204030204"/>
            </a:endParaRPr>
          </a:p>
        </p:txBody>
      </p:sp>
      <p:sp>
        <p:nvSpPr>
          <p:cNvPr id="3" name="Text Placeholder 2">
            <a:extLst>
              <a:ext uri="{FF2B5EF4-FFF2-40B4-BE49-F238E27FC236}">
                <a16:creationId xmlns:a16="http://schemas.microsoft.com/office/drawing/2014/main" id="{0C34EE26-44F3-4BC1-964D-765D048F9135}"/>
              </a:ext>
            </a:extLst>
          </p:cNvPr>
          <p:cNvSpPr>
            <a:spLocks noGrp="1"/>
          </p:cNvSpPr>
          <p:nvPr>
            <p:ph type="body" sz="quarter" idx="11"/>
          </p:nvPr>
        </p:nvSpPr>
        <p:spPr/>
        <p:txBody>
          <a:bodyPr vert="horz" lIns="91440" tIns="45720" rIns="91440" bIns="45720" rtlCol="0" anchor="t">
            <a:noAutofit/>
          </a:bodyPr>
          <a:lstStyle/>
          <a:p>
            <a:pPr>
              <a:spcAft>
                <a:spcPts val="450"/>
              </a:spcAft>
              <a:defRPr/>
            </a:pPr>
            <a:r>
              <a:rPr lang="en-US" b="1">
                <a:cs typeface="Arial"/>
              </a:rPr>
              <a:t>Credit Risks:</a:t>
            </a:r>
            <a:r>
              <a:rPr lang="en-US">
                <a:cs typeface="Arial"/>
              </a:rPr>
              <a:t> banks, credit card companies</a:t>
            </a:r>
          </a:p>
          <a:p>
            <a:pPr lvl="1">
              <a:spcBef>
                <a:spcPts val="300"/>
              </a:spcBef>
              <a:spcAft>
                <a:spcPts val="300"/>
              </a:spcAft>
              <a:buClr>
                <a:schemeClr val="bg2"/>
              </a:buClr>
              <a:buFont typeface="Arial" panose="020B0604020202020204" pitchFamily="34" charset="0"/>
              <a:buChar char="•"/>
              <a:defRPr/>
            </a:pPr>
            <a:r>
              <a:rPr lang="en-US">
                <a:latin typeface="+mn-lt"/>
                <a:cs typeface="Arial"/>
              </a:rPr>
              <a:t>Screen and monitor their clients over the entire credit  lifecycle</a:t>
            </a:r>
          </a:p>
          <a:p>
            <a:pPr>
              <a:spcAft>
                <a:spcPts val="450"/>
              </a:spcAft>
              <a:defRPr/>
            </a:pPr>
            <a:r>
              <a:rPr lang="en-US" b="1">
                <a:cs typeface="Arial"/>
              </a:rPr>
              <a:t>CRM and Marketing</a:t>
            </a:r>
          </a:p>
          <a:p>
            <a:pPr lvl="1">
              <a:spcBef>
                <a:spcPts val="300"/>
              </a:spcBef>
              <a:spcAft>
                <a:spcPts val="300"/>
              </a:spcAft>
              <a:buClr>
                <a:schemeClr val="bg2"/>
              </a:buClr>
              <a:buFont typeface="Arial" panose="020B0604020202020204" pitchFamily="34" charset="0"/>
              <a:buChar char="•"/>
              <a:defRPr/>
            </a:pPr>
            <a:r>
              <a:rPr lang="en-US">
                <a:latin typeface="+mn-lt"/>
                <a:cs typeface="Arial"/>
              </a:rPr>
              <a:t>Customer segmentation, cross and up-selling</a:t>
            </a:r>
          </a:p>
          <a:p>
            <a:pPr lvl="1">
              <a:spcBef>
                <a:spcPts val="300"/>
              </a:spcBef>
              <a:spcAft>
                <a:spcPts val="300"/>
              </a:spcAft>
              <a:buClr>
                <a:schemeClr val="bg2"/>
              </a:buClr>
              <a:buFont typeface="Arial" panose="020B0604020202020204" pitchFamily="34" charset="0"/>
              <a:buChar char="•"/>
              <a:defRPr/>
            </a:pPr>
            <a:r>
              <a:rPr lang="en-US">
                <a:latin typeface="+mn-lt"/>
                <a:cs typeface="Arial"/>
              </a:rPr>
              <a:t>Churn and retention, customer acquisition and targeting</a:t>
            </a:r>
          </a:p>
          <a:p>
            <a:pPr lvl="1">
              <a:spcBef>
                <a:spcPts val="300"/>
              </a:spcBef>
              <a:spcAft>
                <a:spcPts val="300"/>
              </a:spcAft>
              <a:buClr>
                <a:schemeClr val="bg2"/>
              </a:buClr>
              <a:buFont typeface="Arial" panose="020B0604020202020204" pitchFamily="34" charset="0"/>
              <a:buChar char="•"/>
              <a:defRPr/>
            </a:pPr>
            <a:r>
              <a:rPr lang="en-US">
                <a:latin typeface="+mn-lt"/>
                <a:cs typeface="Arial"/>
              </a:rPr>
              <a:t>Response models</a:t>
            </a:r>
          </a:p>
          <a:p>
            <a:pPr>
              <a:spcAft>
                <a:spcPts val="450"/>
              </a:spcAft>
              <a:defRPr/>
            </a:pPr>
            <a:r>
              <a:rPr lang="en-US" b="1">
                <a:cs typeface="Arial"/>
              </a:rPr>
              <a:t>Fraud and Money Laundering detection</a:t>
            </a:r>
          </a:p>
          <a:p>
            <a:pPr lvl="1">
              <a:spcBef>
                <a:spcPts val="300"/>
              </a:spcBef>
              <a:spcAft>
                <a:spcPts val="300"/>
              </a:spcAft>
              <a:buClr>
                <a:schemeClr val="bg2"/>
              </a:buClr>
              <a:buFont typeface="Arial" panose="020B0604020202020204" pitchFamily="34" charset="0"/>
              <a:buChar char="•"/>
              <a:defRPr/>
            </a:pPr>
            <a:r>
              <a:rPr lang="en-US">
                <a:latin typeface="+mn-lt"/>
                <a:cs typeface="Arial"/>
              </a:rPr>
              <a:t>Score transactions for the likelihood of fraud</a:t>
            </a:r>
          </a:p>
          <a:p>
            <a:pPr>
              <a:spcAft>
                <a:spcPts val="450"/>
              </a:spcAft>
              <a:defRPr/>
            </a:pPr>
            <a:r>
              <a:rPr lang="en-US" b="1">
                <a:cs typeface="Arial"/>
              </a:rPr>
              <a:t>Collections and Debt Recovery</a:t>
            </a:r>
          </a:p>
          <a:p>
            <a:pPr lvl="1">
              <a:spcBef>
                <a:spcPts val="300"/>
              </a:spcBef>
              <a:spcAft>
                <a:spcPts val="300"/>
              </a:spcAft>
              <a:buClr>
                <a:schemeClr val="bg2"/>
              </a:buClr>
              <a:buFont typeface="Arial" panose="020B0604020202020204" pitchFamily="34" charset="0"/>
              <a:buChar char="•"/>
              <a:defRPr/>
            </a:pPr>
            <a:r>
              <a:rPr lang="en-US">
                <a:latin typeface="+mn-lt"/>
                <a:cs typeface="Arial"/>
              </a:rPr>
              <a:t>Identify clients likely to pay back and estimate recoverable</a:t>
            </a:r>
          </a:p>
          <a:p>
            <a:endParaRPr lang="en-CA"/>
          </a:p>
        </p:txBody>
      </p:sp>
      <p:sp>
        <p:nvSpPr>
          <p:cNvPr id="2" name="Title 1">
            <a:extLst>
              <a:ext uri="{FF2B5EF4-FFF2-40B4-BE49-F238E27FC236}">
                <a16:creationId xmlns:a16="http://schemas.microsoft.com/office/drawing/2014/main" id="{19FF852E-F89C-40BB-B13B-8AA07BEA4E0B}"/>
              </a:ext>
            </a:extLst>
          </p:cNvPr>
          <p:cNvSpPr>
            <a:spLocks noGrp="1"/>
          </p:cNvSpPr>
          <p:nvPr>
            <p:ph type="title"/>
          </p:nvPr>
        </p:nvSpPr>
        <p:spPr/>
        <p:txBody>
          <a:bodyPr/>
          <a:lstStyle/>
          <a:p>
            <a:r>
              <a:rPr lang="en-CA"/>
              <a:t>Knowledge Studio Applications </a:t>
            </a:r>
          </a:p>
        </p:txBody>
      </p:sp>
    </p:spTree>
    <p:custDataLst>
      <p:tags r:id="rId1"/>
    </p:custDataLst>
    <p:extLst>
      <p:ext uri="{BB962C8B-B14F-4D97-AF65-F5344CB8AC3E}">
        <p14:creationId xmlns:p14="http://schemas.microsoft.com/office/powerpoint/2010/main" val="98737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11: Model deployment</a:t>
            </a:r>
          </a:p>
        </p:txBody>
      </p:sp>
    </p:spTree>
    <p:custDataLst>
      <p:tags r:id="rId1"/>
    </p:custDataLst>
    <p:extLst>
      <p:ext uri="{BB962C8B-B14F-4D97-AF65-F5344CB8AC3E}">
        <p14:creationId xmlns:p14="http://schemas.microsoft.com/office/powerpoint/2010/main" val="297865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606FF0CD-92D3-4B24-A435-7F733C369DE0}"/>
              </a:ext>
            </a:extLst>
          </p:cNvPr>
          <p:cNvSpPr>
            <a:spLocks noGrp="1"/>
          </p:cNvSpPr>
          <p:nvPr>
            <p:ph type="body" sz="quarter" idx="11"/>
          </p:nvPr>
        </p:nvSpPr>
        <p:spPr/>
        <p:txBody>
          <a:bodyPr/>
          <a:lstStyle/>
          <a:p>
            <a:r>
              <a:rPr lang="en-CA"/>
              <a:t>Deploying Models </a:t>
            </a:r>
          </a:p>
          <a:p>
            <a:r>
              <a:rPr lang="en-CA"/>
              <a:t>Code Generation </a:t>
            </a:r>
          </a:p>
          <a:p>
            <a:r>
              <a:rPr lang="en-CA"/>
              <a:t>Scoring and Exploring Results </a:t>
            </a:r>
          </a:p>
          <a:p>
            <a:r>
              <a:rPr lang="en-CA"/>
              <a:t>Demo</a:t>
            </a:r>
          </a:p>
        </p:txBody>
      </p:sp>
      <p:sp>
        <p:nvSpPr>
          <p:cNvPr id="2" name="Title 1">
            <a:extLst>
              <a:ext uri="{FF2B5EF4-FFF2-40B4-BE49-F238E27FC236}">
                <a16:creationId xmlns:a16="http://schemas.microsoft.com/office/drawing/2014/main" id="{6431E7E7-458D-4F07-B1C2-79F3B52873CD}"/>
              </a:ext>
            </a:extLst>
          </p:cNvPr>
          <p:cNvSpPr>
            <a:spLocks noGrp="1"/>
          </p:cNvSpPr>
          <p:nvPr>
            <p:ph type="title"/>
          </p:nvPr>
        </p:nvSpPr>
        <p:spPr/>
        <p:txBody>
          <a:bodyPr/>
          <a:lstStyle/>
          <a:p>
            <a:r>
              <a:rPr lang="en-CA"/>
              <a:t>Contents </a:t>
            </a:r>
          </a:p>
        </p:txBody>
      </p:sp>
    </p:spTree>
    <p:custDataLst>
      <p:tags r:id="rId1"/>
    </p:custDataLst>
    <p:extLst>
      <p:ext uri="{BB962C8B-B14F-4D97-AF65-F5344CB8AC3E}">
        <p14:creationId xmlns:p14="http://schemas.microsoft.com/office/powerpoint/2010/main" val="357762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884053"/>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8" name="Picture 7">
            <a:extLst>
              <a:ext uri="{FF2B5EF4-FFF2-40B4-BE49-F238E27FC236}">
                <a16:creationId xmlns:a16="http://schemas.microsoft.com/office/drawing/2014/main" id="{123CF063-AB0F-480D-9408-561D6EAC4199}"/>
              </a:ext>
            </a:extLst>
          </p:cNvPr>
          <p:cNvPicPr>
            <a:picLocks noChangeAspect="1"/>
          </p:cNvPicPr>
          <p:nvPr/>
        </p:nvPicPr>
        <p:blipFill>
          <a:blip r:embed="rId4"/>
          <a:stretch>
            <a:fillRect/>
          </a:stretch>
        </p:blipFill>
        <p:spPr>
          <a:xfrm>
            <a:off x="6114382" y="1016097"/>
            <a:ext cx="2259335" cy="3086797"/>
          </a:xfrm>
          <a:prstGeom prst="rect">
            <a:avLst/>
          </a:prstGeom>
          <a:ln>
            <a:solidFill>
              <a:schemeClr val="tx1">
                <a:lumMod val="50000"/>
                <a:lumOff val="50000"/>
              </a:schemeClr>
            </a:solidFill>
          </a:ln>
        </p:spPr>
      </p:pic>
      <p:sp>
        <p:nvSpPr>
          <p:cNvPr id="6" name="Text Placeholder 5">
            <a:extLst>
              <a:ext uri="{FF2B5EF4-FFF2-40B4-BE49-F238E27FC236}">
                <a16:creationId xmlns:a16="http://schemas.microsoft.com/office/drawing/2014/main" id="{19131974-0878-45A1-BCD1-F27D5E38B8D5}"/>
              </a:ext>
            </a:extLst>
          </p:cNvPr>
          <p:cNvSpPr>
            <a:spLocks noGrp="1"/>
          </p:cNvSpPr>
          <p:nvPr>
            <p:ph type="body" sz="quarter" idx="11"/>
          </p:nvPr>
        </p:nvSpPr>
        <p:spPr>
          <a:xfrm>
            <a:off x="457200" y="975278"/>
            <a:ext cx="5230837" cy="3445524"/>
          </a:xfrm>
        </p:spPr>
        <p:txBody>
          <a:bodyPr/>
          <a:lstStyle/>
          <a:p>
            <a:r>
              <a:rPr lang="en-GB"/>
              <a:t>Once developed model must be deployed!</a:t>
            </a:r>
          </a:p>
          <a:p>
            <a:r>
              <a:rPr lang="en-GB"/>
              <a:t>Knowledge Studio provides two methods to deploy models</a:t>
            </a:r>
          </a:p>
          <a:p>
            <a:pPr lvl="1"/>
            <a:r>
              <a:rPr lang="en-GB"/>
              <a:t>Directly applying the model</a:t>
            </a:r>
          </a:p>
          <a:p>
            <a:pPr lvl="1"/>
            <a:r>
              <a:rPr lang="en-GB"/>
              <a:t>Generating code for the model</a:t>
            </a:r>
          </a:p>
          <a:p>
            <a:endParaRPr lang="en-CA"/>
          </a:p>
        </p:txBody>
      </p:sp>
      <p:sp>
        <p:nvSpPr>
          <p:cNvPr id="3" name="Title 2">
            <a:extLst>
              <a:ext uri="{FF2B5EF4-FFF2-40B4-BE49-F238E27FC236}">
                <a16:creationId xmlns:a16="http://schemas.microsoft.com/office/drawing/2014/main" id="{478C191D-32B4-4052-8591-FDB0A5478A84}"/>
              </a:ext>
            </a:extLst>
          </p:cNvPr>
          <p:cNvSpPr>
            <a:spLocks noGrp="1"/>
          </p:cNvSpPr>
          <p:nvPr>
            <p:ph type="title"/>
          </p:nvPr>
        </p:nvSpPr>
        <p:spPr/>
        <p:txBody>
          <a:bodyPr/>
          <a:lstStyle/>
          <a:p>
            <a:r>
              <a:rPr lang="en-CA"/>
              <a:t>Deploying Models </a:t>
            </a:r>
          </a:p>
        </p:txBody>
      </p:sp>
    </p:spTree>
    <p:custDataLst>
      <p:tags r:id="rId1"/>
    </p:custDataLst>
    <p:extLst>
      <p:ext uri="{BB962C8B-B14F-4D97-AF65-F5344CB8AC3E}">
        <p14:creationId xmlns:p14="http://schemas.microsoft.com/office/powerpoint/2010/main" val="177468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grpSp>
        <p:nvGrpSpPr>
          <p:cNvPr id="12" name="Group 11">
            <a:extLst>
              <a:ext uri="{FF2B5EF4-FFF2-40B4-BE49-F238E27FC236}">
                <a16:creationId xmlns:a16="http://schemas.microsoft.com/office/drawing/2014/main" id="{5943EB51-3FD0-4795-84F4-5344ACCA3F34}"/>
              </a:ext>
            </a:extLst>
          </p:cNvPr>
          <p:cNvGrpSpPr/>
          <p:nvPr/>
        </p:nvGrpSpPr>
        <p:grpSpPr>
          <a:xfrm>
            <a:off x="6005553" y="916134"/>
            <a:ext cx="2285126" cy="3985036"/>
            <a:chOff x="7461307" y="272296"/>
            <a:chExt cx="3046834" cy="5313381"/>
          </a:xfrm>
        </p:grpSpPr>
        <p:pic>
          <p:nvPicPr>
            <p:cNvPr id="3" name="Picture 2">
              <a:extLst>
                <a:ext uri="{FF2B5EF4-FFF2-40B4-BE49-F238E27FC236}">
                  <a16:creationId xmlns:a16="http://schemas.microsoft.com/office/drawing/2014/main" id="{901486C8-5D1B-49CC-91ED-4FEF77331AB5}"/>
                </a:ext>
              </a:extLst>
            </p:cNvPr>
            <p:cNvPicPr>
              <a:picLocks noChangeAspect="1"/>
            </p:cNvPicPr>
            <p:nvPr/>
          </p:nvPicPr>
          <p:blipFill>
            <a:blip r:embed="rId4"/>
            <a:stretch>
              <a:fillRect/>
            </a:stretch>
          </p:blipFill>
          <p:spPr>
            <a:xfrm>
              <a:off x="7461307" y="272296"/>
              <a:ext cx="3046834" cy="5313381"/>
            </a:xfrm>
            <a:prstGeom prst="rect">
              <a:avLst/>
            </a:prstGeom>
            <a:ln>
              <a:solidFill>
                <a:schemeClr val="tx1">
                  <a:lumMod val="50000"/>
                  <a:lumOff val="50000"/>
                </a:schemeClr>
              </a:solidFill>
            </a:ln>
          </p:spPr>
        </p:pic>
        <p:sp>
          <p:nvSpPr>
            <p:cNvPr id="7" name="Rectangle: Rounded Corners 6">
              <a:extLst>
                <a:ext uri="{FF2B5EF4-FFF2-40B4-BE49-F238E27FC236}">
                  <a16:creationId xmlns:a16="http://schemas.microsoft.com/office/drawing/2014/main" id="{EEF27194-53C7-4DAE-B0DC-F72F130BA1FA}"/>
                </a:ext>
              </a:extLst>
            </p:cNvPr>
            <p:cNvSpPr/>
            <p:nvPr/>
          </p:nvSpPr>
          <p:spPr>
            <a:xfrm>
              <a:off x="8162171" y="3840118"/>
              <a:ext cx="661024" cy="613954"/>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13" name="Rectangle: Rounded Corners 12">
              <a:extLst>
                <a:ext uri="{FF2B5EF4-FFF2-40B4-BE49-F238E27FC236}">
                  <a16:creationId xmlns:a16="http://schemas.microsoft.com/office/drawing/2014/main" id="{DFF29D71-98F9-4224-A6F7-F08CFCE7863D}"/>
                </a:ext>
              </a:extLst>
            </p:cNvPr>
            <p:cNvSpPr/>
            <p:nvPr/>
          </p:nvSpPr>
          <p:spPr>
            <a:xfrm>
              <a:off x="9383704" y="2218784"/>
              <a:ext cx="593596" cy="746666"/>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grpSp>
      <p:sp>
        <p:nvSpPr>
          <p:cNvPr id="14" name="Text Placeholder 13">
            <a:extLst>
              <a:ext uri="{FF2B5EF4-FFF2-40B4-BE49-F238E27FC236}">
                <a16:creationId xmlns:a16="http://schemas.microsoft.com/office/drawing/2014/main" id="{E7C3F3D2-373B-4B4A-8B0A-491449E855DB}"/>
              </a:ext>
            </a:extLst>
          </p:cNvPr>
          <p:cNvSpPr>
            <a:spLocks noGrp="1"/>
          </p:cNvSpPr>
          <p:nvPr>
            <p:ph type="body" sz="quarter" idx="11"/>
          </p:nvPr>
        </p:nvSpPr>
        <p:spPr>
          <a:xfrm>
            <a:off x="457200" y="975278"/>
            <a:ext cx="4752535" cy="3445524"/>
          </a:xfrm>
        </p:spPr>
        <p:txBody>
          <a:bodyPr/>
          <a:lstStyle/>
          <a:p>
            <a:r>
              <a:rPr lang="en-CA"/>
              <a:t>Code Generation </a:t>
            </a:r>
          </a:p>
          <a:p>
            <a:pPr lvl="1"/>
            <a:r>
              <a:rPr lang="en-CA"/>
              <a:t>Generate Code note</a:t>
            </a:r>
          </a:p>
          <a:p>
            <a:pPr lvl="2"/>
            <a:r>
              <a:rPr lang="en-CA"/>
              <a:t>Automatic </a:t>
            </a:r>
          </a:p>
          <a:p>
            <a:pPr lvl="2"/>
            <a:r>
              <a:rPr lang="en-CA"/>
              <a:t>Error free </a:t>
            </a:r>
          </a:p>
          <a:p>
            <a:r>
              <a:rPr lang="en-CA"/>
              <a:t>Scoring </a:t>
            </a:r>
          </a:p>
          <a:p>
            <a:pPr lvl="1"/>
            <a:r>
              <a:rPr lang="en-CA"/>
              <a:t>Generate scores, as a set of</a:t>
            </a:r>
            <a:r>
              <a:rPr lang="en-CA" i="1"/>
              <a:t> fields </a:t>
            </a:r>
            <a:r>
              <a:rPr lang="en-CA"/>
              <a:t>in a new dataset, using the Scoring node </a:t>
            </a:r>
          </a:p>
          <a:p>
            <a:pPr lvl="1"/>
            <a:r>
              <a:rPr lang="en-CA"/>
              <a:t>Can then export the scores to a dataset or database </a:t>
            </a:r>
          </a:p>
          <a:p>
            <a:endParaRPr lang="en-CA"/>
          </a:p>
          <a:p>
            <a:pPr lvl="2"/>
            <a:endParaRPr lang="en-CA"/>
          </a:p>
        </p:txBody>
      </p:sp>
      <p:sp>
        <p:nvSpPr>
          <p:cNvPr id="8" name="Title 7">
            <a:extLst>
              <a:ext uri="{FF2B5EF4-FFF2-40B4-BE49-F238E27FC236}">
                <a16:creationId xmlns:a16="http://schemas.microsoft.com/office/drawing/2014/main" id="{08F7B7FB-63B6-467F-AA2E-E7E4254A6F88}"/>
              </a:ext>
            </a:extLst>
          </p:cNvPr>
          <p:cNvSpPr>
            <a:spLocks noGrp="1"/>
          </p:cNvSpPr>
          <p:nvPr>
            <p:ph type="title"/>
          </p:nvPr>
        </p:nvSpPr>
        <p:spPr/>
        <p:txBody>
          <a:bodyPr/>
          <a:lstStyle/>
          <a:p>
            <a:r>
              <a:rPr lang="en-CA"/>
              <a:t>Action Palette </a:t>
            </a:r>
          </a:p>
        </p:txBody>
      </p:sp>
    </p:spTree>
    <p:custDataLst>
      <p:tags r:id="rId1"/>
    </p:custDataLst>
    <p:extLst>
      <p:ext uri="{BB962C8B-B14F-4D97-AF65-F5344CB8AC3E}">
        <p14:creationId xmlns:p14="http://schemas.microsoft.com/office/powerpoint/2010/main" val="233473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6" name="Picture 5">
            <a:extLst>
              <a:ext uri="{FF2B5EF4-FFF2-40B4-BE49-F238E27FC236}">
                <a16:creationId xmlns:a16="http://schemas.microsoft.com/office/drawing/2014/main" id="{0E7256D1-9836-41E4-A2D6-E2B051ABF5F5}"/>
              </a:ext>
            </a:extLst>
          </p:cNvPr>
          <p:cNvPicPr>
            <a:picLocks noChangeAspect="1"/>
          </p:cNvPicPr>
          <p:nvPr/>
        </p:nvPicPr>
        <p:blipFill>
          <a:blip r:embed="rId4"/>
          <a:stretch>
            <a:fillRect/>
          </a:stretch>
        </p:blipFill>
        <p:spPr>
          <a:xfrm>
            <a:off x="1729554" y="1561091"/>
            <a:ext cx="6878571" cy="2792857"/>
          </a:xfrm>
          <a:prstGeom prst="rect">
            <a:avLst/>
          </a:prstGeom>
        </p:spPr>
      </p:pic>
      <p:sp>
        <p:nvSpPr>
          <p:cNvPr id="5" name="Text Placeholder 4">
            <a:extLst>
              <a:ext uri="{FF2B5EF4-FFF2-40B4-BE49-F238E27FC236}">
                <a16:creationId xmlns:a16="http://schemas.microsoft.com/office/drawing/2014/main" id="{DCCF9692-D0CC-4186-AB1C-19B91C1FEA1E}"/>
              </a:ext>
            </a:extLst>
          </p:cNvPr>
          <p:cNvSpPr>
            <a:spLocks noGrp="1"/>
          </p:cNvSpPr>
          <p:nvPr>
            <p:ph type="body" sz="quarter" idx="11"/>
          </p:nvPr>
        </p:nvSpPr>
        <p:spPr>
          <a:xfrm>
            <a:off x="457200" y="975278"/>
            <a:ext cx="8201025" cy="4037132"/>
          </a:xfrm>
        </p:spPr>
        <p:txBody>
          <a:bodyPr/>
          <a:lstStyle/>
          <a:p>
            <a:r>
              <a:rPr lang="en-CA"/>
              <a:t>Export scored results to a data source</a:t>
            </a:r>
          </a:p>
          <a:p>
            <a:endParaRPr lang="en-CA"/>
          </a:p>
          <a:p>
            <a:endParaRPr lang="en-CA"/>
          </a:p>
          <a:p>
            <a:endParaRPr lang="en-CA"/>
          </a:p>
          <a:p>
            <a:endParaRPr lang="en-CA"/>
          </a:p>
          <a:p>
            <a:endParaRPr lang="en-CA"/>
          </a:p>
          <a:p>
            <a:endParaRPr lang="en-CA"/>
          </a:p>
          <a:p>
            <a:endParaRPr lang="en-CA"/>
          </a:p>
          <a:p>
            <a:endParaRPr lang="en-CA"/>
          </a:p>
          <a:p>
            <a:endParaRPr lang="en-CA"/>
          </a:p>
          <a:p>
            <a:endParaRPr lang="en-CA"/>
          </a:p>
          <a:p>
            <a:r>
              <a:rPr lang="en-CA"/>
              <a:t>Demo  </a:t>
            </a:r>
          </a:p>
        </p:txBody>
      </p:sp>
      <p:sp>
        <p:nvSpPr>
          <p:cNvPr id="3" name="Title 2">
            <a:extLst>
              <a:ext uri="{FF2B5EF4-FFF2-40B4-BE49-F238E27FC236}">
                <a16:creationId xmlns:a16="http://schemas.microsoft.com/office/drawing/2014/main" id="{2E5CB206-2832-4F7C-BA23-4E66E66C411B}"/>
              </a:ext>
            </a:extLst>
          </p:cNvPr>
          <p:cNvSpPr>
            <a:spLocks noGrp="1"/>
          </p:cNvSpPr>
          <p:nvPr>
            <p:ph type="title"/>
          </p:nvPr>
        </p:nvSpPr>
        <p:spPr/>
        <p:txBody>
          <a:bodyPr/>
          <a:lstStyle/>
          <a:p>
            <a:r>
              <a:rPr lang="en-CA"/>
              <a:t>Connect Palette </a:t>
            </a:r>
          </a:p>
        </p:txBody>
      </p:sp>
    </p:spTree>
    <p:custDataLst>
      <p:tags r:id="rId1"/>
    </p:custDataLst>
    <p:extLst>
      <p:ext uri="{BB962C8B-B14F-4D97-AF65-F5344CB8AC3E}">
        <p14:creationId xmlns:p14="http://schemas.microsoft.com/office/powerpoint/2010/main" val="6542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7173468"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4" name="Text Placeholder 3">
            <a:extLst>
              <a:ext uri="{FF2B5EF4-FFF2-40B4-BE49-F238E27FC236}">
                <a16:creationId xmlns:a16="http://schemas.microsoft.com/office/drawing/2014/main" id="{78E5B902-F32E-4500-8E45-29CB9C9B2F98}"/>
              </a:ext>
            </a:extLst>
          </p:cNvPr>
          <p:cNvSpPr>
            <a:spLocks noGrp="1"/>
          </p:cNvSpPr>
          <p:nvPr>
            <p:ph type="body" sz="quarter" idx="11"/>
          </p:nvPr>
        </p:nvSpPr>
        <p:spPr/>
        <p:txBody>
          <a:bodyPr/>
          <a:lstStyle/>
          <a:p>
            <a:pPr marL="257175" indent="-257175">
              <a:lnSpc>
                <a:spcPct val="107000"/>
              </a:lnSpc>
              <a:buFont typeface="+mj-lt"/>
              <a:buAutoNum type="arabicPeriod"/>
            </a:pPr>
            <a:r>
              <a:rPr lang="en-CA">
                <a:solidFill>
                  <a:srgbClr val="000000"/>
                </a:solidFill>
                <a:ea typeface="Calibri" panose="020F0502020204030204" pitchFamily="34" charset="0"/>
                <a:cs typeface="Calibri" panose="020F0502020204030204" pitchFamily="34" charset="0"/>
              </a:rPr>
              <a:t>Create a </a:t>
            </a:r>
            <a:r>
              <a:rPr lang="en-CA" b="1">
                <a:solidFill>
                  <a:srgbClr val="000000"/>
                </a:solidFill>
                <a:ea typeface="Calibri" panose="020F0502020204030204" pitchFamily="34" charset="0"/>
                <a:cs typeface="Calibri-Bold"/>
              </a:rPr>
              <a:t>Decision Tree Model Instance </a:t>
            </a:r>
            <a:r>
              <a:rPr lang="en-CA">
                <a:solidFill>
                  <a:srgbClr val="000000"/>
                </a:solidFill>
                <a:ea typeface="Calibri" panose="020F0502020204030204" pitchFamily="34" charset="0"/>
                <a:cs typeface="Calibri" panose="020F0502020204030204" pitchFamily="34" charset="0"/>
              </a:rPr>
              <a:t>and use it to score and create a new dataset</a:t>
            </a:r>
            <a:endParaRPr lang="en-CA">
              <a:ea typeface="Calibri" panose="020F0502020204030204" pitchFamily="34" charset="0"/>
              <a:cs typeface="Arial" panose="020B0604020202020204" pitchFamily="34" charset="0"/>
            </a:endParaRPr>
          </a:p>
          <a:p>
            <a:pPr marL="600075" lvl="1" indent="-257175">
              <a:lnSpc>
                <a:spcPct val="107000"/>
              </a:lnSpc>
              <a:buFont typeface="+mj-lt"/>
              <a:buAutoNum type="alphaLcParenR"/>
            </a:pPr>
            <a:r>
              <a:rPr lang="en-CA">
                <a:solidFill>
                  <a:srgbClr val="000000"/>
                </a:solidFill>
                <a:latin typeface="+mn-lt"/>
                <a:ea typeface="Calibri" panose="020F0502020204030204" pitchFamily="34" charset="0"/>
                <a:cs typeface="Calibri" panose="020F0502020204030204" pitchFamily="34" charset="0"/>
              </a:rPr>
              <a:t>Which new fields are created by </a:t>
            </a:r>
            <a:r>
              <a:rPr lang="en-CA" b="1">
                <a:solidFill>
                  <a:srgbClr val="000000"/>
                </a:solidFill>
                <a:latin typeface="+mn-lt"/>
                <a:ea typeface="Calibri" panose="020F0502020204030204" pitchFamily="34" charset="0"/>
                <a:cs typeface="Calibri-Bold"/>
              </a:rPr>
              <a:t>Scoring</a:t>
            </a:r>
            <a:r>
              <a:rPr lang="en-CA">
                <a:solidFill>
                  <a:srgbClr val="000000"/>
                </a:solidFill>
                <a:latin typeface="+mn-lt"/>
                <a:ea typeface="Calibri" panose="020F0502020204030204" pitchFamily="34" charset="0"/>
                <a:cs typeface="Calibri" panose="020F0502020204030204" pitchFamily="34" charset="0"/>
              </a:rPr>
              <a:t>? Use the </a:t>
            </a:r>
            <a:r>
              <a:rPr lang="en-CA" b="1">
                <a:solidFill>
                  <a:srgbClr val="000000"/>
                </a:solidFill>
                <a:latin typeface="+mn-lt"/>
                <a:ea typeface="Calibri" panose="020F0502020204030204" pitchFamily="34" charset="0"/>
                <a:cs typeface="Calibri-Bold"/>
              </a:rPr>
              <a:t>Overview Report </a:t>
            </a:r>
            <a:r>
              <a:rPr lang="en-CA">
                <a:solidFill>
                  <a:srgbClr val="000000"/>
                </a:solidFill>
                <a:latin typeface="+mn-lt"/>
                <a:ea typeface="Calibri" panose="020F0502020204030204" pitchFamily="34" charset="0"/>
                <a:cs typeface="Calibri" panose="020F0502020204030204" pitchFamily="34" charset="0"/>
              </a:rPr>
              <a:t>to explore</a:t>
            </a:r>
            <a:endParaRPr lang="en-CA">
              <a:latin typeface="+mn-lt"/>
              <a:ea typeface="Calibri" panose="020F0502020204030204" pitchFamily="34" charset="0"/>
              <a:cs typeface="Arial" panose="020B0604020202020204" pitchFamily="34" charset="0"/>
            </a:endParaRPr>
          </a:p>
          <a:p>
            <a:pPr marL="600075" lvl="1" indent="-257175">
              <a:lnSpc>
                <a:spcPct val="107000"/>
              </a:lnSpc>
              <a:buFont typeface="+mj-lt"/>
              <a:buAutoNum type="alphaLcParenR"/>
            </a:pPr>
            <a:r>
              <a:rPr lang="en-CA">
                <a:solidFill>
                  <a:srgbClr val="000000"/>
                </a:solidFill>
                <a:latin typeface="+mn-lt"/>
                <a:ea typeface="Calibri" panose="020F0502020204030204" pitchFamily="34" charset="0"/>
                <a:cs typeface="Calibri" panose="020F0502020204030204" pitchFamily="34" charset="0"/>
              </a:rPr>
              <a:t>What is the range of predicted probabilities that were generated? Use a </a:t>
            </a:r>
            <a:r>
              <a:rPr lang="en-CA" b="1">
                <a:solidFill>
                  <a:srgbClr val="000000"/>
                </a:solidFill>
                <a:latin typeface="+mn-lt"/>
                <a:ea typeface="Calibri" panose="020F0502020204030204" pitchFamily="34" charset="0"/>
                <a:cs typeface="Calibri-Bold"/>
              </a:rPr>
              <a:t>Dataset Chart </a:t>
            </a:r>
            <a:r>
              <a:rPr lang="en-CA">
                <a:solidFill>
                  <a:srgbClr val="000000"/>
                </a:solidFill>
                <a:latin typeface="+mn-lt"/>
                <a:ea typeface="Calibri" panose="020F0502020204030204" pitchFamily="34" charset="0"/>
                <a:cs typeface="Calibri" panose="020F0502020204030204" pitchFamily="34" charset="0"/>
              </a:rPr>
              <a:t>to explore</a:t>
            </a:r>
            <a:endParaRPr lang="en-CA">
              <a:latin typeface="+mn-lt"/>
              <a:ea typeface="Calibri" panose="020F0502020204030204" pitchFamily="34" charset="0"/>
              <a:cs typeface="Arial" panose="020B0604020202020204" pitchFamily="34" charset="0"/>
            </a:endParaRPr>
          </a:p>
          <a:p>
            <a:pPr marL="600075" lvl="1" indent="-257175">
              <a:lnSpc>
                <a:spcPct val="107000"/>
              </a:lnSpc>
              <a:buFont typeface="+mj-lt"/>
              <a:buAutoNum type="alphaLcParenR"/>
            </a:pPr>
            <a:r>
              <a:rPr lang="en-CA">
                <a:solidFill>
                  <a:srgbClr val="000000"/>
                </a:solidFill>
                <a:latin typeface="+mn-lt"/>
                <a:ea typeface="Calibri" panose="020F0502020204030204" pitchFamily="34" charset="0"/>
                <a:cs typeface="Calibri" panose="020F0502020204030204" pitchFamily="34" charset="0"/>
              </a:rPr>
              <a:t>Export the scored dataset to </a:t>
            </a:r>
            <a:r>
              <a:rPr lang="en-CA" i="1">
                <a:solidFill>
                  <a:srgbClr val="000000"/>
                </a:solidFill>
                <a:latin typeface="+mn-lt"/>
                <a:ea typeface="Calibri" panose="020F0502020204030204" pitchFamily="34" charset="0"/>
                <a:cs typeface="Calibri-Italic"/>
              </a:rPr>
              <a:t>.xlsx </a:t>
            </a:r>
            <a:r>
              <a:rPr lang="en-CA">
                <a:solidFill>
                  <a:srgbClr val="000000"/>
                </a:solidFill>
                <a:latin typeface="+mn-lt"/>
                <a:ea typeface="Calibri" panose="020F0502020204030204" pitchFamily="34" charset="0"/>
                <a:cs typeface="Calibri" panose="020F0502020204030204" pitchFamily="34" charset="0"/>
              </a:rPr>
              <a:t>format</a:t>
            </a:r>
            <a:endParaRPr lang="en-CA">
              <a:latin typeface="+mn-lt"/>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a:solidFill>
                  <a:srgbClr val="000000"/>
                </a:solidFill>
                <a:ea typeface="Calibri" panose="020F0502020204030204" pitchFamily="34" charset="0"/>
                <a:cs typeface="Calibri" panose="020F0502020204030204" pitchFamily="34" charset="0"/>
              </a:rPr>
              <a:t>Choose </a:t>
            </a:r>
            <a:r>
              <a:rPr lang="en-CA" b="1">
                <a:solidFill>
                  <a:srgbClr val="000000"/>
                </a:solidFill>
                <a:ea typeface="Calibri" panose="020F0502020204030204" pitchFamily="34" charset="0"/>
                <a:cs typeface="Calibri" panose="020F0502020204030204" pitchFamily="34" charset="0"/>
              </a:rPr>
              <a:t>Generate Code </a:t>
            </a:r>
            <a:r>
              <a:rPr lang="en-CA">
                <a:solidFill>
                  <a:srgbClr val="000000"/>
                </a:solidFill>
                <a:ea typeface="Calibri" panose="020F0502020204030204" pitchFamily="34" charset="0"/>
                <a:cs typeface="Calibri" panose="020F0502020204030204" pitchFamily="34" charset="0"/>
              </a:rPr>
              <a:t>node, and export code for the model. Try a few different formats</a:t>
            </a:r>
            <a:endParaRPr lang="en-CA">
              <a:ea typeface="Calibri" panose="020F0502020204030204" pitchFamily="34" charset="0"/>
              <a:cs typeface="Arial" panose="020B0604020202020204" pitchFamily="34" charset="0"/>
            </a:endParaRPr>
          </a:p>
          <a:p>
            <a:endParaRPr lang="en-CA"/>
          </a:p>
        </p:txBody>
      </p:sp>
      <p:sp>
        <p:nvSpPr>
          <p:cNvPr id="3" name="Title 2">
            <a:extLst>
              <a:ext uri="{FF2B5EF4-FFF2-40B4-BE49-F238E27FC236}">
                <a16:creationId xmlns:a16="http://schemas.microsoft.com/office/drawing/2014/main" id="{02751614-1F84-4B42-8C8D-F158E553B0BD}"/>
              </a:ext>
            </a:extLst>
          </p:cNvPr>
          <p:cNvSpPr>
            <a:spLocks noGrp="1"/>
          </p:cNvSpPr>
          <p:nvPr>
            <p:ph type="title"/>
          </p:nvPr>
        </p:nvSpPr>
        <p:spPr/>
        <p:txBody>
          <a:bodyPr/>
          <a:lstStyle/>
          <a:p>
            <a:r>
              <a:rPr lang="en-CA"/>
              <a:t>Chapter 11 Exercise (1/1)</a:t>
            </a:r>
          </a:p>
        </p:txBody>
      </p:sp>
    </p:spTree>
    <p:custDataLst>
      <p:tags r:id="rId1"/>
    </p:custDataLst>
    <p:extLst>
      <p:ext uri="{BB962C8B-B14F-4D97-AF65-F5344CB8AC3E}">
        <p14:creationId xmlns:p14="http://schemas.microsoft.com/office/powerpoint/2010/main" val="4774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12: introduction to strategy trees</a:t>
            </a:r>
          </a:p>
        </p:txBody>
      </p:sp>
    </p:spTree>
    <p:custDataLst>
      <p:tags r:id="rId1"/>
    </p:custDataLst>
    <p:extLst>
      <p:ext uri="{BB962C8B-B14F-4D97-AF65-F5344CB8AC3E}">
        <p14:creationId xmlns:p14="http://schemas.microsoft.com/office/powerpoint/2010/main" val="261087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C0A8AE85-BA14-4ECC-845A-B5EB487D89B7}"/>
              </a:ext>
            </a:extLst>
          </p:cNvPr>
          <p:cNvSpPr>
            <a:spLocks noGrp="1"/>
          </p:cNvSpPr>
          <p:nvPr>
            <p:ph type="body" sz="quarter" idx="11"/>
          </p:nvPr>
        </p:nvSpPr>
        <p:spPr/>
        <p:txBody>
          <a:bodyPr/>
          <a:lstStyle/>
          <a:p>
            <a:r>
              <a:rPr lang="en-CA"/>
              <a:t>Introduction </a:t>
            </a:r>
          </a:p>
          <a:p>
            <a:r>
              <a:rPr lang="en-CA"/>
              <a:t>Strategy Trees</a:t>
            </a:r>
          </a:p>
          <a:p>
            <a:r>
              <a:rPr lang="en-CA"/>
              <a:t>Treatments </a:t>
            </a:r>
          </a:p>
          <a:p>
            <a:r>
              <a:rPr lang="en-CA"/>
              <a:t>Extensions </a:t>
            </a:r>
          </a:p>
          <a:p>
            <a:r>
              <a:rPr lang="en-CA"/>
              <a:t>Demo </a:t>
            </a:r>
          </a:p>
          <a:p>
            <a:pPr lvl="1"/>
            <a:r>
              <a:rPr lang="en-GB">
                <a:latin typeface="+mn-lt"/>
              </a:rPr>
              <a:t>Building a Strategy Tree on an existing Decision Tree</a:t>
            </a:r>
          </a:p>
          <a:p>
            <a:pPr lvl="1"/>
            <a:r>
              <a:rPr lang="en-GB">
                <a:latin typeface="+mn-lt"/>
              </a:rPr>
              <a:t>Building a Strategy Tree on a dataset</a:t>
            </a:r>
          </a:p>
          <a:p>
            <a:endParaRPr lang="en-CA"/>
          </a:p>
        </p:txBody>
      </p:sp>
      <p:sp>
        <p:nvSpPr>
          <p:cNvPr id="2" name="Title 1">
            <a:extLst>
              <a:ext uri="{FF2B5EF4-FFF2-40B4-BE49-F238E27FC236}">
                <a16:creationId xmlns:a16="http://schemas.microsoft.com/office/drawing/2014/main" id="{9DB996D0-9D5A-467A-9135-5130E06C92DB}"/>
              </a:ext>
            </a:extLst>
          </p:cNvPr>
          <p:cNvSpPr>
            <a:spLocks noGrp="1"/>
          </p:cNvSpPr>
          <p:nvPr>
            <p:ph type="title"/>
          </p:nvPr>
        </p:nvSpPr>
        <p:spPr/>
        <p:txBody>
          <a:bodyPr/>
          <a:lstStyle/>
          <a:p>
            <a:r>
              <a:rPr lang="en-CA"/>
              <a:t>Contents</a:t>
            </a:r>
          </a:p>
        </p:txBody>
      </p:sp>
    </p:spTree>
    <p:custDataLst>
      <p:tags r:id="rId1"/>
    </p:custDataLst>
    <p:extLst>
      <p:ext uri="{BB962C8B-B14F-4D97-AF65-F5344CB8AC3E}">
        <p14:creationId xmlns:p14="http://schemas.microsoft.com/office/powerpoint/2010/main" val="21015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p:txBody>
          <a:bodyPr/>
          <a:lstStyle/>
          <a:p>
            <a:r>
              <a:rPr lang="en-GB"/>
              <a:t>Leveraging models traditionally is a matter of: </a:t>
            </a:r>
          </a:p>
          <a:p>
            <a:pPr marL="685800" lvl="1" indent="-342900"/>
            <a:r>
              <a:rPr lang="en-GB">
                <a:latin typeface="+mn-lt"/>
              </a:rPr>
              <a:t>Scoring data</a:t>
            </a:r>
          </a:p>
          <a:p>
            <a:pPr marL="685800" lvl="1" indent="-342900"/>
            <a:r>
              <a:rPr lang="en-GB">
                <a:latin typeface="+mn-lt"/>
              </a:rPr>
              <a:t>Adding additional measures, such as </a:t>
            </a:r>
            <a:r>
              <a:rPr lang="en-GB" i="1">
                <a:latin typeface="+mn-lt"/>
              </a:rPr>
              <a:t>KPIs</a:t>
            </a:r>
            <a:endParaRPr lang="en-GB">
              <a:latin typeface="+mn-lt"/>
            </a:endParaRPr>
          </a:p>
          <a:p>
            <a:pPr marL="685800" lvl="1" indent="-342900"/>
            <a:r>
              <a:rPr lang="en-GB">
                <a:latin typeface="+mn-lt"/>
              </a:rPr>
              <a:t>Using external products, e.g. excel, to slice and dice </a:t>
            </a:r>
          </a:p>
          <a:p>
            <a:pPr marL="685800" lvl="1" indent="-342900"/>
            <a:r>
              <a:rPr lang="en-GB">
                <a:latin typeface="+mn-lt"/>
              </a:rPr>
              <a:t>Assess how best to proceed and treat records/segments</a:t>
            </a:r>
          </a:p>
          <a:p>
            <a:endParaRPr lang="en-GB"/>
          </a:p>
          <a:p>
            <a:r>
              <a:rPr lang="en-GB"/>
              <a:t>Knowledge Studio provides the facility to:</a:t>
            </a:r>
          </a:p>
          <a:p>
            <a:pPr marL="685800" lvl="1" indent="-342900"/>
            <a:r>
              <a:rPr lang="en-GB">
                <a:latin typeface="+mn-lt"/>
              </a:rPr>
              <a:t>Augment model scores with additional measures</a:t>
            </a:r>
          </a:p>
          <a:p>
            <a:pPr marL="685800" lvl="1" indent="-342900"/>
            <a:r>
              <a:rPr lang="en-GB">
                <a:latin typeface="+mn-lt"/>
              </a:rPr>
              <a:t>Assign treatments using a process feature called a Strategy Tree</a:t>
            </a:r>
          </a:p>
          <a:p>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Introduction to Strategy Trees </a:t>
            </a:r>
          </a:p>
        </p:txBody>
      </p:sp>
    </p:spTree>
    <p:custDataLst>
      <p:tags r:id="rId1"/>
    </p:custDataLst>
    <p:extLst>
      <p:ext uri="{BB962C8B-B14F-4D97-AF65-F5344CB8AC3E}">
        <p14:creationId xmlns:p14="http://schemas.microsoft.com/office/powerpoint/2010/main" val="277420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11" name="Picture 10">
            <a:extLst>
              <a:ext uri="{FF2B5EF4-FFF2-40B4-BE49-F238E27FC236}">
                <a16:creationId xmlns:a16="http://schemas.microsoft.com/office/drawing/2014/main" id="{A01669E4-101E-4B7C-838B-9B9FA1D8DDD4}"/>
              </a:ext>
            </a:extLst>
          </p:cNvPr>
          <p:cNvPicPr>
            <a:picLocks noChangeAspect="1"/>
          </p:cNvPicPr>
          <p:nvPr/>
        </p:nvPicPr>
        <p:blipFill>
          <a:blip r:embed="rId4"/>
          <a:stretch>
            <a:fillRect/>
          </a:stretch>
        </p:blipFill>
        <p:spPr>
          <a:xfrm>
            <a:off x="4572000" y="789552"/>
            <a:ext cx="3732995" cy="4297857"/>
          </a:xfrm>
          <a:prstGeom prst="rect">
            <a:avLst/>
          </a:prstGeom>
        </p:spPr>
      </p:pic>
      <p:sp>
        <p:nvSpPr>
          <p:cNvPr id="5" name="Text Placeholder 4">
            <a:extLst>
              <a:ext uri="{FF2B5EF4-FFF2-40B4-BE49-F238E27FC236}">
                <a16:creationId xmlns:a16="http://schemas.microsoft.com/office/drawing/2014/main" id="{E6BFAD8B-6A79-4552-967C-30C935609017}"/>
              </a:ext>
            </a:extLst>
          </p:cNvPr>
          <p:cNvSpPr>
            <a:spLocks noGrp="1"/>
          </p:cNvSpPr>
          <p:nvPr>
            <p:ph type="body" sz="quarter" idx="11"/>
          </p:nvPr>
        </p:nvSpPr>
        <p:spPr>
          <a:xfrm>
            <a:off x="457200" y="975278"/>
            <a:ext cx="4025705" cy="3445524"/>
          </a:xfrm>
        </p:spPr>
        <p:txBody>
          <a:bodyPr/>
          <a:lstStyle/>
          <a:p>
            <a:r>
              <a:rPr lang="en-GB"/>
              <a:t>Patented</a:t>
            </a:r>
          </a:p>
          <a:p>
            <a:r>
              <a:rPr lang="en-US"/>
              <a:t>Can be built on a dataset or an existing Decision Tree</a:t>
            </a:r>
          </a:p>
          <a:p>
            <a:r>
              <a:rPr lang="en-US"/>
              <a:t>Strategy Tree extends Decision Tree functionality</a:t>
            </a:r>
            <a:endParaRPr lang="en-GB"/>
          </a:p>
          <a:p>
            <a:pPr marL="628650" lvl="1" indent="-285750"/>
            <a:r>
              <a:rPr lang="en-US">
                <a:latin typeface="+mn-lt"/>
              </a:rPr>
              <a:t>Decision Trees segment data </a:t>
            </a:r>
          </a:p>
          <a:p>
            <a:pPr marL="628650" lvl="1" indent="-285750"/>
            <a:r>
              <a:rPr lang="en-US">
                <a:latin typeface="+mn-lt"/>
              </a:rPr>
              <a:t>Strategy Tree: </a:t>
            </a:r>
          </a:p>
          <a:p>
            <a:pPr marL="971550" lvl="2" indent="-285750"/>
            <a:r>
              <a:rPr lang="en-US"/>
              <a:t>Adds additional measures </a:t>
            </a:r>
          </a:p>
          <a:p>
            <a:pPr marL="971550" lvl="2" indent="-285750"/>
            <a:r>
              <a:rPr lang="en-US"/>
              <a:t>Applies a treatment </a:t>
            </a:r>
          </a:p>
          <a:p>
            <a:pPr marL="971550" lvl="2" indent="-285750"/>
            <a:r>
              <a:rPr lang="en-US"/>
              <a:t>Treatments : actions</a:t>
            </a:r>
          </a:p>
          <a:p>
            <a:pPr marL="1314450" lvl="3" indent="-285750"/>
            <a:r>
              <a:rPr lang="en-GB"/>
              <a:t>Based on segment characteristics &amp; business goals</a:t>
            </a:r>
            <a:endParaRPr lang="en-US"/>
          </a:p>
          <a:p>
            <a:pPr marL="257175" indent="-257175">
              <a:buClr>
                <a:srgbClr val="FFC000"/>
              </a:buClr>
              <a:buFont typeface="Wingdings" panose="05000000000000000000" pitchFamily="2" charset="2"/>
              <a:buChar char="§"/>
            </a:pPr>
            <a:endParaRPr lang="en-GB" sz="1200"/>
          </a:p>
          <a:p>
            <a:endParaRPr lang="en-CA"/>
          </a:p>
        </p:txBody>
      </p:sp>
      <p:sp>
        <p:nvSpPr>
          <p:cNvPr id="3" name="Title 2">
            <a:extLst>
              <a:ext uri="{FF2B5EF4-FFF2-40B4-BE49-F238E27FC236}">
                <a16:creationId xmlns:a16="http://schemas.microsoft.com/office/drawing/2014/main" id="{90CD4168-D137-43AB-8F64-730DF8B85452}"/>
              </a:ext>
            </a:extLst>
          </p:cNvPr>
          <p:cNvSpPr>
            <a:spLocks noGrp="1"/>
          </p:cNvSpPr>
          <p:nvPr>
            <p:ph type="title"/>
          </p:nvPr>
        </p:nvSpPr>
        <p:spPr/>
        <p:txBody>
          <a:bodyPr/>
          <a:lstStyle/>
          <a:p>
            <a:r>
              <a:rPr lang="en-CA"/>
              <a:t>Strategy Trees</a:t>
            </a:r>
          </a:p>
        </p:txBody>
      </p:sp>
    </p:spTree>
    <p:custDataLst>
      <p:tags r:id="rId1"/>
    </p:custDataLst>
    <p:extLst>
      <p:ext uri="{BB962C8B-B14F-4D97-AF65-F5344CB8AC3E}">
        <p14:creationId xmlns:p14="http://schemas.microsoft.com/office/powerpoint/2010/main" val="395358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A screenshot of a cell phone&#10;&#10;Description generated with high confidence">
            <a:extLst>
              <a:ext uri="{FF2B5EF4-FFF2-40B4-BE49-F238E27FC236}">
                <a16:creationId xmlns:a16="http://schemas.microsoft.com/office/drawing/2014/main" id="{0EF5444A-9140-4EDB-98C2-847031057BA0}"/>
              </a:ext>
            </a:extLst>
          </p:cNvPr>
          <p:cNvPicPr>
            <a:picLocks noChangeAspect="1"/>
          </p:cNvPicPr>
          <p:nvPr/>
        </p:nvPicPr>
        <p:blipFill>
          <a:blip r:embed="rId4"/>
          <a:stretch>
            <a:fillRect/>
          </a:stretch>
        </p:blipFill>
        <p:spPr>
          <a:xfrm>
            <a:off x="2005444" y="971627"/>
            <a:ext cx="5789034" cy="4025025"/>
          </a:xfrm>
          <a:prstGeom prst="rect">
            <a:avLst/>
          </a:prstGeom>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365905" y="646935"/>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524565" y="1069235"/>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Box 2">
            <a:extLst>
              <a:ext uri="{FF2B5EF4-FFF2-40B4-BE49-F238E27FC236}">
                <a16:creationId xmlns:a16="http://schemas.microsoft.com/office/drawing/2014/main" id="{AED14EBF-2930-4571-B64F-0CD9CF587F28}"/>
              </a:ext>
            </a:extLst>
          </p:cNvPr>
          <p:cNvSpPr txBox="1"/>
          <p:nvPr/>
        </p:nvSpPr>
        <p:spPr>
          <a:xfrm>
            <a:off x="5455467" y="1969145"/>
            <a:ext cx="1622395" cy="248209"/>
          </a:xfrm>
          <a:prstGeom prst="rect">
            <a:avLst/>
          </a:prstGeom>
          <a:noFill/>
        </p:spPr>
        <p:txBody>
          <a:bodyPr wrap="square" rtlCol="0">
            <a:spAutoFit/>
          </a:bodyPr>
          <a:lstStyle/>
          <a:p>
            <a:r>
              <a:rPr lang="en-AU" sz="1013"/>
              <a:t>Workflow Canvas</a:t>
            </a:r>
          </a:p>
        </p:txBody>
      </p:sp>
      <p:sp>
        <p:nvSpPr>
          <p:cNvPr id="7" name="TextBox 6">
            <a:extLst>
              <a:ext uri="{FF2B5EF4-FFF2-40B4-BE49-F238E27FC236}">
                <a16:creationId xmlns:a16="http://schemas.microsoft.com/office/drawing/2014/main" id="{BE46007E-E49A-4073-B04D-2FB8F2A7349D}"/>
              </a:ext>
            </a:extLst>
          </p:cNvPr>
          <p:cNvSpPr txBox="1"/>
          <p:nvPr/>
        </p:nvSpPr>
        <p:spPr>
          <a:xfrm>
            <a:off x="5078278" y="3154311"/>
            <a:ext cx="884682" cy="248209"/>
          </a:xfrm>
          <a:prstGeom prst="rect">
            <a:avLst/>
          </a:prstGeom>
          <a:noFill/>
        </p:spPr>
        <p:txBody>
          <a:bodyPr wrap="square" rtlCol="0">
            <a:spAutoFit/>
          </a:bodyPr>
          <a:lstStyle/>
          <a:p>
            <a:r>
              <a:rPr lang="en-AU" sz="1013"/>
              <a:t>Palettes</a:t>
            </a:r>
          </a:p>
        </p:txBody>
      </p:sp>
      <p:sp>
        <p:nvSpPr>
          <p:cNvPr id="8" name="Right Brace 7">
            <a:extLst>
              <a:ext uri="{FF2B5EF4-FFF2-40B4-BE49-F238E27FC236}">
                <a16:creationId xmlns:a16="http://schemas.microsoft.com/office/drawing/2014/main" id="{45598AC2-9FBE-4972-9C67-7D2CB578F062}"/>
              </a:ext>
            </a:extLst>
          </p:cNvPr>
          <p:cNvSpPr/>
          <p:nvPr/>
        </p:nvSpPr>
        <p:spPr>
          <a:xfrm>
            <a:off x="4753666" y="2107645"/>
            <a:ext cx="163926" cy="2442260"/>
          </a:xfrm>
          <a:prstGeom prst="rightBrac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AU" sz="1013"/>
          </a:p>
        </p:txBody>
      </p:sp>
      <p:sp>
        <p:nvSpPr>
          <p:cNvPr id="9" name="TextBox 8">
            <a:extLst>
              <a:ext uri="{FF2B5EF4-FFF2-40B4-BE49-F238E27FC236}">
                <a16:creationId xmlns:a16="http://schemas.microsoft.com/office/drawing/2014/main" id="{0095DF92-5AA5-4191-B09E-B75D1B064C6A}"/>
              </a:ext>
            </a:extLst>
          </p:cNvPr>
          <p:cNvSpPr txBox="1"/>
          <p:nvPr/>
        </p:nvSpPr>
        <p:spPr>
          <a:xfrm>
            <a:off x="2268784" y="3190275"/>
            <a:ext cx="672084" cy="248209"/>
          </a:xfrm>
          <a:prstGeom prst="rect">
            <a:avLst/>
          </a:prstGeom>
          <a:noFill/>
        </p:spPr>
        <p:txBody>
          <a:bodyPr wrap="square" rtlCol="0">
            <a:spAutoFit/>
          </a:bodyPr>
          <a:lstStyle/>
          <a:p>
            <a:r>
              <a:rPr lang="en-AU" sz="1013"/>
              <a:t>Nodes</a:t>
            </a:r>
          </a:p>
        </p:txBody>
      </p:sp>
      <p:cxnSp>
        <p:nvCxnSpPr>
          <p:cNvPr id="13" name="Straight Connector 12">
            <a:extLst>
              <a:ext uri="{FF2B5EF4-FFF2-40B4-BE49-F238E27FC236}">
                <a16:creationId xmlns:a16="http://schemas.microsoft.com/office/drawing/2014/main" id="{DDBF271C-5C25-4BED-B39A-9DD56C9D5E55}"/>
              </a:ext>
            </a:extLst>
          </p:cNvPr>
          <p:cNvCxnSpPr>
            <a:cxnSpLocks/>
          </p:cNvCxnSpPr>
          <p:nvPr/>
        </p:nvCxnSpPr>
        <p:spPr>
          <a:xfrm flipV="1">
            <a:off x="2798326" y="2476637"/>
            <a:ext cx="407718" cy="81617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E75565BB-3124-4AA8-A5E9-C1C5B36FDB3F}"/>
              </a:ext>
            </a:extLst>
          </p:cNvPr>
          <p:cNvCxnSpPr/>
          <p:nvPr/>
        </p:nvCxnSpPr>
        <p:spPr>
          <a:xfrm flipV="1">
            <a:off x="2798326" y="2977271"/>
            <a:ext cx="407718" cy="315539"/>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F994A60A-EFEC-457A-A6BC-59958BC91C47}"/>
              </a:ext>
            </a:extLst>
          </p:cNvPr>
          <p:cNvCxnSpPr>
            <a:cxnSpLocks/>
          </p:cNvCxnSpPr>
          <p:nvPr/>
        </p:nvCxnSpPr>
        <p:spPr>
          <a:xfrm>
            <a:off x="2798326" y="3293959"/>
            <a:ext cx="351846" cy="173315"/>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2C7093D6-920F-446F-8BDD-2DCB086BF399}"/>
              </a:ext>
            </a:extLst>
          </p:cNvPr>
          <p:cNvSpPr txBox="1"/>
          <p:nvPr/>
        </p:nvSpPr>
        <p:spPr>
          <a:xfrm>
            <a:off x="1944589" y="2138647"/>
            <a:ext cx="1027854" cy="248209"/>
          </a:xfrm>
          <a:prstGeom prst="rect">
            <a:avLst/>
          </a:prstGeom>
          <a:noFill/>
        </p:spPr>
        <p:txBody>
          <a:bodyPr wrap="square" rtlCol="0">
            <a:spAutoFit/>
          </a:bodyPr>
          <a:lstStyle/>
          <a:p>
            <a:r>
              <a:rPr lang="en-AU" sz="1013"/>
              <a:t>Project Pane</a:t>
            </a:r>
          </a:p>
        </p:txBody>
      </p:sp>
      <p:sp>
        <p:nvSpPr>
          <p:cNvPr id="20" name="TextBox 19">
            <a:extLst>
              <a:ext uri="{FF2B5EF4-FFF2-40B4-BE49-F238E27FC236}">
                <a16:creationId xmlns:a16="http://schemas.microsoft.com/office/drawing/2014/main" id="{EE9007B0-BB79-45FE-AF1D-A6C1AD751A48}"/>
              </a:ext>
            </a:extLst>
          </p:cNvPr>
          <p:cNvSpPr txBox="1"/>
          <p:nvPr/>
        </p:nvSpPr>
        <p:spPr>
          <a:xfrm>
            <a:off x="660311" y="2160270"/>
            <a:ext cx="802386" cy="248209"/>
          </a:xfrm>
          <a:prstGeom prst="rect">
            <a:avLst/>
          </a:prstGeom>
          <a:noFill/>
        </p:spPr>
        <p:txBody>
          <a:bodyPr wrap="square" rtlCol="0">
            <a:spAutoFit/>
          </a:bodyPr>
          <a:lstStyle/>
          <a:p>
            <a:r>
              <a:rPr lang="en-AU" sz="1013"/>
              <a:t>Projects</a:t>
            </a:r>
          </a:p>
        </p:txBody>
      </p:sp>
      <p:cxnSp>
        <p:nvCxnSpPr>
          <p:cNvPr id="22" name="Straight Connector 21">
            <a:extLst>
              <a:ext uri="{FF2B5EF4-FFF2-40B4-BE49-F238E27FC236}">
                <a16:creationId xmlns:a16="http://schemas.microsoft.com/office/drawing/2014/main" id="{ACF03912-CD83-4208-9ACB-A1C0CF2C496C}"/>
              </a:ext>
            </a:extLst>
          </p:cNvPr>
          <p:cNvCxnSpPr>
            <a:cxnSpLocks/>
          </p:cNvCxnSpPr>
          <p:nvPr/>
        </p:nvCxnSpPr>
        <p:spPr>
          <a:xfrm flipV="1">
            <a:off x="1322012" y="1695099"/>
            <a:ext cx="739225" cy="557311"/>
          </a:xfrm>
          <a:prstGeom prst="line">
            <a:avLst/>
          </a:prstGeom>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1CC3D62B-6F5D-4D22-8C0C-86A7B5F6F8C5}"/>
              </a:ext>
            </a:extLst>
          </p:cNvPr>
          <p:cNvSpPr txBox="1"/>
          <p:nvPr/>
        </p:nvSpPr>
        <p:spPr>
          <a:xfrm>
            <a:off x="364244" y="1397886"/>
            <a:ext cx="1261976" cy="248209"/>
          </a:xfrm>
          <a:prstGeom prst="rect">
            <a:avLst/>
          </a:prstGeom>
          <a:noFill/>
        </p:spPr>
        <p:txBody>
          <a:bodyPr wrap="square" rtlCol="0">
            <a:spAutoFit/>
          </a:bodyPr>
          <a:lstStyle/>
          <a:p>
            <a:r>
              <a:rPr lang="en-AU" sz="1013"/>
              <a:t>Working Directory</a:t>
            </a:r>
          </a:p>
        </p:txBody>
      </p:sp>
      <p:cxnSp>
        <p:nvCxnSpPr>
          <p:cNvPr id="27" name="Straight Connector 26">
            <a:extLst>
              <a:ext uri="{FF2B5EF4-FFF2-40B4-BE49-F238E27FC236}">
                <a16:creationId xmlns:a16="http://schemas.microsoft.com/office/drawing/2014/main" id="{31BC743F-B74E-41B3-8590-717BF0C52207}"/>
              </a:ext>
            </a:extLst>
          </p:cNvPr>
          <p:cNvCxnSpPr>
            <a:cxnSpLocks/>
          </p:cNvCxnSpPr>
          <p:nvPr/>
        </p:nvCxnSpPr>
        <p:spPr>
          <a:xfrm>
            <a:off x="1626206" y="1537703"/>
            <a:ext cx="376742"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B9DAFCA8-792B-47F1-8208-7F61B5FBB555}"/>
              </a:ext>
            </a:extLst>
          </p:cNvPr>
          <p:cNvCxnSpPr>
            <a:cxnSpLocks/>
          </p:cNvCxnSpPr>
          <p:nvPr/>
        </p:nvCxnSpPr>
        <p:spPr>
          <a:xfrm flipV="1">
            <a:off x="5285161" y="813097"/>
            <a:ext cx="455175" cy="404317"/>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8D2F667-3CD2-48C9-9C1C-9C286176B85D}"/>
              </a:ext>
            </a:extLst>
          </p:cNvPr>
          <p:cNvCxnSpPr>
            <a:cxnSpLocks/>
          </p:cNvCxnSpPr>
          <p:nvPr/>
        </p:nvCxnSpPr>
        <p:spPr>
          <a:xfrm flipV="1">
            <a:off x="3495307" y="829640"/>
            <a:ext cx="363837" cy="251091"/>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77EA4369-7DBC-4749-9D00-389A2F1C385D}"/>
              </a:ext>
            </a:extLst>
          </p:cNvPr>
          <p:cNvSpPr txBox="1"/>
          <p:nvPr/>
        </p:nvSpPr>
        <p:spPr>
          <a:xfrm>
            <a:off x="3776401" y="599181"/>
            <a:ext cx="1508760" cy="248209"/>
          </a:xfrm>
          <a:prstGeom prst="rect">
            <a:avLst/>
          </a:prstGeom>
          <a:noFill/>
        </p:spPr>
        <p:txBody>
          <a:bodyPr wrap="square" rtlCol="0">
            <a:spAutoFit/>
          </a:bodyPr>
          <a:lstStyle/>
          <a:p>
            <a:r>
              <a:rPr lang="en-AU" sz="1013"/>
              <a:t>Main Menu</a:t>
            </a:r>
          </a:p>
        </p:txBody>
      </p:sp>
      <p:sp>
        <p:nvSpPr>
          <p:cNvPr id="26" name="TextBox 25">
            <a:extLst>
              <a:ext uri="{FF2B5EF4-FFF2-40B4-BE49-F238E27FC236}">
                <a16:creationId xmlns:a16="http://schemas.microsoft.com/office/drawing/2014/main" id="{02499D96-A240-42D6-BF83-7B21C99A26FE}"/>
              </a:ext>
            </a:extLst>
          </p:cNvPr>
          <p:cNvSpPr txBox="1"/>
          <p:nvPr/>
        </p:nvSpPr>
        <p:spPr>
          <a:xfrm>
            <a:off x="5670639" y="617700"/>
            <a:ext cx="1508760" cy="248209"/>
          </a:xfrm>
          <a:prstGeom prst="rect">
            <a:avLst/>
          </a:prstGeom>
          <a:noFill/>
        </p:spPr>
        <p:txBody>
          <a:bodyPr wrap="square" rtlCol="0">
            <a:spAutoFit/>
          </a:bodyPr>
          <a:lstStyle/>
          <a:p>
            <a:r>
              <a:rPr lang="en-AU" sz="1013"/>
              <a:t>Task Bar</a:t>
            </a:r>
          </a:p>
        </p:txBody>
      </p:sp>
      <p:sp>
        <p:nvSpPr>
          <p:cNvPr id="6" name="Title 5">
            <a:extLst>
              <a:ext uri="{FF2B5EF4-FFF2-40B4-BE49-F238E27FC236}">
                <a16:creationId xmlns:a16="http://schemas.microsoft.com/office/drawing/2014/main" id="{F52F54F0-4D88-472F-A487-5DF43FF236D3}"/>
              </a:ext>
            </a:extLst>
          </p:cNvPr>
          <p:cNvSpPr>
            <a:spLocks noGrp="1"/>
          </p:cNvSpPr>
          <p:nvPr>
            <p:ph type="title"/>
          </p:nvPr>
        </p:nvSpPr>
        <p:spPr/>
        <p:txBody>
          <a:bodyPr/>
          <a:lstStyle/>
          <a:p>
            <a:r>
              <a:rPr lang="en-CA"/>
              <a:t>Interface Components</a:t>
            </a:r>
          </a:p>
        </p:txBody>
      </p:sp>
    </p:spTree>
    <p:custDataLst>
      <p:tags r:id="rId1"/>
    </p:custDataLst>
    <p:extLst>
      <p:ext uri="{BB962C8B-B14F-4D97-AF65-F5344CB8AC3E}">
        <p14:creationId xmlns:p14="http://schemas.microsoft.com/office/powerpoint/2010/main" val="120230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F6C59259-5EEC-4116-9137-BC5747A9DB68}"/>
              </a:ext>
            </a:extLst>
          </p:cNvPr>
          <p:cNvSpPr>
            <a:spLocks noGrp="1"/>
          </p:cNvSpPr>
          <p:nvPr>
            <p:ph type="body" sz="quarter" idx="11"/>
          </p:nvPr>
        </p:nvSpPr>
        <p:spPr/>
        <p:txBody>
          <a:bodyPr/>
          <a:lstStyle/>
          <a:p>
            <a:r>
              <a:rPr lang="en-US">
                <a:latin typeface="Arial" pitchFamily="34" charset="0"/>
              </a:rPr>
              <a:t>Strategy Trees allow</a:t>
            </a:r>
          </a:p>
          <a:p>
            <a:pPr marL="628650" lvl="1" indent="-285750"/>
            <a:r>
              <a:rPr lang="en-US">
                <a:latin typeface="Arial" pitchFamily="34" charset="0"/>
              </a:rPr>
              <a:t>More flexible segmentation:</a:t>
            </a:r>
          </a:p>
          <a:p>
            <a:pPr marL="971550" lvl="2" indent="-285750"/>
            <a:r>
              <a:rPr lang="en-US">
                <a:latin typeface="Arial" pitchFamily="34" charset="0"/>
              </a:rPr>
              <a:t>Segmentation without a Dependent Variable</a:t>
            </a:r>
          </a:p>
          <a:p>
            <a:pPr marL="971550" lvl="2" indent="-285750"/>
            <a:r>
              <a:rPr lang="en-US">
                <a:latin typeface="Arial" pitchFamily="34" charset="0"/>
              </a:rPr>
              <a:t>Use of multiple Dependent Variables</a:t>
            </a:r>
          </a:p>
          <a:p>
            <a:pPr marL="628650" lvl="1" indent="-285750"/>
            <a:r>
              <a:rPr lang="en-US">
                <a:latin typeface="Arial" pitchFamily="34" charset="0"/>
              </a:rPr>
              <a:t>Monitoring of key metrics throughout your segmentation</a:t>
            </a:r>
          </a:p>
          <a:p>
            <a:pPr marL="971550" lvl="2" indent="-285750"/>
            <a:r>
              <a:rPr lang="en-US">
                <a:latin typeface="Arial" pitchFamily="34" charset="0"/>
              </a:rPr>
              <a:t>Add calculations at the node level</a:t>
            </a:r>
          </a:p>
          <a:p>
            <a:pPr marL="971550" lvl="2" indent="-285750"/>
            <a:r>
              <a:rPr lang="en-US">
                <a:latin typeface="Arial" pitchFamily="34" charset="0"/>
              </a:rPr>
              <a:t>Examples: averages, totals, indexes, percentages</a:t>
            </a:r>
          </a:p>
          <a:p>
            <a:pPr marL="971550" lvl="2" indent="-285750"/>
            <a:r>
              <a:rPr lang="en-US">
                <a:latin typeface="Arial" pitchFamily="34" charset="0"/>
              </a:rPr>
              <a:t>Assign treatments for final business actions</a:t>
            </a:r>
          </a:p>
          <a:p>
            <a:pPr marL="628650" lvl="1" indent="-285750"/>
            <a:r>
              <a:rPr lang="en-US">
                <a:latin typeface="Arial" pitchFamily="34" charset="0"/>
              </a:rPr>
              <a:t>Strategy validation</a:t>
            </a:r>
            <a:endParaRPr lang="en-GB">
              <a:latin typeface="Arial" pitchFamily="34" charset="0"/>
            </a:endParaRPr>
          </a:p>
          <a:p>
            <a:endParaRPr lang="en-CA"/>
          </a:p>
        </p:txBody>
      </p:sp>
      <p:sp>
        <p:nvSpPr>
          <p:cNvPr id="3" name="Title 2">
            <a:extLst>
              <a:ext uri="{FF2B5EF4-FFF2-40B4-BE49-F238E27FC236}">
                <a16:creationId xmlns:a16="http://schemas.microsoft.com/office/drawing/2014/main" id="{167889EF-0B56-4C0B-A8FF-9670AA8CC624}"/>
              </a:ext>
            </a:extLst>
          </p:cNvPr>
          <p:cNvSpPr>
            <a:spLocks noGrp="1"/>
          </p:cNvSpPr>
          <p:nvPr>
            <p:ph type="title"/>
          </p:nvPr>
        </p:nvSpPr>
        <p:spPr/>
        <p:txBody>
          <a:bodyPr/>
          <a:lstStyle/>
          <a:p>
            <a:r>
              <a:rPr lang="en-CA"/>
              <a:t>Strategy Trees differentiators </a:t>
            </a:r>
          </a:p>
        </p:txBody>
      </p:sp>
    </p:spTree>
    <p:custDataLst>
      <p:tags r:id="rId1"/>
    </p:custDataLst>
    <p:extLst>
      <p:ext uri="{BB962C8B-B14F-4D97-AF65-F5344CB8AC3E}">
        <p14:creationId xmlns:p14="http://schemas.microsoft.com/office/powerpoint/2010/main" val="214841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3" name="Picture 2">
            <a:extLst>
              <a:ext uri="{FF2B5EF4-FFF2-40B4-BE49-F238E27FC236}">
                <a16:creationId xmlns:a16="http://schemas.microsoft.com/office/drawing/2014/main" id="{0857B9A5-0E19-4290-8073-2A952CC60A75}"/>
              </a:ext>
            </a:extLst>
          </p:cNvPr>
          <p:cNvPicPr>
            <a:picLocks noChangeAspect="1"/>
          </p:cNvPicPr>
          <p:nvPr/>
        </p:nvPicPr>
        <p:blipFill>
          <a:blip r:embed="rId4"/>
          <a:stretch>
            <a:fillRect/>
          </a:stretch>
        </p:blipFill>
        <p:spPr>
          <a:xfrm>
            <a:off x="190510" y="1759203"/>
            <a:ext cx="3535715" cy="2057143"/>
          </a:xfrm>
          <a:prstGeom prst="rect">
            <a:avLst/>
          </a:prstGeom>
        </p:spPr>
      </p:pic>
      <p:pic>
        <p:nvPicPr>
          <p:cNvPr id="7" name="Picture 6">
            <a:extLst>
              <a:ext uri="{FF2B5EF4-FFF2-40B4-BE49-F238E27FC236}">
                <a16:creationId xmlns:a16="http://schemas.microsoft.com/office/drawing/2014/main" id="{DED6EFE4-C5AE-4FA5-B03B-FA163A19728F}"/>
              </a:ext>
            </a:extLst>
          </p:cNvPr>
          <p:cNvPicPr>
            <a:picLocks noChangeAspect="1"/>
          </p:cNvPicPr>
          <p:nvPr/>
        </p:nvPicPr>
        <p:blipFill>
          <a:blip r:embed="rId5"/>
          <a:stretch>
            <a:fillRect/>
          </a:stretch>
        </p:blipFill>
        <p:spPr>
          <a:xfrm>
            <a:off x="4572000" y="735548"/>
            <a:ext cx="3692857" cy="4400000"/>
          </a:xfrm>
          <a:prstGeom prst="rect">
            <a:avLst/>
          </a:prstGeom>
        </p:spPr>
      </p:pic>
      <p:sp>
        <p:nvSpPr>
          <p:cNvPr id="2" name="Title 1">
            <a:extLst>
              <a:ext uri="{FF2B5EF4-FFF2-40B4-BE49-F238E27FC236}">
                <a16:creationId xmlns:a16="http://schemas.microsoft.com/office/drawing/2014/main" id="{42F22D6B-CADF-4746-A0AA-568C1D5BBBFD}"/>
              </a:ext>
            </a:extLst>
          </p:cNvPr>
          <p:cNvSpPr>
            <a:spLocks noGrp="1"/>
          </p:cNvSpPr>
          <p:nvPr>
            <p:ph type="title"/>
          </p:nvPr>
        </p:nvSpPr>
        <p:spPr/>
        <p:txBody>
          <a:bodyPr/>
          <a:lstStyle/>
          <a:p>
            <a:r>
              <a:rPr lang="en-CA"/>
              <a:t>Decision Trees vs. Strategy Trees </a:t>
            </a:r>
          </a:p>
        </p:txBody>
      </p:sp>
    </p:spTree>
    <p:custDataLst>
      <p:tags r:id="rId1"/>
    </p:custDataLst>
    <p:extLst>
      <p:ext uri="{BB962C8B-B14F-4D97-AF65-F5344CB8AC3E}">
        <p14:creationId xmlns:p14="http://schemas.microsoft.com/office/powerpoint/2010/main" val="340289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3" name="Picture 2">
            <a:extLst>
              <a:ext uri="{FF2B5EF4-FFF2-40B4-BE49-F238E27FC236}">
                <a16:creationId xmlns:a16="http://schemas.microsoft.com/office/drawing/2014/main" id="{F0C1D4E8-E7EF-4D64-BF62-FFAEE06B7759}"/>
              </a:ext>
            </a:extLst>
          </p:cNvPr>
          <p:cNvPicPr>
            <a:picLocks noChangeAspect="1"/>
          </p:cNvPicPr>
          <p:nvPr/>
        </p:nvPicPr>
        <p:blipFill>
          <a:blip r:embed="rId4"/>
          <a:stretch>
            <a:fillRect/>
          </a:stretch>
        </p:blipFill>
        <p:spPr>
          <a:xfrm>
            <a:off x="2572000" y="1484203"/>
            <a:ext cx="4000000" cy="2607143"/>
          </a:xfrm>
          <a:prstGeom prst="rect">
            <a:avLst/>
          </a:prstGeom>
        </p:spPr>
      </p:pic>
      <p:sp>
        <p:nvSpPr>
          <p:cNvPr id="6" name="Text Placeholder 5">
            <a:extLst>
              <a:ext uri="{FF2B5EF4-FFF2-40B4-BE49-F238E27FC236}">
                <a16:creationId xmlns:a16="http://schemas.microsoft.com/office/drawing/2014/main" id="{61270CAA-BE6E-42E4-8E99-034592D1540E}"/>
              </a:ext>
            </a:extLst>
          </p:cNvPr>
          <p:cNvSpPr>
            <a:spLocks noGrp="1"/>
          </p:cNvSpPr>
          <p:nvPr>
            <p:ph type="body" sz="quarter" idx="11"/>
          </p:nvPr>
        </p:nvSpPr>
        <p:spPr/>
        <p:txBody>
          <a:bodyPr/>
          <a:lstStyle/>
          <a:p>
            <a:r>
              <a:rPr lang="en-CA"/>
              <a:t>Tree can be split with or without a DV </a:t>
            </a:r>
          </a:p>
        </p:txBody>
      </p:sp>
      <p:sp>
        <p:nvSpPr>
          <p:cNvPr id="2" name="Title 1">
            <a:extLst>
              <a:ext uri="{FF2B5EF4-FFF2-40B4-BE49-F238E27FC236}">
                <a16:creationId xmlns:a16="http://schemas.microsoft.com/office/drawing/2014/main" id="{00D5D94E-F1FD-42A9-8E73-D7468BA1CC9F}"/>
              </a:ext>
            </a:extLst>
          </p:cNvPr>
          <p:cNvSpPr>
            <a:spLocks noGrp="1"/>
          </p:cNvSpPr>
          <p:nvPr>
            <p:ph type="title"/>
          </p:nvPr>
        </p:nvSpPr>
        <p:spPr/>
        <p:txBody>
          <a:bodyPr/>
          <a:lstStyle/>
          <a:p>
            <a:r>
              <a:rPr lang="en-CA"/>
              <a:t>Split without a DV </a:t>
            </a:r>
          </a:p>
        </p:txBody>
      </p:sp>
    </p:spTree>
    <p:custDataLst>
      <p:tags r:id="rId1"/>
    </p:custDataLst>
    <p:extLst>
      <p:ext uri="{BB962C8B-B14F-4D97-AF65-F5344CB8AC3E}">
        <p14:creationId xmlns:p14="http://schemas.microsoft.com/office/powerpoint/2010/main" val="276468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5" name="Text Placeholder 4">
            <a:extLst>
              <a:ext uri="{FF2B5EF4-FFF2-40B4-BE49-F238E27FC236}">
                <a16:creationId xmlns:a16="http://schemas.microsoft.com/office/drawing/2014/main" id="{92811BA5-FBA2-4E57-988E-EC481D1CCDDC}"/>
              </a:ext>
            </a:extLst>
          </p:cNvPr>
          <p:cNvSpPr>
            <a:spLocks noGrp="1"/>
          </p:cNvSpPr>
          <p:nvPr>
            <p:ph type="body" sz="quarter" idx="11"/>
          </p:nvPr>
        </p:nvSpPr>
        <p:spPr/>
        <p:txBody>
          <a:bodyPr/>
          <a:lstStyle/>
          <a:p>
            <a:r>
              <a:rPr lang="en-CA"/>
              <a:t>Key </a:t>
            </a:r>
            <a:r>
              <a:rPr lang="en-US">
                <a:latin typeface="Arial" pitchFamily="34" charset="0"/>
              </a:rPr>
              <a:t>performance indicators such as total profit, average spend, bad debt percentages etc., that are driven by the business objectives</a:t>
            </a:r>
          </a:p>
          <a:p>
            <a:r>
              <a:rPr lang="en-US">
                <a:latin typeface="Arial" pitchFamily="34" charset="0"/>
              </a:rPr>
              <a:t>Assist in determining which actions will be assigned for each node or segment of your target population</a:t>
            </a:r>
          </a:p>
          <a:p>
            <a:r>
              <a:rPr lang="en-US">
                <a:latin typeface="Arial" pitchFamily="34" charset="0"/>
              </a:rPr>
              <a:t>May be used for estimating the benefit of the strategy (ROI)</a:t>
            </a:r>
          </a:p>
          <a:p>
            <a:endParaRPr lang="en-CA"/>
          </a:p>
        </p:txBody>
      </p:sp>
      <p:sp>
        <p:nvSpPr>
          <p:cNvPr id="2" name="Title 1">
            <a:extLst>
              <a:ext uri="{FF2B5EF4-FFF2-40B4-BE49-F238E27FC236}">
                <a16:creationId xmlns:a16="http://schemas.microsoft.com/office/drawing/2014/main" id="{9609B60F-7B11-4EBF-AAE8-FB376A9A4EB4}"/>
              </a:ext>
            </a:extLst>
          </p:cNvPr>
          <p:cNvSpPr>
            <a:spLocks noGrp="1"/>
          </p:cNvSpPr>
          <p:nvPr>
            <p:ph type="title"/>
          </p:nvPr>
        </p:nvSpPr>
        <p:spPr/>
        <p:txBody>
          <a:bodyPr/>
          <a:lstStyle/>
          <a:p>
            <a:r>
              <a:rPr lang="en-CA"/>
              <a:t>KPIs </a:t>
            </a:r>
          </a:p>
        </p:txBody>
      </p:sp>
    </p:spTree>
    <p:custDataLst>
      <p:tags r:id="rId1"/>
    </p:custDataLst>
    <p:extLst>
      <p:ext uri="{BB962C8B-B14F-4D97-AF65-F5344CB8AC3E}">
        <p14:creationId xmlns:p14="http://schemas.microsoft.com/office/powerpoint/2010/main" val="414064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3" name="Text Placeholder 2">
            <a:extLst>
              <a:ext uri="{FF2B5EF4-FFF2-40B4-BE49-F238E27FC236}">
                <a16:creationId xmlns:a16="http://schemas.microsoft.com/office/drawing/2014/main" id="{54029669-8C62-4513-A2A8-60B1606BC178}"/>
              </a:ext>
            </a:extLst>
          </p:cNvPr>
          <p:cNvSpPr>
            <a:spLocks noGrp="1"/>
          </p:cNvSpPr>
          <p:nvPr>
            <p:ph type="body" sz="quarter" idx="11"/>
          </p:nvPr>
        </p:nvSpPr>
        <p:spPr/>
        <p:txBody>
          <a:bodyPr/>
          <a:lstStyle/>
          <a:p>
            <a:r>
              <a:rPr lang="en-CA"/>
              <a:t>Marketing Mailer</a:t>
            </a:r>
          </a:p>
          <a:p>
            <a:pPr lvl="1"/>
            <a:r>
              <a:rPr lang="en-CA">
                <a:solidFill>
                  <a:schemeClr val="bg2">
                    <a:lumMod val="25000"/>
                  </a:schemeClr>
                </a:solidFill>
              </a:rPr>
              <a:t>For an upcoming marketing campaign, a marketing team will be sending e-mail and regular mailers. However, they only want to send mailers to customers that are most likely to respond to the campaign and provide the greatest profit.</a:t>
            </a:r>
          </a:p>
          <a:p>
            <a:pPr lvl="1"/>
            <a:endParaRPr lang="en-CA">
              <a:solidFill>
                <a:schemeClr val="bg2">
                  <a:lumMod val="25000"/>
                </a:schemeClr>
              </a:solidFill>
            </a:endParaRPr>
          </a:p>
          <a:p>
            <a:r>
              <a:rPr lang="en-CA">
                <a:solidFill>
                  <a:schemeClr val="bg2">
                    <a:lumMod val="25000"/>
                  </a:schemeClr>
                </a:solidFill>
              </a:rPr>
              <a:t>Solution</a:t>
            </a:r>
          </a:p>
          <a:p>
            <a:pPr lvl="1"/>
            <a:r>
              <a:rPr lang="en-CA">
                <a:solidFill>
                  <a:schemeClr val="bg2">
                    <a:lumMod val="25000"/>
                  </a:schemeClr>
                </a:solidFill>
              </a:rPr>
              <a:t>Use Strategy Trees to identify segments of the population that is most likely to respond. For each segment assess the average profit that can be gained, and the loyalty of those customers. Based on likelihood to respond and profit and loyalty of each segment, decide whether a segment receives a mailer or an e-mail.</a:t>
            </a:r>
          </a:p>
          <a:p>
            <a:r>
              <a:rPr lang="en-CA"/>
              <a:t>Demo</a:t>
            </a:r>
          </a:p>
        </p:txBody>
      </p:sp>
      <p:sp>
        <p:nvSpPr>
          <p:cNvPr id="2" name="Title 1">
            <a:extLst>
              <a:ext uri="{FF2B5EF4-FFF2-40B4-BE49-F238E27FC236}">
                <a16:creationId xmlns:a16="http://schemas.microsoft.com/office/drawing/2014/main" id="{B7E7C6A1-24FA-4A23-9B92-0B9038E6829B}"/>
              </a:ext>
            </a:extLst>
          </p:cNvPr>
          <p:cNvSpPr>
            <a:spLocks noGrp="1"/>
          </p:cNvSpPr>
          <p:nvPr>
            <p:ph type="title"/>
          </p:nvPr>
        </p:nvSpPr>
        <p:spPr/>
        <p:txBody>
          <a:bodyPr/>
          <a:lstStyle/>
          <a:p>
            <a:r>
              <a:rPr lang="en-CA"/>
              <a:t>A Marketing Example </a:t>
            </a:r>
          </a:p>
        </p:txBody>
      </p:sp>
    </p:spTree>
    <p:custDataLst>
      <p:tags r:id="rId1"/>
    </p:custDataLst>
    <p:extLst>
      <p:ext uri="{BB962C8B-B14F-4D97-AF65-F5344CB8AC3E}">
        <p14:creationId xmlns:p14="http://schemas.microsoft.com/office/powerpoint/2010/main" val="135101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Calibri" panose="020F0502020204030204"/>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defRPr/>
            </a:pPr>
            <a:endParaRPr lang="en-GB" sz="1800">
              <a:solidFill>
                <a:srgbClr val="000000"/>
              </a:solidFill>
              <a:latin typeface="Calibri" panose="020F0502020204030204"/>
            </a:endParaRPr>
          </a:p>
        </p:txBody>
      </p:sp>
      <p:sp>
        <p:nvSpPr>
          <p:cNvPr id="4" name="Text Placeholder 3">
            <a:extLst>
              <a:ext uri="{FF2B5EF4-FFF2-40B4-BE49-F238E27FC236}">
                <a16:creationId xmlns:a16="http://schemas.microsoft.com/office/drawing/2014/main" id="{EB674446-C9FB-4919-BA5D-A4B021D7DC11}"/>
              </a:ext>
            </a:extLst>
          </p:cNvPr>
          <p:cNvSpPr>
            <a:spLocks noGrp="1"/>
          </p:cNvSpPr>
          <p:nvPr>
            <p:ph type="body" sz="quarter" idx="11"/>
          </p:nvPr>
        </p:nvSpPr>
        <p:spPr>
          <a:xfrm>
            <a:off x="342900" y="918253"/>
            <a:ext cx="8201025" cy="3445524"/>
          </a:xfrm>
        </p:spPr>
        <p:txBody>
          <a:bodyPr/>
          <a:lstStyle/>
          <a:p>
            <a:pPr marL="257175" indent="-257175">
              <a:spcAft>
                <a:spcPts val="600"/>
              </a:spcAft>
              <a:buFont typeface="+mj-lt"/>
              <a:buAutoNum type="arabicPeriod"/>
            </a:pPr>
            <a:r>
              <a:rPr lang="en-US">
                <a:cs typeface="Calibri"/>
              </a:rPr>
              <a:t>Locate or create a </a:t>
            </a:r>
            <a:r>
              <a:rPr lang="en-US" b="1"/>
              <a:t>Decision Tree </a:t>
            </a:r>
            <a:r>
              <a:rPr lang="en-US">
                <a:cs typeface="Calibri"/>
              </a:rPr>
              <a:t>for the </a:t>
            </a:r>
            <a:r>
              <a:rPr lang="en-US" b="1"/>
              <a:t>Census </a:t>
            </a:r>
            <a:r>
              <a:rPr lang="en-US">
                <a:cs typeface="Calibri"/>
              </a:rPr>
              <a:t>dataset</a:t>
            </a:r>
          </a:p>
          <a:p>
            <a:pPr marL="257175" indent="-257175">
              <a:spcAft>
                <a:spcPts val="600"/>
              </a:spcAft>
              <a:buAutoNum type="arabicPeriod"/>
            </a:pPr>
            <a:r>
              <a:rPr lang="en-US">
                <a:cs typeface="Calibri"/>
              </a:rPr>
              <a:t>Prior to creating a </a:t>
            </a:r>
            <a:r>
              <a:rPr lang="en-US" b="1"/>
              <a:t>Strategy Tree</a:t>
            </a:r>
            <a:r>
              <a:rPr lang="en-US">
                <a:cs typeface="Calibri"/>
              </a:rPr>
              <a:t>, simplify the </a:t>
            </a:r>
            <a:r>
              <a:rPr lang="en-US" b="1"/>
              <a:t>Decision Tree </a:t>
            </a:r>
            <a:r>
              <a:rPr lang="en-US">
                <a:cs typeface="Calibri"/>
              </a:rPr>
              <a:t>model (suggestion at most 2 layers deep). Create an instance of the new </a:t>
            </a:r>
            <a:r>
              <a:rPr lang="en-US" b="1"/>
              <a:t>Decision Tree</a:t>
            </a:r>
          </a:p>
          <a:p>
            <a:pPr marL="257175" indent="-257175">
              <a:spcAft>
                <a:spcPts val="600"/>
              </a:spcAft>
              <a:buAutoNum type="arabicPeriod"/>
            </a:pPr>
            <a:r>
              <a:rPr lang="en-US">
                <a:cs typeface="Calibri"/>
              </a:rPr>
              <a:t>Flip the model horizontally from the </a:t>
            </a:r>
            <a:r>
              <a:rPr lang="en-US" b="1"/>
              <a:t>View </a:t>
            </a:r>
            <a:r>
              <a:rPr lang="en-US">
                <a:cs typeface="Calibri"/>
              </a:rPr>
              <a:t>menu select </a:t>
            </a:r>
            <a:r>
              <a:rPr lang="en-US" b="1"/>
              <a:t>Horizontal Tree</a:t>
            </a:r>
            <a:endParaRPr lang="en-US">
              <a:cs typeface="Calibri"/>
            </a:endParaRPr>
          </a:p>
          <a:p>
            <a:pPr marL="257175" indent="-257175">
              <a:spcAft>
                <a:spcPts val="600"/>
              </a:spcAft>
              <a:buFont typeface="+mj-lt"/>
              <a:buAutoNum type="arabicPeriod"/>
            </a:pPr>
            <a:r>
              <a:rPr lang="en-US">
                <a:cs typeface="Calibri"/>
              </a:rPr>
              <a:t>Use the Model Instance and the same dataset used to train the model to create a </a:t>
            </a:r>
            <a:r>
              <a:rPr lang="en-US" b="1"/>
              <a:t>Strategy Tree</a:t>
            </a:r>
          </a:p>
          <a:p>
            <a:pPr marL="257175" indent="-257175">
              <a:spcAft>
                <a:spcPts val="600"/>
              </a:spcAft>
              <a:buFont typeface="+mj-lt"/>
              <a:buAutoNum type="arabicPeriod"/>
            </a:pPr>
            <a:r>
              <a:rPr lang="en-CA">
                <a:cs typeface="Calibri"/>
              </a:rPr>
              <a:t>Add some </a:t>
            </a:r>
            <a:r>
              <a:rPr lang="en-CA" b="1"/>
              <a:t>KPIs:</a:t>
            </a:r>
          </a:p>
          <a:p>
            <a:pPr marL="600075" lvl="1" indent="-257175">
              <a:spcAft>
                <a:spcPts val="600"/>
              </a:spcAft>
              <a:buFont typeface="+mj-lt"/>
              <a:buAutoNum type="alphaLcParenR"/>
            </a:pPr>
            <a:r>
              <a:rPr lang="en-CA">
                <a:latin typeface="+mn-lt"/>
                <a:cs typeface="Calibri"/>
              </a:rPr>
              <a:t>Create </a:t>
            </a:r>
            <a:r>
              <a:rPr lang="en-CA" b="1">
                <a:latin typeface="+mn-lt"/>
              </a:rPr>
              <a:t>KPI1 – Profitability; </a:t>
            </a:r>
            <a:r>
              <a:rPr lang="en-US">
                <a:latin typeface="+mn-lt"/>
                <a:cs typeface="Calibri"/>
              </a:rPr>
              <a:t>Use the </a:t>
            </a:r>
            <a:r>
              <a:rPr lang="en-US" b="1">
                <a:latin typeface="+mn-lt"/>
              </a:rPr>
              <a:t>Average Aggregate </a:t>
            </a:r>
            <a:r>
              <a:rPr lang="en-US">
                <a:latin typeface="+mn-lt"/>
                <a:cs typeface="Calibri"/>
              </a:rPr>
              <a:t>function and the variable </a:t>
            </a:r>
            <a:r>
              <a:rPr lang="en-US" i="1" err="1">
                <a:latin typeface="+mn-lt"/>
              </a:rPr>
              <a:t>capital_gain</a:t>
            </a:r>
            <a:endParaRPr lang="en-US" i="1">
              <a:latin typeface="+mn-lt"/>
            </a:endParaRPr>
          </a:p>
          <a:p>
            <a:pPr marL="600075" lvl="1" indent="-257175">
              <a:spcAft>
                <a:spcPts val="600"/>
              </a:spcAft>
              <a:buFont typeface="+mj-lt"/>
              <a:buAutoNum type="alphaLcParenR"/>
            </a:pPr>
            <a:r>
              <a:rPr lang="en-CA">
                <a:latin typeface="+mn-lt"/>
                <a:cs typeface="Calibri"/>
              </a:rPr>
              <a:t>Create </a:t>
            </a:r>
            <a:r>
              <a:rPr lang="en-CA" b="1">
                <a:latin typeface="+mn-lt"/>
              </a:rPr>
              <a:t>KPI2 – Loyalty;</a:t>
            </a:r>
            <a:r>
              <a:rPr lang="en-US">
                <a:latin typeface="+mn-lt"/>
                <a:cs typeface="Calibri"/>
              </a:rPr>
              <a:t> Use the </a:t>
            </a:r>
            <a:r>
              <a:rPr lang="en-US" b="1">
                <a:latin typeface="+mn-lt"/>
              </a:rPr>
              <a:t>Average Aggregate </a:t>
            </a:r>
            <a:r>
              <a:rPr lang="en-US">
                <a:latin typeface="+mn-lt"/>
                <a:cs typeface="Calibri"/>
              </a:rPr>
              <a:t>function and the variable </a:t>
            </a:r>
            <a:r>
              <a:rPr lang="en-US" i="1" err="1">
                <a:latin typeface="+mn-lt"/>
              </a:rPr>
              <a:t>num_products</a:t>
            </a:r>
            <a:endParaRPr lang="en-US" i="1">
              <a:latin typeface="+mn-lt"/>
            </a:endParaRPr>
          </a:p>
          <a:p>
            <a:pPr marL="257175" indent="-257175">
              <a:spcAft>
                <a:spcPts val="600"/>
              </a:spcAft>
              <a:buFont typeface="+mj-lt"/>
              <a:buAutoNum type="arabicPeriod"/>
            </a:pPr>
            <a:r>
              <a:rPr lang="en-US">
                <a:cs typeface="Calibri"/>
              </a:rPr>
              <a:t>Assess the overall averages for each </a:t>
            </a:r>
            <a:r>
              <a:rPr lang="en-US" b="1"/>
              <a:t>KPI </a:t>
            </a:r>
            <a:r>
              <a:rPr lang="en-US">
                <a:cs typeface="Calibri"/>
              </a:rPr>
              <a:t>at the root node</a:t>
            </a:r>
          </a:p>
          <a:p>
            <a:pPr marL="257175" indent="-257175">
              <a:spcAft>
                <a:spcPts val="600"/>
              </a:spcAft>
              <a:buFont typeface="+mj-lt"/>
              <a:buAutoNum type="arabicPeriod"/>
            </a:pPr>
            <a:r>
              <a:rPr lang="en-US">
                <a:cs typeface="Calibri"/>
              </a:rPr>
              <a:t>Compare the </a:t>
            </a:r>
            <a:r>
              <a:rPr lang="en-US" b="1"/>
              <a:t>KPIs </a:t>
            </a:r>
            <a:r>
              <a:rPr lang="en-US">
                <a:cs typeface="Calibri"/>
              </a:rPr>
              <a:t>at each node to the average </a:t>
            </a:r>
            <a:r>
              <a:rPr lang="en-US" b="1"/>
              <a:t>KPIs </a:t>
            </a:r>
            <a:r>
              <a:rPr lang="en-US">
                <a:cs typeface="Calibri"/>
              </a:rPr>
              <a:t>and overall response rate to assess which records </a:t>
            </a:r>
            <a:r>
              <a:rPr lang="en-CA">
                <a:cs typeface="Calibri"/>
              </a:rPr>
              <a:t>are of most interest</a:t>
            </a:r>
          </a:p>
          <a:p>
            <a:pPr marL="257175" indent="-257175">
              <a:spcAft>
                <a:spcPts val="600"/>
              </a:spcAft>
              <a:buFont typeface="+mj-lt"/>
              <a:buAutoNum type="arabicPeriod"/>
            </a:pPr>
            <a:r>
              <a:rPr lang="en-US">
                <a:cs typeface="Calibri"/>
              </a:rPr>
              <a:t>Create and assign some treatments using the pill icon on the task bar</a:t>
            </a:r>
          </a:p>
          <a:p>
            <a:pPr marL="257175" indent="-257175">
              <a:spcAft>
                <a:spcPts val="600"/>
              </a:spcAft>
              <a:buAutoNum type="arabicPeriod"/>
            </a:pPr>
            <a:r>
              <a:rPr lang="en-US">
                <a:cs typeface="Calibri"/>
              </a:rPr>
              <a:t>Using the </a:t>
            </a:r>
            <a:r>
              <a:rPr lang="en-US" b="1"/>
              <a:t>Options </a:t>
            </a:r>
            <a:r>
              <a:rPr lang="en-US">
                <a:cs typeface="Calibri"/>
              </a:rPr>
              <a:t>button apply colors to the </a:t>
            </a:r>
            <a:r>
              <a:rPr lang="en-US" b="1"/>
              <a:t>Strategy Tree</a:t>
            </a:r>
            <a:r>
              <a:rPr lang="en-US">
                <a:cs typeface="Calibri"/>
              </a:rPr>
              <a:t> based on </a:t>
            </a:r>
            <a:r>
              <a:rPr lang="en-US" b="1"/>
              <a:t>Treatments</a:t>
            </a:r>
            <a:endParaRPr lang="en-US" b="1">
              <a:ea typeface="+mn-lt"/>
              <a:cs typeface="+mn-lt"/>
            </a:endParaRPr>
          </a:p>
          <a:p>
            <a:pPr marL="257175" indent="-257175">
              <a:spcAft>
                <a:spcPts val="600"/>
              </a:spcAft>
              <a:buFont typeface="+mj-lt"/>
              <a:buAutoNum type="arabicPeriod"/>
            </a:pPr>
            <a:r>
              <a:rPr lang="en-US">
                <a:cs typeface="Calibri"/>
              </a:rPr>
              <a:t>If time permits: Build a </a:t>
            </a:r>
            <a:r>
              <a:rPr lang="en-US" b="1"/>
              <a:t>Strategy Tree </a:t>
            </a:r>
            <a:r>
              <a:rPr lang="en-US">
                <a:cs typeface="Calibri"/>
              </a:rPr>
              <a:t>based on a dataset (from scratch)</a:t>
            </a:r>
            <a:endParaRPr lang="en-CA">
              <a:cs typeface="Calibri"/>
            </a:endParaRPr>
          </a:p>
          <a:p>
            <a:pPr>
              <a:spcAft>
                <a:spcPts val="600"/>
              </a:spcAft>
            </a:pPr>
            <a:endParaRPr lang="en-CA"/>
          </a:p>
        </p:txBody>
      </p:sp>
      <p:sp>
        <p:nvSpPr>
          <p:cNvPr id="3" name="Title 2">
            <a:extLst>
              <a:ext uri="{FF2B5EF4-FFF2-40B4-BE49-F238E27FC236}">
                <a16:creationId xmlns:a16="http://schemas.microsoft.com/office/drawing/2014/main" id="{C867E7A8-E91E-447C-9689-D17B19BFFAD1}"/>
              </a:ext>
            </a:extLst>
          </p:cNvPr>
          <p:cNvSpPr>
            <a:spLocks noGrp="1"/>
          </p:cNvSpPr>
          <p:nvPr>
            <p:ph type="title"/>
          </p:nvPr>
        </p:nvSpPr>
        <p:spPr/>
        <p:txBody>
          <a:bodyPr/>
          <a:lstStyle/>
          <a:p>
            <a:r>
              <a:rPr lang="en-CA"/>
              <a:t>Chapter 12 Exercises </a:t>
            </a:r>
          </a:p>
        </p:txBody>
      </p:sp>
    </p:spTree>
    <p:custDataLst>
      <p:tags r:id="rId1"/>
    </p:custDataLst>
    <p:extLst>
      <p:ext uri="{BB962C8B-B14F-4D97-AF65-F5344CB8AC3E}">
        <p14:creationId xmlns:p14="http://schemas.microsoft.com/office/powerpoint/2010/main" val="377568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13: Strategy Validation &amp; Deployment</a:t>
            </a:r>
          </a:p>
        </p:txBody>
      </p:sp>
    </p:spTree>
    <p:custDataLst>
      <p:tags r:id="rId1"/>
    </p:custDataLst>
    <p:extLst>
      <p:ext uri="{BB962C8B-B14F-4D97-AF65-F5344CB8AC3E}">
        <p14:creationId xmlns:p14="http://schemas.microsoft.com/office/powerpoint/2010/main" val="93327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5AA062CB-6D1C-4472-A064-E2D3527DBB7F}"/>
              </a:ext>
            </a:extLst>
          </p:cNvPr>
          <p:cNvSpPr>
            <a:spLocks noGrp="1"/>
          </p:cNvSpPr>
          <p:nvPr>
            <p:ph type="body" sz="quarter" idx="11"/>
          </p:nvPr>
        </p:nvSpPr>
        <p:spPr/>
        <p:txBody>
          <a:bodyPr/>
          <a:lstStyle/>
          <a:p>
            <a:r>
              <a:rPr lang="en-CA"/>
              <a:t>Strategy Validation </a:t>
            </a:r>
          </a:p>
          <a:p>
            <a:r>
              <a:rPr lang="en-CA"/>
              <a:t>Strategy Deployment </a:t>
            </a:r>
          </a:p>
          <a:p>
            <a:pPr lvl="1"/>
            <a:r>
              <a:rPr lang="en-CA">
                <a:latin typeface="+mn-lt"/>
              </a:rPr>
              <a:t>Score directly </a:t>
            </a:r>
          </a:p>
          <a:p>
            <a:pPr lvl="1"/>
            <a:r>
              <a:rPr lang="en-CA">
                <a:latin typeface="+mn-lt"/>
              </a:rPr>
              <a:t>Create Code </a:t>
            </a:r>
          </a:p>
        </p:txBody>
      </p:sp>
      <p:sp>
        <p:nvSpPr>
          <p:cNvPr id="2" name="Title 1">
            <a:extLst>
              <a:ext uri="{FF2B5EF4-FFF2-40B4-BE49-F238E27FC236}">
                <a16:creationId xmlns:a16="http://schemas.microsoft.com/office/drawing/2014/main" id="{CF84BDB6-3859-491A-999B-2F9B0C6A866A}"/>
              </a:ext>
            </a:extLst>
          </p:cNvPr>
          <p:cNvSpPr>
            <a:spLocks noGrp="1"/>
          </p:cNvSpPr>
          <p:nvPr>
            <p:ph type="title"/>
          </p:nvPr>
        </p:nvSpPr>
        <p:spPr/>
        <p:txBody>
          <a:bodyPr/>
          <a:lstStyle/>
          <a:p>
            <a:r>
              <a:rPr lang="en-CA"/>
              <a:t>Contents </a:t>
            </a:r>
          </a:p>
        </p:txBody>
      </p:sp>
    </p:spTree>
    <p:custDataLst>
      <p:tags r:id="rId1"/>
    </p:custDataLst>
    <p:extLst>
      <p:ext uri="{BB962C8B-B14F-4D97-AF65-F5344CB8AC3E}">
        <p14:creationId xmlns:p14="http://schemas.microsoft.com/office/powerpoint/2010/main" val="170244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2" name="Picture 1">
            <a:extLst>
              <a:ext uri="{FF2B5EF4-FFF2-40B4-BE49-F238E27FC236}">
                <a16:creationId xmlns:a16="http://schemas.microsoft.com/office/drawing/2014/main" id="{E903E81C-59A9-4A85-92AC-E8B39B787620}"/>
              </a:ext>
            </a:extLst>
          </p:cNvPr>
          <p:cNvPicPr>
            <a:picLocks noChangeAspect="1"/>
          </p:cNvPicPr>
          <p:nvPr/>
        </p:nvPicPr>
        <p:blipFill>
          <a:blip r:embed="rId4"/>
          <a:stretch>
            <a:fillRect/>
          </a:stretch>
        </p:blipFill>
        <p:spPr>
          <a:xfrm>
            <a:off x="3450456" y="1880232"/>
            <a:ext cx="5423483" cy="2507143"/>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208A89D5-8F2D-43ED-86D7-1BC9FB0ED8D4}"/>
              </a:ext>
            </a:extLst>
          </p:cNvPr>
          <p:cNvPicPr>
            <a:picLocks noChangeAspect="1"/>
          </p:cNvPicPr>
          <p:nvPr/>
        </p:nvPicPr>
        <p:blipFill>
          <a:blip r:embed="rId5"/>
          <a:stretch>
            <a:fillRect/>
          </a:stretch>
        </p:blipFill>
        <p:spPr>
          <a:xfrm>
            <a:off x="4773939" y="606534"/>
            <a:ext cx="4100000" cy="1250000"/>
          </a:xfrm>
          <a:prstGeom prst="rect">
            <a:avLst/>
          </a:prstGeom>
        </p:spPr>
      </p:pic>
      <p:sp>
        <p:nvSpPr>
          <p:cNvPr id="8" name="Text Placeholder 7">
            <a:extLst>
              <a:ext uri="{FF2B5EF4-FFF2-40B4-BE49-F238E27FC236}">
                <a16:creationId xmlns:a16="http://schemas.microsoft.com/office/drawing/2014/main" id="{C25FD555-A2C9-4272-A0CB-6ED6CCC75CA8}"/>
              </a:ext>
            </a:extLst>
          </p:cNvPr>
          <p:cNvSpPr>
            <a:spLocks noGrp="1"/>
          </p:cNvSpPr>
          <p:nvPr>
            <p:ph type="body" sz="quarter" idx="11"/>
          </p:nvPr>
        </p:nvSpPr>
        <p:spPr>
          <a:xfrm>
            <a:off x="457200" y="975278"/>
            <a:ext cx="3097237" cy="3445524"/>
          </a:xfrm>
        </p:spPr>
        <p:txBody>
          <a:bodyPr/>
          <a:lstStyle/>
          <a:p>
            <a:r>
              <a:rPr lang="en-GB"/>
              <a:t>Compares KPIs </a:t>
            </a:r>
          </a:p>
          <a:p>
            <a:pPr lvl="1"/>
            <a:r>
              <a:rPr lang="en-GB">
                <a:latin typeface="+mn-lt"/>
              </a:rPr>
              <a:t>Several comparison modes are available; for example:</a:t>
            </a:r>
          </a:p>
          <a:p>
            <a:pPr lvl="1"/>
            <a:r>
              <a:rPr lang="en-US">
                <a:latin typeface="+mn-lt"/>
              </a:rPr>
              <a:t>"Validation - Design“</a:t>
            </a:r>
          </a:p>
          <a:p>
            <a:pPr lvl="1"/>
            <a:r>
              <a:rPr lang="en-US">
                <a:latin typeface="+mn-lt"/>
              </a:rPr>
              <a:t>"Validation / Design" </a:t>
            </a:r>
          </a:p>
          <a:p>
            <a:pPr lvl="1"/>
            <a:r>
              <a:rPr lang="en-US">
                <a:latin typeface="+mn-lt"/>
              </a:rPr>
              <a:t>"ABS(Design - Validation)" </a:t>
            </a:r>
          </a:p>
          <a:p>
            <a:pPr lvl="1"/>
            <a:r>
              <a:rPr lang="en-US">
                <a:latin typeface="+mn-lt"/>
              </a:rPr>
              <a:t>"(Validation - Design) / Design</a:t>
            </a:r>
          </a:p>
          <a:p>
            <a:pPr lvl="1"/>
            <a:endParaRPr lang="en-US">
              <a:latin typeface="+mn-lt"/>
            </a:endParaRPr>
          </a:p>
          <a:p>
            <a:pPr marL="180975" lvl="1" indent="-180975">
              <a:buClrTx/>
            </a:pPr>
            <a:r>
              <a:rPr lang="en-GB">
                <a:latin typeface="+mn-lt"/>
              </a:rPr>
              <a:t>Assess prior deployment or monitor already deployed model </a:t>
            </a:r>
          </a:p>
          <a:p>
            <a:pPr marL="342900" lvl="1" indent="0">
              <a:buClr>
                <a:srgbClr val="FFC000"/>
              </a:buClr>
              <a:buNone/>
            </a:pPr>
            <a:endParaRPr lang="en-GB" sz="1800"/>
          </a:p>
        </p:txBody>
      </p:sp>
      <p:sp>
        <p:nvSpPr>
          <p:cNvPr id="6" name="Title 5">
            <a:extLst>
              <a:ext uri="{FF2B5EF4-FFF2-40B4-BE49-F238E27FC236}">
                <a16:creationId xmlns:a16="http://schemas.microsoft.com/office/drawing/2014/main" id="{951BAEB7-2176-4B93-8AC1-C7C3BFE030B2}"/>
              </a:ext>
            </a:extLst>
          </p:cNvPr>
          <p:cNvSpPr>
            <a:spLocks noGrp="1"/>
          </p:cNvSpPr>
          <p:nvPr>
            <p:ph type="title"/>
          </p:nvPr>
        </p:nvSpPr>
        <p:spPr/>
        <p:txBody>
          <a:bodyPr/>
          <a:lstStyle/>
          <a:p>
            <a:r>
              <a:rPr lang="en-CA"/>
              <a:t>Strategy Validation </a:t>
            </a:r>
          </a:p>
        </p:txBody>
      </p:sp>
    </p:spTree>
    <p:custDataLst>
      <p:tags r:id="rId1"/>
    </p:custDataLst>
    <p:extLst>
      <p:ext uri="{BB962C8B-B14F-4D97-AF65-F5344CB8AC3E}">
        <p14:creationId xmlns:p14="http://schemas.microsoft.com/office/powerpoint/2010/main" val="87156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7" name="Picture 6">
            <a:extLst>
              <a:ext uri="{FF2B5EF4-FFF2-40B4-BE49-F238E27FC236}">
                <a16:creationId xmlns:a16="http://schemas.microsoft.com/office/drawing/2014/main" id="{6A14DDCA-35B9-4704-8DAF-3C89FC47B5B7}"/>
              </a:ext>
            </a:extLst>
          </p:cNvPr>
          <p:cNvPicPr>
            <a:picLocks noChangeAspect="1"/>
          </p:cNvPicPr>
          <p:nvPr/>
        </p:nvPicPr>
        <p:blipFill>
          <a:blip r:embed="rId4"/>
          <a:stretch>
            <a:fillRect/>
          </a:stretch>
        </p:blipFill>
        <p:spPr>
          <a:xfrm>
            <a:off x="4248273" y="878368"/>
            <a:ext cx="4803889" cy="2071348"/>
          </a:xfrm>
          <a:prstGeom prst="rect">
            <a:avLst/>
          </a:prstGeom>
          <a:ln>
            <a:noFill/>
          </a:ln>
        </p:spPr>
      </p:pic>
      <p:pic>
        <p:nvPicPr>
          <p:cNvPr id="9" name="Picture 8">
            <a:extLst>
              <a:ext uri="{FF2B5EF4-FFF2-40B4-BE49-F238E27FC236}">
                <a16:creationId xmlns:a16="http://schemas.microsoft.com/office/drawing/2014/main" id="{9B9557D0-C25C-477F-80AA-3D34D1274E28}"/>
              </a:ext>
            </a:extLst>
          </p:cNvPr>
          <p:cNvPicPr>
            <a:picLocks noChangeAspect="1"/>
          </p:cNvPicPr>
          <p:nvPr/>
        </p:nvPicPr>
        <p:blipFill>
          <a:blip r:embed="rId5"/>
          <a:stretch>
            <a:fillRect/>
          </a:stretch>
        </p:blipFill>
        <p:spPr>
          <a:xfrm>
            <a:off x="3277704" y="3063553"/>
            <a:ext cx="5784653" cy="1990168"/>
          </a:xfrm>
          <a:prstGeom prst="rect">
            <a:avLst/>
          </a:prstGeom>
          <a:ln>
            <a:noFill/>
          </a:ln>
        </p:spPr>
      </p:pic>
      <p:sp>
        <p:nvSpPr>
          <p:cNvPr id="6" name="Text Placeholder 5">
            <a:extLst>
              <a:ext uri="{FF2B5EF4-FFF2-40B4-BE49-F238E27FC236}">
                <a16:creationId xmlns:a16="http://schemas.microsoft.com/office/drawing/2014/main" id="{D94A27F6-3BE6-4053-BCF5-BC35788758A7}"/>
              </a:ext>
            </a:extLst>
          </p:cNvPr>
          <p:cNvSpPr>
            <a:spLocks noGrp="1"/>
          </p:cNvSpPr>
          <p:nvPr>
            <p:ph type="body" sz="quarter" idx="11"/>
          </p:nvPr>
        </p:nvSpPr>
        <p:spPr>
          <a:xfrm>
            <a:off x="457201" y="975278"/>
            <a:ext cx="2478258" cy="3445524"/>
          </a:xfrm>
        </p:spPr>
        <p:txBody>
          <a:bodyPr/>
          <a:lstStyle/>
          <a:p>
            <a:r>
              <a:rPr lang="en-CA"/>
              <a:t>Same as for Decision Tree or any other model:</a:t>
            </a:r>
          </a:p>
          <a:p>
            <a:pPr lvl="1"/>
            <a:r>
              <a:rPr lang="en-CA">
                <a:latin typeface="+mn-lt"/>
              </a:rPr>
              <a:t>Score a dataset </a:t>
            </a:r>
          </a:p>
          <a:p>
            <a:pPr lvl="1"/>
            <a:r>
              <a:rPr lang="en-CA">
                <a:latin typeface="+mn-lt"/>
              </a:rPr>
              <a:t>Generate code </a:t>
            </a:r>
          </a:p>
        </p:txBody>
      </p:sp>
      <p:sp>
        <p:nvSpPr>
          <p:cNvPr id="3" name="Title 2">
            <a:extLst>
              <a:ext uri="{FF2B5EF4-FFF2-40B4-BE49-F238E27FC236}">
                <a16:creationId xmlns:a16="http://schemas.microsoft.com/office/drawing/2014/main" id="{B1FCC693-220B-462B-8035-90DF488C82D2}"/>
              </a:ext>
            </a:extLst>
          </p:cNvPr>
          <p:cNvSpPr>
            <a:spLocks noGrp="1"/>
          </p:cNvSpPr>
          <p:nvPr>
            <p:ph type="title"/>
          </p:nvPr>
        </p:nvSpPr>
        <p:spPr/>
        <p:txBody>
          <a:bodyPr/>
          <a:lstStyle/>
          <a:p>
            <a:r>
              <a:rPr lang="en-CA"/>
              <a:t>Strategy Deployment </a:t>
            </a:r>
          </a:p>
        </p:txBody>
      </p:sp>
    </p:spTree>
    <p:custDataLst>
      <p:tags r:id="rId1"/>
    </p:custDataLst>
    <p:extLst>
      <p:ext uri="{BB962C8B-B14F-4D97-AF65-F5344CB8AC3E}">
        <p14:creationId xmlns:p14="http://schemas.microsoft.com/office/powerpoint/2010/main" val="368164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6433C049-B5AA-477F-9CC6-D8033273AF1B}"/>
              </a:ext>
            </a:extLst>
          </p:cNvPr>
          <p:cNvPicPr>
            <a:picLocks noChangeAspect="1"/>
          </p:cNvPicPr>
          <p:nvPr/>
        </p:nvPicPr>
        <p:blipFill>
          <a:blip r:embed="rId4"/>
          <a:stretch>
            <a:fillRect/>
          </a:stretch>
        </p:blipFill>
        <p:spPr>
          <a:xfrm>
            <a:off x="4758264" y="1105723"/>
            <a:ext cx="4323866" cy="2668464"/>
          </a:xfrm>
          <a:prstGeom prst="rect">
            <a:avLst/>
          </a:prstGeom>
          <a:ln>
            <a:solidFill>
              <a:schemeClr val="tx1">
                <a:lumMod val="50000"/>
                <a:lumOff val="50000"/>
              </a:schemeClr>
            </a:solidFill>
          </a:ln>
        </p:spPr>
      </p:pic>
      <p:sp>
        <p:nvSpPr>
          <p:cNvPr id="3" name="Title 2">
            <a:extLst>
              <a:ext uri="{FF2B5EF4-FFF2-40B4-BE49-F238E27FC236}">
                <a16:creationId xmlns:a16="http://schemas.microsoft.com/office/drawing/2014/main" id="{9C1C4CD0-E38B-45C8-9A01-8166643468B9}"/>
              </a:ext>
            </a:extLst>
          </p:cNvPr>
          <p:cNvSpPr>
            <a:spLocks noGrp="1"/>
          </p:cNvSpPr>
          <p:nvPr>
            <p:ph type="title"/>
          </p:nvPr>
        </p:nvSpPr>
        <p:spPr/>
        <p:txBody>
          <a:bodyPr/>
          <a:lstStyle/>
          <a:p>
            <a:r>
              <a:rPr lang="en-CA"/>
              <a:t>Wizard Driven Design</a:t>
            </a:r>
          </a:p>
        </p:txBody>
      </p:sp>
      <p:sp>
        <p:nvSpPr>
          <p:cNvPr id="6" name="Text Placeholder 5">
            <a:extLst>
              <a:ext uri="{FF2B5EF4-FFF2-40B4-BE49-F238E27FC236}">
                <a16:creationId xmlns:a16="http://schemas.microsoft.com/office/drawing/2014/main" id="{F33E4DE7-7687-4309-89EB-7BE38EFCA521}"/>
              </a:ext>
            </a:extLst>
          </p:cNvPr>
          <p:cNvSpPr>
            <a:spLocks noGrp="1"/>
          </p:cNvSpPr>
          <p:nvPr>
            <p:ph type="body" sz="quarter" idx="11"/>
          </p:nvPr>
        </p:nvSpPr>
        <p:spPr/>
        <p:txBody>
          <a:bodyPr/>
          <a:lstStyle/>
          <a:p>
            <a:pPr>
              <a:spcAft>
                <a:spcPts val="450"/>
              </a:spcAft>
              <a:defRPr/>
            </a:pPr>
            <a:r>
              <a:rPr lang="en-CA"/>
              <a:t>Everything in Knowledge Studio is driven by wizards to guide users</a:t>
            </a:r>
          </a:p>
          <a:p>
            <a:pPr>
              <a:spcAft>
                <a:spcPts val="450"/>
              </a:spcAft>
              <a:defRPr/>
            </a:pPr>
            <a:r>
              <a:rPr lang="en-CA"/>
              <a:t>Workflows/processes are broken into discrete steps, which are organized visually by nodes</a:t>
            </a:r>
          </a:p>
          <a:p>
            <a:pPr>
              <a:spcAft>
                <a:spcPts val="450"/>
              </a:spcAft>
              <a:defRPr/>
            </a:pPr>
            <a:r>
              <a:rPr lang="en-CA"/>
              <a:t>Opening a node will cause a wizard to pop-up</a:t>
            </a:r>
          </a:p>
          <a:p>
            <a:pPr>
              <a:spcAft>
                <a:spcPts val="450"/>
              </a:spcAft>
              <a:defRPr/>
            </a:pPr>
            <a:r>
              <a:rPr lang="en-CA"/>
              <a:t>Once the wizard is filled in and the process is run, the node will represent a completed process step. In some cases, there will be an artifact here (e.g. a model) which the user can explore through the same node.</a:t>
            </a:r>
          </a:p>
          <a:p>
            <a:endParaRPr lang="en-CA"/>
          </a:p>
        </p:txBody>
      </p:sp>
    </p:spTree>
    <p:custDataLst>
      <p:tags r:id="rId1"/>
    </p:custDataLst>
    <p:extLst>
      <p:ext uri="{BB962C8B-B14F-4D97-AF65-F5344CB8AC3E}">
        <p14:creationId xmlns:p14="http://schemas.microsoft.com/office/powerpoint/2010/main" val="35554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defRPr/>
            </a:pPr>
            <a:endParaRPr lang="en-GB" sz="1800">
              <a:solidFill>
                <a:srgbClr val="000000"/>
              </a:solidFill>
              <a:latin typeface="Calibri" panose="020F0502020204030204"/>
            </a:endParaRPr>
          </a:p>
        </p:txBody>
      </p:sp>
      <p:sp>
        <p:nvSpPr>
          <p:cNvPr id="4" name="Text Placeholder 3">
            <a:extLst>
              <a:ext uri="{FF2B5EF4-FFF2-40B4-BE49-F238E27FC236}">
                <a16:creationId xmlns:a16="http://schemas.microsoft.com/office/drawing/2014/main" id="{93B4259D-7015-43D0-921A-450A2A5BDD0C}"/>
              </a:ext>
            </a:extLst>
          </p:cNvPr>
          <p:cNvSpPr>
            <a:spLocks noGrp="1"/>
          </p:cNvSpPr>
          <p:nvPr>
            <p:ph type="body" sz="quarter" idx="11"/>
          </p:nvPr>
        </p:nvSpPr>
        <p:spPr/>
        <p:txBody>
          <a:bodyPr/>
          <a:lstStyle/>
          <a:p>
            <a:pPr marL="257175" indent="-257175">
              <a:buFont typeface="+mj-lt"/>
              <a:buAutoNum type="arabicPeriod"/>
            </a:pPr>
            <a:r>
              <a:rPr lang="en-US">
                <a:cs typeface="Calibri"/>
              </a:rPr>
              <a:t>Connect a </a:t>
            </a:r>
            <a:r>
              <a:rPr lang="en-US" b="1"/>
              <a:t>Strategy Tree Model Instance </a:t>
            </a:r>
            <a:r>
              <a:rPr lang="en-US">
                <a:cs typeface="Calibri"/>
              </a:rPr>
              <a:t>to a</a:t>
            </a:r>
            <a:r>
              <a:rPr lang="en-US" b="1">
                <a:cs typeface="Calibri"/>
              </a:rPr>
              <a:t> </a:t>
            </a:r>
            <a:r>
              <a:rPr lang="en-US" b="1"/>
              <a:t>Model Validation </a:t>
            </a:r>
            <a:r>
              <a:rPr lang="en-US">
                <a:cs typeface="Calibri"/>
              </a:rPr>
              <a:t>node. Choose a partition/existing dataset to connect as well, and run the node to create a validation dataset</a:t>
            </a:r>
          </a:p>
          <a:p>
            <a:pPr marL="257175" indent="-257175">
              <a:buFont typeface="+mj-lt"/>
              <a:buAutoNum type="arabicPeriod"/>
            </a:pPr>
            <a:r>
              <a:rPr lang="en-US">
                <a:cs typeface="Calibri"/>
              </a:rPr>
              <a:t>Explore the different comparison methods to fully understand each, use the Help menu if necessary</a:t>
            </a:r>
          </a:p>
          <a:p>
            <a:pPr marL="257175" indent="-257175">
              <a:buFont typeface="+mj-lt"/>
              <a:buAutoNum type="arabicPeriod"/>
            </a:pPr>
            <a:r>
              <a:rPr lang="en-US">
                <a:cs typeface="Calibri"/>
              </a:rPr>
              <a:t>Assess results on the whole and for each node of the tree</a:t>
            </a:r>
          </a:p>
          <a:p>
            <a:pPr marL="257175" indent="-257175">
              <a:buFont typeface="+mj-lt"/>
              <a:buAutoNum type="arabicPeriod"/>
            </a:pPr>
            <a:r>
              <a:rPr lang="en-US">
                <a:cs typeface="Calibri"/>
              </a:rPr>
              <a:t>Identify where the strategy is weak and where it strong. Can anything be done to address weakness (e.g. further segmentation/different action)?</a:t>
            </a:r>
          </a:p>
          <a:p>
            <a:pPr marL="257175" indent="-257175">
              <a:buFont typeface="+mj-lt"/>
              <a:buAutoNum type="arabicPeriod"/>
            </a:pPr>
            <a:r>
              <a:rPr lang="en-US">
                <a:cs typeface="Calibri"/>
              </a:rPr>
              <a:t>Use a scoring node to score the </a:t>
            </a:r>
            <a:r>
              <a:rPr lang="en-US" b="1"/>
              <a:t>Strategy Tree </a:t>
            </a:r>
            <a:r>
              <a:rPr lang="en-US">
                <a:cs typeface="Calibri"/>
              </a:rPr>
              <a:t>on an existing project dataset</a:t>
            </a:r>
          </a:p>
          <a:p>
            <a:pPr marL="257175" indent="-257175">
              <a:buFont typeface="+mj-lt"/>
              <a:buAutoNum type="arabicPeriod"/>
            </a:pPr>
            <a:r>
              <a:rPr lang="en-US">
                <a:cs typeface="Calibri"/>
              </a:rPr>
              <a:t>Assess the generated dataset's </a:t>
            </a:r>
            <a:r>
              <a:rPr lang="en-US" b="1"/>
              <a:t>Report </a:t>
            </a:r>
            <a:r>
              <a:rPr lang="en-US">
                <a:cs typeface="Calibri"/>
              </a:rPr>
              <a:t>tab</a:t>
            </a:r>
          </a:p>
          <a:p>
            <a:pPr marL="257175" indent="-257175">
              <a:buFont typeface="+mj-lt"/>
              <a:buAutoNum type="arabicPeriod"/>
            </a:pPr>
            <a:r>
              <a:rPr lang="en-US">
                <a:cs typeface="Calibri"/>
              </a:rPr>
              <a:t>Export the results to a text file format in a convenient location</a:t>
            </a:r>
          </a:p>
          <a:p>
            <a:pPr marL="257175" indent="-257175">
              <a:buFont typeface="+mj-lt"/>
              <a:buAutoNum type="arabicPeriod"/>
            </a:pPr>
            <a:r>
              <a:rPr lang="en-US">
                <a:cs typeface="Calibri"/>
              </a:rPr>
              <a:t>Generate code for the </a:t>
            </a:r>
            <a:r>
              <a:rPr lang="en-US" b="1"/>
              <a:t>Strategy Tree</a:t>
            </a:r>
            <a:r>
              <a:rPr lang="en-US">
                <a:cs typeface="Calibri"/>
              </a:rPr>
              <a:t>. Choose any code format you like</a:t>
            </a:r>
            <a:endParaRPr lang="en-CA">
              <a:cs typeface="Calibri"/>
            </a:endParaRPr>
          </a:p>
          <a:p>
            <a:pPr marL="257175" indent="-257175">
              <a:buAutoNum type="arabicPeriod"/>
            </a:pPr>
            <a:r>
              <a:rPr lang="en-US">
                <a:cs typeface="Calibri"/>
              </a:rPr>
              <a:t>Save the code results to a file using the </a:t>
            </a:r>
            <a:r>
              <a:rPr lang="en-US" b="1"/>
              <a:t>Save As </a:t>
            </a:r>
            <a:r>
              <a:rPr lang="en-US">
                <a:cs typeface="Calibri"/>
              </a:rPr>
              <a:t>option from the </a:t>
            </a:r>
            <a:r>
              <a:rPr lang="en-US" b="1"/>
              <a:t>File </a:t>
            </a:r>
            <a:r>
              <a:rPr lang="en-US">
                <a:cs typeface="Calibri"/>
              </a:rPr>
              <a:t>menu</a:t>
            </a:r>
            <a:endParaRPr lang="en-CA"/>
          </a:p>
        </p:txBody>
      </p:sp>
      <p:sp>
        <p:nvSpPr>
          <p:cNvPr id="2" name="Title 1">
            <a:extLst>
              <a:ext uri="{FF2B5EF4-FFF2-40B4-BE49-F238E27FC236}">
                <a16:creationId xmlns:a16="http://schemas.microsoft.com/office/drawing/2014/main" id="{E6C1FBA6-09FD-484B-96FA-0880BA7D285C}"/>
              </a:ext>
            </a:extLst>
          </p:cNvPr>
          <p:cNvSpPr>
            <a:spLocks noGrp="1"/>
          </p:cNvSpPr>
          <p:nvPr>
            <p:ph type="title"/>
          </p:nvPr>
        </p:nvSpPr>
        <p:spPr/>
        <p:txBody>
          <a:bodyPr/>
          <a:lstStyle/>
          <a:p>
            <a:r>
              <a:rPr lang="en-CA"/>
              <a:t>Chapter 13 Exercises </a:t>
            </a:r>
          </a:p>
        </p:txBody>
      </p:sp>
    </p:spTree>
    <p:custDataLst>
      <p:tags r:id="rId1"/>
    </p:custDataLst>
    <p:extLst>
      <p:ext uri="{BB962C8B-B14F-4D97-AF65-F5344CB8AC3E}">
        <p14:creationId xmlns:p14="http://schemas.microsoft.com/office/powerpoint/2010/main" val="141652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66AE43A-F9DD-4F5E-BB1C-E37B17112830}"/>
              </a:ext>
            </a:extLst>
          </p:cNvPr>
          <p:cNvSpPr>
            <a:spLocks noGrp="1"/>
          </p:cNvSpPr>
          <p:nvPr>
            <p:ph type="body" sz="quarter" idx="11"/>
          </p:nvPr>
        </p:nvSpPr>
        <p:spPr>
          <a:prstGeom prst="rect">
            <a:avLst/>
          </a:prstGeom>
        </p:spPr>
        <p:txBody>
          <a:bodyPr vert="horz" lIns="91440" tIns="45720" rIns="91440" bIns="45720" rtlCol="0" anchor="t">
            <a:noAutofit/>
          </a:bodyPr>
          <a:lstStyle/>
          <a:p>
            <a:pPr>
              <a:buClrTx/>
            </a:pPr>
            <a:r>
              <a:rPr lang="en-GB">
                <a:cs typeface="Arial"/>
              </a:rPr>
              <a:t>Appendix: WOE</a:t>
            </a:r>
          </a:p>
          <a:p>
            <a:pPr>
              <a:buClrTx/>
            </a:pPr>
            <a:r>
              <a:rPr lang="en-GB">
                <a:cs typeface="Arial"/>
              </a:rPr>
              <a:t>Chapter 14: Linear Regression</a:t>
            </a:r>
          </a:p>
          <a:p>
            <a:pPr>
              <a:buClrTx/>
            </a:pPr>
            <a:r>
              <a:rPr lang="en-GB">
                <a:cs typeface="Arial"/>
              </a:rPr>
              <a:t>Chapter 15: Logistic Regression</a:t>
            </a:r>
          </a:p>
          <a:p>
            <a:pPr>
              <a:buClrTx/>
            </a:pPr>
            <a:r>
              <a:rPr lang="en-GB"/>
              <a:t>Chapter 16: Cluster Analysis</a:t>
            </a:r>
          </a:p>
          <a:p>
            <a:pPr>
              <a:buClrTx/>
            </a:pPr>
            <a:endParaRPr lang="en-GB"/>
          </a:p>
          <a:p>
            <a:endParaRPr lang="en-CA" sz="1600"/>
          </a:p>
        </p:txBody>
      </p:sp>
      <p:sp>
        <p:nvSpPr>
          <p:cNvPr id="2" name="Title 1">
            <a:extLst>
              <a:ext uri="{FF2B5EF4-FFF2-40B4-BE49-F238E27FC236}">
                <a16:creationId xmlns:a16="http://schemas.microsoft.com/office/drawing/2014/main" id="{3E14A1A5-4357-4448-AC0A-7B413570BED2}"/>
              </a:ext>
            </a:extLst>
          </p:cNvPr>
          <p:cNvSpPr>
            <a:spLocks noGrp="1"/>
          </p:cNvSpPr>
          <p:nvPr>
            <p:ph type="title"/>
          </p:nvPr>
        </p:nvSpPr>
        <p:spPr/>
        <p:txBody>
          <a:bodyPr/>
          <a:lstStyle/>
          <a:p>
            <a:r>
              <a:rPr lang="en-CA"/>
              <a:t>Day 3 Agenda </a:t>
            </a:r>
          </a:p>
        </p:txBody>
      </p:sp>
    </p:spTree>
    <p:custDataLst>
      <p:tags r:id="rId1"/>
    </p:custDataLst>
    <p:extLst>
      <p:ext uri="{BB962C8B-B14F-4D97-AF65-F5344CB8AC3E}">
        <p14:creationId xmlns:p14="http://schemas.microsoft.com/office/powerpoint/2010/main" val="190290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latin typeface="Arial"/>
                <a:cs typeface="Arial"/>
              </a:rPr>
              <a:t>Appendix: </a:t>
            </a:r>
            <a:br>
              <a:rPr lang="en-CA"/>
            </a:br>
            <a:r>
              <a:rPr lang="en-CA">
                <a:latin typeface="Arial"/>
                <a:cs typeface="Arial"/>
              </a:rPr>
              <a:t>Weight of Evidence </a:t>
            </a:r>
            <a:endParaRPr lang="en-CA" b="1"/>
          </a:p>
        </p:txBody>
      </p:sp>
    </p:spTree>
    <p:custDataLst>
      <p:tags r:id="rId1"/>
    </p:custDataLst>
    <p:extLst>
      <p:ext uri="{BB962C8B-B14F-4D97-AF65-F5344CB8AC3E}">
        <p14:creationId xmlns:p14="http://schemas.microsoft.com/office/powerpoint/2010/main" val="96979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2" name="Title 1">
            <a:extLst>
              <a:ext uri="{FF2B5EF4-FFF2-40B4-BE49-F238E27FC236}">
                <a16:creationId xmlns:a16="http://schemas.microsoft.com/office/drawing/2014/main" id="{7FAB734D-1DB8-44C0-9BC7-3BF02505BD3F}"/>
              </a:ext>
            </a:extLst>
          </p:cNvPr>
          <p:cNvSpPr>
            <a:spLocks noGrp="1"/>
          </p:cNvSpPr>
          <p:nvPr>
            <p:ph type="title"/>
          </p:nvPr>
        </p:nvSpPr>
        <p:spPr/>
        <p:txBody>
          <a:bodyPr/>
          <a:lstStyle/>
          <a:p>
            <a:r>
              <a:rPr lang="en-CA"/>
              <a:t>Contents</a:t>
            </a:r>
          </a:p>
        </p:txBody>
      </p:sp>
      <p:sp>
        <p:nvSpPr>
          <p:cNvPr id="3" name="Text Placeholder 2">
            <a:extLst>
              <a:ext uri="{FF2B5EF4-FFF2-40B4-BE49-F238E27FC236}">
                <a16:creationId xmlns:a16="http://schemas.microsoft.com/office/drawing/2014/main" id="{3E28F7CF-BAC0-4319-8B58-56E79A9AC511}"/>
              </a:ext>
            </a:extLst>
          </p:cNvPr>
          <p:cNvSpPr>
            <a:spLocks noGrp="1"/>
          </p:cNvSpPr>
          <p:nvPr>
            <p:ph type="body" sz="quarter" idx="4294967295"/>
          </p:nvPr>
        </p:nvSpPr>
        <p:spPr>
          <a:xfrm>
            <a:off x="645185" y="1029559"/>
            <a:ext cx="8201025" cy="3446463"/>
          </a:xfrm>
        </p:spPr>
        <p:txBody>
          <a:bodyPr vert="horz" lIns="91440" tIns="45720" rIns="91440" bIns="45720" rtlCol="0" anchor="t">
            <a:noAutofit/>
          </a:bodyPr>
          <a:lstStyle/>
          <a:p>
            <a:pPr marL="285750" lvl="1" indent="-285750">
              <a:spcBef>
                <a:spcPts val="750"/>
              </a:spcBef>
              <a:buClr>
                <a:schemeClr val="bg2"/>
              </a:buClr>
              <a:buFont typeface="Arial" panose="020B0604020202020204" pitchFamily="34" charset="0"/>
              <a:buChar char="•"/>
            </a:pPr>
            <a:r>
              <a:rPr lang="en-CA">
                <a:latin typeface="Arial"/>
                <a:cs typeface="Arial"/>
              </a:rPr>
              <a:t>Weight of Evidence </a:t>
            </a:r>
            <a:endParaRPr lang="en-CA"/>
          </a:p>
          <a:p>
            <a:pPr marL="285750" lvl="1" indent="-285750">
              <a:spcBef>
                <a:spcPts val="750"/>
              </a:spcBef>
              <a:buClr>
                <a:schemeClr val="bg2"/>
              </a:buClr>
              <a:buFont typeface="Arial" panose="020B0604020202020204" pitchFamily="34" charset="0"/>
              <a:buChar char="•"/>
            </a:pPr>
            <a:r>
              <a:rPr lang="en-CA">
                <a:latin typeface="Arial"/>
                <a:cs typeface="Arial"/>
              </a:rPr>
              <a:t>Some Notes about Weight of Evidence</a:t>
            </a:r>
          </a:p>
          <a:p>
            <a:pPr marL="285750" lvl="1" indent="-285750">
              <a:spcBef>
                <a:spcPts val="750"/>
              </a:spcBef>
              <a:buClr>
                <a:schemeClr val="bg2"/>
              </a:buClr>
              <a:buFont typeface="Arial" panose="020B0604020202020204" pitchFamily="34" charset="0"/>
              <a:buChar char="•"/>
            </a:pPr>
            <a:r>
              <a:rPr lang="en-CA">
                <a:latin typeface="Arial"/>
                <a:cs typeface="Arial"/>
              </a:rPr>
              <a:t>Weight of Evidence - Definition</a:t>
            </a:r>
          </a:p>
          <a:p>
            <a:pPr marL="285750" lvl="1" indent="-285750">
              <a:spcBef>
                <a:spcPts val="750"/>
              </a:spcBef>
              <a:buClr>
                <a:schemeClr val="bg2"/>
              </a:buClr>
              <a:buFont typeface="Arial" panose="020B0604020202020204" pitchFamily="34" charset="0"/>
              <a:buChar char="•"/>
            </a:pPr>
            <a:r>
              <a:rPr lang="en-CA">
                <a:latin typeface="Arial"/>
                <a:cs typeface="Arial"/>
              </a:rPr>
              <a:t>WOE Transformation Tips </a:t>
            </a:r>
            <a:endParaRPr lang="en-CA"/>
          </a:p>
          <a:p>
            <a:pPr marL="285750" lvl="1" indent="-285750">
              <a:spcBef>
                <a:spcPts val="750"/>
              </a:spcBef>
              <a:buClr>
                <a:schemeClr val="bg2"/>
              </a:buClr>
              <a:buFont typeface="Arial" panose="020B0604020202020204" pitchFamily="34" charset="0"/>
              <a:buChar char="•"/>
            </a:pPr>
            <a:r>
              <a:rPr lang="en-CA">
                <a:latin typeface="Arial"/>
                <a:cs typeface="Arial"/>
              </a:rPr>
              <a:t>WOE Transformations in Knowledge Studio</a:t>
            </a:r>
          </a:p>
          <a:p>
            <a:pPr marL="0">
              <a:buClr>
                <a:schemeClr val="bg2"/>
              </a:buClr>
            </a:pPr>
            <a:endParaRPr lang="en-CA">
              <a:latin typeface="Arial"/>
            </a:endParaRPr>
          </a:p>
        </p:txBody>
      </p:sp>
    </p:spTree>
    <p:custDataLst>
      <p:tags r:id="rId1"/>
    </p:custDataLst>
    <p:extLst>
      <p:ext uri="{BB962C8B-B14F-4D97-AF65-F5344CB8AC3E}">
        <p14:creationId xmlns:p14="http://schemas.microsoft.com/office/powerpoint/2010/main" val="81118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254613" y="557229"/>
            <a:ext cx="8792231" cy="4480135"/>
          </a:xfrm>
        </p:spPr>
        <p:txBody>
          <a:bodyPr vert="horz" lIns="91440" tIns="45720" rIns="91440" bIns="45720" rtlCol="0" anchor="t">
            <a:noAutofit/>
          </a:bodyPr>
          <a:lstStyle/>
          <a:p>
            <a:pPr>
              <a:spcAft>
                <a:spcPts val="0"/>
              </a:spcAft>
            </a:pPr>
            <a:r>
              <a:rPr lang="en-CA">
                <a:cs typeface="Arial" panose="020B0604020202020204"/>
              </a:rPr>
              <a:t>For scorecard development, an important variable transformation is called Weight of Evidence (WOE)</a:t>
            </a:r>
            <a:endParaRPr lang="en-US"/>
          </a:p>
          <a:p>
            <a:pPr>
              <a:spcAft>
                <a:spcPts val="0"/>
              </a:spcAft>
            </a:pPr>
            <a:r>
              <a:rPr lang="en-US">
                <a:cs typeface="Arial" panose="020B0604020202020204"/>
              </a:rPr>
              <a:t>WOE assigns a single number for each category or bin of an independent variable</a:t>
            </a:r>
          </a:p>
          <a:p>
            <a:pPr lvl="1">
              <a:spcAft>
                <a:spcPts val="0"/>
              </a:spcAft>
            </a:pPr>
            <a:r>
              <a:rPr lang="en-US">
                <a:latin typeface="Arial"/>
                <a:cs typeface="Arial" panose="020B0604020202020204"/>
              </a:rPr>
              <a:t>These numbers have meaning: they indicate how good that category is at separating the categories of the DV</a:t>
            </a:r>
            <a:endParaRPr lang="en-US">
              <a:cs typeface="Arial" panose="020B0604020202020204"/>
            </a:endParaRPr>
          </a:p>
          <a:p>
            <a:pPr lvl="1">
              <a:spcAft>
                <a:spcPts val="0"/>
              </a:spcAft>
            </a:pPr>
            <a:r>
              <a:rPr lang="en-US">
                <a:latin typeface="Arial"/>
                <a:cs typeface="Arial" panose="020B0604020202020204"/>
              </a:rPr>
              <a:t>Therefore WOE can be utilized to assess the predictive power of each variable, though this is not all that common on its own</a:t>
            </a:r>
          </a:p>
          <a:p>
            <a:pPr lvl="1">
              <a:spcAft>
                <a:spcPts val="0"/>
              </a:spcAft>
            </a:pPr>
            <a:r>
              <a:rPr lang="en-US">
                <a:latin typeface="Arial"/>
                <a:cs typeface="Arial" panose="020B0604020202020204"/>
              </a:rPr>
              <a:t>WOE is a component in the calculation of Information Value, a very powerful and popular metric for assessing the predictive power of variables</a:t>
            </a:r>
            <a:endParaRPr lang="en-US">
              <a:cs typeface="Arial" panose="020B0604020202020204"/>
            </a:endParaRPr>
          </a:p>
          <a:p>
            <a:pPr>
              <a:spcAft>
                <a:spcPts val="0"/>
              </a:spcAft>
            </a:pPr>
            <a:r>
              <a:rPr lang="en-GB">
                <a:cs typeface="Arial" panose="020B0604020202020204"/>
              </a:rPr>
              <a:t>WOE values depend not only on the IV values, but also the DV values</a:t>
            </a:r>
            <a:endParaRPr lang="en-US"/>
          </a:p>
          <a:p>
            <a:pPr lvl="1">
              <a:spcAft>
                <a:spcPts val="0"/>
              </a:spcAft>
            </a:pPr>
            <a:r>
              <a:rPr lang="en-GB">
                <a:latin typeface="Arial"/>
                <a:cs typeface="Arial" panose="020B0604020202020204"/>
              </a:rPr>
              <a:t>WOE doesn't make sense for things like unsupervised learning. In fact, WOE only makes sense in the case of a binary DV</a:t>
            </a:r>
            <a:endParaRPr lang="en-US">
              <a:latin typeface="Arial"/>
            </a:endParaRPr>
          </a:p>
          <a:p>
            <a:pPr>
              <a:spcAft>
                <a:spcPts val="0"/>
              </a:spcAft>
            </a:pPr>
            <a:r>
              <a:rPr lang="en-GB">
                <a:latin typeface="Arial"/>
                <a:cs typeface="Arial" panose="020B0604020202020204"/>
              </a:rPr>
              <a:t>The binning of the IVs matters for WOE as well</a:t>
            </a:r>
            <a:endParaRPr lang="en-GB">
              <a:latin typeface="Arial"/>
            </a:endParaRPr>
          </a:p>
          <a:p>
            <a:pPr lvl="1">
              <a:spcAft>
                <a:spcPts val="0"/>
              </a:spcAft>
            </a:pPr>
            <a:r>
              <a:rPr lang="en-GB">
                <a:latin typeface="Arial"/>
                <a:cs typeface="Arial" panose="020B0604020202020204"/>
              </a:rPr>
              <a:t>In Knowledge Studio optimal binning algorithms for decision trees are used to bin variables when creating WOE transformations</a:t>
            </a:r>
          </a:p>
          <a:p>
            <a:pPr lvl="1">
              <a:spcAft>
                <a:spcPts val="0"/>
              </a:spcAft>
            </a:pPr>
            <a:r>
              <a:rPr lang="en-GB">
                <a:latin typeface="Arial"/>
                <a:cs typeface="Arial" panose="020B0604020202020204"/>
              </a:rPr>
              <a:t>This optimal binning groups variables together in order to minimize the difference of DV rates within bins, and maximize the difference of DV rates between bins</a:t>
            </a:r>
          </a:p>
          <a:p>
            <a:pPr>
              <a:spcAft>
                <a:spcPts val="0"/>
              </a:spcAft>
            </a:pPr>
            <a:r>
              <a:rPr lang="en-GB">
                <a:cs typeface="Arial" panose="020B0604020202020204"/>
              </a:rPr>
              <a:t>Generally missing category is grouped separately </a:t>
            </a:r>
          </a:p>
          <a:p>
            <a:pPr>
              <a:spcAft>
                <a:spcPts val="0"/>
              </a:spcAft>
            </a:pPr>
            <a:r>
              <a:rPr lang="en-GB">
                <a:cs typeface="Arial" panose="020B0604020202020204"/>
              </a:rPr>
              <a:t>There should be no groups with null categories </a:t>
            </a:r>
          </a:p>
          <a:p>
            <a:pPr>
              <a:spcAft>
                <a:spcPts val="0"/>
              </a:spcAft>
            </a:pPr>
            <a:r>
              <a:rPr lang="en-GB">
                <a:cs typeface="Arial" panose="020B0604020202020204"/>
              </a:rPr>
              <a:t>The larger the difference between adjacent groupings, the higher the predictive ability of t</a:t>
            </a:r>
            <a:r>
              <a:rPr lang="en-CA">
                <a:cs typeface="Arial" panose="020B0604020202020204"/>
              </a:rPr>
              <a:t>he independent variable</a:t>
            </a:r>
            <a:endParaRPr lang="en-US">
              <a:cs typeface="Arial" panose="020B0604020202020204"/>
            </a:endParaRPr>
          </a:p>
          <a:p>
            <a:pPr>
              <a:spcAft>
                <a:spcPts val="0"/>
              </a:spcAft>
            </a:pPr>
            <a:r>
              <a:rPr lang="en-CA">
                <a:cs typeface="Arial" panose="020B0604020202020204"/>
              </a:rPr>
              <a:t>Different groupings will result in different WOE values</a:t>
            </a:r>
          </a:p>
          <a:p>
            <a:pPr marL="179705" indent="-179705">
              <a:spcAft>
                <a:spcPts val="0"/>
              </a:spcAft>
            </a:pPr>
            <a:endParaRPr lang="en-GB">
              <a:ea typeface="+mn-lt"/>
              <a:cs typeface="+mn-lt"/>
            </a:endParaRPr>
          </a:p>
          <a:p>
            <a:pPr marL="179705" indent="-179705">
              <a:spcAft>
                <a:spcPts val="0"/>
              </a:spcAft>
            </a:pPr>
            <a:endParaRPr lang="en-CA">
              <a:cs typeface="Arial" panose="020B0604020202020204"/>
            </a:endParaRPr>
          </a:p>
          <a:p>
            <a:pPr marL="179705" indent="-179705">
              <a:spcAft>
                <a:spcPts val="0"/>
              </a:spcAft>
            </a:pPr>
            <a:endParaRPr lang="en-CA">
              <a:ea typeface="+mn-lt"/>
              <a:cs typeface="+mn-lt"/>
            </a:endParaRPr>
          </a:p>
          <a:p>
            <a:pPr marL="179705" indent="-179705">
              <a:spcAft>
                <a:spcPts val="0"/>
              </a:spcAft>
            </a:pPr>
            <a:endParaRPr lang="en-CA">
              <a:ea typeface="+mn-lt"/>
              <a:cs typeface="+mn-lt"/>
            </a:endParaRPr>
          </a:p>
          <a:p>
            <a:pPr marL="179705" indent="-179705">
              <a:spcAft>
                <a:spcPts val="0"/>
              </a:spcAft>
            </a:pPr>
            <a:endParaRPr lang="en-CA">
              <a:ea typeface="+mn-lt"/>
              <a:cs typeface="+mn-lt"/>
            </a:endParaRPr>
          </a:p>
          <a:p>
            <a:pPr marL="179705" indent="-179705">
              <a:spcAft>
                <a:spcPts val="0"/>
              </a:spcAft>
            </a:pPr>
            <a:endParaRPr lang="en-CA">
              <a:ea typeface="+mn-lt"/>
              <a:cs typeface="+mn-lt"/>
            </a:endParaRPr>
          </a:p>
          <a:p>
            <a:pPr marL="179705" indent="-179705">
              <a:spcAft>
                <a:spcPts val="0"/>
              </a:spcAft>
            </a:pPr>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a:xfrm>
            <a:off x="319252" y="250278"/>
            <a:ext cx="8215744" cy="298669"/>
          </a:xfrm>
        </p:spPr>
        <p:txBody>
          <a:bodyPr/>
          <a:lstStyle/>
          <a:p>
            <a:r>
              <a:rPr lang="en-CA">
                <a:latin typeface="Arial"/>
                <a:cs typeface="Arial"/>
              </a:rPr>
              <a:t>Weight of Evidence</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spTree>
    <p:custDataLst>
      <p:tags r:id="rId1"/>
    </p:custDataLst>
    <p:extLst>
      <p:ext uri="{BB962C8B-B14F-4D97-AF65-F5344CB8AC3E}">
        <p14:creationId xmlns:p14="http://schemas.microsoft.com/office/powerpoint/2010/main" val="17930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274320" y="754298"/>
            <a:ext cx="8201025" cy="3445524"/>
          </a:xfrm>
        </p:spPr>
        <p:txBody>
          <a:bodyPr vert="horz" lIns="91440" tIns="45720" rIns="91440" bIns="45720" rtlCol="0" anchor="t">
            <a:noAutofit/>
          </a:bodyPr>
          <a:lstStyle/>
          <a:p>
            <a:pPr>
              <a:spcAft>
                <a:spcPts val="400"/>
              </a:spcAft>
            </a:pPr>
            <a:r>
              <a:rPr lang="en-GB">
                <a:cs typeface="Arial" panose="020B0604020202020204"/>
              </a:rPr>
              <a:t>WOE values depend not only on the IV values, but also the DV values</a:t>
            </a:r>
            <a:endParaRPr lang="en-US"/>
          </a:p>
          <a:p>
            <a:pPr lvl="1">
              <a:spcAft>
                <a:spcPts val="400"/>
              </a:spcAft>
            </a:pPr>
            <a:r>
              <a:rPr lang="en-GB">
                <a:latin typeface="Arial"/>
                <a:cs typeface="Arial" panose="020B0604020202020204"/>
              </a:rPr>
              <a:t>WOE doesn't make sense for things like unsupervised learning – in fact, WOE only makes sense in the case of a binary DV</a:t>
            </a:r>
            <a:endParaRPr lang="en-US">
              <a:latin typeface="Arial"/>
            </a:endParaRPr>
          </a:p>
          <a:p>
            <a:pPr>
              <a:spcAft>
                <a:spcPts val="400"/>
              </a:spcAft>
            </a:pPr>
            <a:r>
              <a:rPr lang="en-GB">
                <a:latin typeface="Arial"/>
                <a:cs typeface="Arial" panose="020B0604020202020204"/>
              </a:rPr>
              <a:t>The binning of the IVs matters for WOE</a:t>
            </a:r>
            <a:endParaRPr lang="en-GB">
              <a:latin typeface="Arial"/>
            </a:endParaRPr>
          </a:p>
          <a:p>
            <a:pPr lvl="1">
              <a:spcAft>
                <a:spcPts val="400"/>
              </a:spcAft>
            </a:pPr>
            <a:r>
              <a:rPr lang="en-CA">
                <a:latin typeface="Arial"/>
                <a:cs typeface="Arial" panose="020B0604020202020204"/>
              </a:rPr>
              <a:t>Different </a:t>
            </a:r>
            <a:r>
              <a:rPr lang="en-CA" err="1">
                <a:latin typeface="Arial"/>
                <a:cs typeface="Arial" panose="020B0604020202020204"/>
              </a:rPr>
              <a:t>binnings</a:t>
            </a:r>
            <a:r>
              <a:rPr lang="en-CA">
                <a:latin typeface="Arial"/>
                <a:cs typeface="Arial" panose="020B0604020202020204"/>
              </a:rPr>
              <a:t> will result in different WOE values</a:t>
            </a:r>
            <a:endParaRPr lang="en-GB">
              <a:latin typeface="Arial"/>
              <a:cs typeface="Arial" panose="020B0604020202020204"/>
            </a:endParaRPr>
          </a:p>
          <a:p>
            <a:pPr lvl="1">
              <a:spcAft>
                <a:spcPts val="400"/>
              </a:spcAft>
            </a:pPr>
            <a:r>
              <a:rPr lang="en-GB">
                <a:latin typeface="Arial"/>
                <a:cs typeface="Arial" panose="020B0604020202020204"/>
              </a:rPr>
              <a:t>In Knowledge Studio optimal binning algorithms for decision trees are used to bin variables when creating WOE transformations</a:t>
            </a:r>
          </a:p>
          <a:p>
            <a:pPr lvl="1">
              <a:spcAft>
                <a:spcPts val="400"/>
              </a:spcAft>
            </a:pPr>
            <a:r>
              <a:rPr lang="en-GB">
                <a:latin typeface="Arial"/>
                <a:cs typeface="Arial" panose="020B0604020202020204"/>
              </a:rPr>
              <a:t>This optimal binning groups variables together in order to minimize the difference of DV rates within bins, and maximize the difference of DV rates between bins</a:t>
            </a:r>
          </a:p>
          <a:p>
            <a:pPr>
              <a:spcAft>
                <a:spcPts val="400"/>
              </a:spcAft>
            </a:pPr>
            <a:r>
              <a:rPr lang="en-GB">
                <a:cs typeface="Arial" panose="020B0604020202020204"/>
              </a:rPr>
              <a:t>WOE is often said to handle missing values and outliers gracefully</a:t>
            </a:r>
          </a:p>
          <a:p>
            <a:pPr lvl="1">
              <a:spcAft>
                <a:spcPts val="400"/>
              </a:spcAft>
            </a:pPr>
            <a:r>
              <a:rPr lang="en-GB">
                <a:latin typeface="Arial"/>
                <a:cs typeface="Arial" panose="020B0604020202020204"/>
              </a:rPr>
              <a:t>These is handled through the binning</a:t>
            </a:r>
            <a:endParaRPr lang="en-GB">
              <a:latin typeface="Arial"/>
            </a:endParaRPr>
          </a:p>
          <a:p>
            <a:pPr lvl="2">
              <a:spcAft>
                <a:spcPts val="400"/>
              </a:spcAft>
            </a:pPr>
            <a:r>
              <a:rPr lang="en-GB">
                <a:latin typeface="Arial"/>
                <a:cs typeface="Arial" panose="020B0604020202020204"/>
              </a:rPr>
              <a:t>Typically missing values are grouped in their own bin, though this is not strictly necessary</a:t>
            </a:r>
            <a:endParaRPr lang="en-GB">
              <a:latin typeface="Arial"/>
            </a:endParaRPr>
          </a:p>
          <a:p>
            <a:pPr>
              <a:spcAft>
                <a:spcPts val="400"/>
              </a:spcAft>
            </a:pPr>
            <a:r>
              <a:rPr lang="en-GB">
                <a:cs typeface="Arial" panose="020B0604020202020204"/>
              </a:rPr>
              <a:t>The larger the difference in DV distribution between adjacent groupings, the higher the predictive ability of t</a:t>
            </a:r>
            <a:r>
              <a:rPr lang="en-CA">
                <a:cs typeface="Arial" panose="020B0604020202020204"/>
              </a:rPr>
              <a:t>he independent variable</a:t>
            </a:r>
            <a:endParaRPr lang="en-US">
              <a:cs typeface="Arial" panose="020B0604020202020204"/>
            </a:endParaRPr>
          </a:p>
          <a:p>
            <a:pPr>
              <a:spcAft>
                <a:spcPts val="400"/>
              </a:spcAft>
            </a:pPr>
            <a:r>
              <a:rPr lang="en-CA">
                <a:ea typeface="+mn-lt"/>
                <a:cs typeface="+mn-lt"/>
              </a:rPr>
              <a:t>WOE transformations help facilitate the building of Scorecards</a:t>
            </a:r>
          </a:p>
          <a:p>
            <a:pPr marL="179705" indent="-179705"/>
            <a:endParaRPr lang="en-GB">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Some Notes about Weight of Evidence</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spTree>
    <p:custDataLst>
      <p:tags r:id="rId1"/>
    </p:custDataLst>
    <p:extLst>
      <p:ext uri="{BB962C8B-B14F-4D97-AF65-F5344CB8AC3E}">
        <p14:creationId xmlns:p14="http://schemas.microsoft.com/office/powerpoint/2010/main" val="142432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396240" y="685718"/>
            <a:ext cx="8201025" cy="3445524"/>
          </a:xfrm>
        </p:spPr>
        <p:txBody>
          <a:bodyPr vert="horz" lIns="91440" tIns="45720" rIns="91440" bIns="45720" rtlCol="0" anchor="t">
            <a:noAutofit/>
          </a:bodyPr>
          <a:lstStyle/>
          <a:p>
            <a:pPr>
              <a:spcAft>
                <a:spcPts val="400"/>
              </a:spcAft>
            </a:pPr>
            <a:r>
              <a:rPr lang="en-GB">
                <a:ea typeface="+mn-lt"/>
                <a:cs typeface="Arial" panose="020B0604020202020204"/>
              </a:rPr>
              <a:t>WOE can be derived using the following formula (where the DV categories are "Good" and "Bad"):</a:t>
            </a:r>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r>
              <a:rPr lang="en-CA">
                <a:ea typeface="+mn-lt"/>
                <a:cs typeface="+mn-lt"/>
              </a:rPr>
              <a:t>Note: "Dist Good" refers to the percentage of all "Good" records which fall into that category, not the percentage of that category which are good</a:t>
            </a:r>
          </a:p>
          <a:p>
            <a:pPr marL="351155" lvl="1" indent="-179705"/>
            <a:r>
              <a:rPr lang="en-CA">
                <a:latin typeface="Arial"/>
                <a:ea typeface="+mn-lt"/>
                <a:cs typeface="+mn-lt"/>
              </a:rPr>
              <a:t>e.g. in the above table, Dist Good in the '17-27' category comes from 2399/7643 (not 2399/2459)</a:t>
            </a:r>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a:xfrm>
            <a:off x="464820" y="335280"/>
            <a:ext cx="8215744" cy="298669"/>
          </a:xfrm>
        </p:spPr>
        <p:txBody>
          <a:bodyPr/>
          <a:lstStyle/>
          <a:p>
            <a:r>
              <a:rPr lang="en-CA">
                <a:latin typeface="Arial"/>
                <a:cs typeface="Arial"/>
              </a:rPr>
              <a:t>Weight of Evidence - Definition</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126231C-604C-46E1-AA9E-CE1C7FC597EE}"/>
                  </a:ext>
                </a:extLst>
              </p:cNvPr>
              <p:cNvSpPr/>
              <p:nvPr/>
            </p:nvSpPr>
            <p:spPr>
              <a:xfrm>
                <a:off x="3021334" y="1028787"/>
                <a:ext cx="3101332" cy="5763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1400" b="0" i="1" smtClean="0">
                          <a:latin typeface="Cambria Math" panose="02040503050406030204" pitchFamily="18" charset="0"/>
                        </a:rPr>
                        <m:t>𝑊𝑂𝐸</m:t>
                      </m:r>
                      <m:r>
                        <a:rPr lang="en-CA" sz="1400" b="0" i="1" smtClean="0">
                          <a:latin typeface="Cambria Math" panose="02040503050406030204" pitchFamily="18" charset="0"/>
                        </a:rPr>
                        <m:t>=</m:t>
                      </m:r>
                      <m:r>
                        <m:rPr>
                          <m:sty m:val="p"/>
                        </m:rPr>
                        <a:rPr lang="en-CA" sz="1400" b="0" i="0" smtClean="0">
                          <a:latin typeface="Cambria Math" panose="02040503050406030204" pitchFamily="18" charset="0"/>
                        </a:rPr>
                        <m:t>ln</m:t>
                      </m:r>
                      <m:r>
                        <a:rPr lang="en-CA" sz="1400" b="0" i="1" smtClean="0">
                          <a:latin typeface="Cambria Math" panose="02040503050406030204" pitchFamily="18" charset="0"/>
                        </a:rPr>
                        <m:t>⁡</m:t>
                      </m:r>
                      <m:d>
                        <m:dPr>
                          <m:ctrlPr>
                            <a:rPr lang="en-CA" sz="1400" b="0" i="1" smtClean="0">
                              <a:latin typeface="Cambria Math" panose="02040503050406030204" pitchFamily="18" charset="0"/>
                            </a:rPr>
                          </m:ctrlPr>
                        </m:dPr>
                        <m:e>
                          <m:f>
                            <m:fPr>
                              <m:ctrlPr>
                                <a:rPr lang="en-CA" sz="1400" b="0" i="1" smtClean="0">
                                  <a:latin typeface="Cambria Math" panose="02040503050406030204" pitchFamily="18" charset="0"/>
                                </a:rPr>
                              </m:ctrlPr>
                            </m:fPr>
                            <m:num>
                              <m:r>
                                <a:rPr lang="en-CA" sz="1400" b="0" i="1" smtClean="0">
                                  <a:latin typeface="Cambria Math" panose="02040503050406030204" pitchFamily="18" charset="0"/>
                                </a:rPr>
                                <m:t>𝐷𝑖𝑠𝑡</m:t>
                              </m:r>
                              <m:r>
                                <a:rPr lang="en-CA" sz="1400" b="0" i="1" smtClean="0">
                                  <a:latin typeface="Cambria Math" panose="02040503050406030204" pitchFamily="18" charset="0"/>
                                </a:rPr>
                                <m:t> </m:t>
                              </m:r>
                              <m:r>
                                <a:rPr lang="en-CA" sz="1400" b="0" i="1" smtClean="0">
                                  <a:latin typeface="Cambria Math" panose="02040503050406030204" pitchFamily="18" charset="0"/>
                                </a:rPr>
                                <m:t>𝐺𝑜𝑜𝑑</m:t>
                              </m:r>
                            </m:num>
                            <m:den>
                              <m:r>
                                <a:rPr lang="en-CA" sz="1400" b="0" i="1" smtClean="0">
                                  <a:latin typeface="Cambria Math" panose="02040503050406030204" pitchFamily="18" charset="0"/>
                                </a:rPr>
                                <m:t>𝐷𝑖𝑠𝑡</m:t>
                              </m:r>
                              <m:r>
                                <a:rPr lang="en-CA" sz="1400" b="0" i="1" smtClean="0">
                                  <a:latin typeface="Cambria Math" panose="02040503050406030204" pitchFamily="18" charset="0"/>
                                </a:rPr>
                                <m:t> </m:t>
                              </m:r>
                              <m:r>
                                <a:rPr lang="en-CA" sz="1400" b="0" i="1" smtClean="0">
                                  <a:latin typeface="Cambria Math" panose="02040503050406030204" pitchFamily="18" charset="0"/>
                                </a:rPr>
                                <m:t>𝐵𝑎𝑑</m:t>
                              </m:r>
                            </m:den>
                          </m:f>
                        </m:e>
                      </m:d>
                    </m:oMath>
                  </m:oMathPara>
                </a14:m>
                <a:endParaRPr lang="en-CA" sz="1400"/>
              </a:p>
            </p:txBody>
          </p:sp>
        </mc:Choice>
        <mc:Fallback xmlns="">
          <p:sp>
            <p:nvSpPr>
              <p:cNvPr id="6" name="Rectangle 5">
                <a:extLst>
                  <a:ext uri="{FF2B5EF4-FFF2-40B4-BE49-F238E27FC236}">
                    <a16:creationId xmlns:a16="http://schemas.microsoft.com/office/drawing/2014/main" id="{8126231C-604C-46E1-AA9E-CE1C7FC597EE}"/>
                  </a:ext>
                </a:extLst>
              </p:cNvPr>
              <p:cNvSpPr>
                <a:spLocks noRot="1" noChangeAspect="1" noMove="1" noResize="1" noEditPoints="1" noAdjustHandles="1" noChangeArrowheads="1" noChangeShapeType="1" noTextEdit="1"/>
              </p:cNvSpPr>
              <p:nvPr/>
            </p:nvSpPr>
            <p:spPr>
              <a:xfrm>
                <a:off x="3021334" y="1028787"/>
                <a:ext cx="3101332" cy="576376"/>
              </a:xfrm>
              <a:prstGeom prst="rect">
                <a:avLst/>
              </a:prstGeom>
              <a:blipFill>
                <a:blip r:embed="rId6"/>
                <a:stretch>
                  <a:fillRect/>
                </a:stretch>
              </a:blipFill>
            </p:spPr>
            <p:txBody>
              <a:bodyPr/>
              <a:lstStyle/>
              <a:p>
                <a:r>
                  <a:rPr lang="en-US">
                    <a:noFill/>
                  </a:rPr>
                  <a:t> </a:t>
                </a:r>
              </a:p>
            </p:txBody>
          </p:sp>
        </mc:Fallback>
      </mc:AlternateContent>
      <p:graphicFrame>
        <p:nvGraphicFramePr>
          <p:cNvPr id="7" name="Table 5">
            <a:extLst>
              <a:ext uri="{FF2B5EF4-FFF2-40B4-BE49-F238E27FC236}">
                <a16:creationId xmlns:a16="http://schemas.microsoft.com/office/drawing/2014/main" id="{AF44543F-686F-4809-85B1-B03B2028AD58}"/>
              </a:ext>
            </a:extLst>
          </p:cNvPr>
          <p:cNvGraphicFramePr>
            <a:graphicFrameLocks noGrp="1"/>
          </p:cNvGraphicFramePr>
          <p:nvPr>
            <p:extLst>
              <p:ext uri="{D42A27DB-BD31-4B8C-83A1-F6EECF244321}">
                <p14:modId xmlns:p14="http://schemas.microsoft.com/office/powerpoint/2010/main" val="2165090773"/>
              </p:ext>
            </p:extLst>
          </p:nvPr>
        </p:nvGraphicFramePr>
        <p:xfrm>
          <a:off x="841726" y="1705002"/>
          <a:ext cx="7431452" cy="1885354"/>
        </p:xfrm>
        <a:graphic>
          <a:graphicData uri="http://schemas.openxmlformats.org/drawingml/2006/table">
            <a:tbl>
              <a:tblPr firstRow="1" bandRow="1">
                <a:tableStyleId>{5C22544A-7EE6-4342-B048-85BDC9FD1C3A}</a:tableStyleId>
              </a:tblPr>
              <a:tblGrid>
                <a:gridCol w="1281793">
                  <a:extLst>
                    <a:ext uri="{9D8B030D-6E8A-4147-A177-3AD203B41FA5}">
                      <a16:colId xmlns:a16="http://schemas.microsoft.com/office/drawing/2014/main" val="3315732399"/>
                    </a:ext>
                  </a:extLst>
                </a:gridCol>
                <a:gridCol w="1157315">
                  <a:extLst>
                    <a:ext uri="{9D8B030D-6E8A-4147-A177-3AD203B41FA5}">
                      <a16:colId xmlns:a16="http://schemas.microsoft.com/office/drawing/2014/main" val="397905973"/>
                    </a:ext>
                  </a:extLst>
                </a:gridCol>
                <a:gridCol w="1257089">
                  <a:extLst>
                    <a:ext uri="{9D8B030D-6E8A-4147-A177-3AD203B41FA5}">
                      <a16:colId xmlns:a16="http://schemas.microsoft.com/office/drawing/2014/main" val="1056511880"/>
                    </a:ext>
                  </a:extLst>
                </a:gridCol>
                <a:gridCol w="1261959">
                  <a:extLst>
                    <a:ext uri="{9D8B030D-6E8A-4147-A177-3AD203B41FA5}">
                      <a16:colId xmlns:a16="http://schemas.microsoft.com/office/drawing/2014/main" val="3281952939"/>
                    </a:ext>
                  </a:extLst>
                </a:gridCol>
                <a:gridCol w="1236648">
                  <a:extLst>
                    <a:ext uri="{9D8B030D-6E8A-4147-A177-3AD203B41FA5}">
                      <a16:colId xmlns:a16="http://schemas.microsoft.com/office/drawing/2014/main" val="3808524707"/>
                    </a:ext>
                  </a:extLst>
                </a:gridCol>
                <a:gridCol w="1236648">
                  <a:extLst>
                    <a:ext uri="{9D8B030D-6E8A-4147-A177-3AD203B41FA5}">
                      <a16:colId xmlns:a16="http://schemas.microsoft.com/office/drawing/2014/main" val="91446052"/>
                    </a:ext>
                  </a:extLst>
                </a:gridCol>
              </a:tblGrid>
              <a:tr h="556054">
                <a:tc>
                  <a:txBody>
                    <a:bodyPr/>
                    <a:lstStyle/>
                    <a:p>
                      <a:pPr algn="ctr"/>
                      <a:r>
                        <a:rPr lang="en-CA" sz="1200"/>
                        <a:t>Age Category</a:t>
                      </a:r>
                    </a:p>
                  </a:txBody>
                  <a:tcPr marL="82982" marR="82982" marT="41490" marB="41490"/>
                </a:tc>
                <a:tc>
                  <a:txBody>
                    <a:bodyPr/>
                    <a:lstStyle/>
                    <a:p>
                      <a:pPr algn="ctr"/>
                      <a:r>
                        <a:rPr lang="en-CA" sz="1200"/>
                        <a:t>Bad</a:t>
                      </a:r>
                    </a:p>
                  </a:txBody>
                  <a:tcPr marL="82982" marR="82982" marT="41490" marB="41490"/>
                </a:tc>
                <a:tc>
                  <a:txBody>
                    <a:bodyPr/>
                    <a:lstStyle/>
                    <a:p>
                      <a:pPr algn="ctr"/>
                      <a:r>
                        <a:rPr lang="en-CA" sz="1200" err="1"/>
                        <a:t>Dist</a:t>
                      </a:r>
                      <a:r>
                        <a:rPr lang="en-CA" sz="1200"/>
                        <a:t> Bad (%)</a:t>
                      </a:r>
                    </a:p>
                  </a:txBody>
                  <a:tcPr marL="82982" marR="82982" marT="41490" marB="41490"/>
                </a:tc>
                <a:tc>
                  <a:txBody>
                    <a:bodyPr/>
                    <a:lstStyle/>
                    <a:p>
                      <a:pPr algn="ctr"/>
                      <a:r>
                        <a:rPr lang="en-CA" sz="1200"/>
                        <a:t>Good</a:t>
                      </a:r>
                    </a:p>
                  </a:txBody>
                  <a:tcPr marL="82982" marR="82982" marT="41490" marB="41490"/>
                </a:tc>
                <a:tc>
                  <a:txBody>
                    <a:bodyPr/>
                    <a:lstStyle/>
                    <a:p>
                      <a:pPr algn="ctr"/>
                      <a:r>
                        <a:rPr lang="en-CA" sz="1200" err="1"/>
                        <a:t>Dist</a:t>
                      </a:r>
                      <a:r>
                        <a:rPr lang="en-CA" sz="1200"/>
                        <a:t> Good (%)</a:t>
                      </a:r>
                    </a:p>
                  </a:txBody>
                  <a:tcPr marL="82982" marR="82982" marT="41490" marB="41490"/>
                </a:tc>
                <a:tc>
                  <a:txBody>
                    <a:bodyPr/>
                    <a:lstStyle/>
                    <a:p>
                      <a:pPr algn="ctr"/>
                      <a:r>
                        <a:rPr lang="en-CA" sz="1200"/>
                        <a:t>WOE </a:t>
                      </a:r>
                      <a:endParaRPr lang="en-CA" sz="1200">
                        <a:solidFill>
                          <a:schemeClr val="bg1"/>
                        </a:solidFill>
                      </a:endParaRPr>
                    </a:p>
                  </a:txBody>
                  <a:tcPr marL="82982" marR="82982" marT="41490" marB="41490"/>
                </a:tc>
                <a:extLst>
                  <a:ext uri="{0D108BD9-81ED-4DB2-BD59-A6C34878D82A}">
                    <a16:rowId xmlns:a16="http://schemas.microsoft.com/office/drawing/2014/main" val="2590147099"/>
                  </a:ext>
                </a:extLst>
              </a:tr>
              <a:tr h="262890">
                <a:tc>
                  <a:txBody>
                    <a:bodyPr/>
                    <a:lstStyle/>
                    <a:p>
                      <a:pPr algn="ctr"/>
                      <a:r>
                        <a:rPr lang="en-CA" sz="1200">
                          <a:solidFill>
                            <a:schemeClr val="bg2"/>
                          </a:solidFill>
                        </a:rPr>
                        <a:t>17-27</a:t>
                      </a:r>
                    </a:p>
                  </a:txBody>
                  <a:tcPr marL="82982" marR="82982" marT="41490" marB="41490"/>
                </a:tc>
                <a:tc>
                  <a:txBody>
                    <a:bodyPr/>
                    <a:lstStyle/>
                    <a:p>
                      <a:pPr algn="ctr"/>
                      <a:r>
                        <a:rPr lang="en-CA" sz="1200">
                          <a:solidFill>
                            <a:schemeClr val="bg2"/>
                          </a:solidFill>
                        </a:rPr>
                        <a:t>60</a:t>
                      </a:r>
                    </a:p>
                  </a:txBody>
                  <a:tcPr marL="82982" marR="82982" marT="41490" marB="41490"/>
                </a:tc>
                <a:tc>
                  <a:txBody>
                    <a:bodyPr/>
                    <a:lstStyle/>
                    <a:p>
                      <a:pPr algn="ctr"/>
                      <a:r>
                        <a:rPr lang="en-CA" sz="1200">
                          <a:solidFill>
                            <a:schemeClr val="bg2"/>
                          </a:solidFill>
                        </a:rPr>
                        <a:t>2.55</a:t>
                      </a:r>
                    </a:p>
                  </a:txBody>
                  <a:tcPr marL="82982" marR="82982" marT="41490" marB="41490"/>
                </a:tc>
                <a:tc>
                  <a:txBody>
                    <a:bodyPr/>
                    <a:lstStyle/>
                    <a:p>
                      <a:pPr algn="ctr"/>
                      <a:r>
                        <a:rPr lang="en-CA" sz="1200">
                          <a:solidFill>
                            <a:schemeClr val="bg2"/>
                          </a:solidFill>
                        </a:rPr>
                        <a:t>2399</a:t>
                      </a:r>
                    </a:p>
                  </a:txBody>
                  <a:tcPr marL="82982" marR="82982" marT="41490" marB="41490"/>
                </a:tc>
                <a:tc>
                  <a:txBody>
                    <a:bodyPr/>
                    <a:lstStyle/>
                    <a:p>
                      <a:pPr algn="ctr"/>
                      <a:r>
                        <a:rPr lang="en-CA" sz="1200">
                          <a:solidFill>
                            <a:schemeClr val="bg2"/>
                          </a:solidFill>
                        </a:rPr>
                        <a:t>31.39</a:t>
                      </a:r>
                    </a:p>
                  </a:txBody>
                  <a:tcPr marL="82982" marR="82982" marT="41490" marB="41490"/>
                </a:tc>
                <a:tc>
                  <a:txBody>
                    <a:bodyPr/>
                    <a:lstStyle/>
                    <a:p>
                      <a:pPr algn="ctr"/>
                      <a:r>
                        <a:rPr lang="en-CA" sz="1200" b="1">
                          <a:solidFill>
                            <a:schemeClr val="bg2"/>
                          </a:solidFill>
                        </a:rPr>
                        <a:t>-2.512</a:t>
                      </a:r>
                    </a:p>
                  </a:txBody>
                  <a:tcPr marL="82982" marR="82982" marT="41490" marB="41490"/>
                </a:tc>
                <a:extLst>
                  <a:ext uri="{0D108BD9-81ED-4DB2-BD59-A6C34878D82A}">
                    <a16:rowId xmlns:a16="http://schemas.microsoft.com/office/drawing/2014/main" val="3176084942"/>
                  </a:ext>
                </a:extLst>
              </a:tr>
              <a:tr h="255167">
                <a:tc>
                  <a:txBody>
                    <a:bodyPr/>
                    <a:lstStyle/>
                    <a:p>
                      <a:pPr algn="ctr"/>
                      <a:r>
                        <a:rPr lang="en-CA" sz="1200">
                          <a:solidFill>
                            <a:schemeClr val="bg2"/>
                          </a:solidFill>
                        </a:rPr>
                        <a:t>28-37</a:t>
                      </a:r>
                    </a:p>
                  </a:txBody>
                  <a:tcPr marL="82982" marR="82982" marT="41490" marB="41490"/>
                </a:tc>
                <a:tc>
                  <a:txBody>
                    <a:bodyPr/>
                    <a:lstStyle/>
                    <a:p>
                      <a:pPr algn="ctr"/>
                      <a:r>
                        <a:rPr lang="en-CA" sz="1200">
                          <a:solidFill>
                            <a:schemeClr val="bg2"/>
                          </a:solidFill>
                        </a:rPr>
                        <a:t>539</a:t>
                      </a:r>
                    </a:p>
                  </a:txBody>
                  <a:tcPr marL="82982" marR="82982" marT="41490" marB="41490"/>
                </a:tc>
                <a:tc>
                  <a:txBody>
                    <a:bodyPr/>
                    <a:lstStyle/>
                    <a:p>
                      <a:pPr algn="ctr"/>
                      <a:r>
                        <a:rPr lang="en-CA" sz="1200">
                          <a:solidFill>
                            <a:schemeClr val="bg2"/>
                          </a:solidFill>
                        </a:rPr>
                        <a:t>22.88</a:t>
                      </a:r>
                    </a:p>
                  </a:txBody>
                  <a:tcPr marL="82982" marR="82982" marT="41490" marB="41490"/>
                </a:tc>
                <a:tc>
                  <a:txBody>
                    <a:bodyPr/>
                    <a:lstStyle/>
                    <a:p>
                      <a:pPr algn="ctr"/>
                      <a:r>
                        <a:rPr lang="en-CA" sz="1200">
                          <a:solidFill>
                            <a:schemeClr val="bg2"/>
                          </a:solidFill>
                        </a:rPr>
                        <a:t>1856</a:t>
                      </a:r>
                    </a:p>
                  </a:txBody>
                  <a:tcPr marL="82982" marR="82982" marT="41490" marB="41490"/>
                </a:tc>
                <a:tc>
                  <a:txBody>
                    <a:bodyPr/>
                    <a:lstStyle/>
                    <a:p>
                      <a:pPr algn="ctr"/>
                      <a:r>
                        <a:rPr lang="en-CA" sz="1200">
                          <a:solidFill>
                            <a:schemeClr val="bg2"/>
                          </a:solidFill>
                        </a:rPr>
                        <a:t>24.28</a:t>
                      </a:r>
                    </a:p>
                  </a:txBody>
                  <a:tcPr marL="82982" marR="82982" marT="41490" marB="41490"/>
                </a:tc>
                <a:tc>
                  <a:txBody>
                    <a:bodyPr/>
                    <a:lstStyle/>
                    <a:p>
                      <a:pPr algn="ctr"/>
                      <a:r>
                        <a:rPr lang="en-CA" sz="1200" b="1">
                          <a:solidFill>
                            <a:schemeClr val="bg2"/>
                          </a:solidFill>
                        </a:rPr>
                        <a:t>-0.060</a:t>
                      </a:r>
                    </a:p>
                  </a:txBody>
                  <a:tcPr marL="82982" marR="82982" marT="41490" marB="41490"/>
                </a:tc>
                <a:extLst>
                  <a:ext uri="{0D108BD9-81ED-4DB2-BD59-A6C34878D82A}">
                    <a16:rowId xmlns:a16="http://schemas.microsoft.com/office/drawing/2014/main" val="3224715928"/>
                  </a:ext>
                </a:extLst>
              </a:tr>
              <a:tr h="255167">
                <a:tc>
                  <a:txBody>
                    <a:bodyPr/>
                    <a:lstStyle/>
                    <a:p>
                      <a:pPr algn="ctr"/>
                      <a:r>
                        <a:rPr lang="en-CA" sz="1200">
                          <a:solidFill>
                            <a:schemeClr val="bg2"/>
                          </a:solidFill>
                        </a:rPr>
                        <a:t>38-47</a:t>
                      </a:r>
                    </a:p>
                  </a:txBody>
                  <a:tcPr marL="82982" marR="82982" marT="41490" marB="41490"/>
                </a:tc>
                <a:tc>
                  <a:txBody>
                    <a:bodyPr/>
                    <a:lstStyle/>
                    <a:p>
                      <a:pPr algn="ctr"/>
                      <a:r>
                        <a:rPr lang="en-CA" sz="1200">
                          <a:solidFill>
                            <a:schemeClr val="bg2"/>
                          </a:solidFill>
                        </a:rPr>
                        <a:t>904</a:t>
                      </a:r>
                    </a:p>
                  </a:txBody>
                  <a:tcPr marL="82982" marR="82982" marT="41490" marB="41490"/>
                </a:tc>
                <a:tc>
                  <a:txBody>
                    <a:bodyPr/>
                    <a:lstStyle/>
                    <a:p>
                      <a:pPr algn="ctr"/>
                      <a:r>
                        <a:rPr lang="en-CA" sz="1200">
                          <a:solidFill>
                            <a:schemeClr val="bg2"/>
                          </a:solidFill>
                        </a:rPr>
                        <a:t>38.37</a:t>
                      </a:r>
                    </a:p>
                  </a:txBody>
                  <a:tcPr marL="82982" marR="82982" marT="41490" marB="41490"/>
                </a:tc>
                <a:tc>
                  <a:txBody>
                    <a:bodyPr/>
                    <a:lstStyle/>
                    <a:p>
                      <a:pPr algn="ctr"/>
                      <a:r>
                        <a:rPr lang="en-CA" sz="1200">
                          <a:solidFill>
                            <a:schemeClr val="bg2"/>
                          </a:solidFill>
                        </a:rPr>
                        <a:t>1654</a:t>
                      </a:r>
                    </a:p>
                  </a:txBody>
                  <a:tcPr marL="82982" marR="82982" marT="41490" marB="41490"/>
                </a:tc>
                <a:tc>
                  <a:txBody>
                    <a:bodyPr/>
                    <a:lstStyle/>
                    <a:p>
                      <a:pPr algn="ctr"/>
                      <a:r>
                        <a:rPr lang="en-CA" sz="1200">
                          <a:solidFill>
                            <a:schemeClr val="bg2"/>
                          </a:solidFill>
                        </a:rPr>
                        <a:t>21.64</a:t>
                      </a:r>
                    </a:p>
                  </a:txBody>
                  <a:tcPr marL="82982" marR="82982" marT="41490" marB="41490"/>
                </a:tc>
                <a:tc>
                  <a:txBody>
                    <a:bodyPr/>
                    <a:lstStyle/>
                    <a:p>
                      <a:pPr algn="ctr"/>
                      <a:r>
                        <a:rPr lang="en-CA" sz="1200" b="1">
                          <a:solidFill>
                            <a:schemeClr val="bg2"/>
                          </a:solidFill>
                        </a:rPr>
                        <a:t>0.573</a:t>
                      </a:r>
                    </a:p>
                  </a:txBody>
                  <a:tcPr marL="82982" marR="82982" marT="41490" marB="41490"/>
                </a:tc>
                <a:extLst>
                  <a:ext uri="{0D108BD9-81ED-4DB2-BD59-A6C34878D82A}">
                    <a16:rowId xmlns:a16="http://schemas.microsoft.com/office/drawing/2014/main" val="316456490"/>
                  </a:ext>
                </a:extLst>
              </a:tr>
              <a:tr h="255167">
                <a:tc>
                  <a:txBody>
                    <a:bodyPr/>
                    <a:lstStyle/>
                    <a:p>
                      <a:pPr algn="ctr"/>
                      <a:r>
                        <a:rPr lang="en-CA" sz="1200">
                          <a:solidFill>
                            <a:schemeClr val="bg2"/>
                          </a:solidFill>
                        </a:rPr>
                        <a:t>48+</a:t>
                      </a:r>
                    </a:p>
                  </a:txBody>
                  <a:tcPr marL="82982" marR="82982" marT="41490" marB="41490"/>
                </a:tc>
                <a:tc>
                  <a:txBody>
                    <a:bodyPr/>
                    <a:lstStyle/>
                    <a:p>
                      <a:pPr algn="ctr"/>
                      <a:r>
                        <a:rPr lang="en-CA" sz="1200">
                          <a:solidFill>
                            <a:schemeClr val="bg2"/>
                          </a:solidFill>
                        </a:rPr>
                        <a:t>853</a:t>
                      </a:r>
                    </a:p>
                  </a:txBody>
                  <a:tcPr marL="82982" marR="82982" marT="41490" marB="41490"/>
                </a:tc>
                <a:tc>
                  <a:txBody>
                    <a:bodyPr/>
                    <a:lstStyle/>
                    <a:p>
                      <a:pPr algn="ctr"/>
                      <a:r>
                        <a:rPr lang="en-CA" sz="1200">
                          <a:solidFill>
                            <a:schemeClr val="bg2"/>
                          </a:solidFill>
                        </a:rPr>
                        <a:t>36.21</a:t>
                      </a:r>
                    </a:p>
                  </a:txBody>
                  <a:tcPr marL="82982" marR="82982" marT="41490" marB="41490"/>
                </a:tc>
                <a:tc>
                  <a:txBody>
                    <a:bodyPr/>
                    <a:lstStyle/>
                    <a:p>
                      <a:pPr algn="ctr"/>
                      <a:r>
                        <a:rPr lang="en-CA" sz="1200">
                          <a:solidFill>
                            <a:schemeClr val="bg2"/>
                          </a:solidFill>
                        </a:rPr>
                        <a:t>1734</a:t>
                      </a:r>
                    </a:p>
                  </a:txBody>
                  <a:tcPr marL="82982" marR="82982" marT="41490" marB="41490"/>
                </a:tc>
                <a:tc>
                  <a:txBody>
                    <a:bodyPr/>
                    <a:lstStyle/>
                    <a:p>
                      <a:pPr algn="ctr"/>
                      <a:r>
                        <a:rPr lang="en-CA" sz="1200">
                          <a:solidFill>
                            <a:schemeClr val="bg2"/>
                          </a:solidFill>
                        </a:rPr>
                        <a:t>22.69</a:t>
                      </a:r>
                    </a:p>
                  </a:txBody>
                  <a:tcPr marL="82982" marR="82982" marT="41490" marB="41490"/>
                </a:tc>
                <a:tc>
                  <a:txBody>
                    <a:bodyPr/>
                    <a:lstStyle/>
                    <a:p>
                      <a:pPr algn="ctr"/>
                      <a:r>
                        <a:rPr lang="en-CA" sz="1200" b="1">
                          <a:solidFill>
                            <a:schemeClr val="bg2"/>
                          </a:solidFill>
                        </a:rPr>
                        <a:t>0.467</a:t>
                      </a:r>
                    </a:p>
                  </a:txBody>
                  <a:tcPr marL="82982" marR="82982" marT="41490" marB="41490"/>
                </a:tc>
                <a:extLst>
                  <a:ext uri="{0D108BD9-81ED-4DB2-BD59-A6C34878D82A}">
                    <a16:rowId xmlns:a16="http://schemas.microsoft.com/office/drawing/2014/main" val="744846511"/>
                  </a:ext>
                </a:extLst>
              </a:tr>
              <a:tr h="255167">
                <a:tc>
                  <a:txBody>
                    <a:bodyPr/>
                    <a:lstStyle/>
                    <a:p>
                      <a:pPr algn="ctr"/>
                      <a:r>
                        <a:rPr lang="en-CA" sz="1200">
                          <a:solidFill>
                            <a:schemeClr val="bg2"/>
                          </a:solidFill>
                        </a:rPr>
                        <a:t>Total</a:t>
                      </a:r>
                    </a:p>
                  </a:txBody>
                  <a:tcPr marL="82982" marR="82982" marT="41490" marB="41490"/>
                </a:tc>
                <a:tc>
                  <a:txBody>
                    <a:bodyPr/>
                    <a:lstStyle/>
                    <a:p>
                      <a:pPr algn="ctr"/>
                      <a:r>
                        <a:rPr lang="en-CA" sz="1200">
                          <a:solidFill>
                            <a:schemeClr val="bg2"/>
                          </a:solidFill>
                        </a:rPr>
                        <a:t>2356</a:t>
                      </a:r>
                    </a:p>
                  </a:txBody>
                  <a:tcPr marL="82982" marR="82982" marT="41490" marB="41490"/>
                </a:tc>
                <a:tc>
                  <a:txBody>
                    <a:bodyPr/>
                    <a:lstStyle/>
                    <a:p>
                      <a:pPr algn="ctr"/>
                      <a:endParaRPr lang="en-CA" sz="1200">
                        <a:solidFill>
                          <a:schemeClr val="bg2"/>
                        </a:solidFill>
                      </a:endParaRPr>
                    </a:p>
                  </a:txBody>
                  <a:tcPr marL="82982" marR="82982" marT="41490" marB="41490"/>
                </a:tc>
                <a:tc>
                  <a:txBody>
                    <a:bodyPr/>
                    <a:lstStyle/>
                    <a:p>
                      <a:pPr algn="ctr"/>
                      <a:r>
                        <a:rPr lang="en-CA" sz="1200">
                          <a:solidFill>
                            <a:schemeClr val="bg2"/>
                          </a:solidFill>
                        </a:rPr>
                        <a:t>7643</a:t>
                      </a:r>
                    </a:p>
                  </a:txBody>
                  <a:tcPr marL="82982" marR="82982" marT="41490" marB="41490"/>
                </a:tc>
                <a:tc>
                  <a:txBody>
                    <a:bodyPr/>
                    <a:lstStyle/>
                    <a:p>
                      <a:pPr algn="ctr"/>
                      <a:endParaRPr lang="en-CA" sz="1200">
                        <a:solidFill>
                          <a:schemeClr val="bg2"/>
                        </a:solidFill>
                      </a:endParaRPr>
                    </a:p>
                  </a:txBody>
                  <a:tcPr marL="82982" marR="82982" marT="41490" marB="41490"/>
                </a:tc>
                <a:tc>
                  <a:txBody>
                    <a:bodyPr/>
                    <a:lstStyle/>
                    <a:p>
                      <a:pPr algn="ctr"/>
                      <a:endParaRPr lang="en-CA" sz="1200">
                        <a:solidFill>
                          <a:schemeClr val="bg2"/>
                        </a:solidFill>
                      </a:endParaRPr>
                    </a:p>
                  </a:txBody>
                  <a:tcPr marL="82982" marR="82982" marT="41490" marB="41490"/>
                </a:tc>
                <a:extLst>
                  <a:ext uri="{0D108BD9-81ED-4DB2-BD59-A6C34878D82A}">
                    <a16:rowId xmlns:a16="http://schemas.microsoft.com/office/drawing/2014/main" val="270687706"/>
                  </a:ext>
                </a:extLst>
              </a:tr>
            </a:tbl>
          </a:graphicData>
        </a:graphic>
      </p:graphicFrame>
    </p:spTree>
    <p:custDataLst>
      <p:tags r:id="rId1"/>
    </p:custDataLst>
    <p:extLst>
      <p:ext uri="{BB962C8B-B14F-4D97-AF65-F5344CB8AC3E}">
        <p14:creationId xmlns:p14="http://schemas.microsoft.com/office/powerpoint/2010/main" val="38171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365760" y="853358"/>
            <a:ext cx="8644430" cy="4146564"/>
          </a:xfrm>
        </p:spPr>
        <p:txBody>
          <a:bodyPr vert="horz" lIns="91440" tIns="45720" rIns="91440" bIns="45720" rtlCol="0" anchor="t">
            <a:noAutofit/>
          </a:bodyPr>
          <a:lstStyle/>
          <a:p>
            <a:pPr>
              <a:spcAft>
                <a:spcPts val="400"/>
              </a:spcAft>
            </a:pPr>
            <a:r>
              <a:rPr lang="en-CA">
                <a:ea typeface="+mn-lt"/>
                <a:cs typeface="+mn-lt"/>
              </a:rPr>
              <a:t>When binning, none of the bins can have only a single value of the DV ("no pure bins")</a:t>
            </a:r>
            <a:endParaRPr lang="en-US">
              <a:ea typeface="+mn-lt"/>
              <a:cs typeface="+mn-lt"/>
            </a:endParaRPr>
          </a:p>
          <a:p>
            <a:pPr lvl="1">
              <a:spcAft>
                <a:spcPts val="400"/>
              </a:spcAft>
            </a:pPr>
            <a:r>
              <a:rPr lang="en-CA">
                <a:latin typeface="Arial"/>
                <a:ea typeface="+mn-lt"/>
                <a:cs typeface="+mn-lt"/>
              </a:rPr>
              <a:t>If they do, the WOE formula will not be properly defined, and WOE cannot be </a:t>
            </a:r>
            <a:r>
              <a:rPr lang="en-CA">
                <a:latin typeface="Arial"/>
                <a:cs typeface="Arial" panose="020B0604020202020204"/>
              </a:rPr>
              <a:t>calculated</a:t>
            </a:r>
            <a:endParaRPr lang="en-CA">
              <a:latin typeface="Arial"/>
              <a:ea typeface="+mn-lt"/>
              <a:cs typeface="+mn-lt"/>
            </a:endParaRPr>
          </a:p>
          <a:p>
            <a:pPr lvl="1">
              <a:spcAft>
                <a:spcPts val="400"/>
              </a:spcAft>
            </a:pPr>
            <a:r>
              <a:rPr lang="en-CA">
                <a:latin typeface="Arial"/>
                <a:cs typeface="Arial" panose="020B0604020202020204"/>
              </a:rPr>
              <a:t>This is because the formula will end up as either ln(0) or ln(N/0), both of which are undefined</a:t>
            </a:r>
          </a:p>
          <a:p>
            <a:pPr marL="228600" lvl="1" indent="0">
              <a:spcAft>
                <a:spcPts val="400"/>
              </a:spcAft>
              <a:buNone/>
            </a:pPr>
            <a:endParaRPr lang="en-CA">
              <a:latin typeface="Arial"/>
              <a:cs typeface="Arial" panose="020B0604020202020204"/>
            </a:endParaRPr>
          </a:p>
          <a:p>
            <a:pPr>
              <a:spcAft>
                <a:spcPts val="400"/>
              </a:spcAft>
            </a:pPr>
            <a:r>
              <a:rPr lang="en-CA">
                <a:cs typeface="Arial" panose="020B0604020202020204"/>
              </a:rPr>
              <a:t>Many modellers prefer that the IVs and DV have a monotonic relationship when using WOE transformations</a:t>
            </a:r>
          </a:p>
          <a:p>
            <a:pPr lvl="1">
              <a:spcAft>
                <a:spcPts val="400"/>
              </a:spcAft>
            </a:pPr>
            <a:r>
              <a:rPr lang="en-CA">
                <a:latin typeface="Arial"/>
                <a:cs typeface="Arial" panose="020B0604020202020204"/>
              </a:rPr>
              <a:t>Even if this isn't strictly true with the raw variable, sometimes the binning can be adjusted to make it functionally true</a:t>
            </a:r>
          </a:p>
          <a:p>
            <a:pPr lvl="1">
              <a:spcAft>
                <a:spcPts val="400"/>
              </a:spcAft>
            </a:pPr>
            <a:r>
              <a:rPr lang="en-CA">
                <a:latin typeface="Arial"/>
                <a:cs typeface="Arial" panose="020B0604020202020204"/>
              </a:rPr>
              <a:t>This is not strictly necessary, but sometimes does help simplify downstream scorecards</a:t>
            </a:r>
            <a:endParaRPr lang="en-CA">
              <a:cs typeface="Arial" panose="020B0604020202020204"/>
            </a:endParaRPr>
          </a:p>
          <a:p>
            <a:pPr lvl="1">
              <a:spcAft>
                <a:spcPts val="400"/>
              </a:spcAft>
            </a:pPr>
            <a:r>
              <a:rPr lang="en-CA">
                <a:latin typeface="Arial"/>
                <a:cs typeface="Arial"/>
              </a:rPr>
              <a:t>Example:</a:t>
            </a:r>
          </a:p>
          <a:p>
            <a:pPr lvl="2">
              <a:spcAft>
                <a:spcPts val="400"/>
              </a:spcAft>
            </a:pPr>
            <a:r>
              <a:rPr lang="en-CA">
                <a:latin typeface="Arial"/>
                <a:cs typeface="Arial"/>
              </a:rPr>
              <a:t>Consider this table</a:t>
            </a:r>
            <a:endParaRPr lang="en-CA">
              <a:latin typeface="Arial" panose="020B0604020202020204" pitchFamily="34" charset="0"/>
            </a:endParaRPr>
          </a:p>
          <a:p>
            <a:pPr lvl="2">
              <a:spcAft>
                <a:spcPts val="400"/>
              </a:spcAft>
            </a:pPr>
            <a:r>
              <a:rPr lang="en-CA">
                <a:latin typeface="Arial"/>
                <a:cs typeface="Arial"/>
              </a:rPr>
              <a:t>It may be logical that default rates decrease</a:t>
            </a:r>
          </a:p>
          <a:p>
            <a:pPr marL="457200" lvl="2" indent="0">
              <a:spcAft>
                <a:spcPts val="400"/>
              </a:spcAft>
              <a:buNone/>
            </a:pPr>
            <a:r>
              <a:rPr lang="en-CA">
                <a:latin typeface="Arial"/>
                <a:cs typeface="Arial"/>
              </a:rPr>
              <a:t>     with age for a while, but increase again after</a:t>
            </a:r>
          </a:p>
          <a:p>
            <a:pPr marL="457200" lvl="2" indent="0">
              <a:spcAft>
                <a:spcPts val="400"/>
              </a:spcAft>
              <a:buNone/>
            </a:pPr>
            <a:r>
              <a:rPr lang="en-CA">
                <a:latin typeface="Arial"/>
                <a:ea typeface="+mn-lt"/>
                <a:cs typeface="Arial"/>
              </a:rPr>
              <a:t>     standard retirement age, but this may also be</a:t>
            </a:r>
          </a:p>
          <a:p>
            <a:pPr marL="457200" lvl="2" indent="0">
              <a:spcAft>
                <a:spcPts val="400"/>
              </a:spcAft>
              <a:buNone/>
            </a:pPr>
            <a:r>
              <a:rPr lang="en-CA">
                <a:latin typeface="Arial"/>
                <a:ea typeface="+mn-lt"/>
                <a:cs typeface="Arial"/>
              </a:rPr>
              <a:t>     undesirable for a business' scorecard</a:t>
            </a:r>
            <a:endParaRPr lang="en-CA">
              <a:latin typeface="Arial" panose="020B0604020202020204" pitchFamily="34" charset="0"/>
              <a:ea typeface="+mn-lt"/>
              <a:cs typeface="Arial" panose="020B0604020202020204" pitchFamily="34" charset="0"/>
            </a:endParaRPr>
          </a:p>
          <a:p>
            <a:pPr marL="2743200" lvl="8" indent="0">
              <a:spcAft>
                <a:spcPts val="400"/>
              </a:spcAft>
              <a:buNone/>
            </a:pPr>
            <a:endParaRPr lang="en-CA">
              <a:latin typeface="Arial" panose="020B0604020202020204" pitchFamily="34" charset="0"/>
              <a:cs typeface="Arial" panose="020B0604020202020204" pitchFamily="34" charset="0"/>
            </a:endParaRPr>
          </a:p>
          <a:p>
            <a:pPr>
              <a:spcAft>
                <a:spcPts val="400"/>
              </a:spcAft>
            </a:pPr>
            <a:endParaRPr lang="en-CA">
              <a:latin typeface="Arial" panose="020B0604020202020204" pitchFamily="34" charset="0"/>
              <a:ea typeface="+mn-lt"/>
            </a:endParaRPr>
          </a:p>
          <a:p>
            <a:pPr>
              <a:spcAft>
                <a:spcPts val="400"/>
              </a:spcAft>
            </a:pPr>
            <a:endParaRPr lang="en-CA">
              <a:ea typeface="+mn-lt"/>
            </a:endParaRPr>
          </a:p>
          <a:p>
            <a:pPr>
              <a:spcAft>
                <a:spcPts val="400"/>
              </a:spcAft>
            </a:pPr>
            <a:endParaRPr lang="en-GB">
              <a:ea typeface="+mn-lt"/>
            </a:endParaRPr>
          </a:p>
          <a:p>
            <a:pPr marL="179705" indent="-179705"/>
            <a:endParaRPr lang="en-GB">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WOE Transformation Tips</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graphicFrame>
        <p:nvGraphicFramePr>
          <p:cNvPr id="9" name="Table 10">
            <a:extLst>
              <a:ext uri="{FF2B5EF4-FFF2-40B4-BE49-F238E27FC236}">
                <a16:creationId xmlns:a16="http://schemas.microsoft.com/office/drawing/2014/main" id="{80388A47-07C8-4DCC-B595-34ED58AE911A}"/>
              </a:ext>
            </a:extLst>
          </p:cNvPr>
          <p:cNvGraphicFramePr>
            <a:graphicFrameLocks noGrp="1"/>
          </p:cNvGraphicFramePr>
          <p:nvPr>
            <p:extLst>
              <p:ext uri="{D42A27DB-BD31-4B8C-83A1-F6EECF244321}">
                <p14:modId xmlns:p14="http://schemas.microsoft.com/office/powerpoint/2010/main" val="3016908766"/>
              </p:ext>
            </p:extLst>
          </p:nvPr>
        </p:nvGraphicFramePr>
        <p:xfrm>
          <a:off x="5166360" y="3183636"/>
          <a:ext cx="2774424" cy="1691640"/>
        </p:xfrm>
        <a:graphic>
          <a:graphicData uri="http://schemas.openxmlformats.org/drawingml/2006/table">
            <a:tbl>
              <a:tblPr firstRow="1" bandRow="1">
                <a:tableStyleId>{B301B821-A1FF-4177-AEE7-76D212191A09}</a:tableStyleId>
              </a:tblPr>
              <a:tblGrid>
                <a:gridCol w="1387212">
                  <a:extLst>
                    <a:ext uri="{9D8B030D-6E8A-4147-A177-3AD203B41FA5}">
                      <a16:colId xmlns:a16="http://schemas.microsoft.com/office/drawing/2014/main" val="1758421120"/>
                    </a:ext>
                  </a:extLst>
                </a:gridCol>
                <a:gridCol w="1387212">
                  <a:extLst>
                    <a:ext uri="{9D8B030D-6E8A-4147-A177-3AD203B41FA5}">
                      <a16:colId xmlns:a16="http://schemas.microsoft.com/office/drawing/2014/main" val="2273785174"/>
                    </a:ext>
                  </a:extLst>
                </a:gridCol>
              </a:tblGrid>
              <a:tr h="213712">
                <a:tc>
                  <a:txBody>
                    <a:bodyPr/>
                    <a:lstStyle/>
                    <a:p>
                      <a:r>
                        <a:rPr lang="en-US"/>
                        <a:t>Age</a:t>
                      </a:r>
                    </a:p>
                  </a:txBody>
                  <a:tcPr/>
                </a:tc>
                <a:tc>
                  <a:txBody>
                    <a:bodyPr/>
                    <a:lstStyle/>
                    <a:p>
                      <a:r>
                        <a:rPr lang="en-US"/>
                        <a:t>Probability of Default</a:t>
                      </a:r>
                    </a:p>
                  </a:txBody>
                  <a:tcPr/>
                </a:tc>
                <a:extLst>
                  <a:ext uri="{0D108BD9-81ED-4DB2-BD59-A6C34878D82A}">
                    <a16:rowId xmlns:a16="http://schemas.microsoft.com/office/drawing/2014/main" val="2421915307"/>
                  </a:ext>
                </a:extLst>
              </a:tr>
              <a:tr h="213712">
                <a:tc>
                  <a:txBody>
                    <a:bodyPr/>
                    <a:lstStyle/>
                    <a:p>
                      <a:r>
                        <a:rPr lang="en-US"/>
                        <a:t>17-29</a:t>
                      </a:r>
                    </a:p>
                  </a:txBody>
                  <a:tcPr/>
                </a:tc>
                <a:tc>
                  <a:txBody>
                    <a:bodyPr/>
                    <a:lstStyle/>
                    <a:p>
                      <a:r>
                        <a:rPr lang="en-US"/>
                        <a:t>0.2</a:t>
                      </a:r>
                    </a:p>
                  </a:txBody>
                  <a:tcPr/>
                </a:tc>
                <a:extLst>
                  <a:ext uri="{0D108BD9-81ED-4DB2-BD59-A6C34878D82A}">
                    <a16:rowId xmlns:a16="http://schemas.microsoft.com/office/drawing/2014/main" val="3271831701"/>
                  </a:ext>
                </a:extLst>
              </a:tr>
              <a:tr h="213712">
                <a:tc>
                  <a:txBody>
                    <a:bodyPr/>
                    <a:lstStyle/>
                    <a:p>
                      <a:r>
                        <a:rPr lang="en-US"/>
                        <a:t>30-45</a:t>
                      </a:r>
                    </a:p>
                  </a:txBody>
                  <a:tcPr/>
                </a:tc>
                <a:tc>
                  <a:txBody>
                    <a:bodyPr/>
                    <a:lstStyle/>
                    <a:p>
                      <a:r>
                        <a:rPr lang="en-US"/>
                        <a:t>0.1</a:t>
                      </a:r>
                    </a:p>
                  </a:txBody>
                  <a:tcPr/>
                </a:tc>
                <a:extLst>
                  <a:ext uri="{0D108BD9-81ED-4DB2-BD59-A6C34878D82A}">
                    <a16:rowId xmlns:a16="http://schemas.microsoft.com/office/drawing/2014/main" val="1667051497"/>
                  </a:ext>
                </a:extLst>
              </a:tr>
              <a:tr h="213712">
                <a:tc>
                  <a:txBody>
                    <a:bodyPr/>
                    <a:lstStyle/>
                    <a:p>
                      <a:r>
                        <a:rPr lang="en-US"/>
                        <a:t>46-64</a:t>
                      </a:r>
                    </a:p>
                  </a:txBody>
                  <a:tcPr/>
                </a:tc>
                <a:tc>
                  <a:txBody>
                    <a:bodyPr/>
                    <a:lstStyle/>
                    <a:p>
                      <a:r>
                        <a:rPr lang="en-US"/>
                        <a:t>0.05</a:t>
                      </a:r>
                    </a:p>
                  </a:txBody>
                  <a:tcPr/>
                </a:tc>
                <a:extLst>
                  <a:ext uri="{0D108BD9-81ED-4DB2-BD59-A6C34878D82A}">
                    <a16:rowId xmlns:a16="http://schemas.microsoft.com/office/drawing/2014/main" val="1537014389"/>
                  </a:ext>
                </a:extLst>
              </a:tr>
              <a:tr h="213712">
                <a:tc>
                  <a:txBody>
                    <a:bodyPr/>
                    <a:lstStyle/>
                    <a:p>
                      <a:r>
                        <a:rPr lang="en-US"/>
                        <a:t>65+</a:t>
                      </a:r>
                    </a:p>
                  </a:txBody>
                  <a:tcPr/>
                </a:tc>
                <a:tc>
                  <a:txBody>
                    <a:bodyPr/>
                    <a:lstStyle/>
                    <a:p>
                      <a:r>
                        <a:rPr lang="en-US"/>
                        <a:t>0.1</a:t>
                      </a:r>
                    </a:p>
                  </a:txBody>
                  <a:tcPr/>
                </a:tc>
                <a:extLst>
                  <a:ext uri="{0D108BD9-81ED-4DB2-BD59-A6C34878D82A}">
                    <a16:rowId xmlns:a16="http://schemas.microsoft.com/office/drawing/2014/main" val="2955768807"/>
                  </a:ext>
                </a:extLst>
              </a:tr>
            </a:tbl>
          </a:graphicData>
        </a:graphic>
      </p:graphicFrame>
    </p:spTree>
    <p:custDataLst>
      <p:tags r:id="rId1"/>
    </p:custDataLst>
    <p:extLst>
      <p:ext uri="{BB962C8B-B14F-4D97-AF65-F5344CB8AC3E}">
        <p14:creationId xmlns:p14="http://schemas.microsoft.com/office/powerpoint/2010/main" val="69119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8442126" cy="3445524"/>
          </a:xfrm>
        </p:spPr>
        <p:txBody>
          <a:bodyPr vert="horz" lIns="91440" tIns="45720" rIns="91440" bIns="45720" rtlCol="0" anchor="t">
            <a:noAutofit/>
          </a:bodyPr>
          <a:lstStyle/>
          <a:p>
            <a:pPr>
              <a:spcAft>
                <a:spcPts val="400"/>
              </a:spcAft>
            </a:pPr>
            <a:r>
              <a:rPr lang="en-US">
                <a:cs typeface="Arial" panose="020B0604020202020204"/>
              </a:rPr>
              <a:t>Perform WOE transformations using the WOE node</a:t>
            </a:r>
          </a:p>
          <a:p>
            <a:pPr lvl="1">
              <a:spcAft>
                <a:spcPts val="400"/>
              </a:spcAft>
            </a:pPr>
            <a:r>
              <a:rPr lang="en-US">
                <a:latin typeface="Arial"/>
                <a:cs typeface="Arial" panose="020B0604020202020204"/>
              </a:rPr>
              <a:t>This is a visual and interactive node to guide in creating WOE transformations on a dataset (including binning)</a:t>
            </a:r>
          </a:p>
          <a:p>
            <a:pPr>
              <a:spcAft>
                <a:spcPts val="400"/>
              </a:spcAft>
            </a:pPr>
            <a:r>
              <a:rPr lang="en-US">
                <a:cs typeface="Arial" panose="020B0604020202020204"/>
              </a:rPr>
              <a:t>WOE transformations are usually performed after partitioning a dataset into a training and a validation partition </a:t>
            </a:r>
            <a:endParaRPr lang="en-US"/>
          </a:p>
          <a:p>
            <a:pPr>
              <a:spcAft>
                <a:spcPts val="400"/>
              </a:spcAft>
            </a:pPr>
            <a:r>
              <a:rPr lang="en-US">
                <a:cs typeface="Arial" panose="020B0604020202020204"/>
              </a:rPr>
              <a:t>Output will be a dataset containing both the original variables and the newly transformed variables </a:t>
            </a:r>
          </a:p>
          <a:p>
            <a:pPr>
              <a:spcAft>
                <a:spcPts val="400"/>
              </a:spcAft>
              <a:buClr>
                <a:schemeClr val="bg2"/>
              </a:buClr>
            </a:pPr>
            <a:r>
              <a:rPr lang="en-US">
                <a:cs typeface="Arial" panose="020B0604020202020204"/>
              </a:rPr>
              <a:t>Can also generate a WOE report which contains the WOE transformations </a:t>
            </a:r>
          </a:p>
          <a:p>
            <a:pPr>
              <a:spcAft>
                <a:spcPts val="400"/>
              </a:spcAft>
              <a:buClr>
                <a:schemeClr val="bg2"/>
              </a:buClr>
            </a:pPr>
            <a:endParaRPr lang="en-GB">
              <a:ea typeface="+mn-lt"/>
              <a:cs typeface="+mn-lt"/>
            </a:endParaRPr>
          </a:p>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WOE Transformations in Knowledge Studio</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pic>
        <p:nvPicPr>
          <p:cNvPr id="6" name="Picture 5">
            <a:extLst>
              <a:ext uri="{FF2B5EF4-FFF2-40B4-BE49-F238E27FC236}">
                <a16:creationId xmlns:a16="http://schemas.microsoft.com/office/drawing/2014/main" id="{DF56FA44-386D-4287-B75A-86E3D3B2A771}"/>
              </a:ext>
            </a:extLst>
          </p:cNvPr>
          <p:cNvPicPr>
            <a:picLocks noChangeAspect="1"/>
          </p:cNvPicPr>
          <p:nvPr/>
        </p:nvPicPr>
        <p:blipFill>
          <a:blip r:embed="rId6"/>
          <a:stretch>
            <a:fillRect/>
          </a:stretch>
        </p:blipFill>
        <p:spPr>
          <a:xfrm>
            <a:off x="2599438" y="3205784"/>
            <a:ext cx="4570201" cy="973490"/>
          </a:xfrm>
          <a:prstGeom prst="rect">
            <a:avLst/>
          </a:prstGeom>
        </p:spPr>
      </p:pic>
    </p:spTree>
    <p:custDataLst>
      <p:tags r:id="rId1"/>
    </p:custDataLst>
    <p:extLst>
      <p:ext uri="{BB962C8B-B14F-4D97-AF65-F5344CB8AC3E}">
        <p14:creationId xmlns:p14="http://schemas.microsoft.com/office/powerpoint/2010/main" val="323011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42F8A9-4EDD-4EA0-B225-77E7E74C825E}"/>
              </a:ext>
            </a:extLst>
          </p:cNvPr>
          <p:cNvPicPr>
            <a:picLocks noChangeAspect="1"/>
          </p:cNvPicPr>
          <p:nvPr/>
        </p:nvPicPr>
        <p:blipFill>
          <a:blip r:embed="rId4"/>
          <a:stretch>
            <a:fillRect/>
          </a:stretch>
        </p:blipFill>
        <p:spPr>
          <a:xfrm>
            <a:off x="4124334" y="984277"/>
            <a:ext cx="4912521" cy="3482539"/>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WOE – Variable Selection</a:t>
            </a:r>
          </a:p>
        </p:txBody>
      </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6"/>
              <a:stretch>
                <a:fillRect/>
              </a:stretch>
            </p:blipFill>
            <p:spPr>
              <a:xfrm>
                <a:off x="4652344" y="4167694"/>
                <a:ext cx="18000" cy="21240"/>
              </a:xfrm>
              <a:prstGeom prst="rect">
                <a:avLst/>
              </a:prstGeom>
            </p:spPr>
          </p:pic>
        </mc:Fallback>
      </mc:AlternateContent>
      <p:sp>
        <p:nvSpPr>
          <p:cNvPr id="9" name="Text Placeholder 2">
            <a:extLst>
              <a:ext uri="{FF2B5EF4-FFF2-40B4-BE49-F238E27FC236}">
                <a16:creationId xmlns:a16="http://schemas.microsoft.com/office/drawing/2014/main" id="{FA3DBC30-4131-4B86-AF37-9105A093E026}"/>
              </a:ext>
            </a:extLst>
          </p:cNvPr>
          <p:cNvSpPr txBox="1">
            <a:spLocks/>
          </p:cNvSpPr>
          <p:nvPr/>
        </p:nvSpPr>
        <p:spPr>
          <a:xfrm>
            <a:off x="454698" y="1007248"/>
            <a:ext cx="3415207" cy="3604011"/>
          </a:xfrm>
          <a:prstGeom prst="rect">
            <a:avLst/>
          </a:prstGeom>
        </p:spPr>
        <p:txBody>
          <a:bodyPr vert="horz" lIns="91440" tIns="45720" rIns="91440" bIns="45720" rtlCol="0" anchor="t">
            <a:noAutofit/>
          </a:bodyPr>
          <a:lstStyle>
            <a:lvl1pPr marL="180000" indent="-180000" algn="l" defTabSz="685800" rtl="0" eaLnBrk="1" latinLnBrk="0" hangingPunct="1">
              <a:lnSpc>
                <a:spcPct val="100000"/>
              </a:lnSpc>
              <a:spcBef>
                <a:spcPts val="750"/>
              </a:spcBef>
              <a:buClr>
                <a:srgbClr val="333333"/>
              </a:buClr>
              <a:buFont typeface="Arial" panose="020B0604020202020204" pitchFamily="34" charset="0"/>
              <a:buChar char="•"/>
              <a:defRPr sz="1600" kern="1200">
                <a:solidFill>
                  <a:schemeClr val="tx1"/>
                </a:solidFill>
                <a:latin typeface="+mn-lt"/>
                <a:ea typeface="+mn-ea"/>
                <a:cs typeface="+mn-cs"/>
              </a:defRPr>
            </a:lvl1pPr>
            <a:lvl2pPr marL="360000" indent="-179388" algn="l" defTabSz="685800" rtl="0" eaLnBrk="1" latinLnBrk="0" hangingPunct="1">
              <a:lnSpc>
                <a:spcPct val="100000"/>
              </a:lnSpc>
              <a:spcBef>
                <a:spcPts val="375"/>
              </a:spcBef>
              <a:buClr>
                <a:srgbClr val="333333"/>
              </a:buClr>
              <a:buFont typeface="Arial" panose="020B0604020202020204" pitchFamily="34" charset="0"/>
              <a:buChar char="•"/>
              <a:defRPr sz="1400" kern="1200">
                <a:solidFill>
                  <a:schemeClr val="tx1"/>
                </a:solidFill>
                <a:latin typeface="+mn-lt"/>
                <a:ea typeface="+mn-ea"/>
                <a:cs typeface="+mn-cs"/>
              </a:defRPr>
            </a:lvl2pPr>
            <a:lvl3pPr marL="541338" indent="-180000" algn="l" defTabSz="685800" rtl="0" eaLnBrk="1" latinLnBrk="0" hangingPunct="1">
              <a:lnSpc>
                <a:spcPct val="100000"/>
              </a:lnSpc>
              <a:spcBef>
                <a:spcPts val="375"/>
              </a:spcBef>
              <a:buClr>
                <a:srgbClr val="333333"/>
              </a:buClr>
              <a:buFont typeface="Arial" panose="020B0604020202020204" pitchFamily="34" charset="0"/>
              <a:buChar char="•"/>
              <a:defRPr sz="1200" kern="1200">
                <a:solidFill>
                  <a:schemeClr val="tx1"/>
                </a:solidFill>
                <a:latin typeface="+mn-lt"/>
                <a:ea typeface="+mn-ea"/>
                <a:cs typeface="+mn-cs"/>
              </a:defRPr>
            </a:lvl3pPr>
            <a:lvl4pPr marL="719138" indent="-180000" algn="l" defTabSz="685800" rtl="0" eaLnBrk="1" latinLnBrk="0" hangingPunct="1">
              <a:lnSpc>
                <a:spcPct val="100000"/>
              </a:lnSpc>
              <a:spcBef>
                <a:spcPts val="375"/>
              </a:spcBef>
              <a:buClr>
                <a:srgbClr val="333333"/>
              </a:buClr>
              <a:buFont typeface="Arial" panose="020B0604020202020204" pitchFamily="34" charset="0"/>
              <a:buChar char="•"/>
              <a:defRPr sz="1150" kern="1200">
                <a:solidFill>
                  <a:schemeClr val="tx1"/>
                </a:solidFill>
                <a:latin typeface="+mn-lt"/>
                <a:ea typeface="+mn-ea"/>
                <a:cs typeface="+mn-cs"/>
              </a:defRPr>
            </a:lvl4pPr>
            <a:lvl5pPr marL="891450" indent="-171450" algn="l" defTabSz="685800" rtl="0" eaLnBrk="1" latinLnBrk="0" hangingPunct="1">
              <a:lnSpc>
                <a:spcPct val="100000"/>
              </a:lnSpc>
              <a:spcBef>
                <a:spcPts val="375"/>
              </a:spcBef>
              <a:buClr>
                <a:srgbClr val="333333"/>
              </a:buClr>
              <a:buFont typeface="Arial" panose="020B0604020202020204" pitchFamily="34" charset="0"/>
              <a:buChar char="•"/>
              <a:defRPr lang="en-US" sz="1150" kern="1200" baseline="0" dirty="0" smtClean="0">
                <a:solidFill>
                  <a:schemeClr val="tx1"/>
                </a:solidFill>
                <a:latin typeface="+mn-lt"/>
                <a:ea typeface="+mn-ea"/>
                <a:cs typeface="+mn-cs"/>
              </a:defRPr>
            </a:lvl5pPr>
            <a:lvl6pPr marL="1080000" indent="-180975"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6pPr>
            <a:lvl7pPr marL="1260000" indent="-180000"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7pPr>
            <a:lvl8pPr marL="1440000" indent="-180000"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8pPr>
            <a:lvl9pPr marL="1620000" indent="-180000"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9pPr>
          </a:lstStyle>
          <a:p>
            <a:pPr marL="179705" indent="-179705" fontAlgn="base">
              <a:spcAft>
                <a:spcPts val="400"/>
              </a:spcAft>
              <a:buClr>
                <a:schemeClr val="bg2"/>
              </a:buClr>
            </a:pPr>
            <a:r>
              <a:rPr lang="en-US" sz="1400">
                <a:cs typeface="Arial" panose="020B0604020202020204"/>
              </a:rPr>
              <a:t>The first dialog from the WOE node provides options to:</a:t>
            </a:r>
            <a:endParaRPr lang="en-US"/>
          </a:p>
          <a:p>
            <a:pPr marL="628650" lvl="2" indent="-285750" fontAlgn="base">
              <a:spcBef>
                <a:spcPts val="750"/>
              </a:spcBef>
              <a:spcAft>
                <a:spcPts val="400"/>
              </a:spcAft>
              <a:buClr>
                <a:schemeClr val="bg2"/>
              </a:buClr>
            </a:pPr>
            <a:r>
              <a:rPr lang="en-US" sz="1400">
                <a:cs typeface="Arial" panose="020B0604020202020204"/>
              </a:rPr>
              <a:t>Assign target dataset name</a:t>
            </a:r>
          </a:p>
          <a:p>
            <a:pPr marL="628650" lvl="2" indent="-285750" fontAlgn="base">
              <a:spcBef>
                <a:spcPts val="750"/>
              </a:spcBef>
              <a:spcAft>
                <a:spcPts val="400"/>
              </a:spcAft>
              <a:buClr>
                <a:schemeClr val="bg2"/>
              </a:buClr>
            </a:pPr>
            <a:r>
              <a:rPr lang="en-US" sz="1400">
                <a:cs typeface="Arial" panose="020B0604020202020204"/>
              </a:rPr>
              <a:t>Select:</a:t>
            </a:r>
          </a:p>
          <a:p>
            <a:pPr marL="971550" lvl="4" indent="-285750" fontAlgn="base">
              <a:spcBef>
                <a:spcPts val="750"/>
              </a:spcBef>
              <a:spcAft>
                <a:spcPts val="400"/>
              </a:spcAft>
              <a:buClr>
                <a:schemeClr val="bg2"/>
              </a:buClr>
            </a:pPr>
            <a:r>
              <a:rPr lang="en-US" sz="1400">
                <a:cs typeface="Arial" panose="020B0604020202020204"/>
              </a:rPr>
              <a:t>Dependent Variable</a:t>
            </a:r>
          </a:p>
          <a:p>
            <a:pPr marL="971550" lvl="4" indent="-285750" fontAlgn="base">
              <a:spcBef>
                <a:spcPts val="750"/>
              </a:spcBef>
              <a:spcAft>
                <a:spcPts val="400"/>
              </a:spcAft>
              <a:buClr>
                <a:schemeClr val="bg2"/>
              </a:buClr>
            </a:pPr>
            <a:r>
              <a:rPr lang="en-US" sz="1400">
                <a:cs typeface="Arial" panose="020B0604020202020204"/>
              </a:rPr>
              <a:t>Target Category </a:t>
            </a:r>
          </a:p>
          <a:p>
            <a:pPr marL="971550" lvl="4" indent="-285750" fontAlgn="base">
              <a:spcBef>
                <a:spcPts val="750"/>
              </a:spcBef>
              <a:spcAft>
                <a:spcPts val="400"/>
              </a:spcAft>
              <a:buClr>
                <a:schemeClr val="bg2"/>
              </a:buClr>
            </a:pPr>
            <a:r>
              <a:rPr lang="en-US" sz="1400">
                <a:cs typeface="Arial" panose="020B0604020202020204"/>
              </a:rPr>
              <a:t>Independent Variables to transform </a:t>
            </a:r>
          </a:p>
          <a:p>
            <a:pPr marL="628650" lvl="2" indent="-285750" fontAlgn="base">
              <a:spcBef>
                <a:spcPts val="750"/>
              </a:spcBef>
              <a:spcAft>
                <a:spcPts val="400"/>
              </a:spcAft>
              <a:buClr>
                <a:schemeClr val="bg2"/>
              </a:buClr>
            </a:pPr>
            <a:r>
              <a:rPr lang="en-US" sz="1400">
                <a:cs typeface="Arial" panose="020B0604020202020204"/>
              </a:rPr>
              <a:t>Access and modify variable attributes via Attribute Editor</a:t>
            </a:r>
          </a:p>
          <a:p>
            <a:pPr marL="179705" indent="-179705">
              <a:spcAft>
                <a:spcPts val="400"/>
              </a:spcAft>
            </a:pPr>
            <a:endParaRPr lang="en-GB">
              <a:cs typeface="Arial" panose="020B0604020202020204"/>
            </a:endParaRPr>
          </a:p>
          <a:p>
            <a:pPr marL="179705" indent="-179705">
              <a:spcAft>
                <a:spcPts val="400"/>
              </a:spcAft>
            </a:pPr>
            <a:endParaRPr lang="en-CA">
              <a:cs typeface="Arial" panose="020B0604020202020204"/>
            </a:endParaRPr>
          </a:p>
          <a:p>
            <a:pPr marL="179705" indent="-179705">
              <a:spcAft>
                <a:spcPts val="400"/>
              </a:spcAft>
            </a:pPr>
            <a:endParaRPr lang="en-CA">
              <a:cs typeface="Arial" panose="020B0604020202020204"/>
            </a:endParaRPr>
          </a:p>
          <a:p>
            <a:pPr marL="179705" indent="-179705">
              <a:spcAft>
                <a:spcPts val="400"/>
              </a:spcAft>
            </a:pPr>
            <a:endParaRPr lang="en-CA">
              <a:cs typeface="Arial" panose="020B0604020202020204"/>
            </a:endParaRPr>
          </a:p>
          <a:p>
            <a:pPr marL="179705" indent="-179705">
              <a:spcAft>
                <a:spcPts val="400"/>
              </a:spcAft>
            </a:pPr>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p:txBody>
      </p:sp>
      <p:sp>
        <p:nvSpPr>
          <p:cNvPr id="11" name="Speech Bubble: Rectangle 10">
            <a:extLst>
              <a:ext uri="{FF2B5EF4-FFF2-40B4-BE49-F238E27FC236}">
                <a16:creationId xmlns:a16="http://schemas.microsoft.com/office/drawing/2014/main" id="{B7D0C63B-8677-455A-8167-F2349C635436}"/>
              </a:ext>
            </a:extLst>
          </p:cNvPr>
          <p:cNvSpPr/>
          <p:nvPr/>
        </p:nvSpPr>
        <p:spPr>
          <a:xfrm>
            <a:off x="7234635" y="1553254"/>
            <a:ext cx="1733981" cy="430347"/>
          </a:xfrm>
          <a:prstGeom prst="wedgeRectCallout">
            <a:avLst>
              <a:gd name="adj1" fmla="val -60447"/>
              <a:gd name="adj2" fmla="val -3670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sz="1400">
                <a:solidFill>
                  <a:schemeClr val="tx1"/>
                </a:solidFill>
              </a:rPr>
              <a:t>Set Target</a:t>
            </a:r>
          </a:p>
        </p:txBody>
      </p:sp>
      <p:sp>
        <p:nvSpPr>
          <p:cNvPr id="12" name="Speech Bubble: Rectangle 11">
            <a:extLst>
              <a:ext uri="{FF2B5EF4-FFF2-40B4-BE49-F238E27FC236}">
                <a16:creationId xmlns:a16="http://schemas.microsoft.com/office/drawing/2014/main" id="{CC6B9C65-5586-4143-8E0E-F4912B47EC47}"/>
              </a:ext>
            </a:extLst>
          </p:cNvPr>
          <p:cNvSpPr/>
          <p:nvPr/>
        </p:nvSpPr>
        <p:spPr>
          <a:xfrm>
            <a:off x="6016366" y="4181064"/>
            <a:ext cx="1733981" cy="664400"/>
          </a:xfrm>
          <a:prstGeom prst="wedgeRectCallout">
            <a:avLst>
              <a:gd name="adj1" fmla="val 74930"/>
              <a:gd name="adj2" fmla="val -2401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hangingPunct="0">
              <a:buClr>
                <a:srgbClr val="FAAB05"/>
              </a:buClr>
            </a:pPr>
            <a:r>
              <a:rPr lang="en-CA" sz="1400">
                <a:solidFill>
                  <a:schemeClr val="tx1"/>
                </a:solidFill>
              </a:rPr>
              <a:t>Modify attributes via Attribute Editor</a:t>
            </a:r>
            <a:endParaRPr lang="en-CA" sz="1400">
              <a:solidFill>
                <a:schemeClr val="tx1"/>
              </a:solidFill>
              <a:cs typeface="Arial"/>
            </a:endParaRPr>
          </a:p>
        </p:txBody>
      </p:sp>
      <p:sp>
        <p:nvSpPr>
          <p:cNvPr id="16" name="Speech Bubble: Rectangle 15">
            <a:extLst>
              <a:ext uri="{FF2B5EF4-FFF2-40B4-BE49-F238E27FC236}">
                <a16:creationId xmlns:a16="http://schemas.microsoft.com/office/drawing/2014/main" id="{822301F1-07D6-4254-A732-8653549C4AAA}"/>
              </a:ext>
            </a:extLst>
          </p:cNvPr>
          <p:cNvSpPr/>
          <p:nvPr/>
        </p:nvSpPr>
        <p:spPr>
          <a:xfrm>
            <a:off x="4837113" y="1921797"/>
            <a:ext cx="1187430" cy="287373"/>
          </a:xfrm>
          <a:prstGeom prst="wedgeRectCallout">
            <a:avLst>
              <a:gd name="adj1" fmla="val 9603"/>
              <a:gd name="adj2" fmla="val -13659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sz="1400">
                <a:solidFill>
                  <a:schemeClr val="tx1"/>
                </a:solidFill>
              </a:rPr>
              <a:t>Set DV</a:t>
            </a:r>
          </a:p>
        </p:txBody>
      </p:sp>
    </p:spTree>
    <p:custDataLst>
      <p:tags r:id="rId1"/>
    </p:custDataLst>
    <p:extLst>
      <p:ext uri="{BB962C8B-B14F-4D97-AF65-F5344CB8AC3E}">
        <p14:creationId xmlns:p14="http://schemas.microsoft.com/office/powerpoint/2010/main" val="129824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20" y="685747"/>
            <a:ext cx="7709409" cy="4143728"/>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58157" lvl="1" indent="-215265">
              <a:lnSpc>
                <a:spcPct val="85000"/>
              </a:lnSpc>
              <a:spcAft>
                <a:spcPts val="450"/>
              </a:spcAft>
              <a:buClr>
                <a:srgbClr val="FFC000"/>
              </a:buClr>
              <a:buFont typeface="Wingdings" charset="2"/>
              <a:buChar char="§"/>
              <a:defRPr/>
            </a:pPr>
            <a:endParaRPr lang="en-CA" sz="1500">
              <a:cs typeface="Calibri" panose="020F0502020204030204"/>
            </a:endParaRPr>
          </a:p>
          <a:p>
            <a:pPr marL="170974" indent="-170974"/>
            <a:endParaRPr lang="en-GB" sz="1800">
              <a:cs typeface="Calibri" panose="020F0502020204030204"/>
            </a:endParaRPr>
          </a:p>
        </p:txBody>
      </p:sp>
      <p:pic>
        <p:nvPicPr>
          <p:cNvPr id="8" name="Picture 7">
            <a:extLst>
              <a:ext uri="{FF2B5EF4-FFF2-40B4-BE49-F238E27FC236}">
                <a16:creationId xmlns:a16="http://schemas.microsoft.com/office/drawing/2014/main" id="{3BE0777D-3DB0-4897-A69C-9002294D9F2A}"/>
              </a:ext>
            </a:extLst>
          </p:cNvPr>
          <p:cNvPicPr>
            <a:picLocks noChangeAspect="1"/>
          </p:cNvPicPr>
          <p:nvPr/>
        </p:nvPicPr>
        <p:blipFill>
          <a:blip r:embed="rId4"/>
          <a:stretch>
            <a:fillRect/>
          </a:stretch>
        </p:blipFill>
        <p:spPr>
          <a:xfrm>
            <a:off x="6464517" y="903545"/>
            <a:ext cx="1731989" cy="1987529"/>
          </a:xfrm>
          <a:prstGeom prst="rect">
            <a:avLst/>
          </a:prstGeom>
        </p:spPr>
      </p:pic>
      <p:sp>
        <p:nvSpPr>
          <p:cNvPr id="3" name="Text Placeholder 2">
            <a:extLst>
              <a:ext uri="{FF2B5EF4-FFF2-40B4-BE49-F238E27FC236}">
                <a16:creationId xmlns:a16="http://schemas.microsoft.com/office/drawing/2014/main" id="{17857AC2-625D-4453-9E32-096A0F4EB79E}"/>
              </a:ext>
            </a:extLst>
          </p:cNvPr>
          <p:cNvSpPr>
            <a:spLocks noGrp="1"/>
          </p:cNvSpPr>
          <p:nvPr>
            <p:ph type="body" sz="quarter" idx="11"/>
          </p:nvPr>
        </p:nvSpPr>
        <p:spPr>
          <a:xfrm>
            <a:off x="457201" y="975278"/>
            <a:ext cx="4530851" cy="3445524"/>
          </a:xfrm>
        </p:spPr>
        <p:txBody>
          <a:bodyPr/>
          <a:lstStyle/>
          <a:p>
            <a:pPr marL="285750" indent="-285750">
              <a:spcAft>
                <a:spcPts val="450"/>
              </a:spcAft>
              <a:defRPr/>
            </a:pPr>
            <a:r>
              <a:rPr lang="en-CA"/>
              <a:t>Two ways to create new nodes: </a:t>
            </a:r>
          </a:p>
          <a:p>
            <a:pPr lvl="1">
              <a:spcAft>
                <a:spcPts val="450"/>
              </a:spcAft>
              <a:buClr>
                <a:schemeClr val="bg2"/>
              </a:buClr>
              <a:buFont typeface="Arial" panose="020B0604020202020204" pitchFamily="34" charset="0"/>
              <a:buChar char="•"/>
              <a:defRPr/>
            </a:pPr>
            <a:r>
              <a:rPr lang="en-CA">
                <a:latin typeface="+mn-lt"/>
              </a:rPr>
              <a:t>Drag and drop nodes from palette to canvas, then connect by dragging arrows</a:t>
            </a:r>
          </a:p>
          <a:p>
            <a:pPr lvl="1">
              <a:spcAft>
                <a:spcPts val="450"/>
              </a:spcAft>
              <a:buClr>
                <a:schemeClr val="bg2"/>
              </a:buClr>
              <a:buFont typeface="Arial" panose="020B0604020202020204" pitchFamily="34" charset="0"/>
              <a:buChar char="•"/>
              <a:defRPr/>
            </a:pPr>
            <a:r>
              <a:rPr lang="en-CA">
                <a:latin typeface="+mn-lt"/>
              </a:rPr>
              <a:t>Drag arrow from existing node, then select new node from dropdown</a:t>
            </a:r>
          </a:p>
          <a:p>
            <a:pPr marL="285750" indent="-285750">
              <a:spcAft>
                <a:spcPts val="450"/>
              </a:spcAft>
              <a:defRPr/>
            </a:pPr>
            <a:r>
              <a:rPr lang="en-CA"/>
              <a:t>Node menu: right click</a:t>
            </a:r>
          </a:p>
          <a:p>
            <a:pPr lvl="1">
              <a:spcAft>
                <a:spcPts val="450"/>
              </a:spcAft>
              <a:buClr>
                <a:schemeClr val="bg2"/>
              </a:buClr>
              <a:buFont typeface="Arial" panose="020B0604020202020204" pitchFamily="34" charset="0"/>
              <a:buChar char="•"/>
              <a:defRPr/>
            </a:pPr>
            <a:r>
              <a:rPr lang="en-CA">
                <a:latin typeface="+mn-lt"/>
              </a:rPr>
              <a:t>Options are context specific</a:t>
            </a:r>
          </a:p>
          <a:p>
            <a:pPr lvl="1">
              <a:spcAft>
                <a:spcPts val="450"/>
              </a:spcAft>
              <a:buClr>
                <a:schemeClr val="bg2"/>
              </a:buClr>
              <a:buFont typeface="Arial" panose="020B0604020202020204" pitchFamily="34" charset="0"/>
              <a:buChar char="•"/>
              <a:defRPr/>
            </a:pPr>
            <a:r>
              <a:rPr lang="en-CA">
                <a:latin typeface="+mn-lt"/>
              </a:rPr>
              <a:t>Of particular note: Open View, Modify, Comment, Remove</a:t>
            </a:r>
          </a:p>
          <a:p>
            <a:pPr lvl="1">
              <a:spcAft>
                <a:spcPts val="450"/>
              </a:spcAft>
              <a:buClr>
                <a:schemeClr val="bg2"/>
              </a:buClr>
              <a:buFont typeface="Arial" panose="020B0604020202020204" pitchFamily="34" charset="0"/>
              <a:buChar char="•"/>
              <a:defRPr/>
            </a:pPr>
            <a:r>
              <a:rPr lang="en-CA">
                <a:latin typeface="+mn-lt"/>
              </a:rPr>
              <a:t>Double-click will either open the wizard or open the node view depending on node state</a:t>
            </a:r>
          </a:p>
          <a:p>
            <a:pPr marL="285750" indent="-285750">
              <a:spcAft>
                <a:spcPts val="450"/>
              </a:spcAft>
              <a:defRPr/>
            </a:pPr>
            <a:r>
              <a:rPr lang="en-CA"/>
              <a:t>Node states:</a:t>
            </a:r>
          </a:p>
          <a:p>
            <a:pPr lvl="1">
              <a:spcAft>
                <a:spcPts val="450"/>
              </a:spcAft>
              <a:buClr>
                <a:schemeClr val="bg2"/>
              </a:buClr>
              <a:buFont typeface="Arial" panose="020B0604020202020204" pitchFamily="34" charset="0"/>
              <a:buChar char="•"/>
              <a:defRPr/>
            </a:pPr>
            <a:r>
              <a:rPr lang="en-CA">
                <a:latin typeface="+mn-lt"/>
              </a:rPr>
              <a:t>Greyed out: Inactive/missing connections</a:t>
            </a:r>
          </a:p>
          <a:p>
            <a:pPr lvl="1">
              <a:spcAft>
                <a:spcPts val="450"/>
              </a:spcAft>
              <a:buClr>
                <a:schemeClr val="bg2"/>
              </a:buClr>
              <a:buFont typeface="Arial" panose="020B0604020202020204" pitchFamily="34" charset="0"/>
              <a:buChar char="•"/>
              <a:defRPr/>
            </a:pPr>
            <a:r>
              <a:rPr lang="en-CA">
                <a:latin typeface="+mn-lt"/>
              </a:rPr>
              <a:t>Red: Accessible but incomplete</a:t>
            </a:r>
          </a:p>
          <a:p>
            <a:pPr lvl="1">
              <a:spcAft>
                <a:spcPts val="450"/>
              </a:spcAft>
              <a:buClr>
                <a:schemeClr val="bg2"/>
              </a:buClr>
              <a:buFont typeface="Arial" panose="020B0604020202020204" pitchFamily="34" charset="0"/>
              <a:buChar char="•"/>
              <a:defRPr/>
            </a:pPr>
            <a:r>
              <a:rPr lang="en-CA">
                <a:latin typeface="+mn-lt"/>
              </a:rPr>
              <a:t>Green: Run/Complete</a:t>
            </a:r>
          </a:p>
          <a:p>
            <a:pPr marL="285750" indent="-285750"/>
            <a:endParaRPr lang="en-CA"/>
          </a:p>
        </p:txBody>
      </p:sp>
      <p:sp>
        <p:nvSpPr>
          <p:cNvPr id="2" name="Title 1">
            <a:extLst>
              <a:ext uri="{FF2B5EF4-FFF2-40B4-BE49-F238E27FC236}">
                <a16:creationId xmlns:a16="http://schemas.microsoft.com/office/drawing/2014/main" id="{79371406-5C72-4B7F-BB33-13CC685A0816}"/>
              </a:ext>
            </a:extLst>
          </p:cNvPr>
          <p:cNvSpPr>
            <a:spLocks noGrp="1"/>
          </p:cNvSpPr>
          <p:nvPr>
            <p:ph type="title"/>
          </p:nvPr>
        </p:nvSpPr>
        <p:spPr/>
        <p:txBody>
          <a:bodyPr/>
          <a:lstStyle/>
          <a:p>
            <a:r>
              <a:rPr lang="en-CA"/>
              <a:t>Using Nodes </a:t>
            </a:r>
          </a:p>
        </p:txBody>
      </p:sp>
      <p:pic>
        <p:nvPicPr>
          <p:cNvPr id="4" name="Picture 5" descr="A picture containing clock&#10;&#10;Description generated with very high confidence">
            <a:extLst>
              <a:ext uri="{FF2B5EF4-FFF2-40B4-BE49-F238E27FC236}">
                <a16:creationId xmlns:a16="http://schemas.microsoft.com/office/drawing/2014/main" id="{C31788F1-B19C-4B2E-A83F-1BA2C4A3115A}"/>
              </a:ext>
            </a:extLst>
          </p:cNvPr>
          <p:cNvPicPr>
            <a:picLocks noChangeAspect="1"/>
          </p:cNvPicPr>
          <p:nvPr/>
        </p:nvPicPr>
        <p:blipFill>
          <a:blip r:embed="rId5"/>
          <a:stretch>
            <a:fillRect/>
          </a:stretch>
        </p:blipFill>
        <p:spPr>
          <a:xfrm>
            <a:off x="6220257" y="3337984"/>
            <a:ext cx="1983365" cy="1325032"/>
          </a:xfrm>
          <a:prstGeom prst="rect">
            <a:avLst/>
          </a:prstGeom>
        </p:spPr>
      </p:pic>
    </p:spTree>
    <p:custDataLst>
      <p:tags r:id="rId1"/>
    </p:custDataLst>
    <p:extLst>
      <p:ext uri="{BB962C8B-B14F-4D97-AF65-F5344CB8AC3E}">
        <p14:creationId xmlns:p14="http://schemas.microsoft.com/office/powerpoint/2010/main" val="38027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WOE – Binning Editor</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sp>
        <p:nvSpPr>
          <p:cNvPr id="9" name="Text Placeholder 2">
            <a:extLst>
              <a:ext uri="{FF2B5EF4-FFF2-40B4-BE49-F238E27FC236}">
                <a16:creationId xmlns:a16="http://schemas.microsoft.com/office/drawing/2014/main" id="{FA3DBC30-4131-4B86-AF37-9105A093E026}"/>
              </a:ext>
            </a:extLst>
          </p:cNvPr>
          <p:cNvSpPr txBox="1">
            <a:spLocks/>
          </p:cNvSpPr>
          <p:nvPr/>
        </p:nvSpPr>
        <p:spPr>
          <a:xfrm>
            <a:off x="71203" y="732928"/>
            <a:ext cx="3242759" cy="4374383"/>
          </a:xfrm>
          <a:prstGeom prst="rect">
            <a:avLst/>
          </a:prstGeom>
        </p:spPr>
        <p:txBody>
          <a:bodyPr vert="horz" lIns="91440" tIns="45720" rIns="91440" bIns="45720" rtlCol="0" anchor="t">
            <a:noAutofit/>
          </a:bodyPr>
          <a:lstStyle>
            <a:lvl1pPr marL="180000" indent="-180000" algn="l" defTabSz="685800" rtl="0" eaLnBrk="1" latinLnBrk="0" hangingPunct="1">
              <a:lnSpc>
                <a:spcPct val="100000"/>
              </a:lnSpc>
              <a:spcBef>
                <a:spcPts val="750"/>
              </a:spcBef>
              <a:buClr>
                <a:srgbClr val="333333"/>
              </a:buClr>
              <a:buFont typeface="Arial" panose="020B0604020202020204" pitchFamily="34" charset="0"/>
              <a:buChar char="•"/>
              <a:defRPr sz="1600" kern="1200">
                <a:solidFill>
                  <a:schemeClr val="tx1"/>
                </a:solidFill>
                <a:latin typeface="+mn-lt"/>
                <a:ea typeface="+mn-ea"/>
                <a:cs typeface="+mn-cs"/>
              </a:defRPr>
            </a:lvl1pPr>
            <a:lvl2pPr marL="360000" indent="-179388" algn="l" defTabSz="685800" rtl="0" eaLnBrk="1" latinLnBrk="0" hangingPunct="1">
              <a:lnSpc>
                <a:spcPct val="100000"/>
              </a:lnSpc>
              <a:spcBef>
                <a:spcPts val="375"/>
              </a:spcBef>
              <a:buClr>
                <a:srgbClr val="333333"/>
              </a:buClr>
              <a:buFont typeface="Arial" panose="020B0604020202020204" pitchFamily="34" charset="0"/>
              <a:buChar char="•"/>
              <a:defRPr sz="1400" kern="1200">
                <a:solidFill>
                  <a:schemeClr val="tx1"/>
                </a:solidFill>
                <a:latin typeface="+mn-lt"/>
                <a:ea typeface="+mn-ea"/>
                <a:cs typeface="+mn-cs"/>
              </a:defRPr>
            </a:lvl2pPr>
            <a:lvl3pPr marL="541338" indent="-180000" algn="l" defTabSz="685800" rtl="0" eaLnBrk="1" latinLnBrk="0" hangingPunct="1">
              <a:lnSpc>
                <a:spcPct val="100000"/>
              </a:lnSpc>
              <a:spcBef>
                <a:spcPts val="375"/>
              </a:spcBef>
              <a:buClr>
                <a:srgbClr val="333333"/>
              </a:buClr>
              <a:buFont typeface="Arial" panose="020B0604020202020204" pitchFamily="34" charset="0"/>
              <a:buChar char="•"/>
              <a:defRPr sz="1200" kern="1200">
                <a:solidFill>
                  <a:schemeClr val="tx1"/>
                </a:solidFill>
                <a:latin typeface="+mn-lt"/>
                <a:ea typeface="+mn-ea"/>
                <a:cs typeface="+mn-cs"/>
              </a:defRPr>
            </a:lvl3pPr>
            <a:lvl4pPr marL="719138" indent="-180000" algn="l" defTabSz="685800" rtl="0" eaLnBrk="1" latinLnBrk="0" hangingPunct="1">
              <a:lnSpc>
                <a:spcPct val="100000"/>
              </a:lnSpc>
              <a:spcBef>
                <a:spcPts val="375"/>
              </a:spcBef>
              <a:buClr>
                <a:srgbClr val="333333"/>
              </a:buClr>
              <a:buFont typeface="Arial" panose="020B0604020202020204" pitchFamily="34" charset="0"/>
              <a:buChar char="•"/>
              <a:defRPr sz="1150" kern="1200">
                <a:solidFill>
                  <a:schemeClr val="tx1"/>
                </a:solidFill>
                <a:latin typeface="+mn-lt"/>
                <a:ea typeface="+mn-ea"/>
                <a:cs typeface="+mn-cs"/>
              </a:defRPr>
            </a:lvl4pPr>
            <a:lvl5pPr marL="891450" indent="-171450" algn="l" defTabSz="685800" rtl="0" eaLnBrk="1" latinLnBrk="0" hangingPunct="1">
              <a:lnSpc>
                <a:spcPct val="100000"/>
              </a:lnSpc>
              <a:spcBef>
                <a:spcPts val="375"/>
              </a:spcBef>
              <a:buClr>
                <a:srgbClr val="333333"/>
              </a:buClr>
              <a:buFont typeface="Arial" panose="020B0604020202020204" pitchFamily="34" charset="0"/>
              <a:buChar char="•"/>
              <a:defRPr lang="en-US" sz="1150" kern="1200" baseline="0" dirty="0" smtClean="0">
                <a:solidFill>
                  <a:schemeClr val="tx1"/>
                </a:solidFill>
                <a:latin typeface="+mn-lt"/>
                <a:ea typeface="+mn-ea"/>
                <a:cs typeface="+mn-cs"/>
              </a:defRPr>
            </a:lvl5pPr>
            <a:lvl6pPr marL="1080000" indent="-180975"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6pPr>
            <a:lvl7pPr marL="1260000" indent="-180000"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7pPr>
            <a:lvl8pPr marL="1440000" indent="-180000"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8pPr>
            <a:lvl9pPr marL="1620000" indent="-180000"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9pPr>
          </a:lstStyle>
          <a:p>
            <a:pPr marL="285750" indent="-285750" fontAlgn="base">
              <a:spcAft>
                <a:spcPts val="400"/>
              </a:spcAft>
              <a:buClr>
                <a:schemeClr val="bg2"/>
              </a:buClr>
            </a:pPr>
            <a:r>
              <a:rPr lang="en-US" sz="1400">
                <a:cs typeface="Arial" panose="020B0604020202020204"/>
              </a:rPr>
              <a:t>The Binning Editor wizard is a visual method to aid in optimally binning the independent variables </a:t>
            </a:r>
          </a:p>
          <a:p>
            <a:pPr marL="285750" indent="-285750" fontAlgn="base">
              <a:spcAft>
                <a:spcPts val="400"/>
              </a:spcAft>
              <a:buClr>
                <a:schemeClr val="bg2"/>
              </a:buClr>
            </a:pPr>
            <a:r>
              <a:rPr lang="en-US" sz="1400">
                <a:cs typeface="Arial" panose="020B0604020202020204"/>
              </a:rPr>
              <a:t>Key figures and metrics to look at as you bin the independent variable: decision tree splits, the line chart and the change in the Entropy and IV </a:t>
            </a:r>
          </a:p>
          <a:p>
            <a:pPr marL="285750" indent="-285750" fontAlgn="base">
              <a:spcAft>
                <a:spcPts val="400"/>
              </a:spcAft>
              <a:buClr>
                <a:schemeClr val="bg2"/>
              </a:buClr>
            </a:pPr>
            <a:r>
              <a:rPr lang="en-US" sz="1400">
                <a:cs typeface="Arial" panose="020B0604020202020204"/>
              </a:rPr>
              <a:t>Can manually change the binning to achieve monotonicity, to remove pure nodes, or even to simplify things or meet business requirements</a:t>
            </a:r>
          </a:p>
          <a:p>
            <a:pPr marL="285750" indent="-285750">
              <a:spcAft>
                <a:spcPts val="400"/>
              </a:spcAft>
              <a:buClr>
                <a:schemeClr val="bg2"/>
              </a:buClr>
            </a:pPr>
            <a:r>
              <a:rPr lang="en-US" sz="1400">
                <a:cs typeface="Arial" panose="020B0604020202020204"/>
              </a:rPr>
              <a:t>Can also automatically "optimize" bins for individual variables or for all variables (for monotonicity, to remove pure nodes, or to enforce equal bin sizes)</a:t>
            </a:r>
          </a:p>
          <a:p>
            <a:pPr marL="179705" indent="-179705">
              <a:spcAft>
                <a:spcPts val="400"/>
              </a:spcAft>
            </a:pPr>
            <a:endParaRPr lang="en-GB">
              <a:cs typeface="Arial" panose="020B0604020202020204"/>
            </a:endParaRPr>
          </a:p>
          <a:p>
            <a:pPr marL="179705" indent="-179705">
              <a:spcAft>
                <a:spcPts val="400"/>
              </a:spcAft>
            </a:pPr>
            <a:endParaRPr lang="en-CA">
              <a:cs typeface="Arial" panose="020B0604020202020204"/>
            </a:endParaRPr>
          </a:p>
          <a:p>
            <a:pPr marL="179705" indent="-179705">
              <a:spcAft>
                <a:spcPts val="400"/>
              </a:spcAft>
            </a:pPr>
            <a:endParaRPr lang="en-CA">
              <a:cs typeface="Arial" panose="020B0604020202020204"/>
            </a:endParaRPr>
          </a:p>
          <a:p>
            <a:pPr marL="179705" indent="-179705">
              <a:spcAft>
                <a:spcPts val="400"/>
              </a:spcAft>
            </a:pPr>
            <a:endParaRPr lang="en-CA">
              <a:cs typeface="Arial" panose="020B0604020202020204"/>
            </a:endParaRPr>
          </a:p>
          <a:p>
            <a:pPr marL="179705" indent="-179705">
              <a:spcAft>
                <a:spcPts val="400"/>
              </a:spcAft>
            </a:pPr>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p:txBody>
      </p:sp>
      <p:pic>
        <p:nvPicPr>
          <p:cNvPr id="12" name="Picture 11">
            <a:extLst>
              <a:ext uri="{FF2B5EF4-FFF2-40B4-BE49-F238E27FC236}">
                <a16:creationId xmlns:a16="http://schemas.microsoft.com/office/drawing/2014/main" id="{C689F6EE-9627-499B-9E6B-F2357744F39D}"/>
              </a:ext>
            </a:extLst>
          </p:cNvPr>
          <p:cNvPicPr>
            <a:picLocks noChangeAspect="1"/>
          </p:cNvPicPr>
          <p:nvPr/>
        </p:nvPicPr>
        <p:blipFill>
          <a:blip r:embed="rId6"/>
          <a:stretch>
            <a:fillRect/>
          </a:stretch>
        </p:blipFill>
        <p:spPr>
          <a:xfrm>
            <a:off x="3495139" y="684779"/>
            <a:ext cx="5493790" cy="3777772"/>
          </a:xfrm>
          <a:prstGeom prst="rect">
            <a:avLst/>
          </a:prstGeom>
          <a:ln>
            <a:solidFill>
              <a:schemeClr val="tx1">
                <a:lumMod val="50000"/>
                <a:lumOff val="50000"/>
              </a:schemeClr>
            </a:solidFill>
          </a:ln>
        </p:spPr>
      </p:pic>
      <p:sp>
        <p:nvSpPr>
          <p:cNvPr id="8" name="Speech Bubble: Rectangle 7">
            <a:extLst>
              <a:ext uri="{FF2B5EF4-FFF2-40B4-BE49-F238E27FC236}">
                <a16:creationId xmlns:a16="http://schemas.microsoft.com/office/drawing/2014/main" id="{147B1450-BDD7-4AB7-A4E0-EDE7EDAC95C4}"/>
              </a:ext>
            </a:extLst>
          </p:cNvPr>
          <p:cNvSpPr/>
          <p:nvPr/>
        </p:nvSpPr>
        <p:spPr>
          <a:xfrm>
            <a:off x="7587380" y="3234958"/>
            <a:ext cx="1497499" cy="430347"/>
          </a:xfrm>
          <a:prstGeom prst="wedgeRectCallout">
            <a:avLst>
              <a:gd name="adj1" fmla="val -57299"/>
              <a:gd name="adj2" fmla="val 140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hangingPunct="0">
              <a:buClr>
                <a:srgbClr val="FAAB05"/>
              </a:buClr>
            </a:pPr>
            <a:r>
              <a:rPr lang="en-CA" sz="1400">
                <a:solidFill>
                  <a:sysClr val="windowText" lastClr="000000"/>
                </a:solidFill>
              </a:rPr>
              <a:t>Changes in IV and Entropy</a:t>
            </a:r>
          </a:p>
        </p:txBody>
      </p:sp>
      <p:sp>
        <p:nvSpPr>
          <p:cNvPr id="11" name="Speech Bubble: Rectangle 10">
            <a:extLst>
              <a:ext uri="{FF2B5EF4-FFF2-40B4-BE49-F238E27FC236}">
                <a16:creationId xmlns:a16="http://schemas.microsoft.com/office/drawing/2014/main" id="{B452BCB9-3CCD-48EB-823C-372E2C9B767C}"/>
              </a:ext>
            </a:extLst>
          </p:cNvPr>
          <p:cNvSpPr/>
          <p:nvPr/>
        </p:nvSpPr>
        <p:spPr>
          <a:xfrm>
            <a:off x="3313298" y="4307060"/>
            <a:ext cx="2971334" cy="544907"/>
          </a:xfrm>
          <a:prstGeom prst="wedgeRectCallout">
            <a:avLst>
              <a:gd name="adj1" fmla="val 79267"/>
              <a:gd name="adj2" fmla="val -6515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eaLnBrk="0" hangingPunct="0">
              <a:buClr>
                <a:srgbClr val="FAAB05"/>
              </a:buClr>
            </a:pPr>
            <a:r>
              <a:rPr lang="en-CA" sz="1400">
                <a:solidFill>
                  <a:sysClr val="windowText" lastClr="000000"/>
                </a:solidFill>
              </a:rPr>
              <a:t>Optimize based on monotonicity, pure nodes and equal size nodes </a:t>
            </a:r>
          </a:p>
        </p:txBody>
      </p:sp>
      <p:sp>
        <p:nvSpPr>
          <p:cNvPr id="13" name="Speech Bubble: Rectangle 12">
            <a:extLst>
              <a:ext uri="{FF2B5EF4-FFF2-40B4-BE49-F238E27FC236}">
                <a16:creationId xmlns:a16="http://schemas.microsoft.com/office/drawing/2014/main" id="{5E4BAC4D-A902-4955-AE1E-90A2DFB8942F}"/>
              </a:ext>
            </a:extLst>
          </p:cNvPr>
          <p:cNvSpPr/>
          <p:nvPr/>
        </p:nvSpPr>
        <p:spPr>
          <a:xfrm>
            <a:off x="4205577" y="311737"/>
            <a:ext cx="1187430" cy="287373"/>
          </a:xfrm>
          <a:prstGeom prst="wedgeRectCallout">
            <a:avLst>
              <a:gd name="adj1" fmla="val -23728"/>
              <a:gd name="adj2" fmla="val 126980"/>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sz="1400">
                <a:solidFill>
                  <a:schemeClr val="tx1"/>
                </a:solidFill>
              </a:rPr>
              <a:t>Optimize all</a:t>
            </a:r>
          </a:p>
        </p:txBody>
      </p:sp>
    </p:spTree>
    <p:custDataLst>
      <p:tags r:id="rId1"/>
    </p:custDataLst>
    <p:extLst>
      <p:ext uri="{BB962C8B-B14F-4D97-AF65-F5344CB8AC3E}">
        <p14:creationId xmlns:p14="http://schemas.microsoft.com/office/powerpoint/2010/main" val="244261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endParaRPr lang="en-GB">
              <a:ea typeface="+mn-lt"/>
              <a:cs typeface="+mn-lt"/>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WOE Helper</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0CB70FA-E90D-4F17-A54B-7367C9F5EDF2}"/>
                  </a:ext>
                </a:extLst>
              </p14:cNvPr>
              <p14:cNvContentPartPr/>
              <p14:nvPr/>
            </p14:nvContentPartPr>
            <p14:xfrm>
              <a:off x="4661344" y="4176694"/>
              <a:ext cx="360" cy="3600"/>
            </p14:xfrm>
          </p:contentPart>
        </mc:Choice>
        <mc:Fallback xmlns="">
          <p:pic>
            <p:nvPicPr>
              <p:cNvPr id="10" name="Ink 9">
                <a:extLst>
                  <a:ext uri="{FF2B5EF4-FFF2-40B4-BE49-F238E27FC236}">
                    <a16:creationId xmlns:a16="http://schemas.microsoft.com/office/drawing/2014/main" id="{70CB70FA-E90D-4F17-A54B-7367C9F5EDF2}"/>
                  </a:ext>
                </a:extLst>
              </p:cNvPr>
              <p:cNvPicPr/>
              <p:nvPr/>
            </p:nvPicPr>
            <p:blipFill>
              <a:blip r:embed="rId5"/>
              <a:stretch>
                <a:fillRect/>
              </a:stretch>
            </p:blipFill>
            <p:spPr>
              <a:xfrm>
                <a:off x="4652344" y="4167694"/>
                <a:ext cx="18000" cy="21240"/>
              </a:xfrm>
              <a:prstGeom prst="rect">
                <a:avLst/>
              </a:prstGeom>
            </p:spPr>
          </p:pic>
        </mc:Fallback>
      </mc:AlternateContent>
      <p:sp>
        <p:nvSpPr>
          <p:cNvPr id="9" name="Text Placeholder 2">
            <a:extLst>
              <a:ext uri="{FF2B5EF4-FFF2-40B4-BE49-F238E27FC236}">
                <a16:creationId xmlns:a16="http://schemas.microsoft.com/office/drawing/2014/main" id="{FA3DBC30-4131-4B86-AF37-9105A093E026}"/>
              </a:ext>
            </a:extLst>
          </p:cNvPr>
          <p:cNvSpPr txBox="1">
            <a:spLocks/>
          </p:cNvSpPr>
          <p:nvPr/>
        </p:nvSpPr>
        <p:spPr>
          <a:xfrm>
            <a:off x="444582" y="1007248"/>
            <a:ext cx="8433523" cy="1631578"/>
          </a:xfrm>
          <a:prstGeom prst="rect">
            <a:avLst/>
          </a:prstGeom>
        </p:spPr>
        <p:txBody>
          <a:bodyPr vert="horz" lIns="91440" tIns="45720" rIns="91440" bIns="45720" rtlCol="0" anchor="t">
            <a:noAutofit/>
          </a:bodyPr>
          <a:lstStyle>
            <a:lvl1pPr marL="180000" indent="-180000" algn="l" defTabSz="685800" rtl="0" eaLnBrk="1" latinLnBrk="0" hangingPunct="1">
              <a:lnSpc>
                <a:spcPct val="100000"/>
              </a:lnSpc>
              <a:spcBef>
                <a:spcPts val="750"/>
              </a:spcBef>
              <a:buClr>
                <a:srgbClr val="333333"/>
              </a:buClr>
              <a:buFont typeface="Arial" panose="020B0604020202020204" pitchFamily="34" charset="0"/>
              <a:buChar char="•"/>
              <a:defRPr sz="1600" kern="1200">
                <a:solidFill>
                  <a:schemeClr val="tx1"/>
                </a:solidFill>
                <a:latin typeface="+mn-lt"/>
                <a:ea typeface="+mn-ea"/>
                <a:cs typeface="+mn-cs"/>
              </a:defRPr>
            </a:lvl1pPr>
            <a:lvl2pPr marL="360000" indent="-179388" algn="l" defTabSz="685800" rtl="0" eaLnBrk="1" latinLnBrk="0" hangingPunct="1">
              <a:lnSpc>
                <a:spcPct val="100000"/>
              </a:lnSpc>
              <a:spcBef>
                <a:spcPts val="375"/>
              </a:spcBef>
              <a:buClr>
                <a:srgbClr val="333333"/>
              </a:buClr>
              <a:buFont typeface="Arial" panose="020B0604020202020204" pitchFamily="34" charset="0"/>
              <a:buChar char="•"/>
              <a:defRPr sz="1400" kern="1200">
                <a:solidFill>
                  <a:schemeClr val="tx1"/>
                </a:solidFill>
                <a:latin typeface="+mn-lt"/>
                <a:ea typeface="+mn-ea"/>
                <a:cs typeface="+mn-cs"/>
              </a:defRPr>
            </a:lvl2pPr>
            <a:lvl3pPr marL="541338" indent="-180000" algn="l" defTabSz="685800" rtl="0" eaLnBrk="1" latinLnBrk="0" hangingPunct="1">
              <a:lnSpc>
                <a:spcPct val="100000"/>
              </a:lnSpc>
              <a:spcBef>
                <a:spcPts val="375"/>
              </a:spcBef>
              <a:buClr>
                <a:srgbClr val="333333"/>
              </a:buClr>
              <a:buFont typeface="Arial" panose="020B0604020202020204" pitchFamily="34" charset="0"/>
              <a:buChar char="•"/>
              <a:defRPr sz="1200" kern="1200">
                <a:solidFill>
                  <a:schemeClr val="tx1"/>
                </a:solidFill>
                <a:latin typeface="+mn-lt"/>
                <a:ea typeface="+mn-ea"/>
                <a:cs typeface="+mn-cs"/>
              </a:defRPr>
            </a:lvl3pPr>
            <a:lvl4pPr marL="719138" indent="-180000" algn="l" defTabSz="685800" rtl="0" eaLnBrk="1" latinLnBrk="0" hangingPunct="1">
              <a:lnSpc>
                <a:spcPct val="100000"/>
              </a:lnSpc>
              <a:spcBef>
                <a:spcPts val="375"/>
              </a:spcBef>
              <a:buClr>
                <a:srgbClr val="333333"/>
              </a:buClr>
              <a:buFont typeface="Arial" panose="020B0604020202020204" pitchFamily="34" charset="0"/>
              <a:buChar char="•"/>
              <a:defRPr sz="1150" kern="1200">
                <a:solidFill>
                  <a:schemeClr val="tx1"/>
                </a:solidFill>
                <a:latin typeface="+mn-lt"/>
                <a:ea typeface="+mn-ea"/>
                <a:cs typeface="+mn-cs"/>
              </a:defRPr>
            </a:lvl4pPr>
            <a:lvl5pPr marL="891450" indent="-171450" algn="l" defTabSz="685800" rtl="0" eaLnBrk="1" latinLnBrk="0" hangingPunct="1">
              <a:lnSpc>
                <a:spcPct val="100000"/>
              </a:lnSpc>
              <a:spcBef>
                <a:spcPts val="375"/>
              </a:spcBef>
              <a:buClr>
                <a:srgbClr val="333333"/>
              </a:buClr>
              <a:buFont typeface="Arial" panose="020B0604020202020204" pitchFamily="34" charset="0"/>
              <a:buChar char="•"/>
              <a:defRPr lang="en-US" sz="1150" kern="1200" baseline="0" dirty="0" smtClean="0">
                <a:solidFill>
                  <a:schemeClr val="tx1"/>
                </a:solidFill>
                <a:latin typeface="+mn-lt"/>
                <a:ea typeface="+mn-ea"/>
                <a:cs typeface="+mn-cs"/>
              </a:defRPr>
            </a:lvl5pPr>
            <a:lvl6pPr marL="1080000" indent="-180975"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6pPr>
            <a:lvl7pPr marL="1260000" indent="-180000"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7pPr>
            <a:lvl8pPr marL="1440000" indent="-180000"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8pPr>
            <a:lvl9pPr marL="1620000" indent="-180000" algn="l" defTabSz="685800" rtl="0" eaLnBrk="1" latinLnBrk="0" hangingPunct="1">
              <a:lnSpc>
                <a:spcPct val="100000"/>
              </a:lnSpc>
              <a:spcBef>
                <a:spcPts val="375"/>
              </a:spcBef>
              <a:buFont typeface="Arial" panose="020B0604020202020204" pitchFamily="34" charset="0"/>
              <a:buChar char="•"/>
              <a:defRPr sz="1150" kern="1200">
                <a:solidFill>
                  <a:schemeClr val="tx1"/>
                </a:solidFill>
                <a:latin typeface="+mn-lt"/>
                <a:ea typeface="+mn-ea"/>
                <a:cs typeface="+mn-cs"/>
              </a:defRPr>
            </a:lvl9pPr>
          </a:lstStyle>
          <a:p>
            <a:pPr marL="285750" indent="-285750" fontAlgn="base">
              <a:spcAft>
                <a:spcPts val="400"/>
              </a:spcAft>
              <a:buClr>
                <a:schemeClr val="bg2"/>
              </a:buClr>
            </a:pPr>
            <a:r>
              <a:rPr lang="en-US" sz="1400">
                <a:cs typeface="Arial" panose="020B0604020202020204"/>
              </a:rPr>
              <a:t>Expression Generation Options give the option to generate WOE transformations report in addition to renaming the transformed fields by adding a prefix or a suffix</a:t>
            </a:r>
          </a:p>
          <a:p>
            <a:pPr marL="285750" indent="-285750" fontAlgn="base">
              <a:spcAft>
                <a:spcPts val="400"/>
              </a:spcAft>
              <a:buClr>
                <a:schemeClr val="bg2"/>
              </a:buClr>
            </a:pPr>
            <a:r>
              <a:rPr lang="en-US" sz="1400">
                <a:cs typeface="Arial" panose="020B0604020202020204"/>
              </a:rPr>
              <a:t>Edit Variables Names to manually override the default names for the new variables. Can also sort the variables based on the final information value to assess most/least predictive WOE variables</a:t>
            </a:r>
          </a:p>
          <a:p>
            <a:pPr marL="179705" indent="-179705">
              <a:spcAft>
                <a:spcPts val="400"/>
              </a:spcAft>
            </a:pPr>
            <a:endParaRPr lang="en-GB">
              <a:cs typeface="Arial" panose="020B0604020202020204"/>
            </a:endParaRPr>
          </a:p>
          <a:p>
            <a:pPr marL="179705" indent="-179705">
              <a:spcAft>
                <a:spcPts val="400"/>
              </a:spcAft>
            </a:pPr>
            <a:endParaRPr lang="en-CA">
              <a:cs typeface="Arial" panose="020B0604020202020204"/>
            </a:endParaRPr>
          </a:p>
          <a:p>
            <a:pPr marL="179705" indent="-179705">
              <a:spcAft>
                <a:spcPts val="400"/>
              </a:spcAft>
            </a:pPr>
            <a:endParaRPr lang="en-CA">
              <a:cs typeface="Arial" panose="020B0604020202020204"/>
            </a:endParaRPr>
          </a:p>
          <a:p>
            <a:pPr marL="179705" indent="-179705">
              <a:spcAft>
                <a:spcPts val="400"/>
              </a:spcAft>
            </a:pPr>
            <a:endParaRPr lang="en-CA">
              <a:cs typeface="Arial" panose="020B0604020202020204"/>
            </a:endParaRPr>
          </a:p>
          <a:p>
            <a:pPr marL="179705" indent="-179705">
              <a:spcAft>
                <a:spcPts val="400"/>
              </a:spcAft>
            </a:pPr>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p:txBody>
      </p:sp>
      <p:pic>
        <p:nvPicPr>
          <p:cNvPr id="4" name="Picture 3">
            <a:extLst>
              <a:ext uri="{FF2B5EF4-FFF2-40B4-BE49-F238E27FC236}">
                <a16:creationId xmlns:a16="http://schemas.microsoft.com/office/drawing/2014/main" id="{254B4556-EA59-419A-A3AB-C99C24CDAB4C}"/>
              </a:ext>
            </a:extLst>
          </p:cNvPr>
          <p:cNvPicPr>
            <a:picLocks noChangeAspect="1"/>
          </p:cNvPicPr>
          <p:nvPr/>
        </p:nvPicPr>
        <p:blipFill>
          <a:blip r:embed="rId6"/>
          <a:stretch>
            <a:fillRect/>
          </a:stretch>
        </p:blipFill>
        <p:spPr>
          <a:xfrm>
            <a:off x="833117" y="3430500"/>
            <a:ext cx="2812576" cy="990981"/>
          </a:xfrm>
          <a:prstGeom prst="rect">
            <a:avLst/>
          </a:prstGeom>
        </p:spPr>
      </p:pic>
      <p:pic>
        <p:nvPicPr>
          <p:cNvPr id="6" name="Picture 5">
            <a:extLst>
              <a:ext uri="{FF2B5EF4-FFF2-40B4-BE49-F238E27FC236}">
                <a16:creationId xmlns:a16="http://schemas.microsoft.com/office/drawing/2014/main" id="{8D0F0DAB-53D4-4CF3-8847-B0759A244AD6}"/>
              </a:ext>
            </a:extLst>
          </p:cNvPr>
          <p:cNvPicPr>
            <a:picLocks noChangeAspect="1"/>
          </p:cNvPicPr>
          <p:nvPr/>
        </p:nvPicPr>
        <p:blipFill>
          <a:blip r:embed="rId7"/>
          <a:stretch>
            <a:fillRect/>
          </a:stretch>
        </p:blipFill>
        <p:spPr>
          <a:xfrm>
            <a:off x="833117" y="2362745"/>
            <a:ext cx="2595884" cy="990980"/>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C760BDF5-73E6-4469-942C-0F02BBE75A86}"/>
              </a:ext>
            </a:extLst>
          </p:cNvPr>
          <p:cNvPicPr>
            <a:picLocks noChangeAspect="1"/>
          </p:cNvPicPr>
          <p:nvPr/>
        </p:nvPicPr>
        <p:blipFill>
          <a:blip r:embed="rId8"/>
          <a:stretch>
            <a:fillRect/>
          </a:stretch>
        </p:blipFill>
        <p:spPr>
          <a:xfrm>
            <a:off x="3523763" y="2362745"/>
            <a:ext cx="5403542" cy="1728064"/>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86177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E5FB71-98A6-4EEB-9A36-3D75A9653A73}"/>
              </a:ext>
            </a:extLst>
          </p:cNvPr>
          <p:cNvSpPr>
            <a:spLocks noGrp="1"/>
          </p:cNvSpPr>
          <p:nvPr>
            <p:ph type="body" sz="quarter" idx="11"/>
          </p:nvPr>
        </p:nvSpPr>
        <p:spPr/>
        <p:txBody>
          <a:bodyPr/>
          <a:lstStyle/>
          <a:p>
            <a:r>
              <a:rPr lang="en-CA"/>
              <a:t>The generated dataset has the list of the original variables in addition to the WOE variables </a:t>
            </a:r>
          </a:p>
          <a:p>
            <a:r>
              <a:rPr lang="en-CA">
                <a:cs typeface="Arial" panose="020B0604020202020204"/>
              </a:rPr>
              <a:t>Access the various reports from each of the tabs at the bottom </a:t>
            </a:r>
          </a:p>
        </p:txBody>
      </p:sp>
      <p:sp>
        <p:nvSpPr>
          <p:cNvPr id="3" name="Title 2">
            <a:extLst>
              <a:ext uri="{FF2B5EF4-FFF2-40B4-BE49-F238E27FC236}">
                <a16:creationId xmlns:a16="http://schemas.microsoft.com/office/drawing/2014/main" id="{2F759368-1A3F-4B93-996C-E951CD08A274}"/>
              </a:ext>
            </a:extLst>
          </p:cNvPr>
          <p:cNvSpPr>
            <a:spLocks noGrp="1"/>
          </p:cNvSpPr>
          <p:nvPr>
            <p:ph type="title"/>
          </p:nvPr>
        </p:nvSpPr>
        <p:spPr/>
        <p:txBody>
          <a:bodyPr/>
          <a:lstStyle/>
          <a:p>
            <a:r>
              <a:rPr lang="en-CA">
                <a:latin typeface="Arial"/>
                <a:cs typeface="Arial"/>
              </a:rPr>
              <a:t>WOE Result</a:t>
            </a:r>
            <a:endParaRPr lang="en-CA"/>
          </a:p>
        </p:txBody>
      </p:sp>
      <p:grpSp>
        <p:nvGrpSpPr>
          <p:cNvPr id="10" name="Group 9">
            <a:extLst>
              <a:ext uri="{FF2B5EF4-FFF2-40B4-BE49-F238E27FC236}">
                <a16:creationId xmlns:a16="http://schemas.microsoft.com/office/drawing/2014/main" id="{907B14AC-CA7E-4EAF-86C9-A861A01F90CE}"/>
              </a:ext>
            </a:extLst>
          </p:cNvPr>
          <p:cNvGrpSpPr/>
          <p:nvPr/>
        </p:nvGrpSpPr>
        <p:grpSpPr>
          <a:xfrm>
            <a:off x="433936" y="2125088"/>
            <a:ext cx="8099115" cy="2466212"/>
            <a:chOff x="433936" y="2125088"/>
            <a:chExt cx="8099115" cy="2466212"/>
          </a:xfrm>
        </p:grpSpPr>
        <p:pic>
          <p:nvPicPr>
            <p:cNvPr id="4" name="Picture 8" descr="A screenshot of a cell phone&#10;&#10;Description automatically generated">
              <a:extLst>
                <a:ext uri="{FF2B5EF4-FFF2-40B4-BE49-F238E27FC236}">
                  <a16:creationId xmlns:a16="http://schemas.microsoft.com/office/drawing/2014/main" id="{E9660D6C-CCF5-444F-8171-60E526117C9B}"/>
                </a:ext>
              </a:extLst>
            </p:cNvPr>
            <p:cNvPicPr>
              <a:picLocks noChangeAspect="1"/>
            </p:cNvPicPr>
            <p:nvPr/>
          </p:nvPicPr>
          <p:blipFill>
            <a:blip r:embed="rId2"/>
            <a:stretch>
              <a:fillRect/>
            </a:stretch>
          </p:blipFill>
          <p:spPr>
            <a:xfrm>
              <a:off x="433936" y="2125088"/>
              <a:ext cx="8099115" cy="2466212"/>
            </a:xfrm>
            <a:prstGeom prst="rect">
              <a:avLst/>
            </a:prstGeom>
            <a:ln>
              <a:solidFill>
                <a:schemeClr val="tx1">
                  <a:lumMod val="50000"/>
                  <a:lumOff val="50000"/>
                </a:schemeClr>
              </a:solidFill>
            </a:ln>
          </p:spPr>
        </p:pic>
        <p:sp>
          <p:nvSpPr>
            <p:cNvPr id="9" name="Rectangle: Rounded Corners 8">
              <a:extLst>
                <a:ext uri="{FF2B5EF4-FFF2-40B4-BE49-F238E27FC236}">
                  <a16:creationId xmlns:a16="http://schemas.microsoft.com/office/drawing/2014/main" id="{E89321A8-7D81-4FCC-8906-380BD59FB0CF}"/>
                </a:ext>
              </a:extLst>
            </p:cNvPr>
            <p:cNvSpPr/>
            <p:nvPr/>
          </p:nvSpPr>
          <p:spPr>
            <a:xfrm>
              <a:off x="584649" y="3378930"/>
              <a:ext cx="1668982" cy="915411"/>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844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4139F9-761F-4322-BED0-8A7E6CDEEAD3}"/>
              </a:ext>
            </a:extLst>
          </p:cNvPr>
          <p:cNvSpPr>
            <a:spLocks noGrp="1"/>
          </p:cNvSpPr>
          <p:nvPr>
            <p:ph type="body" sz="quarter" idx="11"/>
          </p:nvPr>
        </p:nvSpPr>
        <p:spPr/>
        <p:txBody>
          <a:bodyPr/>
          <a:lstStyle/>
          <a:p>
            <a:pPr marL="257175" indent="-257175">
              <a:buAutoNum type="arabicPeriod"/>
              <a:defRPr/>
            </a:pPr>
            <a:r>
              <a:rPr lang="en-CA"/>
              <a:t>Import Credit_Accept.txt and explore the dataset. The dependent variable is </a:t>
            </a:r>
            <a:r>
              <a:rPr lang="en-CA" i="1"/>
              <a:t>seriousdlqin2yrs. </a:t>
            </a:r>
            <a:r>
              <a:rPr lang="en-CA"/>
              <a:t>Transform variables based on the </a:t>
            </a:r>
            <a:r>
              <a:rPr lang="en-CA" b="1"/>
              <a:t>Weight of Evidence node (WOE)</a:t>
            </a:r>
            <a:r>
              <a:rPr lang="en-CA"/>
              <a:t> </a:t>
            </a:r>
            <a:r>
              <a:rPr lang="en-CA" b="1"/>
              <a:t>node</a:t>
            </a:r>
            <a:r>
              <a:rPr lang="en-CA"/>
              <a:t>. </a:t>
            </a:r>
          </a:p>
          <a:p>
            <a:pPr marL="257175" indent="-257175">
              <a:buAutoNum type="arabicPeriod"/>
              <a:defRPr/>
            </a:pPr>
            <a:r>
              <a:rPr lang="en-CA"/>
              <a:t>Using the </a:t>
            </a:r>
            <a:r>
              <a:rPr lang="en-CA" b="1"/>
              <a:t>Weight of Evidence node</a:t>
            </a:r>
            <a:r>
              <a:rPr lang="en-CA"/>
              <a:t>, generate a new dataset with the WOE variables: </a:t>
            </a:r>
          </a:p>
          <a:p>
            <a:pPr marL="522900" lvl="1" indent="-342900">
              <a:buFont typeface="+mj-lt"/>
              <a:buAutoNum type="alphaLcParenR"/>
              <a:defRPr/>
            </a:pPr>
            <a:r>
              <a:rPr lang="en-CA"/>
              <a:t>Set the dependent variable as </a:t>
            </a:r>
            <a:r>
              <a:rPr lang="en-CA" i="1"/>
              <a:t>seriousdlqin2yrs</a:t>
            </a:r>
            <a:r>
              <a:rPr lang="en-CA"/>
              <a:t>, the </a:t>
            </a:r>
            <a:r>
              <a:rPr lang="en-CA" b="1"/>
              <a:t>target category as 0</a:t>
            </a:r>
            <a:r>
              <a:rPr lang="en-CA"/>
              <a:t> and move all independent variables except the identifier to the selected pane. </a:t>
            </a:r>
          </a:p>
          <a:p>
            <a:pPr marL="342900" indent="-342900">
              <a:buFont typeface="+mj-lt"/>
              <a:buAutoNum type="arabicPeriod"/>
              <a:defRPr/>
            </a:pPr>
            <a:r>
              <a:rPr lang="en-CA"/>
              <a:t>What can be concluded about the distribution of </a:t>
            </a:r>
            <a:r>
              <a:rPr lang="en-CA" i="1" err="1"/>
              <a:t>RevolvingUtilizationOfUnsecuredLoans</a:t>
            </a:r>
            <a:r>
              <a:rPr lang="en-CA"/>
              <a:t>?</a:t>
            </a:r>
          </a:p>
          <a:p>
            <a:pPr marL="342900" indent="-342900">
              <a:buFont typeface="+mj-lt"/>
              <a:buAutoNum type="arabicPeriod"/>
              <a:defRPr/>
            </a:pPr>
            <a:r>
              <a:rPr lang="en-CA"/>
              <a:t>Edit the split and group everyone who is utilized up to 8% in one category using the </a:t>
            </a:r>
            <a:r>
              <a:rPr lang="en-CA" b="1"/>
              <a:t>Group</a:t>
            </a:r>
            <a:r>
              <a:rPr lang="en-CA"/>
              <a:t> option on the right. </a:t>
            </a:r>
          </a:p>
          <a:p>
            <a:pPr marL="342900" indent="-342900">
              <a:buFont typeface="+mj-lt"/>
              <a:buAutoNum type="arabicPeriod"/>
              <a:defRPr/>
            </a:pPr>
            <a:r>
              <a:rPr lang="en-CA"/>
              <a:t>Notice the </a:t>
            </a:r>
            <a:r>
              <a:rPr lang="en-CA" b="1"/>
              <a:t>Initial Entropy</a:t>
            </a:r>
            <a:r>
              <a:rPr lang="en-CA"/>
              <a:t> value and the </a:t>
            </a:r>
            <a:r>
              <a:rPr lang="en-CA" b="1"/>
              <a:t>Final Entropy</a:t>
            </a:r>
            <a:r>
              <a:rPr lang="en-CA"/>
              <a:t> value. What can you conclude about these two values?</a:t>
            </a:r>
          </a:p>
          <a:p>
            <a:pPr marL="342900" indent="-342900">
              <a:buFont typeface="+mj-lt"/>
              <a:buAutoNum type="arabicPeriod"/>
              <a:defRPr/>
            </a:pPr>
            <a:r>
              <a:rPr lang="en-CA"/>
              <a:t>What are some benefits of performing WOE transformations on variables? </a:t>
            </a:r>
          </a:p>
          <a:p>
            <a:pPr marL="342900" indent="-342900">
              <a:buFont typeface="+mj-lt"/>
              <a:buAutoNum type="arabicPeriod"/>
              <a:defRPr/>
            </a:pPr>
            <a:r>
              <a:rPr lang="en-CA"/>
              <a:t>What are some trends to look for when binning numerical variables?</a:t>
            </a:r>
          </a:p>
          <a:p>
            <a:pPr marL="0" indent="0">
              <a:buNone/>
            </a:pPr>
            <a:endParaRPr lang="en-CA"/>
          </a:p>
        </p:txBody>
      </p:sp>
      <p:sp>
        <p:nvSpPr>
          <p:cNvPr id="4" name="Title 3">
            <a:extLst>
              <a:ext uri="{FF2B5EF4-FFF2-40B4-BE49-F238E27FC236}">
                <a16:creationId xmlns:a16="http://schemas.microsoft.com/office/drawing/2014/main" id="{38389D8D-DF94-4185-A87D-983EFF869359}"/>
              </a:ext>
            </a:extLst>
          </p:cNvPr>
          <p:cNvSpPr>
            <a:spLocks noGrp="1"/>
          </p:cNvSpPr>
          <p:nvPr>
            <p:ph type="title"/>
          </p:nvPr>
        </p:nvSpPr>
        <p:spPr/>
        <p:txBody>
          <a:bodyPr/>
          <a:lstStyle/>
          <a:p>
            <a:r>
              <a:rPr lang="en-CA"/>
              <a:t>WOE Exercises (1/3)</a:t>
            </a:r>
          </a:p>
        </p:txBody>
      </p:sp>
    </p:spTree>
    <p:custDataLst>
      <p:tags r:id="rId1"/>
    </p:custDataLst>
    <p:extLst>
      <p:ext uri="{BB962C8B-B14F-4D97-AF65-F5344CB8AC3E}">
        <p14:creationId xmlns:p14="http://schemas.microsoft.com/office/powerpoint/2010/main" val="27527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4139F9-761F-4322-BED0-8A7E6CDEEAD3}"/>
              </a:ext>
            </a:extLst>
          </p:cNvPr>
          <p:cNvSpPr>
            <a:spLocks noGrp="1"/>
          </p:cNvSpPr>
          <p:nvPr>
            <p:ph type="body" sz="quarter" idx="11"/>
          </p:nvPr>
        </p:nvSpPr>
        <p:spPr/>
        <p:txBody>
          <a:bodyPr/>
          <a:lstStyle/>
          <a:p>
            <a:pPr marL="342900" indent="-342900">
              <a:buFont typeface="+mj-lt"/>
              <a:buAutoNum type="arabicPeriod" startAt="8"/>
              <a:defRPr/>
            </a:pPr>
            <a:r>
              <a:rPr lang="en-CA"/>
              <a:t>Optimize all variables based on having a monotonic WOE, eliminating pure nodes and specify Enforce Equal Size as 0.5. </a:t>
            </a:r>
          </a:p>
          <a:p>
            <a:pPr marL="342900" indent="-342900">
              <a:buFont typeface="+mj-lt"/>
              <a:buAutoNum type="arabicPeriod" startAt="8"/>
              <a:defRPr/>
            </a:pPr>
            <a:r>
              <a:rPr lang="en-CA"/>
              <a:t>How does the binning of </a:t>
            </a:r>
            <a:r>
              <a:rPr lang="en-CA" i="1" err="1"/>
              <a:t>RevolvingUtilizationOfUnsecuredLines</a:t>
            </a:r>
            <a:r>
              <a:rPr lang="en-CA"/>
              <a:t> change? </a:t>
            </a:r>
          </a:p>
          <a:p>
            <a:pPr marL="342900" indent="-342900">
              <a:buFont typeface="+mj-lt"/>
              <a:buAutoNum type="arabicPeriod" startAt="8"/>
              <a:defRPr/>
            </a:pPr>
            <a:r>
              <a:rPr lang="en-CA"/>
              <a:t>From the Go to Split option, select NumberOfTimes90DaysLate. </a:t>
            </a:r>
          </a:p>
          <a:p>
            <a:pPr marL="342900" indent="-342900">
              <a:buFont typeface="+mj-lt"/>
              <a:buAutoNum type="arabicPeriod" startAt="8"/>
              <a:defRPr/>
            </a:pPr>
            <a:r>
              <a:rPr lang="en-CA"/>
              <a:t>How are default accounts distributed across the two bins?</a:t>
            </a:r>
          </a:p>
          <a:p>
            <a:pPr marL="342900" indent="-342900">
              <a:buFont typeface="+mj-lt"/>
              <a:buAutoNum type="arabicPeriod" startAt="8"/>
              <a:defRPr/>
            </a:pPr>
            <a:r>
              <a:rPr lang="en-CA"/>
              <a:t>Explain in Layman’s Terms what the two assigned WOE values mean in each node</a:t>
            </a:r>
            <a:r>
              <a:rPr lang="en-CA" i="1"/>
              <a:t>. </a:t>
            </a:r>
            <a:endParaRPr lang="en-CA"/>
          </a:p>
          <a:p>
            <a:pPr marL="0" indent="0">
              <a:buNone/>
            </a:pPr>
            <a:endParaRPr lang="en-CA"/>
          </a:p>
        </p:txBody>
      </p:sp>
      <p:sp>
        <p:nvSpPr>
          <p:cNvPr id="4" name="Title 3">
            <a:extLst>
              <a:ext uri="{FF2B5EF4-FFF2-40B4-BE49-F238E27FC236}">
                <a16:creationId xmlns:a16="http://schemas.microsoft.com/office/drawing/2014/main" id="{38389D8D-DF94-4185-A87D-983EFF869359}"/>
              </a:ext>
            </a:extLst>
          </p:cNvPr>
          <p:cNvSpPr>
            <a:spLocks noGrp="1"/>
          </p:cNvSpPr>
          <p:nvPr>
            <p:ph type="title"/>
          </p:nvPr>
        </p:nvSpPr>
        <p:spPr/>
        <p:txBody>
          <a:bodyPr/>
          <a:lstStyle/>
          <a:p>
            <a:r>
              <a:rPr lang="en-CA"/>
              <a:t>WOE Exercises (2/3)</a:t>
            </a:r>
          </a:p>
        </p:txBody>
      </p:sp>
      <p:pic>
        <p:nvPicPr>
          <p:cNvPr id="6" name="Picture 5">
            <a:extLst>
              <a:ext uri="{FF2B5EF4-FFF2-40B4-BE49-F238E27FC236}">
                <a16:creationId xmlns:a16="http://schemas.microsoft.com/office/drawing/2014/main" id="{B92BBF31-6321-435C-97D5-D821C906652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04895" y="2733675"/>
            <a:ext cx="5257800" cy="2409825"/>
          </a:xfrm>
          <a:prstGeom prst="rect">
            <a:avLst/>
          </a:prstGeom>
          <a:noFill/>
          <a:ln>
            <a:noFill/>
          </a:ln>
        </p:spPr>
      </p:pic>
    </p:spTree>
    <p:custDataLst>
      <p:tags r:id="rId1"/>
    </p:custDataLst>
    <p:extLst>
      <p:ext uri="{BB962C8B-B14F-4D97-AF65-F5344CB8AC3E}">
        <p14:creationId xmlns:p14="http://schemas.microsoft.com/office/powerpoint/2010/main" val="256965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4139F9-761F-4322-BED0-8A7E6CDEEAD3}"/>
              </a:ext>
            </a:extLst>
          </p:cNvPr>
          <p:cNvSpPr>
            <a:spLocks noGrp="1"/>
          </p:cNvSpPr>
          <p:nvPr>
            <p:ph type="body" sz="quarter" idx="11"/>
          </p:nvPr>
        </p:nvSpPr>
        <p:spPr/>
        <p:txBody>
          <a:bodyPr/>
          <a:lstStyle/>
          <a:p>
            <a:pPr marL="342900" indent="-342900">
              <a:buFont typeface="+mj-lt"/>
              <a:buAutoNum type="arabicPeriod" startAt="13"/>
              <a:defRPr/>
            </a:pPr>
            <a:r>
              <a:rPr lang="en-CA"/>
              <a:t>Once satisfied with the WOE transformations, select </a:t>
            </a:r>
            <a:r>
              <a:rPr lang="en-CA" b="1"/>
              <a:t>Generate WOE transformations report</a:t>
            </a:r>
            <a:r>
              <a:rPr lang="en-CA"/>
              <a:t> from the </a:t>
            </a:r>
            <a:r>
              <a:rPr lang="en-CA" b="1"/>
              <a:t>WOE Helper – Expression Generation Options wizard</a:t>
            </a:r>
            <a:r>
              <a:rPr lang="en-CA"/>
              <a:t>. </a:t>
            </a:r>
          </a:p>
          <a:p>
            <a:pPr marL="342900" indent="-342900">
              <a:buFont typeface="+mj-lt"/>
              <a:buAutoNum type="arabicPeriod" startAt="13"/>
              <a:defRPr/>
            </a:pPr>
            <a:r>
              <a:rPr lang="en-CA"/>
              <a:t>Once WOE transformations have been completed, run the results. </a:t>
            </a:r>
          </a:p>
          <a:p>
            <a:pPr marL="342900" indent="-342900">
              <a:buFont typeface="+mj-lt"/>
              <a:buAutoNum type="arabicPeriod" startAt="13"/>
              <a:defRPr/>
            </a:pPr>
            <a:r>
              <a:rPr lang="en-CA"/>
              <a:t>What two items are generated?</a:t>
            </a:r>
          </a:p>
          <a:p>
            <a:pPr marL="342900" indent="-342900">
              <a:buFont typeface="+mj-lt"/>
              <a:buAutoNum type="arabicPeriod" startAt="13"/>
              <a:defRPr/>
            </a:pPr>
            <a:r>
              <a:rPr lang="en-CA"/>
              <a:t>Examine the generated dataset from the Overview report. What is one key difference in the generated metrics when comparing raw variables to the optimally binned variables?</a:t>
            </a:r>
          </a:p>
          <a:p>
            <a:pPr marL="0" indent="0">
              <a:buNone/>
            </a:pPr>
            <a:endParaRPr lang="en-CA"/>
          </a:p>
          <a:p>
            <a:pPr marL="0" indent="0">
              <a:buNone/>
            </a:pPr>
            <a:endParaRPr lang="en-CA"/>
          </a:p>
        </p:txBody>
      </p:sp>
      <p:sp>
        <p:nvSpPr>
          <p:cNvPr id="4" name="Title 3">
            <a:extLst>
              <a:ext uri="{FF2B5EF4-FFF2-40B4-BE49-F238E27FC236}">
                <a16:creationId xmlns:a16="http://schemas.microsoft.com/office/drawing/2014/main" id="{38389D8D-DF94-4185-A87D-983EFF869359}"/>
              </a:ext>
            </a:extLst>
          </p:cNvPr>
          <p:cNvSpPr>
            <a:spLocks noGrp="1"/>
          </p:cNvSpPr>
          <p:nvPr>
            <p:ph type="title"/>
          </p:nvPr>
        </p:nvSpPr>
        <p:spPr/>
        <p:txBody>
          <a:bodyPr/>
          <a:lstStyle/>
          <a:p>
            <a:r>
              <a:rPr lang="en-CA"/>
              <a:t>WOE Exercises (3/3)</a:t>
            </a:r>
          </a:p>
        </p:txBody>
      </p:sp>
    </p:spTree>
    <p:custDataLst>
      <p:tags r:id="rId1"/>
    </p:custDataLst>
    <p:extLst>
      <p:ext uri="{BB962C8B-B14F-4D97-AF65-F5344CB8AC3E}">
        <p14:creationId xmlns:p14="http://schemas.microsoft.com/office/powerpoint/2010/main" val="12177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14: Linear Regression</a:t>
            </a:r>
          </a:p>
        </p:txBody>
      </p:sp>
    </p:spTree>
    <p:custDataLst>
      <p:tags r:id="rId1"/>
    </p:custDataLst>
    <p:extLst>
      <p:ext uri="{BB962C8B-B14F-4D97-AF65-F5344CB8AC3E}">
        <p14:creationId xmlns:p14="http://schemas.microsoft.com/office/powerpoint/2010/main" val="314835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56B110D0-851E-4F86-B9F6-D9EDA6E715C4}"/>
              </a:ext>
            </a:extLst>
          </p:cNvPr>
          <p:cNvSpPr>
            <a:spLocks noGrp="1"/>
          </p:cNvSpPr>
          <p:nvPr>
            <p:ph type="body" sz="quarter" idx="11"/>
          </p:nvPr>
        </p:nvSpPr>
        <p:spPr/>
        <p:txBody>
          <a:bodyPr vert="horz" lIns="91440" tIns="45720" rIns="91440" bIns="45720" rtlCol="0" anchor="t">
            <a:noAutofit/>
          </a:bodyPr>
          <a:lstStyle/>
          <a:p>
            <a:pPr marL="179705" indent="-179705"/>
            <a:r>
              <a:rPr lang="en-GB"/>
              <a:t>What is Regression Analysis?</a:t>
            </a:r>
            <a:endParaRPr lang="en-US"/>
          </a:p>
          <a:p>
            <a:pPr marL="179705" indent="-179705"/>
            <a:r>
              <a:rPr lang="en-US">
                <a:cs typeface="Arial"/>
              </a:rPr>
              <a:t>Linear Regression</a:t>
            </a:r>
            <a:endParaRPr lang="en-GB"/>
          </a:p>
          <a:p>
            <a:pPr marL="179705" indent="-179705"/>
            <a:r>
              <a:rPr lang="en-GB"/>
              <a:t>Simple and Multiple Linear Regression</a:t>
            </a:r>
            <a:endParaRPr lang="en-GB">
              <a:cs typeface="Arial" panose="020B0604020202020204"/>
            </a:endParaRPr>
          </a:p>
          <a:p>
            <a:pPr marL="179705" indent="-179705"/>
            <a:r>
              <a:rPr lang="en-GB"/>
              <a:t>Fitting a Regression line</a:t>
            </a:r>
            <a:endParaRPr lang="en-GB">
              <a:cs typeface="Arial" panose="020B0604020202020204"/>
            </a:endParaRPr>
          </a:p>
          <a:p>
            <a:pPr marL="179705" indent="-179705"/>
            <a:r>
              <a:rPr lang="en-GB"/>
              <a:t>Selecting Coefficients</a:t>
            </a:r>
            <a:endParaRPr lang="en-GB">
              <a:cs typeface="Arial" panose="020B0604020202020204"/>
            </a:endParaRPr>
          </a:p>
          <a:p>
            <a:pPr marL="179705" indent="-179705"/>
            <a:r>
              <a:rPr lang="en-GB"/>
              <a:t>Assessing the Model</a:t>
            </a:r>
            <a:endParaRPr lang="en-GB">
              <a:cs typeface="Arial" panose="020B0604020202020204"/>
            </a:endParaRPr>
          </a:p>
          <a:p>
            <a:pPr marL="179705" indent="-179705"/>
            <a:r>
              <a:rPr lang="en-GB"/>
              <a:t>Residuals</a:t>
            </a:r>
            <a:endParaRPr lang="en-GB">
              <a:cs typeface="Arial" panose="020B0604020202020204"/>
            </a:endParaRPr>
          </a:p>
          <a:p>
            <a:pPr marL="179705" indent="-179705"/>
            <a:r>
              <a:rPr lang="en-GB"/>
              <a:t>Linear Regression Assumptions</a:t>
            </a:r>
            <a:endParaRPr lang="en-GB">
              <a:cs typeface="Arial" panose="020B0604020202020204"/>
            </a:endParaRPr>
          </a:p>
          <a:p>
            <a:pPr marL="179705" indent="-179705"/>
            <a:r>
              <a:rPr lang="en-GB"/>
              <a:t>Discrete Predictors</a:t>
            </a:r>
            <a:endParaRPr lang="en-GB">
              <a:cs typeface="Arial" panose="020B0604020202020204"/>
            </a:endParaRPr>
          </a:p>
          <a:p>
            <a:pPr marL="179705" indent="-179705"/>
            <a:r>
              <a:rPr lang="en-GB">
                <a:cs typeface="Arial" panose="020B0604020202020204"/>
              </a:rPr>
              <a:t>Developing Linear Regression in Knowledge Studio</a:t>
            </a: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3C74415F-4D31-4604-9867-5F3EA0E09B7F}"/>
              </a:ext>
            </a:extLst>
          </p:cNvPr>
          <p:cNvSpPr>
            <a:spLocks noGrp="1"/>
          </p:cNvSpPr>
          <p:nvPr>
            <p:ph type="title"/>
          </p:nvPr>
        </p:nvSpPr>
        <p:spPr/>
        <p:txBody>
          <a:bodyPr/>
          <a:lstStyle/>
          <a:p>
            <a:r>
              <a:rPr lang="en-CA"/>
              <a:t>Contents </a:t>
            </a:r>
          </a:p>
        </p:txBody>
      </p:sp>
    </p:spTree>
    <p:custDataLst>
      <p:tags r:id="rId1"/>
    </p:custDataLst>
    <p:extLst>
      <p:ext uri="{BB962C8B-B14F-4D97-AF65-F5344CB8AC3E}">
        <p14:creationId xmlns:p14="http://schemas.microsoft.com/office/powerpoint/2010/main" val="143802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6" name="Text Placeholder 5">
            <a:extLst>
              <a:ext uri="{FF2B5EF4-FFF2-40B4-BE49-F238E27FC236}">
                <a16:creationId xmlns:a16="http://schemas.microsoft.com/office/drawing/2014/main" id="{1439622D-BAD4-4A9C-AC78-D2312659C224}"/>
              </a:ext>
            </a:extLst>
          </p:cNvPr>
          <p:cNvSpPr>
            <a:spLocks noGrp="1"/>
          </p:cNvSpPr>
          <p:nvPr>
            <p:ph type="body" sz="quarter" idx="11"/>
          </p:nvPr>
        </p:nvSpPr>
        <p:spPr>
          <a:xfrm>
            <a:off x="457200" y="827230"/>
            <a:ext cx="7959969" cy="4092111"/>
          </a:xfrm>
        </p:spPr>
        <p:txBody>
          <a:bodyPr vert="horz" lIns="91440" tIns="45720" rIns="91440" bIns="45720" rtlCol="0" anchor="t">
            <a:noAutofit/>
          </a:bodyPr>
          <a:lstStyle/>
          <a:p>
            <a:pPr marL="179705" indent="-179705">
              <a:spcAft>
                <a:spcPts val="750"/>
              </a:spcAft>
              <a:buSzPct val="100000"/>
            </a:pPr>
            <a:r>
              <a:rPr lang="en-GB">
                <a:ea typeface="+mn-lt"/>
                <a:cs typeface="+mn-lt"/>
              </a:rPr>
              <a:t>A form of predictive modelling technique which investigates the relationship between a </a:t>
            </a:r>
            <a:r>
              <a:rPr lang="en-GB" b="1">
                <a:ea typeface="+mn-lt"/>
                <a:cs typeface="+mn-lt"/>
              </a:rPr>
              <a:t>dependent </a:t>
            </a:r>
            <a:r>
              <a:rPr lang="en-GB">
                <a:ea typeface="+mn-lt"/>
                <a:cs typeface="+mn-lt"/>
              </a:rPr>
              <a:t>(target) and </a:t>
            </a:r>
            <a:r>
              <a:rPr lang="en-GB" b="1">
                <a:ea typeface="+mn-lt"/>
                <a:cs typeface="+mn-lt"/>
              </a:rPr>
              <a:t>independent variable(s)</a:t>
            </a:r>
            <a:r>
              <a:rPr lang="en-GB">
                <a:ea typeface="+mn-lt"/>
                <a:cs typeface="+mn-lt"/>
              </a:rPr>
              <a:t> (predictors) by fitting an equation to observed data</a:t>
            </a:r>
            <a:endParaRPr lang="en-GB">
              <a:cs typeface="Arial"/>
            </a:endParaRPr>
          </a:p>
          <a:p>
            <a:pPr marL="179705" indent="-179705">
              <a:spcAft>
                <a:spcPts val="750"/>
              </a:spcAft>
              <a:buSzPct val="100000"/>
            </a:pPr>
            <a:r>
              <a:rPr lang="en-GB">
                <a:cs typeface="Arial"/>
              </a:rPr>
              <a:t>Goal: </a:t>
            </a:r>
            <a:r>
              <a:rPr lang="en-GB">
                <a:ea typeface="+mn-lt"/>
                <a:cs typeface="+mn-lt"/>
              </a:rPr>
              <a:t>To use the formula to estimate the value of the response </a:t>
            </a:r>
            <a:r>
              <a:rPr lang="en-GB" i="1">
                <a:ea typeface="+mn-lt"/>
                <a:cs typeface="+mn-lt"/>
              </a:rPr>
              <a:t>Y</a:t>
            </a:r>
            <a:r>
              <a:rPr lang="en-GB">
                <a:ea typeface="+mn-lt"/>
                <a:cs typeface="+mn-lt"/>
              </a:rPr>
              <a:t>, when only the predictors </a:t>
            </a:r>
            <a:r>
              <a:rPr lang="en-GB" i="1">
                <a:ea typeface="+mn-lt"/>
                <a:cs typeface="+mn-lt"/>
              </a:rPr>
              <a:t>X</a:t>
            </a:r>
            <a:r>
              <a:rPr lang="en-GB">
                <a:ea typeface="+mn-lt"/>
                <a:cs typeface="+mn-lt"/>
              </a:rPr>
              <a:t> values are known</a:t>
            </a:r>
          </a:p>
          <a:p>
            <a:pPr marL="179705" indent="-179705">
              <a:buSzPct val="100000"/>
            </a:pPr>
            <a:r>
              <a:rPr lang="en-GB">
                <a:ea typeface="+mn-lt"/>
                <a:cs typeface="+mn-lt"/>
              </a:rPr>
              <a:t>Regression models components:</a:t>
            </a:r>
            <a:endParaRPr lang="en-GB">
              <a:cs typeface="Arial" panose="020B0604020202020204"/>
            </a:endParaRPr>
          </a:p>
          <a:p>
            <a:pPr marL="718820" lvl="1" indent="-285750"/>
            <a:r>
              <a:rPr lang="en-GB">
                <a:latin typeface="+mn-lt"/>
                <a:ea typeface="+mn-lt"/>
                <a:cs typeface="+mn-lt"/>
              </a:rPr>
              <a:t>The </a:t>
            </a:r>
            <a:r>
              <a:rPr lang="en-GB" b="1">
                <a:latin typeface="+mn-lt"/>
                <a:ea typeface="+mn-lt"/>
                <a:cs typeface="+mn-lt"/>
              </a:rPr>
              <a:t>independent variables or predictors (IVs)</a:t>
            </a:r>
            <a:endParaRPr lang="en-GB">
              <a:latin typeface="+mn-lt"/>
              <a:ea typeface="+mn-lt"/>
              <a:cs typeface="+mn-lt"/>
            </a:endParaRPr>
          </a:p>
          <a:p>
            <a:pPr marL="718820" lvl="1" indent="-285750"/>
            <a:r>
              <a:rPr lang="en-GB">
                <a:latin typeface="+mn-lt"/>
                <a:ea typeface="+mn-lt"/>
                <a:cs typeface="+mn-lt"/>
              </a:rPr>
              <a:t>The </a:t>
            </a:r>
            <a:r>
              <a:rPr lang="en-GB" b="1">
                <a:latin typeface="+mn-lt"/>
                <a:ea typeface="+mn-lt"/>
                <a:cs typeface="+mn-lt"/>
              </a:rPr>
              <a:t>dependent variable or response or target (DV)</a:t>
            </a:r>
          </a:p>
          <a:p>
            <a:pPr marL="718820" lvl="1" indent="-285750"/>
            <a:r>
              <a:rPr lang="en-GB">
                <a:latin typeface="+mn-lt"/>
                <a:ea typeface="+mn-lt"/>
                <a:cs typeface="+mn-lt"/>
              </a:rPr>
              <a:t>The </a:t>
            </a:r>
            <a:r>
              <a:rPr lang="en-GB" b="1">
                <a:latin typeface="+mn-lt"/>
                <a:ea typeface="+mn-lt"/>
                <a:cs typeface="+mn-lt"/>
              </a:rPr>
              <a:t>unknown parameters</a:t>
            </a:r>
            <a:r>
              <a:rPr lang="en-GB">
                <a:latin typeface="+mn-lt"/>
                <a:ea typeface="+mn-lt"/>
                <a:cs typeface="+mn-lt"/>
              </a:rPr>
              <a:t>, often denoted as </a:t>
            </a:r>
            <a:r>
              <a:rPr lang="en-GB" b="1">
                <a:latin typeface="+mn-lt"/>
                <a:ea typeface="+mn-lt"/>
                <a:cs typeface="+mn-lt"/>
              </a:rPr>
              <a:t>coefficients</a:t>
            </a:r>
          </a:p>
          <a:p>
            <a:pPr marL="718820" lvl="1" indent="-285750"/>
            <a:r>
              <a:rPr lang="en-GB">
                <a:latin typeface="+mn-lt"/>
                <a:ea typeface="+mn-lt"/>
                <a:cs typeface="+mn-lt"/>
              </a:rPr>
              <a:t>The </a:t>
            </a:r>
            <a:r>
              <a:rPr lang="en-GB" b="1">
                <a:latin typeface="+mn-lt"/>
                <a:ea typeface="+mn-lt"/>
                <a:cs typeface="+mn-lt"/>
              </a:rPr>
              <a:t>error terms</a:t>
            </a:r>
            <a:endParaRPr lang="en-GB">
              <a:latin typeface="+mn-lt"/>
            </a:endParaRPr>
          </a:p>
          <a:p>
            <a:pPr marL="179705" indent="-179705"/>
            <a:r>
              <a:rPr lang="en-GB">
                <a:ea typeface="+mn-lt"/>
                <a:cs typeface="+mn-lt"/>
              </a:rPr>
              <a:t>Regression techniques are mostly driven by three metrics:</a:t>
            </a:r>
          </a:p>
          <a:p>
            <a:pPr marL="718820" lvl="1" indent="-285750"/>
            <a:r>
              <a:rPr lang="en-GB">
                <a:latin typeface="+mn-lt"/>
                <a:ea typeface="+mn-lt"/>
                <a:cs typeface="+mn-lt"/>
              </a:rPr>
              <a:t>Number of independent variables</a:t>
            </a:r>
          </a:p>
          <a:p>
            <a:pPr marL="718820" lvl="1" indent="-285750"/>
            <a:r>
              <a:rPr lang="en-GB">
                <a:latin typeface="+mn-lt"/>
                <a:ea typeface="+mn-lt"/>
                <a:cs typeface="+mn-lt"/>
              </a:rPr>
              <a:t>Type of dependent variables</a:t>
            </a:r>
          </a:p>
          <a:p>
            <a:pPr marL="718820" lvl="1" indent="-285750"/>
            <a:r>
              <a:rPr lang="en-GB">
                <a:latin typeface="+mn-lt"/>
                <a:ea typeface="+mn-lt"/>
                <a:cs typeface="+mn-lt"/>
              </a:rPr>
              <a:t>Shape of regression line</a:t>
            </a:r>
            <a:endParaRPr lang="en-GB">
              <a:latin typeface="+mn-lt"/>
              <a:cs typeface="Arial"/>
            </a:endParaRPr>
          </a:p>
          <a:p>
            <a:pPr marL="179705" indent="-179705"/>
            <a:endParaRPr lang="en-GB">
              <a:cs typeface="Arial" panose="020B0604020202020204"/>
            </a:endParaRPr>
          </a:p>
          <a:p>
            <a:pPr marL="179705" indent="-179705"/>
            <a:endParaRPr lang="en-CA">
              <a:cs typeface="Arial" panose="020B0604020202020204"/>
            </a:endParaRPr>
          </a:p>
        </p:txBody>
      </p:sp>
      <p:sp>
        <p:nvSpPr>
          <p:cNvPr id="3" name="Title 2">
            <a:extLst>
              <a:ext uri="{FF2B5EF4-FFF2-40B4-BE49-F238E27FC236}">
                <a16:creationId xmlns:a16="http://schemas.microsoft.com/office/drawing/2014/main" id="{2112C1F6-517E-4141-80FD-A9D5D141E791}"/>
              </a:ext>
            </a:extLst>
          </p:cNvPr>
          <p:cNvSpPr>
            <a:spLocks noGrp="1"/>
          </p:cNvSpPr>
          <p:nvPr>
            <p:ph type="title"/>
          </p:nvPr>
        </p:nvSpPr>
        <p:spPr/>
        <p:txBody>
          <a:bodyPr/>
          <a:lstStyle/>
          <a:p>
            <a:r>
              <a:rPr lang="en-CA"/>
              <a:t>What is Regression Analysis </a:t>
            </a:r>
          </a:p>
        </p:txBody>
      </p:sp>
      <p:pic>
        <p:nvPicPr>
          <p:cNvPr id="11" name="Picture 11" descr="A picture containing water, man, red, skiing&#10;&#10;Description generated with very high confidence">
            <a:extLst>
              <a:ext uri="{FF2B5EF4-FFF2-40B4-BE49-F238E27FC236}">
                <a16:creationId xmlns:a16="http://schemas.microsoft.com/office/drawing/2014/main" id="{41B55CB1-C2E5-46F7-A675-58AC84286AE2}"/>
              </a:ext>
            </a:extLst>
          </p:cNvPr>
          <p:cNvPicPr>
            <a:picLocks noChangeAspect="1"/>
          </p:cNvPicPr>
          <p:nvPr/>
        </p:nvPicPr>
        <p:blipFill>
          <a:blip r:embed="rId4"/>
          <a:stretch>
            <a:fillRect/>
          </a:stretch>
        </p:blipFill>
        <p:spPr>
          <a:xfrm>
            <a:off x="6005413" y="2379675"/>
            <a:ext cx="2743200" cy="1974273"/>
          </a:xfrm>
          <a:prstGeom prst="rect">
            <a:avLst/>
          </a:prstGeom>
        </p:spPr>
      </p:pic>
    </p:spTree>
    <p:custDataLst>
      <p:tags r:id="rId1"/>
    </p:custDataLst>
    <p:extLst>
      <p:ext uri="{BB962C8B-B14F-4D97-AF65-F5344CB8AC3E}">
        <p14:creationId xmlns:p14="http://schemas.microsoft.com/office/powerpoint/2010/main" val="359077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6D5858-70C1-451C-B2A9-C856F1D9FD1B}"/>
              </a:ext>
            </a:extLst>
          </p:cNvPr>
          <p:cNvSpPr>
            <a:spLocks noGrp="1"/>
          </p:cNvSpPr>
          <p:nvPr>
            <p:ph type="body" sz="quarter" idx="11"/>
          </p:nvPr>
        </p:nvSpPr>
        <p:spPr/>
        <p:txBody>
          <a:bodyPr vert="horz" lIns="91440" tIns="45720" rIns="91440" bIns="45720" rtlCol="0" anchor="t">
            <a:noAutofit/>
          </a:bodyPr>
          <a:lstStyle/>
          <a:p>
            <a:pPr marL="285750" indent="-285750">
              <a:buFont typeface="Arial"/>
              <a:buChar char="•"/>
            </a:pPr>
            <a:r>
              <a:rPr lang="en-US">
                <a:ea typeface="+mn-lt"/>
                <a:cs typeface="+mn-lt"/>
              </a:rPr>
              <a:t>One of the most widely known modeling technique</a:t>
            </a:r>
            <a:endParaRPr lang="en-US">
              <a:cs typeface="Arial" panose="020B0604020202020204"/>
            </a:endParaRPr>
          </a:p>
          <a:p>
            <a:pPr marL="285750" indent="-285750">
              <a:buFont typeface="Arial"/>
              <a:buChar char="•"/>
            </a:pPr>
            <a:r>
              <a:rPr lang="en-US">
                <a:ea typeface="+mn-lt"/>
                <a:cs typeface="+mn-lt"/>
              </a:rPr>
              <a:t>Establishes a relationship between </a:t>
            </a:r>
            <a:r>
              <a:rPr lang="en-US" b="1">
                <a:ea typeface="+mn-lt"/>
                <a:cs typeface="+mn-lt"/>
              </a:rPr>
              <a:t>DV (Y)</a:t>
            </a:r>
            <a:r>
              <a:rPr lang="en-US">
                <a:ea typeface="+mn-lt"/>
                <a:cs typeface="+mn-lt"/>
              </a:rPr>
              <a:t> and one or more </a:t>
            </a:r>
            <a:r>
              <a:rPr lang="en-US" b="1">
                <a:ea typeface="+mn-lt"/>
                <a:cs typeface="+mn-lt"/>
              </a:rPr>
              <a:t>IVs (X)</a:t>
            </a:r>
            <a:r>
              <a:rPr lang="en-US">
                <a:ea typeface="+mn-lt"/>
                <a:cs typeface="+mn-lt"/>
              </a:rPr>
              <a:t> using a </a:t>
            </a:r>
            <a:r>
              <a:rPr lang="en-US" b="1">
                <a:ea typeface="+mn-lt"/>
                <a:cs typeface="+mn-lt"/>
              </a:rPr>
              <a:t>best fit straight line</a:t>
            </a:r>
            <a:r>
              <a:rPr lang="en-US">
                <a:ea typeface="+mn-lt"/>
                <a:cs typeface="+mn-lt"/>
              </a:rPr>
              <a:t> (</a:t>
            </a:r>
            <a:r>
              <a:rPr lang="en-US" i="1">
                <a:ea typeface="+mn-lt"/>
                <a:cs typeface="+mn-lt"/>
              </a:rPr>
              <a:t>AKA</a:t>
            </a:r>
            <a:r>
              <a:rPr lang="en-US">
                <a:ea typeface="+mn-lt"/>
                <a:cs typeface="+mn-lt"/>
              </a:rPr>
              <a:t> regression line)</a:t>
            </a:r>
          </a:p>
          <a:p>
            <a:pPr marL="751840" lvl="1" indent="-285750">
              <a:buFont typeface="Arial"/>
              <a:buChar char="•"/>
            </a:pPr>
            <a:r>
              <a:rPr lang="en-US">
                <a:ea typeface="+mn-lt"/>
                <a:cs typeface="+mn-lt"/>
              </a:rPr>
              <a:t>DV: Continuous</a:t>
            </a:r>
          </a:p>
          <a:p>
            <a:pPr marL="751840" lvl="1" indent="-285750">
              <a:buFont typeface="Arial"/>
              <a:buChar char="•"/>
            </a:pPr>
            <a:r>
              <a:rPr lang="en-US">
                <a:ea typeface="+mn-lt"/>
                <a:cs typeface="+mn-lt"/>
              </a:rPr>
              <a:t>IV(s): Continuous or Discrete</a:t>
            </a:r>
          </a:p>
          <a:p>
            <a:pPr marL="751840" lvl="1" indent="-285750">
              <a:buFont typeface="Arial"/>
              <a:buChar char="•"/>
            </a:pPr>
            <a:r>
              <a:rPr lang="en-US">
                <a:ea typeface="+mn-lt"/>
                <a:cs typeface="+mn-lt"/>
              </a:rPr>
              <a:t>Nature of regression line: Linear</a:t>
            </a:r>
          </a:p>
          <a:p>
            <a:pPr marL="751840" lvl="1" indent="-285750">
              <a:buFont typeface="Arial"/>
              <a:buChar char="•"/>
            </a:pPr>
            <a:r>
              <a:rPr lang="en-US">
                <a:ea typeface="+mn-lt"/>
                <a:cs typeface="+mn-lt"/>
              </a:rPr>
              <a:t>Mathematical equation can be generalized as </a:t>
            </a:r>
            <a:r>
              <a:rPr lang="en-US" b="1" i="1">
                <a:ea typeface="+mn-lt"/>
                <a:cs typeface="+mn-lt"/>
              </a:rPr>
              <a:t>Y</a:t>
            </a:r>
            <a:r>
              <a:rPr lang="en-US" b="1">
                <a:ea typeface="+mn-lt"/>
                <a:cs typeface="+mn-lt"/>
              </a:rPr>
              <a:t> = </a:t>
            </a:r>
            <a:r>
              <a:rPr lang="en-US" b="1" i="1">
                <a:ea typeface="+mn-lt"/>
                <a:cs typeface="+mn-lt"/>
              </a:rPr>
              <a:t>a</a:t>
            </a:r>
            <a:r>
              <a:rPr lang="en-US" b="1">
                <a:ea typeface="+mn-lt"/>
                <a:cs typeface="+mn-lt"/>
              </a:rPr>
              <a:t> + </a:t>
            </a:r>
            <a:r>
              <a:rPr lang="en-US" b="1" i="1">
                <a:ea typeface="+mn-lt"/>
                <a:cs typeface="+mn-lt"/>
              </a:rPr>
              <a:t>b X</a:t>
            </a:r>
            <a:r>
              <a:rPr lang="en-US" b="1">
                <a:ea typeface="+mn-lt"/>
                <a:cs typeface="+mn-lt"/>
              </a:rPr>
              <a:t> + </a:t>
            </a:r>
            <a:r>
              <a:rPr lang="en-US" b="1" i="1">
                <a:ea typeface="+mn-lt"/>
                <a:cs typeface="+mn-lt"/>
              </a:rPr>
              <a:t>ϵ</a:t>
            </a:r>
          </a:p>
          <a:p>
            <a:pPr marL="1104265" lvl="2" indent="-171450">
              <a:buFont typeface="Arial"/>
              <a:buChar char="•"/>
            </a:pPr>
            <a:r>
              <a:rPr lang="en-US" i="1">
                <a:ea typeface="+mn-lt"/>
                <a:cs typeface="+mn-lt"/>
              </a:rPr>
              <a:t>a</a:t>
            </a:r>
            <a:r>
              <a:rPr lang="en-US">
                <a:ea typeface="+mn-lt"/>
                <a:cs typeface="+mn-lt"/>
              </a:rPr>
              <a:t> is the Y-intercept or constant</a:t>
            </a:r>
          </a:p>
          <a:p>
            <a:pPr marL="1104265" lvl="2" indent="-171450">
              <a:buFont typeface="Arial"/>
              <a:buChar char="•"/>
            </a:pPr>
            <a:r>
              <a:rPr lang="en-US" i="1">
                <a:ea typeface="+mn-lt"/>
                <a:cs typeface="+mn-lt"/>
              </a:rPr>
              <a:t>b</a:t>
            </a:r>
            <a:r>
              <a:rPr lang="en-US">
                <a:ea typeface="+mn-lt"/>
                <a:cs typeface="+mn-lt"/>
              </a:rPr>
              <a:t> is the slope or coefficient; the amount </a:t>
            </a:r>
            <a:r>
              <a:rPr lang="en-US" b="1">
                <a:ea typeface="+mn-lt"/>
                <a:cs typeface="+mn-lt"/>
              </a:rPr>
              <a:t>Y changes for a unit</a:t>
            </a:r>
            <a:r>
              <a:rPr lang="en-US">
                <a:ea typeface="+mn-lt"/>
                <a:cs typeface="+mn-lt"/>
              </a:rPr>
              <a:t> increase in </a:t>
            </a:r>
            <a:r>
              <a:rPr lang="en-US" b="1">
                <a:ea typeface="+mn-lt"/>
                <a:cs typeface="+mn-lt"/>
              </a:rPr>
              <a:t>X</a:t>
            </a:r>
            <a:endParaRPr lang="en-US">
              <a:ea typeface="+mn-lt"/>
              <a:cs typeface="+mn-lt"/>
            </a:endParaRPr>
          </a:p>
          <a:p>
            <a:pPr marL="1104265" lvl="2" indent="-171450">
              <a:buFont typeface="Arial"/>
              <a:buChar char="•"/>
            </a:pPr>
            <a:r>
              <a:rPr lang="en-US" i="1">
                <a:ea typeface="+mn-lt"/>
                <a:cs typeface="+mn-lt"/>
              </a:rPr>
              <a:t>ϵ</a:t>
            </a:r>
            <a:r>
              <a:rPr lang="en-US">
                <a:ea typeface="+mn-lt"/>
                <a:cs typeface="+mn-lt"/>
              </a:rPr>
              <a:t> is the error term; the part of Y the regression model is unable to explain </a:t>
            </a:r>
            <a:r>
              <a:rPr lang="en-US" sz="1000">
                <a:ea typeface="+mn-lt"/>
                <a:cs typeface="+mn-lt"/>
              </a:rPr>
              <a:t>(it is not displayed in most regression equations)</a:t>
            </a:r>
            <a:endParaRPr lang="en-US" sz="1000" i="1">
              <a:ea typeface="+mn-lt"/>
              <a:cs typeface="+mn-lt"/>
            </a:endParaRP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1BFDE90B-CB3D-4D79-A681-242076CCA52C}"/>
              </a:ext>
            </a:extLst>
          </p:cNvPr>
          <p:cNvSpPr>
            <a:spLocks noGrp="1"/>
          </p:cNvSpPr>
          <p:nvPr>
            <p:ph type="title"/>
          </p:nvPr>
        </p:nvSpPr>
        <p:spPr/>
        <p:txBody>
          <a:bodyPr/>
          <a:lstStyle/>
          <a:p>
            <a:r>
              <a:rPr lang="en-US">
                <a:latin typeface="Arial"/>
                <a:cs typeface="Arial"/>
              </a:rPr>
              <a:t>Linear Regression</a:t>
            </a:r>
            <a:endParaRPr lang="en-US"/>
          </a:p>
        </p:txBody>
      </p:sp>
      <p:sp>
        <p:nvSpPr>
          <p:cNvPr id="15" name="TextBox 14">
            <a:extLst>
              <a:ext uri="{FF2B5EF4-FFF2-40B4-BE49-F238E27FC236}">
                <a16:creationId xmlns:a16="http://schemas.microsoft.com/office/drawing/2014/main" id="{39ACCA9C-B009-4F65-B9FA-A04312D00AB7}"/>
              </a:ext>
            </a:extLst>
          </p:cNvPr>
          <p:cNvSpPr txBox="1"/>
          <p:nvPr/>
        </p:nvSpPr>
        <p:spPr>
          <a:xfrm>
            <a:off x="534861" y="4320084"/>
            <a:ext cx="83551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bg2"/>
              </a:buClr>
              <a:buFont typeface="Arial" panose="020B0604020202020204" pitchFamily="34" charset="0"/>
              <a:buChar char="•"/>
            </a:pPr>
            <a:r>
              <a:rPr lang="en-US" sz="1400"/>
              <a:t>Multiple linear regression has two or more </a:t>
            </a:r>
            <a:r>
              <a:rPr lang="en-US" sz="1400" b="1"/>
              <a:t>IVs</a:t>
            </a:r>
            <a:r>
              <a:rPr lang="en-US" sz="1400"/>
              <a:t>, </a:t>
            </a:r>
            <a:r>
              <a:rPr lang="en-US" sz="1400" b="1" i="1">
                <a:ea typeface="+mn-lt"/>
                <a:cs typeface="+mn-lt"/>
              </a:rPr>
              <a:t>y </a:t>
            </a:r>
            <a:r>
              <a:rPr lang="en-US" sz="1400" b="1" i="1">
                <a:solidFill>
                  <a:srgbClr val="333333"/>
                </a:solidFill>
                <a:ea typeface="+mn-lt"/>
                <a:cs typeface="+mn-lt"/>
              </a:rPr>
              <a:t>= a + b</a:t>
            </a:r>
            <a:r>
              <a:rPr lang="en-US" sz="1400" b="1" i="1" baseline="-25000">
                <a:solidFill>
                  <a:srgbClr val="333333"/>
                </a:solidFill>
                <a:ea typeface="+mn-lt"/>
                <a:cs typeface="+mn-lt"/>
              </a:rPr>
              <a:t>1</a:t>
            </a:r>
            <a:r>
              <a:rPr lang="en-US" sz="1400" b="1" i="1">
                <a:ea typeface="+mn-lt"/>
                <a:cs typeface="+mn-lt"/>
              </a:rPr>
              <a:t>x</a:t>
            </a:r>
            <a:r>
              <a:rPr lang="en-US" sz="1400" b="1" i="1" baseline="-25000">
                <a:ea typeface="+mn-lt"/>
                <a:cs typeface="+mn-lt"/>
              </a:rPr>
              <a:t> </a:t>
            </a:r>
            <a:r>
              <a:rPr lang="en-US" sz="1400" b="1" i="1" baseline="-25000">
                <a:solidFill>
                  <a:srgbClr val="333333"/>
                </a:solidFill>
                <a:ea typeface="+mn-lt"/>
                <a:cs typeface="+mn-lt"/>
              </a:rPr>
              <a:t>1</a:t>
            </a:r>
            <a:r>
              <a:rPr lang="en-US" sz="1400" b="1" i="1">
                <a:solidFill>
                  <a:srgbClr val="333333"/>
                </a:solidFill>
                <a:ea typeface="+mn-lt"/>
                <a:cs typeface="+mn-lt"/>
              </a:rPr>
              <a:t> + b</a:t>
            </a:r>
            <a:r>
              <a:rPr lang="en-US" sz="1400" b="1" i="1" baseline="-25000">
                <a:solidFill>
                  <a:srgbClr val="333333"/>
                </a:solidFill>
                <a:ea typeface="+mn-lt"/>
                <a:cs typeface="+mn-lt"/>
              </a:rPr>
              <a:t>2</a:t>
            </a:r>
            <a:r>
              <a:rPr lang="en-US" sz="1400" b="1" i="1">
                <a:ea typeface="+mn-lt"/>
                <a:cs typeface="+mn-lt"/>
              </a:rPr>
              <a:t>x </a:t>
            </a:r>
            <a:r>
              <a:rPr lang="en-US" sz="1400" b="1" i="1" baseline="-25000">
                <a:solidFill>
                  <a:srgbClr val="333333"/>
                </a:solidFill>
                <a:ea typeface="+mn-lt"/>
                <a:cs typeface="+mn-lt"/>
              </a:rPr>
              <a:t>2</a:t>
            </a:r>
            <a:r>
              <a:rPr lang="en-US" sz="1400" b="1" i="1">
                <a:solidFill>
                  <a:srgbClr val="333333"/>
                </a:solidFill>
                <a:ea typeface="+mn-lt"/>
                <a:cs typeface="+mn-lt"/>
              </a:rPr>
              <a:t>+…+</a:t>
            </a:r>
            <a:r>
              <a:rPr lang="en-US" sz="1400" b="1" i="1" err="1">
                <a:solidFill>
                  <a:srgbClr val="333333"/>
                </a:solidFill>
                <a:ea typeface="+mn-lt"/>
                <a:cs typeface="+mn-lt"/>
              </a:rPr>
              <a:t>b</a:t>
            </a:r>
            <a:r>
              <a:rPr lang="en-US" sz="1400" b="1" i="1" baseline="-25000" err="1">
                <a:solidFill>
                  <a:srgbClr val="333333"/>
                </a:solidFill>
                <a:ea typeface="+mn-lt"/>
                <a:cs typeface="+mn-lt"/>
              </a:rPr>
              <a:t>n</a:t>
            </a:r>
            <a:r>
              <a:rPr lang="en-US" sz="1400" b="1" i="1" err="1">
                <a:ea typeface="+mn-lt"/>
                <a:cs typeface="+mn-lt"/>
              </a:rPr>
              <a:t>x</a:t>
            </a:r>
            <a:r>
              <a:rPr lang="en-US" sz="1400" b="1" i="1" baseline="-25000" err="1">
                <a:ea typeface="+mn-lt"/>
                <a:cs typeface="+mn-lt"/>
              </a:rPr>
              <a:t>n</a:t>
            </a:r>
            <a:r>
              <a:rPr lang="en-US" sz="1400" b="1" i="1" baseline="-25000">
                <a:ea typeface="+mn-lt"/>
                <a:cs typeface="+mn-lt"/>
              </a:rPr>
              <a:t>  </a:t>
            </a:r>
            <a:endParaRPr lang="en-US" sz="1400" b="1" i="1" baseline="-25000">
              <a:cs typeface="Arial"/>
            </a:endParaRPr>
          </a:p>
          <a:p>
            <a:pPr>
              <a:buClr>
                <a:schemeClr val="bg2"/>
              </a:buClr>
            </a:pPr>
            <a:r>
              <a:rPr lang="en-US" sz="1400"/>
              <a:t>whereas simple linear regression has only one</a:t>
            </a:r>
            <a:r>
              <a:rPr lang="en-US" sz="1400" b="1"/>
              <a:t> IV</a:t>
            </a:r>
            <a:endParaRPr lang="en-US" sz="1400" b="1">
              <a:cs typeface="Arial"/>
            </a:endParaRPr>
          </a:p>
        </p:txBody>
      </p:sp>
      <p:pic>
        <p:nvPicPr>
          <p:cNvPr id="6" name="Picture 6" descr="A picture containing text, man, small, water&#10;&#10;Description generated with very high confidence">
            <a:extLst>
              <a:ext uri="{FF2B5EF4-FFF2-40B4-BE49-F238E27FC236}">
                <a16:creationId xmlns:a16="http://schemas.microsoft.com/office/drawing/2014/main" id="{F1B1EA99-832F-4FED-8A69-1ADF8E8A2E83}"/>
              </a:ext>
            </a:extLst>
          </p:cNvPr>
          <p:cNvPicPr>
            <a:picLocks noChangeAspect="1"/>
          </p:cNvPicPr>
          <p:nvPr/>
        </p:nvPicPr>
        <p:blipFill>
          <a:blip r:embed="rId4"/>
          <a:stretch>
            <a:fillRect/>
          </a:stretch>
        </p:blipFill>
        <p:spPr>
          <a:xfrm>
            <a:off x="6146800" y="829358"/>
            <a:ext cx="2743200" cy="1998885"/>
          </a:xfrm>
          <a:prstGeom prst="rect">
            <a:avLst/>
          </a:prstGeom>
        </p:spPr>
      </p:pic>
    </p:spTree>
    <p:custDataLst>
      <p:tags r:id="rId1"/>
    </p:custDataLst>
    <p:extLst>
      <p:ext uri="{BB962C8B-B14F-4D97-AF65-F5344CB8AC3E}">
        <p14:creationId xmlns:p14="http://schemas.microsoft.com/office/powerpoint/2010/main" val="242494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2" name="Picture 1">
            <a:extLst>
              <a:ext uri="{FF2B5EF4-FFF2-40B4-BE49-F238E27FC236}">
                <a16:creationId xmlns:a16="http://schemas.microsoft.com/office/drawing/2014/main" id="{C1C06984-D1F7-4696-846B-A5EFFC3A0C58}"/>
              </a:ext>
            </a:extLst>
          </p:cNvPr>
          <p:cNvPicPr>
            <a:picLocks noChangeAspect="1"/>
          </p:cNvPicPr>
          <p:nvPr/>
        </p:nvPicPr>
        <p:blipFill>
          <a:blip r:embed="rId4"/>
          <a:stretch>
            <a:fillRect/>
          </a:stretch>
        </p:blipFill>
        <p:spPr>
          <a:xfrm>
            <a:off x="566633" y="789552"/>
            <a:ext cx="2135714" cy="4157143"/>
          </a:xfrm>
          <a:prstGeom prst="rect">
            <a:avLst/>
          </a:prstGeom>
          <a:ln>
            <a:solidFill>
              <a:schemeClr val="tx1">
                <a:lumMod val="50000"/>
                <a:lumOff val="50000"/>
              </a:schemeClr>
            </a:solidFill>
          </a:ln>
        </p:spPr>
      </p:pic>
      <p:sp>
        <p:nvSpPr>
          <p:cNvPr id="3" name="Title 2">
            <a:extLst>
              <a:ext uri="{FF2B5EF4-FFF2-40B4-BE49-F238E27FC236}">
                <a16:creationId xmlns:a16="http://schemas.microsoft.com/office/drawing/2014/main" id="{267856A0-DBDB-4BC8-AF2A-25E926DA0E17}"/>
              </a:ext>
            </a:extLst>
          </p:cNvPr>
          <p:cNvSpPr>
            <a:spLocks noGrp="1"/>
          </p:cNvSpPr>
          <p:nvPr>
            <p:ph type="title"/>
          </p:nvPr>
        </p:nvSpPr>
        <p:spPr/>
        <p:txBody>
          <a:bodyPr/>
          <a:lstStyle/>
          <a:p>
            <a:r>
              <a:rPr lang="en-CA"/>
              <a:t>Palettes </a:t>
            </a:r>
          </a:p>
        </p:txBody>
      </p:sp>
      <p:graphicFrame>
        <p:nvGraphicFramePr>
          <p:cNvPr id="6" name="Table 5">
            <a:extLst>
              <a:ext uri="{FF2B5EF4-FFF2-40B4-BE49-F238E27FC236}">
                <a16:creationId xmlns:a16="http://schemas.microsoft.com/office/drawing/2014/main" id="{4BD8A911-B4DD-4669-8CD9-BA648612834F}"/>
              </a:ext>
            </a:extLst>
          </p:cNvPr>
          <p:cNvGraphicFramePr>
            <a:graphicFrameLocks noGrp="1"/>
          </p:cNvGraphicFramePr>
          <p:nvPr>
            <p:extLst>
              <p:ext uri="{D42A27DB-BD31-4B8C-83A1-F6EECF244321}">
                <p14:modId xmlns:p14="http://schemas.microsoft.com/office/powerpoint/2010/main" val="447828843"/>
              </p:ext>
            </p:extLst>
          </p:nvPr>
        </p:nvGraphicFramePr>
        <p:xfrm>
          <a:off x="2818534" y="1669040"/>
          <a:ext cx="6091434" cy="2157198"/>
        </p:xfrm>
        <a:graphic>
          <a:graphicData uri="http://schemas.openxmlformats.org/drawingml/2006/table">
            <a:tbl>
              <a:tblPr firstRow="1" firstCol="1" bandRow="1">
                <a:tableStyleId>{5C22544A-7EE6-4342-B048-85BDC9FD1C3A}</a:tableStyleId>
              </a:tblPr>
              <a:tblGrid>
                <a:gridCol w="1373548">
                  <a:extLst>
                    <a:ext uri="{9D8B030D-6E8A-4147-A177-3AD203B41FA5}">
                      <a16:colId xmlns:a16="http://schemas.microsoft.com/office/drawing/2014/main" val="2721995747"/>
                    </a:ext>
                  </a:extLst>
                </a:gridCol>
                <a:gridCol w="4717886">
                  <a:extLst>
                    <a:ext uri="{9D8B030D-6E8A-4147-A177-3AD203B41FA5}">
                      <a16:colId xmlns:a16="http://schemas.microsoft.com/office/drawing/2014/main" val="2514929025"/>
                    </a:ext>
                  </a:extLst>
                </a:gridCol>
              </a:tblGrid>
              <a:tr h="252583">
                <a:tc>
                  <a:txBody>
                    <a:bodyPr/>
                    <a:lstStyle/>
                    <a:p>
                      <a:pPr>
                        <a:spcAft>
                          <a:spcPts val="0"/>
                        </a:spcAft>
                      </a:pPr>
                      <a:r>
                        <a:rPr lang="en-US" sz="1400">
                          <a:effectLst/>
                        </a:rPr>
                        <a:t>Node Group</a:t>
                      </a:r>
                    </a:p>
                  </a:txBody>
                  <a:tcPr marL="68580" marR="68580" marT="0" marB="0" anchor="ctr"/>
                </a:tc>
                <a:tc>
                  <a:txBody>
                    <a:bodyPr/>
                    <a:lstStyle/>
                    <a:p>
                      <a:pPr>
                        <a:spcAft>
                          <a:spcPts val="0"/>
                        </a:spcAft>
                      </a:pPr>
                      <a:r>
                        <a:rPr lang="en-US" sz="1400">
                          <a:effectLst/>
                        </a:rPr>
                        <a:t>Description</a:t>
                      </a:r>
                    </a:p>
                  </a:txBody>
                  <a:tcPr marL="68580" marR="68580" marT="0" marB="0" anchor="ctr"/>
                </a:tc>
                <a:extLst>
                  <a:ext uri="{0D108BD9-81ED-4DB2-BD59-A6C34878D82A}">
                    <a16:rowId xmlns:a16="http://schemas.microsoft.com/office/drawing/2014/main" val="3557309363"/>
                  </a:ext>
                </a:extLst>
              </a:tr>
              <a:tr h="409595">
                <a:tc>
                  <a:txBody>
                    <a:bodyPr/>
                    <a:lstStyle/>
                    <a:p>
                      <a:pPr>
                        <a:spcAft>
                          <a:spcPts val="0"/>
                        </a:spcAft>
                      </a:pPr>
                      <a:r>
                        <a:rPr lang="en-US" sz="1200">
                          <a:effectLst/>
                        </a:rPr>
                        <a:t>Connect</a:t>
                      </a:r>
                    </a:p>
                  </a:txBody>
                  <a:tcPr marL="68580" marR="68580" marT="0" marB="0" anchor="ctr"/>
                </a:tc>
                <a:tc>
                  <a:txBody>
                    <a:bodyPr/>
                    <a:lstStyle/>
                    <a:p>
                      <a:pPr>
                        <a:spcAft>
                          <a:spcPts val="0"/>
                        </a:spcAft>
                      </a:pPr>
                      <a:r>
                        <a:rPr lang="en-US" sz="1200">
                          <a:solidFill>
                            <a:schemeClr val="bg2"/>
                          </a:solidFill>
                          <a:effectLst/>
                        </a:rPr>
                        <a:t>Nodes for importing and exporting from/to a variety of data and model sources</a:t>
                      </a:r>
                      <a:endParaRPr lang="en-US" sz="1200"/>
                    </a:p>
                  </a:txBody>
                  <a:tcPr marL="68580" marR="68580" marT="0" marB="0" anchor="ctr"/>
                </a:tc>
                <a:extLst>
                  <a:ext uri="{0D108BD9-81ED-4DB2-BD59-A6C34878D82A}">
                    <a16:rowId xmlns:a16="http://schemas.microsoft.com/office/drawing/2014/main" val="983759088"/>
                  </a:ext>
                </a:extLst>
              </a:tr>
              <a:tr h="204797">
                <a:tc>
                  <a:txBody>
                    <a:bodyPr/>
                    <a:lstStyle/>
                    <a:p>
                      <a:pPr>
                        <a:spcAft>
                          <a:spcPts val="0"/>
                        </a:spcAft>
                      </a:pPr>
                      <a:r>
                        <a:rPr lang="en-US" sz="1200">
                          <a:effectLst/>
                        </a:rPr>
                        <a:t>Profile</a:t>
                      </a:r>
                    </a:p>
                  </a:txBody>
                  <a:tcPr marL="68580" marR="68580" marT="0" marB="0" anchor="ctr"/>
                </a:tc>
                <a:tc>
                  <a:txBody>
                    <a:bodyPr/>
                    <a:lstStyle/>
                    <a:p>
                      <a:pPr>
                        <a:spcAft>
                          <a:spcPts val="0"/>
                        </a:spcAft>
                      </a:pPr>
                      <a:r>
                        <a:rPr lang="en-US" sz="1200">
                          <a:solidFill>
                            <a:schemeClr val="bg2"/>
                          </a:solidFill>
                          <a:effectLst/>
                        </a:rPr>
                        <a:t>Nodes for profiling data</a:t>
                      </a:r>
                    </a:p>
                  </a:txBody>
                  <a:tcPr marL="68580" marR="68580" marT="0" marB="0" anchor="ctr"/>
                </a:tc>
                <a:extLst>
                  <a:ext uri="{0D108BD9-81ED-4DB2-BD59-A6C34878D82A}">
                    <a16:rowId xmlns:a16="http://schemas.microsoft.com/office/drawing/2014/main" val="4089295326"/>
                  </a:ext>
                </a:extLst>
              </a:tr>
              <a:tr h="409595">
                <a:tc>
                  <a:txBody>
                    <a:bodyPr/>
                    <a:lstStyle/>
                    <a:p>
                      <a:pPr>
                        <a:spcAft>
                          <a:spcPts val="0"/>
                        </a:spcAft>
                      </a:pPr>
                      <a:r>
                        <a:rPr lang="en-US" sz="1200">
                          <a:effectLst/>
                        </a:rPr>
                        <a:t>Manipulate</a:t>
                      </a:r>
                    </a:p>
                  </a:txBody>
                  <a:tcPr marL="68580" marR="68580" marT="0" marB="0" anchor="ctr"/>
                </a:tc>
                <a:tc>
                  <a:txBody>
                    <a:bodyPr/>
                    <a:lstStyle/>
                    <a:p>
                      <a:pPr>
                        <a:spcAft>
                          <a:spcPts val="0"/>
                        </a:spcAft>
                      </a:pPr>
                      <a:r>
                        <a:rPr lang="en-US" sz="1200">
                          <a:solidFill>
                            <a:schemeClr val="bg2"/>
                          </a:solidFill>
                          <a:effectLst/>
                        </a:rPr>
                        <a:t>Dataset and record level operations such as joining, appending, deduplicating, aggregation, new variable creation</a:t>
                      </a:r>
                    </a:p>
                  </a:txBody>
                  <a:tcPr marL="68580" marR="68580" marT="0" marB="0" anchor="ctr"/>
                </a:tc>
                <a:extLst>
                  <a:ext uri="{0D108BD9-81ED-4DB2-BD59-A6C34878D82A}">
                    <a16:rowId xmlns:a16="http://schemas.microsoft.com/office/drawing/2014/main" val="2818332558"/>
                  </a:ext>
                </a:extLst>
              </a:tr>
              <a:tr h="204797">
                <a:tc>
                  <a:txBody>
                    <a:bodyPr/>
                    <a:lstStyle/>
                    <a:p>
                      <a:pPr>
                        <a:spcAft>
                          <a:spcPts val="0"/>
                        </a:spcAft>
                      </a:pPr>
                      <a:r>
                        <a:rPr lang="en-US" sz="1200">
                          <a:effectLst/>
                        </a:rPr>
                        <a:t>Model</a:t>
                      </a:r>
                    </a:p>
                  </a:txBody>
                  <a:tcPr marL="68580" marR="68580" marT="0" marB="0" anchor="ctr"/>
                </a:tc>
                <a:tc>
                  <a:txBody>
                    <a:bodyPr/>
                    <a:lstStyle/>
                    <a:p>
                      <a:pPr>
                        <a:spcAft>
                          <a:spcPts val="0"/>
                        </a:spcAft>
                      </a:pPr>
                      <a:r>
                        <a:rPr lang="en-US" sz="1200">
                          <a:solidFill>
                            <a:schemeClr val="bg2"/>
                          </a:solidFill>
                          <a:effectLst/>
                        </a:rPr>
                        <a:t>Modeling nodes</a:t>
                      </a:r>
                    </a:p>
                  </a:txBody>
                  <a:tcPr marL="68580" marR="68580" marT="0" marB="0" anchor="ctr"/>
                </a:tc>
                <a:extLst>
                  <a:ext uri="{0D108BD9-81ED-4DB2-BD59-A6C34878D82A}">
                    <a16:rowId xmlns:a16="http://schemas.microsoft.com/office/drawing/2014/main" val="2577136148"/>
                  </a:ext>
                </a:extLst>
              </a:tr>
              <a:tr h="204797">
                <a:tc>
                  <a:txBody>
                    <a:bodyPr/>
                    <a:lstStyle/>
                    <a:p>
                      <a:pPr>
                        <a:spcAft>
                          <a:spcPts val="0"/>
                        </a:spcAft>
                      </a:pPr>
                      <a:r>
                        <a:rPr lang="en-US" sz="1200">
                          <a:effectLst/>
                        </a:rPr>
                        <a:t>Evaluate</a:t>
                      </a:r>
                    </a:p>
                  </a:txBody>
                  <a:tcPr marL="68580" marR="68580" marT="0" marB="0" anchor="ctr"/>
                </a:tc>
                <a:tc>
                  <a:txBody>
                    <a:bodyPr/>
                    <a:lstStyle/>
                    <a:p>
                      <a:pPr>
                        <a:spcAft>
                          <a:spcPts val="0"/>
                        </a:spcAft>
                      </a:pPr>
                      <a:r>
                        <a:rPr lang="en-US" sz="1200">
                          <a:solidFill>
                            <a:schemeClr val="bg2"/>
                          </a:solidFill>
                          <a:effectLst/>
                        </a:rPr>
                        <a:t>Nodes for assessing model’s performance</a:t>
                      </a:r>
                    </a:p>
                  </a:txBody>
                  <a:tcPr marL="68580" marR="68580" marT="0" marB="0" anchor="ctr"/>
                </a:tc>
                <a:extLst>
                  <a:ext uri="{0D108BD9-81ED-4DB2-BD59-A6C34878D82A}">
                    <a16:rowId xmlns:a16="http://schemas.microsoft.com/office/drawing/2014/main" val="1316612948"/>
                  </a:ext>
                </a:extLst>
              </a:tr>
              <a:tr h="471034">
                <a:tc>
                  <a:txBody>
                    <a:bodyPr/>
                    <a:lstStyle/>
                    <a:p>
                      <a:pPr>
                        <a:spcAft>
                          <a:spcPts val="0"/>
                        </a:spcAft>
                      </a:pPr>
                      <a:r>
                        <a:rPr lang="en-US" sz="1200">
                          <a:effectLst/>
                        </a:rPr>
                        <a:t>Action</a:t>
                      </a:r>
                    </a:p>
                  </a:txBody>
                  <a:tcPr marL="68580" marR="68580" marT="0" marB="0" anchor="ctr"/>
                </a:tc>
                <a:tc>
                  <a:txBody>
                    <a:bodyPr/>
                    <a:lstStyle/>
                    <a:p>
                      <a:pPr>
                        <a:spcAft>
                          <a:spcPts val="0"/>
                        </a:spcAft>
                      </a:pPr>
                      <a:r>
                        <a:rPr lang="en-US" sz="1200">
                          <a:solidFill>
                            <a:schemeClr val="bg2"/>
                          </a:solidFill>
                          <a:effectLst/>
                        </a:rPr>
                        <a:t>Nodes for translating models to code. Documentation nodes, optimization, scheduling and coding nodes</a:t>
                      </a:r>
                    </a:p>
                  </a:txBody>
                  <a:tcPr marL="68580" marR="68580" marT="0" marB="0" anchor="ctr"/>
                </a:tc>
                <a:extLst>
                  <a:ext uri="{0D108BD9-81ED-4DB2-BD59-A6C34878D82A}">
                    <a16:rowId xmlns:a16="http://schemas.microsoft.com/office/drawing/2014/main" val="221581967"/>
                  </a:ext>
                </a:extLst>
              </a:tr>
            </a:tbl>
          </a:graphicData>
        </a:graphic>
      </p:graphicFrame>
    </p:spTree>
    <p:custDataLst>
      <p:tags r:id="rId1"/>
    </p:custDataLst>
    <p:extLst>
      <p:ext uri="{BB962C8B-B14F-4D97-AF65-F5344CB8AC3E}">
        <p14:creationId xmlns:p14="http://schemas.microsoft.com/office/powerpoint/2010/main" val="324310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itle 2">
            <a:extLst>
              <a:ext uri="{FF2B5EF4-FFF2-40B4-BE49-F238E27FC236}">
                <a16:creationId xmlns:a16="http://schemas.microsoft.com/office/drawing/2014/main" id="{7D367916-BA6C-4035-B8A8-181662CD7285}"/>
              </a:ext>
            </a:extLst>
          </p:cNvPr>
          <p:cNvSpPr>
            <a:spLocks noGrp="1"/>
          </p:cNvSpPr>
          <p:nvPr>
            <p:ph type="title"/>
          </p:nvPr>
        </p:nvSpPr>
        <p:spPr/>
        <p:txBody>
          <a:bodyPr/>
          <a:lstStyle/>
          <a:p>
            <a:r>
              <a:rPr lang="en-CA">
                <a:latin typeface="Arial"/>
                <a:cs typeface="Arial"/>
              </a:rPr>
              <a:t>A Simple Linear Regression Example: Predicting Monthly Spend </a:t>
            </a:r>
            <a:endParaRPr lang="en-CA"/>
          </a:p>
        </p:txBody>
      </p:sp>
      <p:graphicFrame>
        <p:nvGraphicFramePr>
          <p:cNvPr id="12" name="Table 12">
            <a:extLst>
              <a:ext uri="{FF2B5EF4-FFF2-40B4-BE49-F238E27FC236}">
                <a16:creationId xmlns:a16="http://schemas.microsoft.com/office/drawing/2014/main" id="{59E97BF8-EED3-4C27-8F1A-D922D29E2BDA}"/>
              </a:ext>
            </a:extLst>
          </p:cNvPr>
          <p:cNvGraphicFramePr>
            <a:graphicFrameLocks noGrp="1"/>
          </p:cNvGraphicFramePr>
          <p:nvPr>
            <p:extLst>
              <p:ext uri="{D42A27DB-BD31-4B8C-83A1-F6EECF244321}">
                <p14:modId xmlns:p14="http://schemas.microsoft.com/office/powerpoint/2010/main" val="451805398"/>
              </p:ext>
            </p:extLst>
          </p:nvPr>
        </p:nvGraphicFramePr>
        <p:xfrm>
          <a:off x="709410" y="2605515"/>
          <a:ext cx="7587166" cy="1747520"/>
        </p:xfrm>
        <a:graphic>
          <a:graphicData uri="http://schemas.openxmlformats.org/drawingml/2006/table">
            <a:tbl>
              <a:tblPr firstCol="1" bandRow="1">
                <a:tableStyleId>{5C22544A-7EE6-4342-B048-85BDC9FD1C3A}</a:tableStyleId>
              </a:tblPr>
              <a:tblGrid>
                <a:gridCol w="459071">
                  <a:extLst>
                    <a:ext uri="{9D8B030D-6E8A-4147-A177-3AD203B41FA5}">
                      <a16:colId xmlns:a16="http://schemas.microsoft.com/office/drawing/2014/main" val="3170525476"/>
                    </a:ext>
                  </a:extLst>
                </a:gridCol>
                <a:gridCol w="2154836">
                  <a:extLst>
                    <a:ext uri="{9D8B030D-6E8A-4147-A177-3AD203B41FA5}">
                      <a16:colId xmlns:a16="http://schemas.microsoft.com/office/drawing/2014/main" val="1651917928"/>
                    </a:ext>
                  </a:extLst>
                </a:gridCol>
                <a:gridCol w="4973259">
                  <a:extLst>
                    <a:ext uri="{9D8B030D-6E8A-4147-A177-3AD203B41FA5}">
                      <a16:colId xmlns:a16="http://schemas.microsoft.com/office/drawing/2014/main" val="90631993"/>
                    </a:ext>
                  </a:extLst>
                </a:gridCol>
              </a:tblGrid>
              <a:tr h="370840">
                <a:tc>
                  <a:txBody>
                    <a:bodyPr/>
                    <a:lstStyle/>
                    <a:p>
                      <a:pPr lvl="0">
                        <a:buNone/>
                      </a:pPr>
                      <a:r>
                        <a:rPr lang="en-US" sz="1350" u="none" strike="noStrike" noProof="0"/>
                        <a:t>Y</a:t>
                      </a:r>
                      <a:endParaRPr lang="en-US" b="0" i="1">
                        <a:latin typeface="Arial"/>
                      </a:endParaRPr>
                    </a:p>
                  </a:txBody>
                  <a:tcPr/>
                </a:tc>
                <a:tc>
                  <a:txBody>
                    <a:bodyPr/>
                    <a:lstStyle/>
                    <a:p>
                      <a:pPr lvl="0">
                        <a:buNone/>
                      </a:pPr>
                      <a:r>
                        <a:rPr lang="en-US" sz="1350" u="none" strike="noStrike" noProof="0">
                          <a:solidFill>
                            <a:schemeClr val="bg2"/>
                          </a:solidFill>
                        </a:rPr>
                        <a:t>Dependent variable</a:t>
                      </a:r>
                      <a:endParaRPr lang="en-US">
                        <a:solidFill>
                          <a:schemeClr val="bg2"/>
                        </a:solidFill>
                      </a:endParaRPr>
                    </a:p>
                  </a:txBody>
                  <a:tcPr/>
                </a:tc>
                <a:tc>
                  <a:txBody>
                    <a:bodyPr/>
                    <a:lstStyle/>
                    <a:p>
                      <a:pPr lvl="0">
                        <a:buNone/>
                      </a:pPr>
                      <a:r>
                        <a:rPr lang="en-US" sz="1350" u="none" strike="noStrike" noProof="0">
                          <a:solidFill>
                            <a:schemeClr val="bg2"/>
                          </a:solidFill>
                        </a:rPr>
                        <a:t>predicted Monthly Spend</a:t>
                      </a:r>
                      <a:endParaRPr lang="en-US">
                        <a:solidFill>
                          <a:schemeClr val="bg2"/>
                        </a:solidFill>
                      </a:endParaRPr>
                    </a:p>
                  </a:txBody>
                  <a:tcPr/>
                </a:tc>
                <a:extLst>
                  <a:ext uri="{0D108BD9-81ED-4DB2-BD59-A6C34878D82A}">
                    <a16:rowId xmlns:a16="http://schemas.microsoft.com/office/drawing/2014/main" val="2791218314"/>
                  </a:ext>
                </a:extLst>
              </a:tr>
              <a:tr h="370840">
                <a:tc>
                  <a:txBody>
                    <a:bodyPr/>
                    <a:lstStyle/>
                    <a:p>
                      <a:pPr lvl="0">
                        <a:buNone/>
                      </a:pPr>
                      <a:r>
                        <a:rPr lang="en-US" sz="1350" u="none" strike="noStrike" noProof="0"/>
                        <a:t>X</a:t>
                      </a:r>
                      <a:endParaRPr lang="en-US" b="0" i="1">
                        <a:latin typeface="Arial"/>
                      </a:endParaRPr>
                    </a:p>
                  </a:txBody>
                  <a:tcPr/>
                </a:tc>
                <a:tc>
                  <a:txBody>
                    <a:bodyPr/>
                    <a:lstStyle/>
                    <a:p>
                      <a:pPr lvl="0">
                        <a:buNone/>
                      </a:pPr>
                      <a:r>
                        <a:rPr lang="en-US" sz="1350" u="none" strike="noStrike" noProof="0">
                          <a:solidFill>
                            <a:schemeClr val="bg2"/>
                          </a:solidFill>
                        </a:rPr>
                        <a:t>Independent variable</a:t>
                      </a:r>
                      <a:endParaRPr lang="en-US">
                        <a:solidFill>
                          <a:schemeClr val="bg2"/>
                        </a:solidFill>
                      </a:endParaRPr>
                    </a:p>
                  </a:txBody>
                  <a:tcPr/>
                </a:tc>
                <a:tc>
                  <a:txBody>
                    <a:bodyPr/>
                    <a:lstStyle/>
                    <a:p>
                      <a:pPr lvl="0">
                        <a:buNone/>
                      </a:pPr>
                      <a:r>
                        <a:rPr lang="en-US" sz="1350" u="none" strike="noStrike" noProof="0">
                          <a:solidFill>
                            <a:schemeClr val="bg2"/>
                          </a:solidFill>
                        </a:rPr>
                        <a:t>No. Children</a:t>
                      </a:r>
                      <a:endParaRPr lang="en-US">
                        <a:solidFill>
                          <a:schemeClr val="bg2"/>
                        </a:solidFill>
                      </a:endParaRPr>
                    </a:p>
                  </a:txBody>
                  <a:tcPr/>
                </a:tc>
                <a:extLst>
                  <a:ext uri="{0D108BD9-81ED-4DB2-BD59-A6C34878D82A}">
                    <a16:rowId xmlns:a16="http://schemas.microsoft.com/office/drawing/2014/main" val="3348986749"/>
                  </a:ext>
                </a:extLst>
              </a:tr>
              <a:tr h="370840">
                <a:tc>
                  <a:txBody>
                    <a:bodyPr/>
                    <a:lstStyle/>
                    <a:p>
                      <a:pPr lvl="0">
                        <a:buNone/>
                      </a:pPr>
                      <a:r>
                        <a:rPr lang="en-US" sz="1350" u="none" strike="noStrike" noProof="0"/>
                        <a:t>a</a:t>
                      </a:r>
                      <a:endParaRPr lang="en-US" b="0" i="1">
                        <a:latin typeface="Arial"/>
                      </a:endParaRPr>
                    </a:p>
                  </a:txBody>
                  <a:tcPr/>
                </a:tc>
                <a:tc>
                  <a:txBody>
                    <a:bodyPr/>
                    <a:lstStyle/>
                    <a:p>
                      <a:pPr lvl="0">
                        <a:buNone/>
                      </a:pPr>
                      <a:r>
                        <a:rPr lang="en-US" sz="1350" u="none" strike="noStrike" noProof="0">
                          <a:solidFill>
                            <a:schemeClr val="bg2"/>
                          </a:solidFill>
                        </a:rPr>
                        <a:t>Constant</a:t>
                      </a:r>
                      <a:endParaRPr lang="en-US">
                        <a:solidFill>
                          <a:schemeClr val="bg2"/>
                        </a:solidFill>
                      </a:endParaRPr>
                    </a:p>
                  </a:txBody>
                  <a:tcPr/>
                </a:tc>
                <a:tc>
                  <a:txBody>
                    <a:bodyPr/>
                    <a:lstStyle/>
                    <a:p>
                      <a:pPr lvl="0">
                        <a:buNone/>
                      </a:pPr>
                      <a:r>
                        <a:rPr lang="en-US" sz="1350" u="none" strike="noStrike" noProof="0">
                          <a:solidFill>
                            <a:schemeClr val="bg2"/>
                          </a:solidFill>
                        </a:rPr>
                        <a:t>Value of Y when X set to zero. The Monthly spend when having no children which is 240</a:t>
                      </a:r>
                      <a:endParaRPr lang="en-US">
                        <a:solidFill>
                          <a:schemeClr val="bg2"/>
                        </a:solidFill>
                      </a:endParaRPr>
                    </a:p>
                  </a:txBody>
                  <a:tcPr/>
                </a:tc>
                <a:extLst>
                  <a:ext uri="{0D108BD9-81ED-4DB2-BD59-A6C34878D82A}">
                    <a16:rowId xmlns:a16="http://schemas.microsoft.com/office/drawing/2014/main" val="3229043700"/>
                  </a:ext>
                </a:extLst>
              </a:tr>
              <a:tr h="370840">
                <a:tc>
                  <a:txBody>
                    <a:bodyPr/>
                    <a:lstStyle/>
                    <a:p>
                      <a:pPr lvl="0">
                        <a:buNone/>
                      </a:pPr>
                      <a:r>
                        <a:rPr lang="en-US" sz="1350" u="none" strike="noStrike" noProof="0"/>
                        <a:t>b</a:t>
                      </a:r>
                      <a:r>
                        <a:rPr lang="en-US" sz="1350" u="none" strike="noStrike" baseline="-25000" noProof="0"/>
                        <a:t>1</a:t>
                      </a:r>
                      <a:endParaRPr lang="en-US" b="0" i="1" baseline="-25000">
                        <a:latin typeface="Arial"/>
                      </a:endParaRPr>
                    </a:p>
                  </a:txBody>
                  <a:tcPr/>
                </a:tc>
                <a:tc>
                  <a:txBody>
                    <a:bodyPr/>
                    <a:lstStyle/>
                    <a:p>
                      <a:pPr lvl="0">
                        <a:buNone/>
                      </a:pPr>
                      <a:r>
                        <a:rPr lang="en-US" sz="1350" u="none" strike="noStrike" noProof="0">
                          <a:solidFill>
                            <a:schemeClr val="bg2"/>
                          </a:solidFill>
                        </a:rPr>
                        <a:t>Regression Coefficient</a:t>
                      </a:r>
                      <a:endParaRPr lang="en-US">
                        <a:solidFill>
                          <a:schemeClr val="bg2"/>
                        </a:solidFill>
                      </a:endParaRPr>
                    </a:p>
                  </a:txBody>
                  <a:tcPr/>
                </a:tc>
                <a:tc>
                  <a:txBody>
                    <a:bodyPr/>
                    <a:lstStyle/>
                    <a:p>
                      <a:pPr lvl="0">
                        <a:buNone/>
                      </a:pPr>
                      <a:r>
                        <a:rPr lang="en-US" sz="1350" u="none" strike="noStrike" noProof="0">
                          <a:solidFill>
                            <a:schemeClr val="bg2"/>
                          </a:solidFill>
                        </a:rPr>
                        <a:t>The effect on predicted Monthly Spend for a unit change in No. Children</a:t>
                      </a:r>
                      <a:endParaRPr lang="en-US">
                        <a:solidFill>
                          <a:schemeClr val="bg2"/>
                        </a:solidFill>
                      </a:endParaRPr>
                    </a:p>
                  </a:txBody>
                  <a:tcPr/>
                </a:tc>
                <a:extLst>
                  <a:ext uri="{0D108BD9-81ED-4DB2-BD59-A6C34878D82A}">
                    <a16:rowId xmlns:a16="http://schemas.microsoft.com/office/drawing/2014/main" val="3490461477"/>
                  </a:ext>
                </a:extLst>
              </a:tr>
            </a:tbl>
          </a:graphicData>
        </a:graphic>
      </p:graphicFrame>
      <p:sp>
        <p:nvSpPr>
          <p:cNvPr id="20" name="TextBox 19">
            <a:extLst>
              <a:ext uri="{FF2B5EF4-FFF2-40B4-BE49-F238E27FC236}">
                <a16:creationId xmlns:a16="http://schemas.microsoft.com/office/drawing/2014/main" id="{72295D47-75CA-4E15-9C4E-157995067B00}"/>
              </a:ext>
            </a:extLst>
          </p:cNvPr>
          <p:cNvSpPr txBox="1"/>
          <p:nvPr/>
        </p:nvSpPr>
        <p:spPr>
          <a:xfrm>
            <a:off x="2404048" y="1378158"/>
            <a:ext cx="410399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solidFill>
                  <a:srgbClr val="333333"/>
                </a:solidFill>
              </a:rPr>
              <a:t>Monthly Spend = 240 + 145 *  No. Children</a:t>
            </a:r>
            <a:endParaRPr lang="en-US" sz="1600" i="1">
              <a:solidFill>
                <a:srgbClr val="333333"/>
              </a:solidFill>
              <a:cs typeface="Arial"/>
            </a:endParaRPr>
          </a:p>
          <a:p>
            <a:r>
              <a:rPr lang="en-US" sz="1600">
                <a:solidFill>
                  <a:srgbClr val="333333"/>
                </a:solidFill>
                <a:cs typeface="Arial" panose="020B0604020202020204"/>
              </a:rPr>
              <a:t>        </a:t>
            </a:r>
            <a:r>
              <a:rPr lang="en-US" sz="1600" i="1">
                <a:solidFill>
                  <a:srgbClr val="333333"/>
                </a:solidFill>
                <a:cs typeface="Arial" panose="020B0604020202020204"/>
              </a:rPr>
              <a:t> y             = a     +  b</a:t>
            </a:r>
            <a:r>
              <a:rPr lang="en-US" sz="1600" i="1" baseline="-25000">
                <a:solidFill>
                  <a:srgbClr val="333333"/>
                </a:solidFill>
                <a:cs typeface="Arial" panose="020B0604020202020204"/>
              </a:rPr>
              <a:t>1</a:t>
            </a:r>
            <a:r>
              <a:rPr lang="en-US" sz="1600" i="1">
                <a:solidFill>
                  <a:srgbClr val="333333"/>
                </a:solidFill>
                <a:cs typeface="Arial" panose="020B0604020202020204"/>
              </a:rPr>
              <a:t>  *       x</a:t>
            </a:r>
          </a:p>
        </p:txBody>
      </p:sp>
    </p:spTree>
    <p:custDataLst>
      <p:tags r:id="rId1"/>
    </p:custDataLst>
    <p:extLst>
      <p:ext uri="{BB962C8B-B14F-4D97-AF65-F5344CB8AC3E}">
        <p14:creationId xmlns:p14="http://schemas.microsoft.com/office/powerpoint/2010/main" val="190851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57B45D52-A2BA-4D6A-BED2-48A24EC0377B}"/>
              </a:ext>
            </a:extLst>
          </p:cNvPr>
          <p:cNvSpPr>
            <a:spLocks noGrp="1"/>
          </p:cNvSpPr>
          <p:nvPr>
            <p:ph type="body" sz="quarter" idx="11"/>
          </p:nvPr>
        </p:nvSpPr>
        <p:spPr/>
        <p:txBody>
          <a:bodyPr vert="horz" lIns="91440" tIns="45720" rIns="91440" bIns="45720" rtlCol="0" anchor="t">
            <a:noAutofit/>
          </a:bodyPr>
          <a:lstStyle/>
          <a:p>
            <a:r>
              <a:rPr lang="en-US">
                <a:cs typeface="Arial"/>
              </a:rPr>
              <a:t>Extension of Simple Linear Regression</a:t>
            </a:r>
            <a:endParaRPr lang="en-GB">
              <a:cs typeface="Arial"/>
            </a:endParaRPr>
          </a:p>
          <a:p>
            <a:r>
              <a:rPr lang="en-GB">
                <a:cs typeface="Arial"/>
              </a:rPr>
              <a:t>Includes two or more predictors with coefficients for each</a:t>
            </a:r>
          </a:p>
          <a:p>
            <a:pPr marL="0" indent="0">
              <a:buNone/>
            </a:pPr>
            <a:r>
              <a:rPr lang="en-US" b="1" i="1">
                <a:cs typeface="Arial" panose="020B0604020202020204"/>
              </a:rPr>
              <a:t>                                                y </a:t>
            </a:r>
            <a:r>
              <a:rPr lang="en-US" b="1" i="1">
                <a:solidFill>
                  <a:srgbClr val="333333"/>
                </a:solidFill>
                <a:cs typeface="Arial" panose="020B0604020202020204"/>
              </a:rPr>
              <a:t>= a + b</a:t>
            </a:r>
            <a:r>
              <a:rPr lang="en-US" b="1" i="1" baseline="-25000">
                <a:solidFill>
                  <a:srgbClr val="333333"/>
                </a:solidFill>
                <a:cs typeface="Arial" panose="020B0604020202020204"/>
              </a:rPr>
              <a:t>1</a:t>
            </a:r>
            <a:r>
              <a:rPr lang="en-US" b="1" i="1">
                <a:cs typeface="Arial" panose="020B0604020202020204"/>
              </a:rPr>
              <a:t>x</a:t>
            </a:r>
            <a:r>
              <a:rPr lang="en-US" b="1" i="1" baseline="-25000">
                <a:cs typeface="Arial" panose="020B0604020202020204"/>
              </a:rPr>
              <a:t> </a:t>
            </a:r>
            <a:r>
              <a:rPr lang="en-US" b="1" i="1" baseline="-25000">
                <a:solidFill>
                  <a:srgbClr val="333333"/>
                </a:solidFill>
                <a:cs typeface="Arial" panose="020B0604020202020204"/>
              </a:rPr>
              <a:t>1</a:t>
            </a:r>
            <a:r>
              <a:rPr lang="en-US" b="1" i="1">
                <a:solidFill>
                  <a:srgbClr val="333333"/>
                </a:solidFill>
                <a:cs typeface="Arial" panose="020B0604020202020204"/>
              </a:rPr>
              <a:t> + b</a:t>
            </a:r>
            <a:r>
              <a:rPr lang="en-US" b="1" i="1" baseline="-25000">
                <a:solidFill>
                  <a:srgbClr val="333333"/>
                </a:solidFill>
                <a:cs typeface="Arial" panose="020B0604020202020204"/>
              </a:rPr>
              <a:t>2</a:t>
            </a:r>
            <a:r>
              <a:rPr lang="en-US" b="1" i="1">
                <a:cs typeface="Arial" panose="020B0604020202020204"/>
              </a:rPr>
              <a:t>x </a:t>
            </a:r>
            <a:r>
              <a:rPr lang="en-US" b="1" i="1" baseline="-25000">
                <a:solidFill>
                  <a:srgbClr val="333333"/>
                </a:solidFill>
                <a:cs typeface="Arial" panose="020B0604020202020204"/>
              </a:rPr>
              <a:t>2</a:t>
            </a:r>
            <a:r>
              <a:rPr lang="en-US" b="1" i="1">
                <a:solidFill>
                  <a:srgbClr val="333333"/>
                </a:solidFill>
                <a:cs typeface="Arial" panose="020B0604020202020204"/>
              </a:rPr>
              <a:t>+…+</a:t>
            </a:r>
            <a:r>
              <a:rPr lang="en-US" b="1" i="1" err="1">
                <a:solidFill>
                  <a:srgbClr val="333333"/>
                </a:solidFill>
                <a:cs typeface="Arial" panose="020B0604020202020204"/>
              </a:rPr>
              <a:t>b</a:t>
            </a:r>
            <a:r>
              <a:rPr lang="en-US" b="1" i="1" baseline="-25000" err="1">
                <a:solidFill>
                  <a:srgbClr val="333333"/>
                </a:solidFill>
                <a:cs typeface="Arial" panose="020B0604020202020204"/>
              </a:rPr>
              <a:t>n</a:t>
            </a:r>
            <a:r>
              <a:rPr lang="en-US" b="1" i="1" err="1">
                <a:cs typeface="Arial" panose="020B0604020202020204"/>
              </a:rPr>
              <a:t>x</a:t>
            </a:r>
            <a:r>
              <a:rPr lang="en-US" b="1" i="1" baseline="-25000" err="1">
                <a:cs typeface="Arial" panose="020B0604020202020204"/>
              </a:rPr>
              <a:t>n</a:t>
            </a:r>
            <a:endParaRPr lang="en-US" i="1">
              <a:ea typeface="+mn-lt"/>
              <a:cs typeface="+mn-lt"/>
            </a:endParaRPr>
          </a:p>
          <a:p>
            <a:endParaRPr lang="en-GB">
              <a:cs typeface="Arial" panose="020B0604020202020204"/>
            </a:endParaRPr>
          </a:p>
          <a:p>
            <a:r>
              <a:rPr lang="en-GB">
                <a:cs typeface="Arial" panose="020B0604020202020204"/>
              </a:rPr>
              <a:t>This is done all the time and in practice we drop the word “multiple” to distinguish between the number of variables</a:t>
            </a:r>
          </a:p>
          <a:p>
            <a:endParaRPr lang="en-GB">
              <a:cs typeface="Arial" panose="020B0604020202020204"/>
            </a:endParaRPr>
          </a:p>
          <a:p>
            <a:r>
              <a:rPr lang="en-GB">
                <a:cs typeface="Arial" panose="020B0604020202020204"/>
              </a:rPr>
              <a:t>Understanding what the parameters mean here is a little trickier:</a:t>
            </a:r>
          </a:p>
          <a:p>
            <a:pPr marL="628650" lvl="1" indent="-285750"/>
            <a:r>
              <a:rPr lang="en-GB" b="1">
                <a:latin typeface="+mn-lt"/>
                <a:cs typeface="Arial"/>
              </a:rPr>
              <a:t>a</a:t>
            </a:r>
            <a:r>
              <a:rPr lang="en-GB">
                <a:latin typeface="+mn-lt"/>
                <a:cs typeface="Arial"/>
              </a:rPr>
              <a:t> is still the value when all the other predictors are set to 0</a:t>
            </a:r>
          </a:p>
          <a:p>
            <a:pPr marL="809625" lvl="2" indent="-285750"/>
            <a:r>
              <a:rPr lang="en-GB">
                <a:cs typeface="Arial"/>
              </a:rPr>
              <a:t>However, what if some of those predictors never take the value 0? </a:t>
            </a:r>
          </a:p>
          <a:p>
            <a:pPr marL="628650" lvl="1" indent="-285750"/>
            <a:r>
              <a:rPr lang="en-GB">
                <a:latin typeface="+mn-lt"/>
                <a:cs typeface="Arial"/>
              </a:rPr>
              <a:t>Each </a:t>
            </a:r>
            <a:r>
              <a:rPr lang="en-GB" b="1">
                <a:latin typeface="+mn-lt"/>
                <a:cs typeface="Arial"/>
              </a:rPr>
              <a:t>b</a:t>
            </a:r>
            <a:r>
              <a:rPr lang="en-GB">
                <a:latin typeface="+mn-lt"/>
                <a:cs typeface="Arial"/>
              </a:rPr>
              <a:t> represents the expected change in the DV given </a:t>
            </a:r>
            <a:r>
              <a:rPr lang="en-GB" b="1">
                <a:latin typeface="+mn-lt"/>
                <a:cs typeface="Arial"/>
              </a:rPr>
              <a:t>a unit</a:t>
            </a:r>
            <a:r>
              <a:rPr lang="en-GB">
                <a:latin typeface="+mn-lt"/>
                <a:cs typeface="Arial"/>
              </a:rPr>
              <a:t> change in the corresponding IV, assuming all other IVs are </a:t>
            </a:r>
            <a:r>
              <a:rPr lang="en-GB" b="1">
                <a:latin typeface="+mn-lt"/>
                <a:cs typeface="Arial"/>
              </a:rPr>
              <a:t>held constant</a:t>
            </a:r>
          </a:p>
          <a:p>
            <a:pPr marL="179705" indent="-179705"/>
            <a:endParaRPr lang="en-CA">
              <a:cs typeface="Arial" panose="020B0604020202020204"/>
            </a:endParaRPr>
          </a:p>
        </p:txBody>
      </p:sp>
      <p:sp>
        <p:nvSpPr>
          <p:cNvPr id="3" name="Title 2">
            <a:extLst>
              <a:ext uri="{FF2B5EF4-FFF2-40B4-BE49-F238E27FC236}">
                <a16:creationId xmlns:a16="http://schemas.microsoft.com/office/drawing/2014/main" id="{FE7F79F9-9540-4A5B-9D01-642EB606E816}"/>
              </a:ext>
            </a:extLst>
          </p:cNvPr>
          <p:cNvSpPr>
            <a:spLocks noGrp="1"/>
          </p:cNvSpPr>
          <p:nvPr>
            <p:ph type="title"/>
          </p:nvPr>
        </p:nvSpPr>
        <p:spPr/>
        <p:txBody>
          <a:bodyPr/>
          <a:lstStyle/>
          <a:p>
            <a:r>
              <a:rPr lang="en-CA"/>
              <a:t>Multiple Linear Regression </a:t>
            </a:r>
          </a:p>
        </p:txBody>
      </p:sp>
    </p:spTree>
    <p:custDataLst>
      <p:tags r:id="rId1"/>
    </p:custDataLst>
    <p:extLst>
      <p:ext uri="{BB962C8B-B14F-4D97-AF65-F5344CB8AC3E}">
        <p14:creationId xmlns:p14="http://schemas.microsoft.com/office/powerpoint/2010/main" val="287350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9B4872-6D78-4B75-9291-F3577973A3C9}"/>
              </a:ext>
            </a:extLst>
          </p:cNvPr>
          <p:cNvSpPr>
            <a:spLocks noGrp="1"/>
          </p:cNvSpPr>
          <p:nvPr>
            <p:ph type="body" sz="quarter" idx="11"/>
          </p:nvPr>
        </p:nvSpPr>
        <p:spPr/>
        <p:txBody>
          <a:bodyPr vert="horz" lIns="91440" tIns="45720" rIns="91440" bIns="45720" rtlCol="0" anchor="t">
            <a:noAutofit/>
          </a:bodyPr>
          <a:lstStyle/>
          <a:p>
            <a:pPr>
              <a:lnSpc>
                <a:spcPct val="150000"/>
              </a:lnSpc>
              <a:spcBef>
                <a:spcPts val="0"/>
              </a:spcBef>
              <a:spcAft>
                <a:spcPts val="600"/>
              </a:spcAft>
            </a:pPr>
            <a:r>
              <a:rPr lang="en-GB">
                <a:ea typeface="+mn-lt"/>
                <a:cs typeface="+mn-lt"/>
              </a:rPr>
              <a:t>Extend the monthly spend model to include income (or rather, “income Difference”)</a:t>
            </a:r>
            <a:endParaRPr lang="en-US">
              <a:ea typeface="+mn-lt"/>
              <a:cs typeface="+mn-lt"/>
            </a:endParaRPr>
          </a:p>
          <a:p>
            <a:pPr marL="628650" lvl="1" indent="-285750">
              <a:spcBef>
                <a:spcPts val="0"/>
              </a:spcBef>
            </a:pPr>
            <a:r>
              <a:rPr lang="en-GB">
                <a:latin typeface="+mn-lt"/>
                <a:ea typeface="+mn-lt"/>
                <a:cs typeface="+mn-lt"/>
              </a:rPr>
              <a:t>Let </a:t>
            </a:r>
            <a:r>
              <a:rPr lang="en-GB" i="1">
                <a:latin typeface="+mn-lt"/>
                <a:ea typeface="+mn-lt"/>
                <a:cs typeface="+mn-lt"/>
              </a:rPr>
              <a:t>Income Difference</a:t>
            </a:r>
            <a:r>
              <a:rPr lang="en-GB">
                <a:latin typeface="+mn-lt"/>
                <a:ea typeface="+mn-lt"/>
                <a:cs typeface="+mn-lt"/>
              </a:rPr>
              <a:t> be the difference (in 1000’s of dollars) between an individual’s income and the average income</a:t>
            </a:r>
            <a:endParaRPr lang="en-US">
              <a:latin typeface="+mn-lt"/>
              <a:ea typeface="+mn-lt"/>
              <a:cs typeface="+mn-lt"/>
            </a:endParaRPr>
          </a:p>
          <a:p>
            <a:pPr marL="628650" lvl="1" indent="-285750">
              <a:spcBef>
                <a:spcPts val="0"/>
              </a:spcBef>
            </a:pPr>
            <a:r>
              <a:rPr lang="en-GB">
                <a:latin typeface="+mn-lt"/>
                <a:ea typeface="+mn-lt"/>
                <a:cs typeface="+mn-lt"/>
              </a:rPr>
              <a:t>So income difference of 1 means someone earns $1000 above average income. Then we might have this model:</a:t>
            </a:r>
            <a:endParaRPr lang="en-US">
              <a:latin typeface="+mn-lt"/>
              <a:ea typeface="+mn-lt"/>
              <a:cs typeface="+mn-lt"/>
            </a:endParaRPr>
          </a:p>
          <a:p>
            <a:pPr marL="114300" lvl="1" indent="0">
              <a:buNone/>
            </a:pPr>
            <a:r>
              <a:rPr lang="en-GB">
                <a:latin typeface="+mn-lt"/>
                <a:ea typeface="+mn-lt"/>
                <a:cs typeface="+mn-lt"/>
              </a:rPr>
              <a:t>             </a:t>
            </a:r>
            <a:r>
              <a:rPr lang="en-GB" i="1">
                <a:latin typeface="+mn-lt"/>
                <a:ea typeface="+mn-lt"/>
                <a:cs typeface="+mn-lt"/>
              </a:rPr>
              <a:t>Monthly Spend = 240 + 145 *  No. Children  + 56 * Income Difference</a:t>
            </a:r>
          </a:p>
          <a:p>
            <a:pPr marL="628650" lvl="1" indent="-285750">
              <a:spcBef>
                <a:spcPts val="0"/>
              </a:spcBef>
            </a:pPr>
            <a:endParaRPr lang="en-GB">
              <a:latin typeface="+mn-lt"/>
              <a:ea typeface="+mn-lt"/>
              <a:cs typeface="+mn-lt"/>
            </a:endParaRPr>
          </a:p>
          <a:p>
            <a:pPr marL="689610" lvl="2" indent="-285750">
              <a:spcBef>
                <a:spcPts val="0"/>
              </a:spcBef>
            </a:pPr>
            <a:r>
              <a:rPr lang="en-GB" sz="1400">
                <a:ea typeface="+mn-lt"/>
                <a:cs typeface="+mn-lt"/>
              </a:rPr>
              <a:t>Coefficients are interpreted as before but now there are two</a:t>
            </a:r>
            <a:endParaRPr lang="en-US" sz="1400">
              <a:ea typeface="+mn-lt"/>
              <a:cs typeface="+mn-lt"/>
            </a:endParaRPr>
          </a:p>
          <a:p>
            <a:pPr marL="689610" lvl="2" indent="-285750">
              <a:spcBef>
                <a:spcPts val="0"/>
              </a:spcBef>
            </a:pPr>
            <a:r>
              <a:rPr lang="en-GB" sz="1400">
                <a:ea typeface="+mn-lt"/>
                <a:cs typeface="+mn-lt"/>
              </a:rPr>
              <a:t>The constant (240) is the monthly spend of those with 0 children and average income</a:t>
            </a:r>
            <a:endParaRPr lang="en-US" sz="1400">
              <a:ea typeface="+mn-lt"/>
              <a:cs typeface="+mn-lt"/>
            </a:endParaRPr>
          </a:p>
          <a:p>
            <a:pPr marL="689610" lvl="2" indent="-285750">
              <a:spcBef>
                <a:spcPts val="0"/>
              </a:spcBef>
            </a:pPr>
            <a:r>
              <a:rPr lang="en-GB" sz="1400">
                <a:ea typeface="+mn-lt"/>
                <a:cs typeface="+mn-lt"/>
              </a:rPr>
              <a:t>What if scenario; 4 children &amp; earning 2000 above average income</a:t>
            </a:r>
            <a:endParaRPr lang="en-US" sz="1400">
              <a:ea typeface="+mn-lt"/>
              <a:cs typeface="+mn-lt"/>
            </a:endParaRPr>
          </a:p>
          <a:p>
            <a:pPr marL="175260" lvl="2" indent="0">
              <a:spcBef>
                <a:spcPts val="0"/>
              </a:spcBef>
              <a:buNone/>
            </a:pPr>
            <a:r>
              <a:rPr lang="en-GB">
                <a:ea typeface="+mn-lt"/>
                <a:cs typeface="+mn-lt"/>
              </a:rPr>
              <a:t>                                 </a:t>
            </a:r>
            <a:r>
              <a:rPr lang="en-GB" i="1">
                <a:ea typeface="+mn-lt"/>
                <a:cs typeface="+mn-lt"/>
              </a:rPr>
              <a:t>Monthly spend = 240 + (4 * 145) + (56 * 2) = 932  </a:t>
            </a:r>
            <a:r>
              <a:rPr lang="en-GB">
                <a:ea typeface="+mn-lt"/>
                <a:cs typeface="+mn-lt"/>
              </a:rPr>
              <a:t>  </a:t>
            </a:r>
            <a:endParaRPr lang="en-US">
              <a:ea typeface="+mn-lt"/>
              <a:cs typeface="+mn-lt"/>
            </a:endParaRPr>
          </a:p>
          <a:p>
            <a:pPr marL="108585" lvl="1">
              <a:spcBef>
                <a:spcPts val="0"/>
              </a:spcBef>
            </a:pPr>
            <a:endParaRPr lang="en-GB">
              <a:ea typeface="+mn-lt"/>
              <a:cs typeface="+mn-lt"/>
            </a:endParaRPr>
          </a:p>
          <a:p>
            <a:pPr>
              <a:spcBef>
                <a:spcPts val="0"/>
              </a:spcBef>
            </a:pPr>
            <a:r>
              <a:rPr lang="en-GB">
                <a:ea typeface="+mn-lt"/>
                <a:cs typeface="+mn-lt"/>
              </a:rPr>
              <a:t>Question: does model believe people who make more money spend more or less?</a:t>
            </a:r>
            <a:endParaRPr lang="en-GB"/>
          </a:p>
          <a:p>
            <a:endParaRPr lang="en-US">
              <a:cs typeface="Arial"/>
            </a:endParaRPr>
          </a:p>
        </p:txBody>
      </p:sp>
      <p:sp>
        <p:nvSpPr>
          <p:cNvPr id="2" name="Title 1">
            <a:extLst>
              <a:ext uri="{FF2B5EF4-FFF2-40B4-BE49-F238E27FC236}">
                <a16:creationId xmlns:a16="http://schemas.microsoft.com/office/drawing/2014/main" id="{E3F8895D-C2A5-4181-A978-98A3B174C280}"/>
              </a:ext>
            </a:extLst>
          </p:cNvPr>
          <p:cNvSpPr>
            <a:spLocks noGrp="1"/>
          </p:cNvSpPr>
          <p:nvPr>
            <p:ph type="title"/>
          </p:nvPr>
        </p:nvSpPr>
        <p:spPr/>
        <p:txBody>
          <a:bodyPr/>
          <a:lstStyle/>
          <a:p>
            <a:r>
              <a:rPr lang="en-US">
                <a:latin typeface="Arial"/>
                <a:cs typeface="Arial"/>
              </a:rPr>
              <a:t>Extending the Example</a:t>
            </a:r>
            <a:endParaRPr lang="en-US"/>
          </a:p>
        </p:txBody>
      </p:sp>
    </p:spTree>
    <p:custDataLst>
      <p:tags r:id="rId1"/>
    </p:custDataLst>
    <p:extLst>
      <p:ext uri="{BB962C8B-B14F-4D97-AF65-F5344CB8AC3E}">
        <p14:creationId xmlns:p14="http://schemas.microsoft.com/office/powerpoint/2010/main" val="231732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76AEB48F-AB58-4B9C-BBB7-2812328C8E69}"/>
              </a:ext>
            </a:extLst>
          </p:cNvPr>
          <p:cNvSpPr>
            <a:spLocks noGrp="1"/>
          </p:cNvSpPr>
          <p:nvPr>
            <p:ph type="body" sz="quarter" idx="11"/>
          </p:nvPr>
        </p:nvSpPr>
        <p:spPr>
          <a:xfrm>
            <a:off x="457201" y="975278"/>
            <a:ext cx="4481146" cy="3445524"/>
          </a:xfrm>
        </p:spPr>
        <p:txBody>
          <a:bodyPr vert="horz" lIns="91440" tIns="45720" rIns="91440" bIns="45720" rtlCol="0" anchor="t">
            <a:noAutofit/>
          </a:bodyPr>
          <a:lstStyle/>
          <a:p>
            <a:r>
              <a:rPr lang="en-GB"/>
              <a:t>To create a Regression model, find the coefficients which best match the data</a:t>
            </a:r>
            <a:endParaRPr lang="en-US"/>
          </a:p>
          <a:p>
            <a:pPr marL="628650" lvl="1" indent="-285750">
              <a:spcAft>
                <a:spcPts val="600"/>
              </a:spcAft>
            </a:pPr>
            <a:r>
              <a:rPr lang="en-GB">
                <a:latin typeface="+mn-lt"/>
              </a:rPr>
              <a:t>This process is called “fitting” the model</a:t>
            </a:r>
            <a:endParaRPr lang="en-GB">
              <a:latin typeface="+mn-lt"/>
              <a:cs typeface="Arial"/>
            </a:endParaRPr>
          </a:p>
          <a:p>
            <a:pPr marL="628650" lvl="1" indent="-285750">
              <a:spcAft>
                <a:spcPts val="600"/>
              </a:spcAft>
            </a:pPr>
            <a:endParaRPr lang="en-GB">
              <a:latin typeface="+mn-lt"/>
            </a:endParaRPr>
          </a:p>
          <a:p>
            <a:r>
              <a:rPr lang="en-GB"/>
              <a:t>Many ways to fit a model to a set of data</a:t>
            </a:r>
            <a:endParaRPr lang="en-GB">
              <a:cs typeface="Arial"/>
            </a:endParaRPr>
          </a:p>
          <a:p>
            <a:endParaRPr lang="en-GB">
              <a:cs typeface="Arial"/>
            </a:endParaRPr>
          </a:p>
          <a:p>
            <a:r>
              <a:rPr lang="en-GB"/>
              <a:t>Most common: Method of Least Squares</a:t>
            </a:r>
            <a:endParaRPr lang="en-GB">
              <a:cs typeface="Arial"/>
            </a:endParaRPr>
          </a:p>
          <a:p>
            <a:pPr marL="628650" lvl="1" indent="-285750"/>
            <a:r>
              <a:rPr lang="en-GB">
                <a:latin typeface="+mn-lt"/>
              </a:rPr>
              <a:t>Finds the coefficients that minimize the sum of the squared distances between each point and the fitted line</a:t>
            </a:r>
            <a:endParaRPr lang="en-GB">
              <a:latin typeface="+mn-lt"/>
              <a:cs typeface="Arial" panose="020B0604020202020204"/>
            </a:endParaRPr>
          </a:p>
          <a:p>
            <a:pPr marL="628650" lvl="1" indent="-285750"/>
            <a:endParaRPr lang="en-GB">
              <a:cs typeface="Arial" panose="020B0604020202020204"/>
            </a:endParaRPr>
          </a:p>
          <a:p>
            <a:pPr marL="179705" indent="-179705"/>
            <a:endParaRPr lang="en-CA">
              <a:cs typeface="Arial" panose="020B0604020202020204"/>
            </a:endParaRPr>
          </a:p>
        </p:txBody>
      </p:sp>
      <p:sp>
        <p:nvSpPr>
          <p:cNvPr id="3" name="Title 2">
            <a:extLst>
              <a:ext uri="{FF2B5EF4-FFF2-40B4-BE49-F238E27FC236}">
                <a16:creationId xmlns:a16="http://schemas.microsoft.com/office/drawing/2014/main" id="{F49A96FC-265E-457D-A459-C505FC3137E8}"/>
              </a:ext>
            </a:extLst>
          </p:cNvPr>
          <p:cNvSpPr>
            <a:spLocks noGrp="1"/>
          </p:cNvSpPr>
          <p:nvPr>
            <p:ph type="title"/>
          </p:nvPr>
        </p:nvSpPr>
        <p:spPr/>
        <p:txBody>
          <a:bodyPr/>
          <a:lstStyle/>
          <a:p>
            <a:r>
              <a:rPr lang="en-CA"/>
              <a:t>Fitting a Regression Line </a:t>
            </a:r>
          </a:p>
        </p:txBody>
      </p:sp>
      <p:pic>
        <p:nvPicPr>
          <p:cNvPr id="9" name="Picture 10" descr="A close up of a logo&#10;&#10;Description generated with very high confidence">
            <a:extLst>
              <a:ext uri="{FF2B5EF4-FFF2-40B4-BE49-F238E27FC236}">
                <a16:creationId xmlns:a16="http://schemas.microsoft.com/office/drawing/2014/main" id="{E2D4728F-5665-4FC8-8864-A163C5C6E527}"/>
              </a:ext>
            </a:extLst>
          </p:cNvPr>
          <p:cNvPicPr>
            <a:picLocks noChangeAspect="1"/>
          </p:cNvPicPr>
          <p:nvPr/>
        </p:nvPicPr>
        <p:blipFill>
          <a:blip r:embed="rId4"/>
          <a:stretch>
            <a:fillRect/>
          </a:stretch>
        </p:blipFill>
        <p:spPr>
          <a:xfrm>
            <a:off x="5765800" y="3406140"/>
            <a:ext cx="2743200" cy="922020"/>
          </a:xfrm>
          <a:prstGeom prst="rect">
            <a:avLst/>
          </a:prstGeom>
        </p:spPr>
      </p:pic>
      <p:pic>
        <p:nvPicPr>
          <p:cNvPr id="12" name="Picture 12" descr="A close up of a map&#10;&#10;Description generated with very high confidence">
            <a:extLst>
              <a:ext uri="{FF2B5EF4-FFF2-40B4-BE49-F238E27FC236}">
                <a16:creationId xmlns:a16="http://schemas.microsoft.com/office/drawing/2014/main" id="{65B9AACC-EFCC-4C13-BBC8-CC5D000653A0}"/>
              </a:ext>
            </a:extLst>
          </p:cNvPr>
          <p:cNvPicPr>
            <a:picLocks noChangeAspect="1"/>
          </p:cNvPicPr>
          <p:nvPr/>
        </p:nvPicPr>
        <p:blipFill>
          <a:blip r:embed="rId5"/>
          <a:stretch>
            <a:fillRect/>
          </a:stretch>
        </p:blipFill>
        <p:spPr>
          <a:xfrm>
            <a:off x="4818502" y="1223027"/>
            <a:ext cx="3514380" cy="1850524"/>
          </a:xfrm>
          <a:prstGeom prst="rect">
            <a:avLst/>
          </a:prstGeom>
        </p:spPr>
      </p:pic>
    </p:spTree>
    <p:custDataLst>
      <p:tags r:id="rId1"/>
    </p:custDataLst>
    <p:extLst>
      <p:ext uri="{BB962C8B-B14F-4D97-AF65-F5344CB8AC3E}">
        <p14:creationId xmlns:p14="http://schemas.microsoft.com/office/powerpoint/2010/main" val="1900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6" name="Text Placeholder 5">
            <a:extLst>
              <a:ext uri="{FF2B5EF4-FFF2-40B4-BE49-F238E27FC236}">
                <a16:creationId xmlns:a16="http://schemas.microsoft.com/office/drawing/2014/main" id="{96636B0B-50E5-4785-97A6-9AEF84011F21}"/>
              </a:ext>
            </a:extLst>
          </p:cNvPr>
          <p:cNvSpPr>
            <a:spLocks noGrp="1"/>
          </p:cNvSpPr>
          <p:nvPr>
            <p:ph type="body" sz="quarter" idx="11"/>
          </p:nvPr>
        </p:nvSpPr>
        <p:spPr>
          <a:xfrm>
            <a:off x="457200" y="975278"/>
            <a:ext cx="7043371" cy="3877812"/>
          </a:xfrm>
        </p:spPr>
        <p:txBody>
          <a:bodyPr vert="horz" lIns="91440" tIns="45720" rIns="91440" bIns="45720" rtlCol="0" anchor="t">
            <a:noAutofit/>
          </a:bodyPr>
          <a:lstStyle/>
          <a:p>
            <a:r>
              <a:rPr lang="en-GB">
                <a:cs typeface="Arial"/>
              </a:rPr>
              <a:t>The coefficients should be significant and should make sense</a:t>
            </a:r>
            <a:endParaRPr lang="en-US">
              <a:cs typeface="Arial"/>
            </a:endParaRPr>
          </a:p>
          <a:p>
            <a:pPr marL="466090" lvl="1" indent="-285750"/>
            <a:r>
              <a:rPr lang="en-GB">
                <a:latin typeface="+mn-lt"/>
                <a:cs typeface="Arial"/>
              </a:rPr>
              <a:t>e.g. when modelling monthly spend, we would expect:  </a:t>
            </a:r>
          </a:p>
          <a:p>
            <a:pPr marL="628650" lvl="1" indent="-285750"/>
            <a:r>
              <a:rPr lang="en-GB">
                <a:latin typeface="+mn-lt"/>
                <a:cs typeface="Arial"/>
              </a:rPr>
              <a:t>Increasing number of children increases monthly spend</a:t>
            </a:r>
          </a:p>
          <a:p>
            <a:pPr marL="628650" lvl="1" indent="-285750"/>
            <a:r>
              <a:rPr lang="en-GB">
                <a:latin typeface="+mn-lt"/>
                <a:cs typeface="Arial"/>
              </a:rPr>
              <a:t>Increasing income difference increases monthly spend</a:t>
            </a:r>
          </a:p>
          <a:p>
            <a:pPr marL="628650" lvl="1" indent="-285750"/>
            <a:endParaRPr lang="en-GB" b="1" i="1">
              <a:latin typeface="+mn-lt"/>
              <a:ea typeface="+mn-lt"/>
              <a:cs typeface="+mn-lt"/>
            </a:endParaRPr>
          </a:p>
          <a:p>
            <a:pPr marL="342900" lvl="1" indent="0">
              <a:buNone/>
            </a:pPr>
            <a:r>
              <a:rPr lang="en-GB" b="1" i="1">
                <a:latin typeface="+mn-lt"/>
                <a:ea typeface="+mn-lt"/>
                <a:cs typeface="+mn-lt"/>
              </a:rPr>
              <a:t>      Monthly Spend = 240 + 145 *  No. Children  + 56 * Income Difference</a:t>
            </a:r>
            <a:r>
              <a:rPr lang="en-US" b="1">
                <a:latin typeface="+mn-lt"/>
                <a:ea typeface="+mn-lt"/>
                <a:cs typeface="+mn-lt"/>
              </a:rPr>
              <a:t> </a:t>
            </a:r>
            <a:endParaRPr lang="en-GB">
              <a:latin typeface="+mn-lt"/>
              <a:cs typeface="Arial" panose="020B0604020202020204"/>
            </a:endParaRPr>
          </a:p>
          <a:p>
            <a:pPr marL="466090" lvl="1" indent="-285750"/>
            <a:endParaRPr lang="en-GB">
              <a:latin typeface="+mn-lt"/>
            </a:endParaRPr>
          </a:p>
          <a:p>
            <a:pPr marL="466090" lvl="1" indent="-285750"/>
            <a:r>
              <a:rPr lang="en-GB">
                <a:latin typeface="+mn-lt"/>
                <a:cs typeface="Arial"/>
              </a:rPr>
              <a:t>Both coefficients should be positive (&amp; significant)</a:t>
            </a:r>
            <a:endParaRPr lang="en-GB">
              <a:cs typeface="Arial"/>
            </a:endParaRPr>
          </a:p>
          <a:p>
            <a:pPr marL="466090" lvl="1" indent="-285750"/>
            <a:r>
              <a:rPr lang="en-GB">
                <a:latin typeface="+mn-lt"/>
                <a:cs typeface="Arial"/>
              </a:rPr>
              <a:t>If not, consider:</a:t>
            </a:r>
          </a:p>
          <a:p>
            <a:pPr marL="809625" lvl="2" indent="-285750"/>
            <a:r>
              <a:rPr lang="en-GB">
                <a:cs typeface="Arial"/>
              </a:rPr>
              <a:t>Removing</a:t>
            </a:r>
          </a:p>
          <a:p>
            <a:pPr marL="809625" lvl="2" indent="-285750"/>
            <a:r>
              <a:rPr lang="en-GB">
                <a:cs typeface="Arial"/>
              </a:rPr>
              <a:t>Transformations; For example, log, differences</a:t>
            </a:r>
          </a:p>
          <a:p>
            <a:pPr marL="809625" lvl="2" indent="-285750"/>
            <a:r>
              <a:rPr lang="en-GB">
                <a:cs typeface="Arial"/>
              </a:rPr>
              <a:t>Creating interactions</a:t>
            </a:r>
            <a:endParaRPr lang="en-CA">
              <a:cs typeface="Arial"/>
            </a:endParaRPr>
          </a:p>
        </p:txBody>
      </p:sp>
      <p:sp>
        <p:nvSpPr>
          <p:cNvPr id="3" name="Title 2">
            <a:extLst>
              <a:ext uri="{FF2B5EF4-FFF2-40B4-BE49-F238E27FC236}">
                <a16:creationId xmlns:a16="http://schemas.microsoft.com/office/drawing/2014/main" id="{C0AC6358-6EEB-4603-B25A-4163B2C4B6BD}"/>
              </a:ext>
            </a:extLst>
          </p:cNvPr>
          <p:cNvSpPr>
            <a:spLocks noGrp="1"/>
          </p:cNvSpPr>
          <p:nvPr>
            <p:ph type="title"/>
          </p:nvPr>
        </p:nvSpPr>
        <p:spPr/>
        <p:txBody>
          <a:bodyPr/>
          <a:lstStyle/>
          <a:p>
            <a:r>
              <a:rPr lang="en-CA"/>
              <a:t>Assessing Variable Coefficients </a:t>
            </a:r>
          </a:p>
        </p:txBody>
      </p:sp>
    </p:spTree>
    <p:custDataLst>
      <p:tags r:id="rId1"/>
    </p:custDataLst>
    <p:extLst>
      <p:ext uri="{BB962C8B-B14F-4D97-AF65-F5344CB8AC3E}">
        <p14:creationId xmlns:p14="http://schemas.microsoft.com/office/powerpoint/2010/main" val="131354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5">
            <a:extLst>
              <a:ext uri="{FF2B5EF4-FFF2-40B4-BE49-F238E27FC236}">
                <a16:creationId xmlns:a16="http://schemas.microsoft.com/office/drawing/2014/main" id="{20C8EDFE-0DDE-461F-A35B-EA4D522B2AAB}"/>
              </a:ext>
            </a:extLst>
          </p:cNvPr>
          <p:cNvSpPr>
            <a:spLocks noGrp="1"/>
          </p:cNvSpPr>
          <p:nvPr>
            <p:ph type="body" sz="quarter" idx="11"/>
          </p:nvPr>
        </p:nvSpPr>
        <p:spPr>
          <a:xfrm>
            <a:off x="457200" y="975278"/>
            <a:ext cx="5291797" cy="3821988"/>
          </a:xfrm>
        </p:spPr>
        <p:txBody>
          <a:bodyPr vert="horz" lIns="91440" tIns="45720" rIns="91440" bIns="45720" rtlCol="0" anchor="t">
            <a:noAutofit/>
          </a:bodyPr>
          <a:lstStyle/>
          <a:p>
            <a:r>
              <a:rPr lang="en-GB" sz="1400"/>
              <a:t>Residual = </a:t>
            </a:r>
            <a:r>
              <a:rPr lang="en-GB" sz="1400" i="1"/>
              <a:t>Actual (Observed) Value – Predicted Value</a:t>
            </a:r>
            <a:endParaRPr lang="en-GB" sz="1400" i="1">
              <a:cs typeface="Arial"/>
            </a:endParaRPr>
          </a:p>
          <a:p>
            <a:r>
              <a:rPr lang="en-GB" sz="1400"/>
              <a:t>Predictions generally contain some degree of inaccuracy</a:t>
            </a:r>
            <a:endParaRPr lang="en-GB" sz="1400">
              <a:cs typeface="Arial"/>
            </a:endParaRPr>
          </a:p>
          <a:p>
            <a:r>
              <a:rPr lang="en-GB" sz="1400">
                <a:cs typeface="Arial"/>
              </a:rPr>
              <a:t>Can </a:t>
            </a:r>
            <a:r>
              <a:rPr lang="en-GB" sz="1400" b="1">
                <a:cs typeface="Arial"/>
              </a:rPr>
              <a:t>over</a:t>
            </a:r>
            <a:r>
              <a:rPr lang="en-GB" sz="1400">
                <a:cs typeface="Arial"/>
              </a:rPr>
              <a:t> or </a:t>
            </a:r>
            <a:r>
              <a:rPr lang="en-GB" sz="1400" b="1">
                <a:cs typeface="Arial"/>
              </a:rPr>
              <a:t>under</a:t>
            </a:r>
            <a:r>
              <a:rPr lang="en-GB" sz="1400">
                <a:cs typeface="Arial"/>
              </a:rPr>
              <a:t> </a:t>
            </a:r>
            <a:r>
              <a:rPr lang="en-GB" sz="1400" b="1">
                <a:cs typeface="Arial"/>
              </a:rPr>
              <a:t>predict </a:t>
            </a:r>
            <a:r>
              <a:rPr lang="en-GB" sz="1400">
                <a:cs typeface="Arial"/>
              </a:rPr>
              <a:t>the value of the dependent variable</a:t>
            </a:r>
          </a:p>
          <a:p>
            <a:endParaRPr lang="en-GB" sz="1400">
              <a:cs typeface="Arial"/>
            </a:endParaRPr>
          </a:p>
          <a:p>
            <a:pPr marL="465455" lvl="1" indent="-285750"/>
            <a:r>
              <a:rPr lang="en-GB">
                <a:latin typeface="+mn-lt"/>
                <a:cs typeface="Arial"/>
              </a:rPr>
              <a:t>Point </a:t>
            </a:r>
            <a:r>
              <a:rPr lang="en-GB" b="1">
                <a:latin typeface="+mn-lt"/>
                <a:cs typeface="Arial"/>
              </a:rPr>
              <a:t>a</a:t>
            </a:r>
            <a:r>
              <a:rPr lang="en-GB">
                <a:latin typeface="+mn-lt"/>
                <a:cs typeface="Arial"/>
              </a:rPr>
              <a:t> in the image is an </a:t>
            </a:r>
            <a:r>
              <a:rPr lang="en-GB" b="1">
                <a:latin typeface="+mn-lt"/>
                <a:cs typeface="Arial" panose="020B0604020202020204"/>
              </a:rPr>
              <a:t>under-prediction</a:t>
            </a:r>
          </a:p>
          <a:p>
            <a:pPr marL="809625" lvl="2" indent="-285750"/>
            <a:r>
              <a:rPr lang="en-GB"/>
              <a:t>We say it has a positive residual</a:t>
            </a:r>
            <a:endParaRPr lang="en-GB">
              <a:cs typeface="Arial" panose="020B0604020202020204"/>
            </a:endParaRPr>
          </a:p>
          <a:p>
            <a:pPr marL="465455" lvl="1" indent="-285750"/>
            <a:r>
              <a:rPr lang="en-GB">
                <a:latin typeface="+mn-lt"/>
                <a:cs typeface="Arial" panose="020B0604020202020204"/>
              </a:rPr>
              <a:t>Point </a:t>
            </a:r>
            <a:r>
              <a:rPr lang="en-GB" b="1">
                <a:latin typeface="+mn-lt"/>
                <a:cs typeface="Arial"/>
              </a:rPr>
              <a:t>b</a:t>
            </a:r>
            <a:r>
              <a:rPr lang="en-GB">
                <a:latin typeface="+mn-lt"/>
                <a:cs typeface="Arial"/>
              </a:rPr>
              <a:t> in the image is an </a:t>
            </a:r>
            <a:r>
              <a:rPr lang="en-GB" b="1">
                <a:latin typeface="+mn-lt"/>
                <a:cs typeface="Arial" panose="020B0604020202020204"/>
              </a:rPr>
              <a:t>over-prediction</a:t>
            </a:r>
          </a:p>
          <a:p>
            <a:pPr marL="809625" lvl="2" indent="-285750"/>
            <a:r>
              <a:rPr lang="en-GB"/>
              <a:t>We say it has a negative residual</a:t>
            </a:r>
            <a:endParaRPr lang="en-GB">
              <a:cs typeface="Arial" panose="020B0604020202020204"/>
            </a:endParaRPr>
          </a:p>
          <a:p>
            <a:pPr marL="628650" lvl="1" indent="-285750"/>
            <a:endParaRPr lang="en-GB">
              <a:latin typeface="+mn-lt"/>
            </a:endParaRPr>
          </a:p>
          <a:p>
            <a:r>
              <a:rPr lang="en-GB" sz="1400"/>
              <a:t>Question: What properties would we expect the residuals to have in a “good” model?</a:t>
            </a:r>
            <a:endParaRPr lang="en-GB" sz="1400">
              <a:cs typeface="Arial"/>
            </a:endParaRPr>
          </a:p>
          <a:p>
            <a:pPr marL="179705" indent="-179705">
              <a:buClrTx/>
            </a:pPr>
            <a:endParaRPr lang="en-CA">
              <a:cs typeface="Arial" panose="020B0604020202020204"/>
            </a:endParaRPr>
          </a:p>
        </p:txBody>
      </p:sp>
      <p:sp>
        <p:nvSpPr>
          <p:cNvPr id="3" name="Title 2">
            <a:extLst>
              <a:ext uri="{FF2B5EF4-FFF2-40B4-BE49-F238E27FC236}">
                <a16:creationId xmlns:a16="http://schemas.microsoft.com/office/drawing/2014/main" id="{474896DB-2CC2-43F0-9922-E08EFDC8D269}"/>
              </a:ext>
            </a:extLst>
          </p:cNvPr>
          <p:cNvSpPr>
            <a:spLocks noGrp="1"/>
          </p:cNvSpPr>
          <p:nvPr>
            <p:ph type="title"/>
          </p:nvPr>
        </p:nvSpPr>
        <p:spPr/>
        <p:txBody>
          <a:bodyPr/>
          <a:lstStyle/>
          <a:p>
            <a:r>
              <a:rPr lang="en-CA"/>
              <a:t>Residuals </a:t>
            </a:r>
          </a:p>
        </p:txBody>
      </p:sp>
      <p:sp>
        <p:nvSpPr>
          <p:cNvPr id="7" name="TextBox 6">
            <a:extLst>
              <a:ext uri="{FF2B5EF4-FFF2-40B4-BE49-F238E27FC236}">
                <a16:creationId xmlns:a16="http://schemas.microsoft.com/office/drawing/2014/main" id="{0829E2AB-B04E-46C6-A5E9-D1604698D687}"/>
              </a:ext>
            </a:extLst>
          </p:cNvPr>
          <p:cNvSpPr txBox="1"/>
          <p:nvPr/>
        </p:nvSpPr>
        <p:spPr>
          <a:xfrm>
            <a:off x="7014989" y="766361"/>
            <a:ext cx="10906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baseline="30000" err="1">
                <a:solidFill>
                  <a:srgbClr val="0070C0"/>
                </a:solidFill>
              </a:rPr>
              <a:t>e</a:t>
            </a:r>
            <a:r>
              <a:rPr lang="en-US" sz="1600" b="1" baseline="-25000" err="1">
                <a:solidFill>
                  <a:srgbClr val="0070C0"/>
                </a:solidFill>
              </a:rPr>
              <a:t>i</a:t>
            </a:r>
            <a:r>
              <a:rPr lang="en-US" sz="1600" b="1" baseline="-25000">
                <a:solidFill>
                  <a:srgbClr val="0070C0"/>
                </a:solidFill>
              </a:rPr>
              <a:t> </a:t>
            </a:r>
            <a:r>
              <a:rPr lang="en-US" sz="1600" b="1">
                <a:solidFill>
                  <a:srgbClr val="0070C0"/>
                </a:solidFill>
              </a:rPr>
              <a:t>=Y</a:t>
            </a:r>
            <a:r>
              <a:rPr lang="en-US" sz="1600" b="1" baseline="-25000">
                <a:solidFill>
                  <a:srgbClr val="0070C0"/>
                </a:solidFill>
              </a:rPr>
              <a:t>i – </a:t>
            </a:r>
            <a:r>
              <a:rPr lang="en-US" sz="1600" b="1" err="1">
                <a:solidFill>
                  <a:srgbClr val="0070C0"/>
                </a:solidFill>
                <a:cs typeface="Calibri"/>
              </a:rPr>
              <a:t>Ŷ</a:t>
            </a:r>
            <a:r>
              <a:rPr lang="en-US" sz="1600" b="1" baseline="-25000" err="1">
                <a:solidFill>
                  <a:srgbClr val="0070C0"/>
                </a:solidFill>
                <a:cs typeface="Calibri"/>
              </a:rPr>
              <a:t>i</a:t>
            </a:r>
          </a:p>
        </p:txBody>
      </p:sp>
      <p:pic>
        <p:nvPicPr>
          <p:cNvPr id="9" name="Picture 10" descr="A close up of a map&#10;&#10;Description generated with very high confidence">
            <a:extLst>
              <a:ext uri="{FF2B5EF4-FFF2-40B4-BE49-F238E27FC236}">
                <a16:creationId xmlns:a16="http://schemas.microsoft.com/office/drawing/2014/main" id="{06C5C656-113B-4A8E-8E1C-17F67328D9EE}"/>
              </a:ext>
            </a:extLst>
          </p:cNvPr>
          <p:cNvPicPr>
            <a:picLocks noChangeAspect="1"/>
          </p:cNvPicPr>
          <p:nvPr/>
        </p:nvPicPr>
        <p:blipFill>
          <a:blip r:embed="rId4"/>
          <a:stretch>
            <a:fillRect/>
          </a:stretch>
        </p:blipFill>
        <p:spPr>
          <a:xfrm>
            <a:off x="5520827" y="1581075"/>
            <a:ext cx="3431755" cy="1809212"/>
          </a:xfrm>
          <a:prstGeom prst="rect">
            <a:avLst/>
          </a:prstGeom>
        </p:spPr>
      </p:pic>
    </p:spTree>
    <p:custDataLst>
      <p:tags r:id="rId1"/>
    </p:custDataLst>
    <p:extLst>
      <p:ext uri="{BB962C8B-B14F-4D97-AF65-F5344CB8AC3E}">
        <p14:creationId xmlns:p14="http://schemas.microsoft.com/office/powerpoint/2010/main" val="218363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5">
            <a:extLst>
              <a:ext uri="{FF2B5EF4-FFF2-40B4-BE49-F238E27FC236}">
                <a16:creationId xmlns:a16="http://schemas.microsoft.com/office/drawing/2014/main" id="{26437944-F0D9-47E8-8500-C38608C4EB5C}"/>
              </a:ext>
            </a:extLst>
          </p:cNvPr>
          <p:cNvSpPr>
            <a:spLocks noGrp="1"/>
          </p:cNvSpPr>
          <p:nvPr>
            <p:ph type="body" sz="quarter" idx="11"/>
          </p:nvPr>
        </p:nvSpPr>
        <p:spPr>
          <a:xfrm>
            <a:off x="188847" y="837981"/>
            <a:ext cx="8752449" cy="3445524"/>
          </a:xfrm>
        </p:spPr>
        <p:txBody>
          <a:bodyPr vert="horz" lIns="91440" tIns="45720" rIns="91440" bIns="45720" rtlCol="0" anchor="t">
            <a:noAutofit/>
          </a:bodyPr>
          <a:lstStyle/>
          <a:p>
            <a:pPr marL="179705" indent="-179705"/>
            <a:r>
              <a:rPr lang="en-GB"/>
              <a:t>To assess whether model is </a:t>
            </a:r>
            <a:r>
              <a:rPr lang="en-GB" i="1"/>
              <a:t>‘well-specified’</a:t>
            </a:r>
            <a:endParaRPr lang="en-US"/>
          </a:p>
          <a:p>
            <a:pPr marL="179705" indent="-179705"/>
            <a:r>
              <a:rPr lang="en-GB">
                <a:ea typeface="+mn-lt"/>
                <a:cs typeface="+mn-lt"/>
              </a:rPr>
              <a:t>Tell us about what we’re not capturing in the model</a:t>
            </a:r>
          </a:p>
          <a:p>
            <a:pPr marL="359410" lvl="1" indent="-179070"/>
            <a:r>
              <a:rPr lang="en-GB">
                <a:latin typeface="+mn-lt"/>
                <a:ea typeface="+mn-lt"/>
                <a:cs typeface="+mn-lt"/>
              </a:rPr>
              <a:t>We</a:t>
            </a:r>
            <a:r>
              <a:rPr lang="en-GB">
                <a:latin typeface="+mn-lt"/>
              </a:rPr>
              <a:t> hope our model contains everything (or almost everything) that affects the dependent variable</a:t>
            </a:r>
          </a:p>
          <a:p>
            <a:pPr marL="359410" lvl="1" indent="-179070"/>
            <a:r>
              <a:rPr lang="en-GB">
                <a:latin typeface="+mn-lt"/>
              </a:rPr>
              <a:t>In reality we know that’s unlikely to be true, but we can pretend the things we don’t capture or can’t measure are “randomness” even if they really aren’t</a:t>
            </a:r>
            <a:endParaRPr lang="en-GB">
              <a:latin typeface="+mn-lt"/>
              <a:cs typeface="Arial"/>
            </a:endParaRPr>
          </a:p>
          <a:p>
            <a:pPr marL="179705" indent="-179705"/>
            <a:r>
              <a:rPr lang="en-GB"/>
              <a:t>There</a:t>
            </a:r>
            <a:r>
              <a:rPr lang="en-GB">
                <a:ea typeface="+mn-lt"/>
                <a:cs typeface="+mn-lt"/>
              </a:rPr>
              <a:t> are three things that we are looking for residuals to have: </a:t>
            </a:r>
          </a:p>
          <a:p>
            <a:pPr marL="628650" lvl="1" indent="-285750"/>
            <a:r>
              <a:rPr lang="en-GB" b="1">
                <a:latin typeface="+mn-lt"/>
              </a:rPr>
              <a:t>Random </a:t>
            </a:r>
            <a:endParaRPr lang="en-GB" b="1">
              <a:latin typeface="+mn-lt"/>
              <a:cs typeface="Arial"/>
            </a:endParaRPr>
          </a:p>
          <a:p>
            <a:pPr marL="810260" lvl="2" indent="-179705"/>
            <a:r>
              <a:rPr lang="en-GB"/>
              <a:t>Ideally normally distributed</a:t>
            </a:r>
            <a:endParaRPr lang="en-GB">
              <a:latin typeface="+mn-lt"/>
              <a:ea typeface="+mn-lt"/>
              <a:cs typeface="+mn-lt"/>
            </a:endParaRPr>
          </a:p>
          <a:p>
            <a:pPr marL="628650" lvl="1" indent="-285750"/>
            <a:r>
              <a:rPr lang="en-GB" b="1">
                <a:latin typeface="+mn-lt"/>
              </a:rPr>
              <a:t>Homoscedastic </a:t>
            </a:r>
            <a:endParaRPr lang="en-GB">
              <a:latin typeface="+mn-lt"/>
            </a:endParaRPr>
          </a:p>
          <a:p>
            <a:pPr marL="810260" lvl="2" indent="-179705"/>
            <a:r>
              <a:rPr lang="en-GB"/>
              <a:t>Residuals should be constant over time &amp; predicted values</a:t>
            </a:r>
            <a:endParaRPr lang="en-GB" b="1">
              <a:latin typeface="+mn-lt"/>
              <a:cs typeface="Arial"/>
            </a:endParaRPr>
          </a:p>
          <a:p>
            <a:pPr marL="628650" lvl="1" indent="-285750"/>
            <a:r>
              <a:rPr lang="en-GB" b="1">
                <a:latin typeface="+mn-lt"/>
                <a:cs typeface="Arial"/>
              </a:rPr>
              <a:t>Independent </a:t>
            </a:r>
            <a:r>
              <a:rPr lang="en-GB">
                <a:latin typeface="+mn-lt"/>
                <a:cs typeface="Arial"/>
              </a:rPr>
              <a:t>of the predictions</a:t>
            </a:r>
          </a:p>
          <a:p>
            <a:pPr marL="342900" lvl="1" indent="0">
              <a:buNone/>
            </a:pPr>
            <a:endParaRPr lang="en-GB">
              <a:latin typeface="+mn-lt"/>
              <a:cs typeface="Arial"/>
            </a:endParaRPr>
          </a:p>
          <a:p>
            <a:pPr marL="628650" lvl="1" indent="-285750"/>
            <a:r>
              <a:rPr lang="en-GB"/>
              <a:t>Assess these by referring to graphs in the </a:t>
            </a:r>
            <a:r>
              <a:rPr lang="en-GB" b="1"/>
              <a:t>Model Analyzer</a:t>
            </a:r>
            <a:r>
              <a:rPr lang="en-GB"/>
              <a:t> node in Knowledge Studio</a:t>
            </a:r>
          </a:p>
          <a:p>
            <a:pPr marL="628650" lvl="1" indent="-285750">
              <a:buClrTx/>
            </a:pPr>
            <a:endParaRPr lang="en-GB"/>
          </a:p>
          <a:p>
            <a:pPr marL="179705" indent="-179705"/>
            <a:endParaRPr lang="en-CA">
              <a:cs typeface="Arial" panose="020B0604020202020204"/>
            </a:endParaRPr>
          </a:p>
        </p:txBody>
      </p:sp>
      <p:sp>
        <p:nvSpPr>
          <p:cNvPr id="3" name="Title 2">
            <a:extLst>
              <a:ext uri="{FF2B5EF4-FFF2-40B4-BE49-F238E27FC236}">
                <a16:creationId xmlns:a16="http://schemas.microsoft.com/office/drawing/2014/main" id="{2BBF9F37-C2B7-4862-BB2B-A6EE365383A3}"/>
              </a:ext>
            </a:extLst>
          </p:cNvPr>
          <p:cNvSpPr>
            <a:spLocks noGrp="1"/>
          </p:cNvSpPr>
          <p:nvPr>
            <p:ph type="title"/>
          </p:nvPr>
        </p:nvSpPr>
        <p:spPr/>
        <p:txBody>
          <a:bodyPr/>
          <a:lstStyle/>
          <a:p>
            <a:r>
              <a:rPr lang="en-CA"/>
              <a:t>Residuals – Desired Properties </a:t>
            </a:r>
          </a:p>
        </p:txBody>
      </p:sp>
      <p:pic>
        <p:nvPicPr>
          <p:cNvPr id="7" name="Picture 7" descr="A screenshot of a cell phone&#10;&#10;Description generated with high confidence">
            <a:extLst>
              <a:ext uri="{FF2B5EF4-FFF2-40B4-BE49-F238E27FC236}">
                <a16:creationId xmlns:a16="http://schemas.microsoft.com/office/drawing/2014/main" id="{47B89DEA-EB11-4007-A60A-4A1FE414A099}"/>
              </a:ext>
            </a:extLst>
          </p:cNvPr>
          <p:cNvPicPr>
            <a:picLocks noChangeAspect="1"/>
          </p:cNvPicPr>
          <p:nvPr/>
        </p:nvPicPr>
        <p:blipFill>
          <a:blip r:embed="rId4"/>
          <a:stretch>
            <a:fillRect/>
          </a:stretch>
        </p:blipFill>
        <p:spPr>
          <a:xfrm>
            <a:off x="6278362" y="3007278"/>
            <a:ext cx="2743197" cy="710955"/>
          </a:xfrm>
          <a:prstGeom prst="rect">
            <a:avLst/>
          </a:prstGeom>
        </p:spPr>
      </p:pic>
      <p:pic>
        <p:nvPicPr>
          <p:cNvPr id="9" name="Picture 10" descr="A picture containing mirror&#10;&#10;Description generated with very high confidence">
            <a:extLst>
              <a:ext uri="{FF2B5EF4-FFF2-40B4-BE49-F238E27FC236}">
                <a16:creationId xmlns:a16="http://schemas.microsoft.com/office/drawing/2014/main" id="{FD420670-3D54-45CE-A378-C3D1E245C8E7}"/>
              </a:ext>
            </a:extLst>
          </p:cNvPr>
          <p:cNvPicPr>
            <a:picLocks noChangeAspect="1"/>
          </p:cNvPicPr>
          <p:nvPr/>
        </p:nvPicPr>
        <p:blipFill>
          <a:blip r:embed="rId5"/>
          <a:stretch>
            <a:fillRect/>
          </a:stretch>
        </p:blipFill>
        <p:spPr>
          <a:xfrm>
            <a:off x="6948268" y="2244073"/>
            <a:ext cx="1478405" cy="711988"/>
          </a:xfrm>
          <a:prstGeom prst="rect">
            <a:avLst/>
          </a:prstGeom>
        </p:spPr>
      </p:pic>
      <p:pic>
        <p:nvPicPr>
          <p:cNvPr id="14" name="Picture 14" descr="A close up of a map&#10;&#10;Description generated with very high confidence">
            <a:extLst>
              <a:ext uri="{FF2B5EF4-FFF2-40B4-BE49-F238E27FC236}">
                <a16:creationId xmlns:a16="http://schemas.microsoft.com/office/drawing/2014/main" id="{02ECE4AB-13AE-4C70-A7F7-17F4D5744ABC}"/>
              </a:ext>
            </a:extLst>
          </p:cNvPr>
          <p:cNvPicPr>
            <a:picLocks noChangeAspect="1"/>
          </p:cNvPicPr>
          <p:nvPr/>
        </p:nvPicPr>
        <p:blipFill>
          <a:blip r:embed="rId6"/>
          <a:stretch>
            <a:fillRect/>
          </a:stretch>
        </p:blipFill>
        <p:spPr>
          <a:xfrm>
            <a:off x="6234332" y="3718162"/>
            <a:ext cx="2743200" cy="916850"/>
          </a:xfrm>
          <a:prstGeom prst="rect">
            <a:avLst/>
          </a:prstGeom>
        </p:spPr>
      </p:pic>
    </p:spTree>
    <p:custDataLst>
      <p:tags r:id="rId1"/>
    </p:custDataLst>
    <p:extLst>
      <p:ext uri="{BB962C8B-B14F-4D97-AF65-F5344CB8AC3E}">
        <p14:creationId xmlns:p14="http://schemas.microsoft.com/office/powerpoint/2010/main" val="237824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29E9BF12-DFBB-4D56-92AE-8D47B5CDD40E}"/>
              </a:ext>
            </a:extLst>
          </p:cNvPr>
          <p:cNvSpPr>
            <a:spLocks noGrp="1"/>
          </p:cNvSpPr>
          <p:nvPr>
            <p:ph type="body" sz="quarter" idx="11"/>
          </p:nvPr>
        </p:nvSpPr>
        <p:spPr/>
        <p:txBody>
          <a:bodyPr vert="horz" lIns="91440" tIns="45720" rIns="91440" bIns="45720" rtlCol="0" anchor="t">
            <a:noAutofit/>
          </a:bodyPr>
          <a:lstStyle/>
          <a:p>
            <a:pPr marL="342900" indent="-342900">
              <a:buAutoNum type="arabicPeriod"/>
            </a:pPr>
            <a:r>
              <a:rPr lang="en-GB">
                <a:ea typeface="+mn-lt"/>
                <a:cs typeface="+mn-lt"/>
              </a:rPr>
              <a:t>All dependent variable and independent variables are continuous</a:t>
            </a:r>
            <a:endParaRPr lang="en-US">
              <a:ea typeface="+mn-lt"/>
              <a:cs typeface="+mn-lt"/>
            </a:endParaRPr>
          </a:p>
          <a:p>
            <a:pPr marL="685800" lvl="1" indent="-342900"/>
            <a:r>
              <a:rPr lang="en-GB">
                <a:latin typeface="+mn-lt"/>
              </a:rPr>
              <a:t>In practice, we often use discrete IVs and dummy-code</a:t>
            </a:r>
          </a:p>
          <a:p>
            <a:pPr marL="342900" indent="-342900">
              <a:buAutoNum type="arabicPeriod"/>
            </a:pPr>
            <a:r>
              <a:rPr lang="en-GB"/>
              <a:t>There is a linear relationship between the dependent and independent variables</a:t>
            </a:r>
            <a:endParaRPr lang="en-GB">
              <a:cs typeface="Arial" panose="020B0604020202020204"/>
            </a:endParaRPr>
          </a:p>
          <a:p>
            <a:pPr marL="342900" indent="-342900">
              <a:buAutoNum type="arabicPeriod"/>
            </a:pPr>
            <a:r>
              <a:rPr lang="en-GB"/>
              <a:t>Independent variables are not collinear</a:t>
            </a:r>
            <a:endParaRPr lang="en-GB">
              <a:cs typeface="Arial" panose="020B0604020202020204"/>
            </a:endParaRPr>
          </a:p>
          <a:p>
            <a:pPr marL="685800" lvl="1" indent="-342900"/>
            <a:r>
              <a:rPr lang="en-GB">
                <a:latin typeface="+mn-lt"/>
              </a:rPr>
              <a:t>In practice, some collinearity might not cause problems, but too much collinearity will</a:t>
            </a:r>
          </a:p>
          <a:p>
            <a:pPr marL="342900" indent="-342900">
              <a:buAutoNum type="arabicPeriod"/>
            </a:pPr>
            <a:r>
              <a:rPr lang="en-GB"/>
              <a:t>The Residuals are:</a:t>
            </a:r>
            <a:endParaRPr lang="en-GB">
              <a:cs typeface="Arial" panose="020B0604020202020204"/>
            </a:endParaRPr>
          </a:p>
          <a:p>
            <a:pPr marL="628650" lvl="1" indent="-285750"/>
            <a:r>
              <a:rPr lang="en-GB">
                <a:latin typeface="+mn-lt"/>
              </a:rPr>
              <a:t>Random</a:t>
            </a:r>
          </a:p>
          <a:p>
            <a:pPr marL="628650" lvl="1" indent="-285750"/>
            <a:r>
              <a:rPr lang="en-GB">
                <a:latin typeface="+mn-lt"/>
              </a:rPr>
              <a:t>Homoscedastic</a:t>
            </a:r>
          </a:p>
          <a:p>
            <a:pPr marL="628650" lvl="1" indent="-285750"/>
            <a:r>
              <a:rPr lang="en-GB">
                <a:latin typeface="+mn-lt"/>
              </a:rPr>
              <a:t>Independent of the predictions</a:t>
            </a:r>
          </a:p>
          <a:p>
            <a:pPr marL="685800" lvl="1" indent="-342900"/>
            <a:endParaRPr lang="en-GB">
              <a:latin typeface="+mn-lt"/>
            </a:endParaRPr>
          </a:p>
          <a:p>
            <a:pPr marL="179705" indent="-179705"/>
            <a:r>
              <a:rPr lang="en-GB"/>
              <a:t>NOTE: Given </a:t>
            </a:r>
            <a:r>
              <a:rPr lang="en-GB" i="1"/>
              <a:t>Validation </a:t>
            </a:r>
            <a:r>
              <a:rPr lang="en-GB"/>
              <a:t>assumptions can be relaxed somewhat     </a:t>
            </a:r>
            <a:endParaRPr lang="en-GB">
              <a:cs typeface="Arial" panose="020B0604020202020204"/>
            </a:endParaRPr>
          </a:p>
          <a:p>
            <a:pPr marL="179705" indent="-179705"/>
            <a:endParaRPr lang="en-CA">
              <a:cs typeface="Arial" panose="020B0604020202020204"/>
            </a:endParaRPr>
          </a:p>
        </p:txBody>
      </p:sp>
      <p:sp>
        <p:nvSpPr>
          <p:cNvPr id="3" name="Title 2">
            <a:extLst>
              <a:ext uri="{FF2B5EF4-FFF2-40B4-BE49-F238E27FC236}">
                <a16:creationId xmlns:a16="http://schemas.microsoft.com/office/drawing/2014/main" id="{2E411012-AE15-4270-8F7B-960EDA244F83}"/>
              </a:ext>
            </a:extLst>
          </p:cNvPr>
          <p:cNvSpPr>
            <a:spLocks noGrp="1"/>
          </p:cNvSpPr>
          <p:nvPr>
            <p:ph type="title"/>
          </p:nvPr>
        </p:nvSpPr>
        <p:spPr/>
        <p:txBody>
          <a:bodyPr/>
          <a:lstStyle/>
          <a:p>
            <a:r>
              <a:rPr lang="en-CA"/>
              <a:t>Linear Regression Assumptions </a:t>
            </a:r>
          </a:p>
        </p:txBody>
      </p:sp>
    </p:spTree>
    <p:custDataLst>
      <p:tags r:id="rId1"/>
    </p:custDataLst>
    <p:extLst>
      <p:ext uri="{BB962C8B-B14F-4D97-AF65-F5344CB8AC3E}">
        <p14:creationId xmlns:p14="http://schemas.microsoft.com/office/powerpoint/2010/main" val="401304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9" name="Text Placeholder 8">
            <a:extLst>
              <a:ext uri="{FF2B5EF4-FFF2-40B4-BE49-F238E27FC236}">
                <a16:creationId xmlns:a16="http://schemas.microsoft.com/office/drawing/2014/main" id="{017B5827-7140-4DEE-B160-0C9CBDD6249D}"/>
              </a:ext>
            </a:extLst>
          </p:cNvPr>
          <p:cNvSpPr>
            <a:spLocks noGrp="1"/>
          </p:cNvSpPr>
          <p:nvPr>
            <p:ph type="body" sz="quarter" idx="11"/>
          </p:nvPr>
        </p:nvSpPr>
        <p:spPr>
          <a:xfrm>
            <a:off x="457200" y="975278"/>
            <a:ext cx="8201025" cy="1759420"/>
          </a:xfrm>
        </p:spPr>
        <p:txBody>
          <a:bodyPr vert="horz" lIns="91440" tIns="45720" rIns="91440" bIns="45720" rtlCol="0" anchor="t">
            <a:noAutofit/>
          </a:bodyPr>
          <a:lstStyle/>
          <a:p>
            <a:pPr marL="179705" indent="-179705">
              <a:spcAft>
                <a:spcPts val="300"/>
              </a:spcAft>
            </a:pPr>
            <a:r>
              <a:rPr lang="en-GB"/>
              <a:t>When dealing with discrete independent variables, need to encode them some way</a:t>
            </a:r>
            <a:endParaRPr lang="en-US"/>
          </a:p>
          <a:p>
            <a:pPr marL="179705" indent="-179705">
              <a:spcAft>
                <a:spcPts val="300"/>
              </a:spcAft>
            </a:pPr>
            <a:r>
              <a:rPr lang="en-GB">
                <a:cs typeface="Arial"/>
              </a:rPr>
              <a:t>Simplest way is dummy coding for N-1 categories</a:t>
            </a:r>
          </a:p>
          <a:p>
            <a:pPr marL="179705" indent="-179705">
              <a:spcAft>
                <a:spcPts val="300"/>
              </a:spcAft>
            </a:pPr>
            <a:r>
              <a:rPr lang="en-GB"/>
              <a:t>This will be done </a:t>
            </a:r>
            <a:r>
              <a:rPr lang="en-GB" b="1"/>
              <a:t>automatically</a:t>
            </a:r>
            <a:r>
              <a:rPr lang="en-GB"/>
              <a:t> by the Knowledge Studio, but user can exert more control over the dummy coding with </a:t>
            </a:r>
            <a:r>
              <a:rPr lang="en-GB" b="1"/>
              <a:t>Attribute Editor</a:t>
            </a:r>
            <a:r>
              <a:rPr lang="en-GB"/>
              <a:t> or by manually dummy coding in advance</a:t>
            </a:r>
            <a:endParaRPr lang="en-GB">
              <a:cs typeface="Arial"/>
            </a:endParaRPr>
          </a:p>
          <a:p>
            <a:pPr marL="628650" lvl="1" indent="-285750">
              <a:spcAft>
                <a:spcPts val="300"/>
              </a:spcAft>
            </a:pPr>
            <a:r>
              <a:rPr lang="en-GB">
                <a:latin typeface="+mn-lt"/>
                <a:cs typeface="Arial"/>
              </a:rPr>
              <a:t>Note: when dummy coding, one variable must be the “reference” category, and isn’t used explicitly (otherwise you will have multi-collinearity)</a:t>
            </a:r>
          </a:p>
          <a:p>
            <a:pPr marL="628650" lvl="1" indent="-285750">
              <a:spcAft>
                <a:spcPts val="300"/>
              </a:spcAft>
              <a:buClrTx/>
            </a:pPr>
            <a:endParaRPr lang="en-GB" sz="1500"/>
          </a:p>
          <a:p>
            <a:pPr marL="506095" indent="-342900">
              <a:spcAft>
                <a:spcPts val="300"/>
              </a:spcAft>
              <a:buClrTx/>
            </a:pPr>
            <a:endParaRPr lang="en-GB" sz="1900">
              <a:cs typeface="Arial"/>
            </a:endParaRPr>
          </a:p>
          <a:p>
            <a:pPr marL="179705" indent="-179705"/>
            <a:endParaRPr lang="en-CA">
              <a:cs typeface="Arial" panose="020B0604020202020204"/>
            </a:endParaRPr>
          </a:p>
        </p:txBody>
      </p:sp>
      <p:sp>
        <p:nvSpPr>
          <p:cNvPr id="7" name="Title 6">
            <a:extLst>
              <a:ext uri="{FF2B5EF4-FFF2-40B4-BE49-F238E27FC236}">
                <a16:creationId xmlns:a16="http://schemas.microsoft.com/office/drawing/2014/main" id="{0CF75395-5177-42A8-968C-46EBC8D16494}"/>
              </a:ext>
            </a:extLst>
          </p:cNvPr>
          <p:cNvSpPr>
            <a:spLocks noGrp="1"/>
          </p:cNvSpPr>
          <p:nvPr>
            <p:ph type="title"/>
          </p:nvPr>
        </p:nvSpPr>
        <p:spPr/>
        <p:txBody>
          <a:bodyPr/>
          <a:lstStyle/>
          <a:p>
            <a:r>
              <a:rPr lang="en-CA"/>
              <a:t>Discrete Predictors – Dummy Coding </a:t>
            </a:r>
          </a:p>
        </p:txBody>
      </p:sp>
      <p:graphicFrame>
        <p:nvGraphicFramePr>
          <p:cNvPr id="3" name="Table 2">
            <a:extLst>
              <a:ext uri="{FF2B5EF4-FFF2-40B4-BE49-F238E27FC236}">
                <a16:creationId xmlns:a16="http://schemas.microsoft.com/office/drawing/2014/main" id="{ED2E371C-1D04-46D4-A0F4-2950AE82D477}"/>
              </a:ext>
            </a:extLst>
          </p:cNvPr>
          <p:cNvGraphicFramePr>
            <a:graphicFrameLocks noGrp="1"/>
          </p:cNvGraphicFramePr>
          <p:nvPr>
            <p:extLst>
              <p:ext uri="{D42A27DB-BD31-4B8C-83A1-F6EECF244321}">
                <p14:modId xmlns:p14="http://schemas.microsoft.com/office/powerpoint/2010/main" val="2929977132"/>
              </p:ext>
            </p:extLst>
          </p:nvPr>
        </p:nvGraphicFramePr>
        <p:xfrm>
          <a:off x="933532" y="2702424"/>
          <a:ext cx="6916239" cy="1884018"/>
        </p:xfrm>
        <a:graphic>
          <a:graphicData uri="http://schemas.openxmlformats.org/drawingml/2006/table">
            <a:tbl>
              <a:tblPr firstRow="1" firstCol="1" bandRow="1">
                <a:tableStyleId>{5C22544A-7EE6-4342-B048-85BDC9FD1C3A}</a:tableStyleId>
              </a:tblPr>
              <a:tblGrid>
                <a:gridCol w="1729060">
                  <a:extLst>
                    <a:ext uri="{9D8B030D-6E8A-4147-A177-3AD203B41FA5}">
                      <a16:colId xmlns:a16="http://schemas.microsoft.com/office/drawing/2014/main" val="2548017557"/>
                    </a:ext>
                  </a:extLst>
                </a:gridCol>
                <a:gridCol w="1573652">
                  <a:extLst>
                    <a:ext uri="{9D8B030D-6E8A-4147-A177-3AD203B41FA5}">
                      <a16:colId xmlns:a16="http://schemas.microsoft.com/office/drawing/2014/main" val="3127334489"/>
                    </a:ext>
                  </a:extLst>
                </a:gridCol>
                <a:gridCol w="1884467">
                  <a:extLst>
                    <a:ext uri="{9D8B030D-6E8A-4147-A177-3AD203B41FA5}">
                      <a16:colId xmlns:a16="http://schemas.microsoft.com/office/drawing/2014/main" val="2618782489"/>
                    </a:ext>
                  </a:extLst>
                </a:gridCol>
                <a:gridCol w="1729060">
                  <a:extLst>
                    <a:ext uri="{9D8B030D-6E8A-4147-A177-3AD203B41FA5}">
                      <a16:colId xmlns:a16="http://schemas.microsoft.com/office/drawing/2014/main" val="3309271795"/>
                    </a:ext>
                  </a:extLst>
                </a:gridCol>
              </a:tblGrid>
              <a:tr h="459050">
                <a:tc gridSpan="2">
                  <a:txBody>
                    <a:bodyPr/>
                    <a:lstStyle/>
                    <a:p>
                      <a:pPr algn="ctr">
                        <a:spcAft>
                          <a:spcPts val="0"/>
                        </a:spcAft>
                      </a:pPr>
                      <a:endParaRPr lang="en-US" sz="1400">
                        <a:effectLst/>
                      </a:endParaRPr>
                    </a:p>
                  </a:txBody>
                  <a:tcPr marL="68580" marR="68580" marT="0" marB="0" anchor="ctr"/>
                </a:tc>
                <a:tc hMerge="1">
                  <a:txBody>
                    <a:bodyPr/>
                    <a:lstStyle/>
                    <a:p>
                      <a:endParaRPr lang="en-US"/>
                    </a:p>
                  </a:txBody>
                  <a:tcPr marL="0" marR="0" marT="0" marB="0" horzOverflow="overflow"/>
                </a:tc>
                <a:tc gridSpan="2">
                  <a:txBody>
                    <a:bodyPr/>
                    <a:lstStyle/>
                    <a:p>
                      <a:pPr lvl="0" algn="ctr">
                        <a:buNone/>
                      </a:pPr>
                      <a:r>
                        <a:rPr lang="en-US" sz="1400" u="none" strike="noStrike" cap="all" noProof="0"/>
                        <a:t>RESULTING DUMMY CODED VARIABLES</a:t>
                      </a:r>
                      <a:endParaRPr lang="en-US" sz="1400"/>
                    </a:p>
                  </a:txBody>
                  <a:tcPr marL="0" marR="0" marT="0" marB="0" anchor="ctr" horzOverflow="overflow"/>
                </a:tc>
                <a:tc hMerge="1">
                  <a:txBody>
                    <a:bodyPr/>
                    <a:lstStyle/>
                    <a:p>
                      <a:endParaRPr lang="en-US"/>
                    </a:p>
                  </a:txBody>
                  <a:tcPr marL="0" marR="0" marT="0" marB="0" horzOverflow="overflow"/>
                </a:tc>
                <a:extLst>
                  <a:ext uri="{0D108BD9-81ED-4DB2-BD59-A6C34878D82A}">
                    <a16:rowId xmlns:a16="http://schemas.microsoft.com/office/drawing/2014/main" val="2475951695"/>
                  </a:ext>
                </a:extLst>
              </a:tr>
              <a:tr h="240455">
                <a:tc rowSpan="4">
                  <a:txBody>
                    <a:bodyPr/>
                    <a:lstStyle/>
                    <a:p>
                      <a:pPr algn="ctr">
                        <a:spcAft>
                          <a:spcPts val="0"/>
                        </a:spcAft>
                      </a:pPr>
                      <a:r>
                        <a:rPr lang="en-US" sz="1400" cap="all" baseline="-25000">
                          <a:effectLst/>
                        </a:rPr>
                        <a:t>Original Variable Values</a:t>
                      </a:r>
                      <a:endParaRPr lang="en-US" sz="1400">
                        <a:effectLst/>
                      </a:endParaRPr>
                    </a:p>
                  </a:txBody>
                  <a:tcPr marL="68580" marR="68580" marT="0" marB="0" anchor="ctr"/>
                </a:tc>
                <a:tc>
                  <a:txBody>
                    <a:bodyPr/>
                    <a:lstStyle/>
                    <a:p>
                      <a:pPr algn="ctr">
                        <a:spcAft>
                          <a:spcPts val="0"/>
                        </a:spcAft>
                      </a:pPr>
                      <a:endParaRPr lang="en-US" sz="1400">
                        <a:solidFill>
                          <a:schemeClr val="bg2"/>
                        </a:solidFill>
                        <a:effectLst/>
                      </a:endParaRPr>
                    </a:p>
                  </a:txBody>
                  <a:tcPr marL="68580" marR="68580" marT="0" marB="0" anchor="ctr"/>
                </a:tc>
                <a:tc>
                  <a:txBody>
                    <a:bodyPr/>
                    <a:lstStyle/>
                    <a:p>
                      <a:pPr lvl="0" algn="ctr">
                        <a:spcAft>
                          <a:spcPts val="0"/>
                        </a:spcAft>
                        <a:buNone/>
                      </a:pPr>
                      <a:r>
                        <a:rPr lang="en-US" sz="1400" b="1" u="none" strike="noStrike" baseline="-25000" noProof="0">
                          <a:solidFill>
                            <a:schemeClr val="bg2"/>
                          </a:solidFill>
                          <a:effectLst/>
                        </a:rPr>
                        <a:t>Divorced, Separated, Widowed</a:t>
                      </a:r>
                      <a:endParaRPr lang="en-US" sz="1400" b="1">
                        <a:solidFill>
                          <a:schemeClr val="bg2"/>
                        </a:solidFill>
                      </a:endParaRPr>
                    </a:p>
                  </a:txBody>
                  <a:tcPr marL="68580" marR="68580" marT="0" marB="0" anchor="ctr"/>
                </a:tc>
                <a:tc>
                  <a:txBody>
                    <a:bodyPr/>
                    <a:lstStyle/>
                    <a:p>
                      <a:pPr lvl="0" algn="ctr">
                        <a:spcAft>
                          <a:spcPts val="0"/>
                        </a:spcAft>
                        <a:buNone/>
                      </a:pPr>
                      <a:r>
                        <a:rPr lang="en-US" sz="1400" b="1" baseline="-25000">
                          <a:solidFill>
                            <a:schemeClr val="bg2"/>
                          </a:solidFill>
                          <a:effectLst/>
                        </a:rPr>
                        <a:t>Married</a:t>
                      </a:r>
                      <a:endParaRPr lang="en-US" sz="1400" b="1">
                        <a:solidFill>
                          <a:schemeClr val="bg2"/>
                        </a:solidFill>
                      </a:endParaRPr>
                    </a:p>
                  </a:txBody>
                  <a:tcPr marL="68580" marR="68580" marT="0" marB="0" anchor="ctr"/>
                </a:tc>
                <a:extLst>
                  <a:ext uri="{0D108BD9-81ED-4DB2-BD59-A6C34878D82A}">
                    <a16:rowId xmlns:a16="http://schemas.microsoft.com/office/drawing/2014/main" val="2967304426"/>
                  </a:ext>
                </a:extLst>
              </a:tr>
              <a:tr h="240455">
                <a:tc vMerge="1">
                  <a:txBody>
                    <a:bodyPr/>
                    <a:lstStyle/>
                    <a:p>
                      <a:endParaRPr lang="en-US"/>
                    </a:p>
                  </a:txBody>
                  <a:tcPr marL="0" marR="0" marT="0" marB="0" horzOverflow="overflow"/>
                </a:tc>
                <a:tc>
                  <a:txBody>
                    <a:bodyPr/>
                    <a:lstStyle/>
                    <a:p>
                      <a:pPr algn="ctr">
                        <a:spcAft>
                          <a:spcPts val="0"/>
                        </a:spcAft>
                      </a:pPr>
                      <a:r>
                        <a:rPr lang="en-US" sz="1400" b="1" baseline="-25000">
                          <a:solidFill>
                            <a:schemeClr val="bg2"/>
                          </a:solidFill>
                          <a:effectLst/>
                        </a:rPr>
                        <a:t>Married</a:t>
                      </a:r>
                      <a:endParaRPr lang="en-US" sz="1400" b="1">
                        <a:solidFill>
                          <a:schemeClr val="bg2"/>
                        </a:solidFill>
                        <a:effectLst/>
                      </a:endParaRPr>
                    </a:p>
                  </a:txBody>
                  <a:tcPr marL="68580" marR="68580" marT="0" marB="0" anchor="ctr"/>
                </a:tc>
                <a:tc>
                  <a:txBody>
                    <a:bodyPr/>
                    <a:lstStyle/>
                    <a:p>
                      <a:pPr algn="ctr">
                        <a:spcAft>
                          <a:spcPts val="0"/>
                        </a:spcAft>
                      </a:pPr>
                      <a:r>
                        <a:rPr lang="en-US" sz="1400" baseline="-25000">
                          <a:solidFill>
                            <a:schemeClr val="bg2"/>
                          </a:solidFill>
                          <a:effectLst/>
                        </a:rPr>
                        <a:t>0</a:t>
                      </a:r>
                      <a:endParaRPr lang="en-US" sz="1400">
                        <a:solidFill>
                          <a:schemeClr val="bg2"/>
                        </a:solidFill>
                        <a:effectLst/>
                      </a:endParaRPr>
                    </a:p>
                  </a:txBody>
                  <a:tcPr marL="68580" marR="68580" marT="0" marB="0" anchor="ctr"/>
                </a:tc>
                <a:tc>
                  <a:txBody>
                    <a:bodyPr/>
                    <a:lstStyle/>
                    <a:p>
                      <a:pPr algn="ctr">
                        <a:spcAft>
                          <a:spcPts val="0"/>
                        </a:spcAft>
                      </a:pPr>
                      <a:r>
                        <a:rPr lang="en-US" sz="1400" baseline="-25000">
                          <a:solidFill>
                            <a:schemeClr val="bg2"/>
                          </a:solidFill>
                          <a:effectLst/>
                        </a:rPr>
                        <a:t>1</a:t>
                      </a:r>
                      <a:endParaRPr lang="en-US" sz="1400">
                        <a:solidFill>
                          <a:schemeClr val="bg2"/>
                        </a:solidFill>
                        <a:effectLst/>
                      </a:endParaRPr>
                    </a:p>
                  </a:txBody>
                  <a:tcPr marL="68580" marR="68580" marT="0" marB="0" anchor="ctr"/>
                </a:tc>
                <a:extLst>
                  <a:ext uri="{0D108BD9-81ED-4DB2-BD59-A6C34878D82A}">
                    <a16:rowId xmlns:a16="http://schemas.microsoft.com/office/drawing/2014/main" val="3324643577"/>
                  </a:ext>
                </a:extLst>
              </a:tr>
              <a:tr h="714533">
                <a:tc vMerge="1">
                  <a:txBody>
                    <a:bodyPr/>
                    <a:lstStyle/>
                    <a:p>
                      <a:endParaRPr lang="en-US"/>
                    </a:p>
                  </a:txBody>
                  <a:tcPr marL="0" marR="0" marT="0" marB="0" horzOverflow="overflow"/>
                </a:tc>
                <a:tc>
                  <a:txBody>
                    <a:bodyPr/>
                    <a:lstStyle/>
                    <a:p>
                      <a:pPr algn="ctr">
                        <a:spcAft>
                          <a:spcPts val="0"/>
                        </a:spcAft>
                      </a:pPr>
                      <a:r>
                        <a:rPr lang="en-US" sz="1400" b="1" baseline="-25000">
                          <a:solidFill>
                            <a:schemeClr val="bg2"/>
                          </a:solidFill>
                          <a:effectLst/>
                        </a:rPr>
                        <a:t>Divorced, Separated, Widowed</a:t>
                      </a:r>
                      <a:endParaRPr lang="en-US" sz="1400" b="1">
                        <a:solidFill>
                          <a:schemeClr val="bg2"/>
                        </a:solidFill>
                        <a:effectLst/>
                      </a:endParaRPr>
                    </a:p>
                  </a:txBody>
                  <a:tcPr marL="68580" marR="68580" marT="0" marB="0" anchor="ctr"/>
                </a:tc>
                <a:tc>
                  <a:txBody>
                    <a:bodyPr/>
                    <a:lstStyle/>
                    <a:p>
                      <a:pPr algn="ctr">
                        <a:spcAft>
                          <a:spcPts val="0"/>
                        </a:spcAft>
                      </a:pPr>
                      <a:r>
                        <a:rPr lang="en-US" sz="1400" baseline="-25000">
                          <a:solidFill>
                            <a:schemeClr val="bg2"/>
                          </a:solidFill>
                          <a:effectLst/>
                        </a:rPr>
                        <a:t>1</a:t>
                      </a:r>
                      <a:endParaRPr lang="en-US" sz="1400">
                        <a:solidFill>
                          <a:schemeClr val="bg2"/>
                        </a:solidFill>
                        <a:effectLst/>
                      </a:endParaRPr>
                    </a:p>
                  </a:txBody>
                  <a:tcPr marL="68580" marR="68580" marT="0" marB="0" anchor="ctr"/>
                </a:tc>
                <a:tc>
                  <a:txBody>
                    <a:bodyPr/>
                    <a:lstStyle/>
                    <a:p>
                      <a:pPr algn="ctr">
                        <a:spcAft>
                          <a:spcPts val="0"/>
                        </a:spcAft>
                      </a:pPr>
                      <a:r>
                        <a:rPr lang="en-US" sz="1400" baseline="-25000">
                          <a:solidFill>
                            <a:schemeClr val="bg2"/>
                          </a:solidFill>
                          <a:effectLst/>
                        </a:rPr>
                        <a:t>0</a:t>
                      </a:r>
                      <a:endParaRPr lang="en-US" sz="1400">
                        <a:solidFill>
                          <a:schemeClr val="bg2"/>
                        </a:solidFill>
                        <a:effectLst/>
                      </a:endParaRPr>
                    </a:p>
                  </a:txBody>
                  <a:tcPr marL="68580" marR="68580" marT="0" marB="0" anchor="ctr"/>
                </a:tc>
                <a:extLst>
                  <a:ext uri="{0D108BD9-81ED-4DB2-BD59-A6C34878D82A}">
                    <a16:rowId xmlns:a16="http://schemas.microsoft.com/office/drawing/2014/main" val="420318566"/>
                  </a:ext>
                </a:extLst>
              </a:tr>
              <a:tr h="229525">
                <a:tc vMerge="1">
                  <a:txBody>
                    <a:bodyPr/>
                    <a:lstStyle/>
                    <a:p>
                      <a:endParaRPr lang="en-US"/>
                    </a:p>
                  </a:txBody>
                  <a:tcPr marL="0" marR="0" marT="0" marB="0" horzOverflow="overflow"/>
                </a:tc>
                <a:tc>
                  <a:txBody>
                    <a:bodyPr/>
                    <a:lstStyle/>
                    <a:p>
                      <a:pPr algn="ctr">
                        <a:spcAft>
                          <a:spcPts val="0"/>
                        </a:spcAft>
                      </a:pPr>
                      <a:r>
                        <a:rPr lang="en-US" sz="1400" b="1" baseline="-25000">
                          <a:solidFill>
                            <a:schemeClr val="bg2"/>
                          </a:solidFill>
                          <a:effectLst/>
                        </a:rPr>
                        <a:t>Never Married</a:t>
                      </a:r>
                      <a:endParaRPr lang="en-US" sz="1400" b="1">
                        <a:solidFill>
                          <a:schemeClr val="bg2"/>
                        </a:solidFill>
                        <a:effectLst/>
                      </a:endParaRPr>
                    </a:p>
                  </a:txBody>
                  <a:tcPr marL="68580" marR="68580" marT="0" marB="0" anchor="ctr"/>
                </a:tc>
                <a:tc>
                  <a:txBody>
                    <a:bodyPr/>
                    <a:lstStyle/>
                    <a:p>
                      <a:pPr algn="ctr">
                        <a:spcAft>
                          <a:spcPts val="0"/>
                        </a:spcAft>
                      </a:pPr>
                      <a:r>
                        <a:rPr lang="en-US" sz="1400" baseline="-25000">
                          <a:solidFill>
                            <a:schemeClr val="bg2"/>
                          </a:solidFill>
                          <a:effectLst/>
                        </a:rPr>
                        <a:t>0</a:t>
                      </a:r>
                      <a:endParaRPr lang="en-US" sz="1400">
                        <a:solidFill>
                          <a:schemeClr val="bg2"/>
                        </a:solidFill>
                        <a:effectLst/>
                      </a:endParaRPr>
                    </a:p>
                  </a:txBody>
                  <a:tcPr marL="68580" marR="68580" marT="0" marB="0" anchor="ctr"/>
                </a:tc>
                <a:tc>
                  <a:txBody>
                    <a:bodyPr/>
                    <a:lstStyle/>
                    <a:p>
                      <a:pPr algn="ctr">
                        <a:spcAft>
                          <a:spcPts val="0"/>
                        </a:spcAft>
                      </a:pPr>
                      <a:r>
                        <a:rPr lang="en-US" sz="1400" baseline="-25000">
                          <a:solidFill>
                            <a:schemeClr val="bg2"/>
                          </a:solidFill>
                          <a:effectLst/>
                        </a:rPr>
                        <a:t>0</a:t>
                      </a:r>
                    </a:p>
                  </a:txBody>
                  <a:tcPr marL="68580" marR="68580" marT="0" marB="0" anchor="ctr"/>
                </a:tc>
                <a:extLst>
                  <a:ext uri="{0D108BD9-81ED-4DB2-BD59-A6C34878D82A}">
                    <a16:rowId xmlns:a16="http://schemas.microsoft.com/office/drawing/2014/main" val="2113277590"/>
                  </a:ext>
                </a:extLst>
              </a:tr>
            </a:tbl>
          </a:graphicData>
        </a:graphic>
      </p:graphicFrame>
    </p:spTree>
    <p:custDataLst>
      <p:tags r:id="rId1"/>
    </p:custDataLst>
    <p:extLst>
      <p:ext uri="{BB962C8B-B14F-4D97-AF65-F5344CB8AC3E}">
        <p14:creationId xmlns:p14="http://schemas.microsoft.com/office/powerpoint/2010/main" val="342225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5B48C677-4888-48DB-9FC8-D0DCD31EF8E4}"/>
              </a:ext>
            </a:extLst>
          </p:cNvPr>
          <p:cNvSpPr>
            <a:spLocks noGrp="1"/>
          </p:cNvSpPr>
          <p:nvPr>
            <p:ph type="body" sz="quarter" idx="11"/>
          </p:nvPr>
        </p:nvSpPr>
        <p:spPr>
          <a:xfrm>
            <a:off x="188121" y="838063"/>
            <a:ext cx="5495228" cy="3445524"/>
          </a:xfrm>
        </p:spPr>
        <p:txBody>
          <a:bodyPr vert="horz" lIns="91440" tIns="45720" rIns="91440" bIns="45720" rtlCol="0" anchor="t">
            <a:noAutofit/>
          </a:bodyPr>
          <a:lstStyle/>
          <a:p>
            <a:pPr marL="179705" indent="-179705">
              <a:spcAft>
                <a:spcPts val="600"/>
              </a:spcAft>
            </a:pPr>
            <a:r>
              <a:rPr lang="en-GB"/>
              <a:t>Use Model Analyzer to generate graphs to assess residuals</a:t>
            </a:r>
            <a:endParaRPr lang="en-US"/>
          </a:p>
          <a:p>
            <a:pPr marL="628650" lvl="1" indent="-285750">
              <a:spcAft>
                <a:spcPts val="600"/>
              </a:spcAft>
            </a:pPr>
            <a:r>
              <a:rPr lang="en-GB" b="1">
                <a:latin typeface="+mn-lt"/>
              </a:rPr>
              <a:t>Bias Chart </a:t>
            </a:r>
          </a:p>
          <a:p>
            <a:pPr marL="971550" lvl="2" indent="-285750">
              <a:spcAft>
                <a:spcPts val="600"/>
              </a:spcAft>
            </a:pPr>
            <a:r>
              <a:rPr lang="en-GB"/>
              <a:t>Shows average estimated value plotted against actual values</a:t>
            </a:r>
          </a:p>
          <a:p>
            <a:pPr marL="971550" lvl="2" indent="-285750">
              <a:spcAft>
                <a:spcPts val="600"/>
              </a:spcAft>
            </a:pPr>
            <a:r>
              <a:rPr lang="en-GB"/>
              <a:t>Assess bias and error</a:t>
            </a:r>
          </a:p>
          <a:p>
            <a:pPr marL="628650" lvl="1" indent="-285750">
              <a:spcAft>
                <a:spcPts val="600"/>
              </a:spcAft>
            </a:pPr>
            <a:r>
              <a:rPr lang="en-GB" b="1">
                <a:latin typeface="+mn-lt"/>
              </a:rPr>
              <a:t>Accuracy Chart</a:t>
            </a:r>
          </a:p>
          <a:p>
            <a:pPr marL="971550" lvl="2" indent="-285750">
              <a:spcAft>
                <a:spcPts val="600"/>
              </a:spcAft>
            </a:pPr>
            <a:r>
              <a:rPr lang="en-GB"/>
              <a:t>Histogram of residuals</a:t>
            </a:r>
          </a:p>
          <a:p>
            <a:pPr marL="971550" lvl="2" indent="-285750">
              <a:spcAft>
                <a:spcPts val="600"/>
              </a:spcAft>
            </a:pPr>
            <a:r>
              <a:rPr lang="en-GB"/>
              <a:t>Assess normality of residuals</a:t>
            </a:r>
          </a:p>
          <a:p>
            <a:pPr marL="628650" lvl="1" indent="-285750">
              <a:spcAft>
                <a:spcPts val="600"/>
              </a:spcAft>
            </a:pPr>
            <a:r>
              <a:rPr lang="en-GB" b="1">
                <a:latin typeface="+mn-lt"/>
              </a:rPr>
              <a:t>Scatter Plot</a:t>
            </a:r>
          </a:p>
          <a:p>
            <a:pPr marL="971550" lvl="2" indent="-285750">
              <a:spcAft>
                <a:spcPts val="600"/>
              </a:spcAft>
            </a:pPr>
            <a:r>
              <a:rPr lang="en-GB"/>
              <a:t>Scatter plot of actual vs estimated values</a:t>
            </a:r>
          </a:p>
          <a:p>
            <a:pPr marL="971550" lvl="2" indent="-285750">
              <a:spcAft>
                <a:spcPts val="600"/>
              </a:spcAft>
            </a:pPr>
            <a:r>
              <a:rPr lang="en-GB"/>
              <a:t>Assess accuracy of model visually</a:t>
            </a:r>
          </a:p>
          <a:p>
            <a:pPr marL="628650" lvl="1" indent="-285750">
              <a:spcAft>
                <a:spcPts val="600"/>
              </a:spcAft>
            </a:pPr>
            <a:r>
              <a:rPr lang="en-GB" b="1">
                <a:latin typeface="+mn-lt"/>
              </a:rPr>
              <a:t>Error Plot</a:t>
            </a:r>
          </a:p>
          <a:p>
            <a:pPr marL="971550" lvl="2" indent="-285750">
              <a:spcAft>
                <a:spcPts val="600"/>
              </a:spcAft>
            </a:pPr>
            <a:r>
              <a:rPr lang="en-GB"/>
              <a:t>Shows average absolute error (residual) plotted against actual values</a:t>
            </a:r>
          </a:p>
          <a:p>
            <a:pPr marL="971550" lvl="2" indent="-285750">
              <a:spcAft>
                <a:spcPts val="600"/>
              </a:spcAft>
            </a:pPr>
            <a:r>
              <a:rPr lang="en-GB"/>
              <a:t>Use to assess homoscedasticity of residuals</a:t>
            </a:r>
          </a:p>
          <a:p>
            <a:pPr marL="179705" indent="-179705"/>
            <a:endParaRPr lang="en-CA">
              <a:cs typeface="Arial" panose="020B0604020202020204"/>
            </a:endParaRPr>
          </a:p>
        </p:txBody>
      </p:sp>
      <p:sp>
        <p:nvSpPr>
          <p:cNvPr id="3" name="Title 2">
            <a:extLst>
              <a:ext uri="{FF2B5EF4-FFF2-40B4-BE49-F238E27FC236}">
                <a16:creationId xmlns:a16="http://schemas.microsoft.com/office/drawing/2014/main" id="{6E7E01D7-0DDD-4765-900E-C3357B107469}"/>
              </a:ext>
            </a:extLst>
          </p:cNvPr>
          <p:cNvSpPr>
            <a:spLocks noGrp="1"/>
          </p:cNvSpPr>
          <p:nvPr>
            <p:ph type="title"/>
          </p:nvPr>
        </p:nvSpPr>
        <p:spPr/>
        <p:txBody>
          <a:bodyPr/>
          <a:lstStyle/>
          <a:p>
            <a:r>
              <a:rPr lang="en-CA">
                <a:latin typeface="Arial"/>
                <a:cs typeface="Arial"/>
              </a:rPr>
              <a:t>Model Analyzer </a:t>
            </a:r>
            <a:endParaRPr lang="en-CA"/>
          </a:p>
        </p:txBody>
      </p:sp>
      <p:pic>
        <p:nvPicPr>
          <p:cNvPr id="16" name="Picture 16">
            <a:extLst>
              <a:ext uri="{FF2B5EF4-FFF2-40B4-BE49-F238E27FC236}">
                <a16:creationId xmlns:a16="http://schemas.microsoft.com/office/drawing/2014/main" id="{E7F178BE-03AB-4AFB-8FDE-09F87AA3A622}"/>
              </a:ext>
            </a:extLst>
          </p:cNvPr>
          <p:cNvPicPr>
            <a:picLocks noChangeAspect="1"/>
          </p:cNvPicPr>
          <p:nvPr/>
        </p:nvPicPr>
        <p:blipFill>
          <a:blip r:embed="rId4"/>
          <a:stretch>
            <a:fillRect/>
          </a:stretch>
        </p:blipFill>
        <p:spPr>
          <a:xfrm>
            <a:off x="5748592" y="931702"/>
            <a:ext cx="3242256" cy="3123800"/>
          </a:xfrm>
          <a:prstGeom prst="rect">
            <a:avLst/>
          </a:prstGeom>
          <a:ln>
            <a:solidFill>
              <a:schemeClr val="tx1">
                <a:lumMod val="50000"/>
                <a:lumOff val="50000"/>
              </a:schemeClr>
            </a:solidFill>
          </a:ln>
        </p:spPr>
      </p:pic>
      <p:sp>
        <p:nvSpPr>
          <p:cNvPr id="2" name="TextBox 1">
            <a:extLst>
              <a:ext uri="{FF2B5EF4-FFF2-40B4-BE49-F238E27FC236}">
                <a16:creationId xmlns:a16="http://schemas.microsoft.com/office/drawing/2014/main" id="{3D928722-49E7-46A7-B843-08319D7EF6FE}"/>
              </a:ext>
            </a:extLst>
          </p:cNvPr>
          <p:cNvSpPr txBox="1"/>
          <p:nvPr/>
        </p:nvSpPr>
        <p:spPr>
          <a:xfrm>
            <a:off x="6472173" y="4686300"/>
            <a:ext cx="12697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bg2"/>
              </a:buClr>
              <a:buFont typeface="Arial"/>
              <a:buChar char="•"/>
            </a:pPr>
            <a:r>
              <a:rPr lang="en-GB" sz="1400"/>
              <a:t>Demo</a:t>
            </a:r>
            <a:endParaRPr lang="en-US" sz="1400">
              <a:cs typeface="Arial" panose="020B0604020202020204"/>
            </a:endParaRPr>
          </a:p>
        </p:txBody>
      </p:sp>
    </p:spTree>
    <p:custDataLst>
      <p:tags r:id="rId1"/>
    </p:custDataLst>
    <p:extLst>
      <p:ext uri="{BB962C8B-B14F-4D97-AF65-F5344CB8AC3E}">
        <p14:creationId xmlns:p14="http://schemas.microsoft.com/office/powerpoint/2010/main" val="298352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47139-3AAC-4747-9EC5-47E74E777730}"/>
              </a:ext>
            </a:extLst>
          </p:cNvPr>
          <p:cNvPicPr>
            <a:picLocks noChangeAspect="1"/>
          </p:cNvPicPr>
          <p:nvPr/>
        </p:nvPicPr>
        <p:blipFill>
          <a:blip r:embed="rId4"/>
          <a:stretch>
            <a:fillRect/>
          </a:stretch>
        </p:blipFill>
        <p:spPr>
          <a:xfrm>
            <a:off x="3658711" y="717907"/>
            <a:ext cx="2006185" cy="3690046"/>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Rectangle 9">
            <a:extLst>
              <a:ext uri="{FF2B5EF4-FFF2-40B4-BE49-F238E27FC236}">
                <a16:creationId xmlns:a16="http://schemas.microsoft.com/office/drawing/2014/main" id="{96132FD4-FDFB-45B1-8D75-0317C0AF9C28}"/>
              </a:ext>
            </a:extLst>
          </p:cNvPr>
          <p:cNvSpPr/>
          <p:nvPr/>
        </p:nvSpPr>
        <p:spPr>
          <a:xfrm>
            <a:off x="3576508" y="854211"/>
            <a:ext cx="2170589" cy="343629"/>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CA" sz="1013"/>
          </a:p>
        </p:txBody>
      </p:sp>
      <p:pic>
        <p:nvPicPr>
          <p:cNvPr id="3" name="Picture 2">
            <a:extLst>
              <a:ext uri="{FF2B5EF4-FFF2-40B4-BE49-F238E27FC236}">
                <a16:creationId xmlns:a16="http://schemas.microsoft.com/office/drawing/2014/main" id="{64849857-80C0-45DA-8F8D-A417DF6652A8}"/>
              </a:ext>
            </a:extLst>
          </p:cNvPr>
          <p:cNvPicPr>
            <a:picLocks noChangeAspect="1"/>
          </p:cNvPicPr>
          <p:nvPr/>
        </p:nvPicPr>
        <p:blipFill>
          <a:blip r:embed="rId5"/>
          <a:stretch>
            <a:fillRect/>
          </a:stretch>
        </p:blipFill>
        <p:spPr>
          <a:xfrm>
            <a:off x="6428331" y="714736"/>
            <a:ext cx="2006185" cy="3678932"/>
          </a:xfrm>
          <a:prstGeom prst="rect">
            <a:avLst/>
          </a:prstGeom>
          <a:ln>
            <a:solidFill>
              <a:schemeClr val="tx1">
                <a:lumMod val="50000"/>
                <a:lumOff val="50000"/>
              </a:schemeClr>
            </a:solidFill>
          </a:ln>
        </p:spPr>
      </p:pic>
      <p:sp>
        <p:nvSpPr>
          <p:cNvPr id="6" name="Arrow: Right 5">
            <a:extLst>
              <a:ext uri="{FF2B5EF4-FFF2-40B4-BE49-F238E27FC236}">
                <a16:creationId xmlns:a16="http://schemas.microsoft.com/office/drawing/2014/main" id="{12578E1C-347C-4665-AEDE-611D837833EB}"/>
              </a:ext>
            </a:extLst>
          </p:cNvPr>
          <p:cNvSpPr/>
          <p:nvPr/>
        </p:nvSpPr>
        <p:spPr>
          <a:xfrm>
            <a:off x="5716698" y="2132556"/>
            <a:ext cx="629432" cy="439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7" name="Title 6">
            <a:extLst>
              <a:ext uri="{FF2B5EF4-FFF2-40B4-BE49-F238E27FC236}">
                <a16:creationId xmlns:a16="http://schemas.microsoft.com/office/drawing/2014/main" id="{944E7FD7-B034-442D-8E9C-4E0A59064F98}"/>
              </a:ext>
            </a:extLst>
          </p:cNvPr>
          <p:cNvSpPr>
            <a:spLocks noGrp="1"/>
          </p:cNvSpPr>
          <p:nvPr>
            <p:ph type="title"/>
          </p:nvPr>
        </p:nvSpPr>
        <p:spPr>
          <a:xfrm>
            <a:off x="457200" y="457200"/>
            <a:ext cx="8215744" cy="396083"/>
          </a:xfrm>
        </p:spPr>
        <p:txBody>
          <a:bodyPr/>
          <a:lstStyle/>
          <a:p>
            <a:r>
              <a:rPr lang="en-CA"/>
              <a:t>Filtering &amp; Searching</a:t>
            </a:r>
          </a:p>
        </p:txBody>
      </p:sp>
      <p:sp>
        <p:nvSpPr>
          <p:cNvPr id="9" name="Text Placeholder 8">
            <a:extLst>
              <a:ext uri="{FF2B5EF4-FFF2-40B4-BE49-F238E27FC236}">
                <a16:creationId xmlns:a16="http://schemas.microsoft.com/office/drawing/2014/main" id="{B680D8AE-7518-4349-8457-E5C22BD6C31F}"/>
              </a:ext>
            </a:extLst>
          </p:cNvPr>
          <p:cNvSpPr>
            <a:spLocks noGrp="1"/>
          </p:cNvSpPr>
          <p:nvPr>
            <p:ph type="body" sz="quarter" idx="11"/>
          </p:nvPr>
        </p:nvSpPr>
        <p:spPr>
          <a:xfrm>
            <a:off x="457199" y="1243584"/>
            <a:ext cx="2318005" cy="3179928"/>
          </a:xfrm>
        </p:spPr>
        <p:txBody>
          <a:bodyPr/>
          <a:lstStyle/>
          <a:p>
            <a:r>
              <a:rPr lang="en-CA"/>
              <a:t>Locate nodes using the search facility </a:t>
            </a:r>
          </a:p>
        </p:txBody>
      </p:sp>
    </p:spTree>
    <p:custDataLst>
      <p:tags r:id="rId1"/>
    </p:custDataLst>
    <p:extLst>
      <p:ext uri="{BB962C8B-B14F-4D97-AF65-F5344CB8AC3E}">
        <p14:creationId xmlns:p14="http://schemas.microsoft.com/office/powerpoint/2010/main" val="245992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92EF62-29C6-45F8-BBFF-BC7CE1795B71}"/>
              </a:ext>
            </a:extLst>
          </p:cNvPr>
          <p:cNvSpPr>
            <a:spLocks noGrp="1"/>
          </p:cNvSpPr>
          <p:nvPr>
            <p:ph type="body" sz="quarter" idx="11"/>
          </p:nvPr>
        </p:nvSpPr>
        <p:spPr/>
        <p:txBody>
          <a:bodyPr vert="horz" lIns="91440" tIns="45720" rIns="91440" bIns="45720" rtlCol="0" anchor="t">
            <a:noAutofit/>
          </a:bodyPr>
          <a:lstStyle/>
          <a:p>
            <a:pPr marL="285750" indent="-285750">
              <a:buFont typeface="Arial"/>
              <a:buChar char="•"/>
            </a:pPr>
            <a:r>
              <a:rPr lang="en-US">
                <a:cs typeface="Arial" panose="020B0604020202020204"/>
              </a:rPr>
              <a:t>Start by exploring Census dataset.  Use different tabs in the dataset viewer  </a:t>
            </a:r>
          </a:p>
          <a:p>
            <a:pPr marL="751840" lvl="1" indent="-285750">
              <a:buFont typeface="Arial"/>
              <a:buChar char="•"/>
            </a:pPr>
            <a:r>
              <a:rPr lang="en-US">
                <a:cs typeface="Arial" panose="020B0604020202020204"/>
              </a:rPr>
              <a:t>Don’t have Census data file? Access it through</a:t>
            </a:r>
            <a:r>
              <a:rPr lang="en-US" b="1">
                <a:cs typeface="Arial" panose="020B0604020202020204"/>
              </a:rPr>
              <a:t> Help | Prepare Sample Data</a:t>
            </a:r>
            <a:endParaRPr lang="en-US">
              <a:cs typeface="Arial" panose="020B0604020202020204"/>
            </a:endParaRPr>
          </a:p>
          <a:p>
            <a:pPr marL="285750" indent="-285750">
              <a:buFont typeface="Arial"/>
              <a:buChar char="•"/>
            </a:pPr>
            <a:r>
              <a:rPr lang="en-US">
                <a:cs typeface="Arial" panose="020B0604020202020204"/>
              </a:rPr>
              <a:t>Goal is to predict </a:t>
            </a:r>
            <a:r>
              <a:rPr lang="en-US" b="1">
                <a:ea typeface="+mn-lt"/>
                <a:cs typeface="+mn-lt"/>
              </a:rPr>
              <a:t>hours-per-week</a:t>
            </a:r>
            <a:endParaRPr lang="en-US">
              <a:ea typeface="+mn-lt"/>
              <a:cs typeface="+mn-lt"/>
            </a:endParaRPr>
          </a:p>
        </p:txBody>
      </p:sp>
      <p:sp>
        <p:nvSpPr>
          <p:cNvPr id="2" name="Title 1">
            <a:extLst>
              <a:ext uri="{FF2B5EF4-FFF2-40B4-BE49-F238E27FC236}">
                <a16:creationId xmlns:a16="http://schemas.microsoft.com/office/drawing/2014/main" id="{1F3E7660-5B38-40B1-8B8A-4F7475B4AE90}"/>
              </a:ext>
            </a:extLst>
          </p:cNvPr>
          <p:cNvSpPr>
            <a:spLocks noGrp="1"/>
          </p:cNvSpPr>
          <p:nvPr>
            <p:ph type="title"/>
          </p:nvPr>
        </p:nvSpPr>
        <p:spPr/>
        <p:txBody>
          <a:bodyPr/>
          <a:lstStyle/>
          <a:p>
            <a:r>
              <a:rPr lang="en-GB"/>
              <a:t>Developing Linear Regression in Knowledge Studio</a:t>
            </a:r>
            <a:endParaRPr lang="en-US"/>
          </a:p>
        </p:txBody>
      </p:sp>
      <p:grpSp>
        <p:nvGrpSpPr>
          <p:cNvPr id="6" name="Group 5">
            <a:extLst>
              <a:ext uri="{FF2B5EF4-FFF2-40B4-BE49-F238E27FC236}">
                <a16:creationId xmlns:a16="http://schemas.microsoft.com/office/drawing/2014/main" id="{B4CF1054-B8A0-4B3E-9247-85956A390C8C}"/>
              </a:ext>
            </a:extLst>
          </p:cNvPr>
          <p:cNvGrpSpPr/>
          <p:nvPr/>
        </p:nvGrpSpPr>
        <p:grpSpPr>
          <a:xfrm>
            <a:off x="400529" y="2109117"/>
            <a:ext cx="8335735" cy="2831385"/>
            <a:chOff x="310722" y="1839696"/>
            <a:chExt cx="8335735" cy="2831385"/>
          </a:xfrm>
        </p:grpSpPr>
        <p:pic>
          <p:nvPicPr>
            <p:cNvPr id="4" name="Picture 4" descr="A screenshot of a cell phone&#10;&#10;Description generated with very high confidence">
              <a:extLst>
                <a:ext uri="{FF2B5EF4-FFF2-40B4-BE49-F238E27FC236}">
                  <a16:creationId xmlns:a16="http://schemas.microsoft.com/office/drawing/2014/main" id="{F1A6802E-BB28-4189-A697-FF8C6B105892}"/>
                </a:ext>
              </a:extLst>
            </p:cNvPr>
            <p:cNvPicPr>
              <a:picLocks noChangeAspect="1"/>
            </p:cNvPicPr>
            <p:nvPr/>
          </p:nvPicPr>
          <p:blipFill>
            <a:blip r:embed="rId2"/>
            <a:stretch>
              <a:fillRect/>
            </a:stretch>
          </p:blipFill>
          <p:spPr>
            <a:xfrm>
              <a:off x="310722" y="1839696"/>
              <a:ext cx="8335735" cy="2831385"/>
            </a:xfrm>
            <a:prstGeom prst="rect">
              <a:avLst/>
            </a:prstGeom>
            <a:ln>
              <a:solidFill>
                <a:schemeClr val="tx1">
                  <a:lumMod val="50000"/>
                  <a:lumOff val="50000"/>
                </a:schemeClr>
              </a:solidFill>
            </a:ln>
          </p:spPr>
        </p:pic>
        <p:sp>
          <p:nvSpPr>
            <p:cNvPr id="5" name="Rectangle: Rounded Corners 4">
              <a:extLst>
                <a:ext uri="{FF2B5EF4-FFF2-40B4-BE49-F238E27FC236}">
                  <a16:creationId xmlns:a16="http://schemas.microsoft.com/office/drawing/2014/main" id="{BEA3E21E-1E55-4540-9BC7-F3EEFF7D589D}"/>
                </a:ext>
              </a:extLst>
            </p:cNvPr>
            <p:cNvSpPr/>
            <p:nvPr/>
          </p:nvSpPr>
          <p:spPr>
            <a:xfrm>
              <a:off x="369794" y="3829049"/>
              <a:ext cx="8216152" cy="154642"/>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160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D3DB27-5C41-4723-8A5A-FCC13DBFC8FF}"/>
              </a:ext>
            </a:extLst>
          </p:cNvPr>
          <p:cNvSpPr>
            <a:spLocks noGrp="1"/>
          </p:cNvSpPr>
          <p:nvPr>
            <p:ph type="body" sz="quarter" idx="11"/>
          </p:nvPr>
        </p:nvSpPr>
        <p:spPr>
          <a:xfrm>
            <a:off x="457201" y="975278"/>
            <a:ext cx="4300694" cy="3445524"/>
          </a:xfrm>
        </p:spPr>
        <p:txBody>
          <a:bodyPr vert="horz" lIns="91440" tIns="45720" rIns="91440" bIns="45720" rtlCol="0" anchor="t">
            <a:noAutofit/>
          </a:bodyPr>
          <a:lstStyle/>
          <a:p>
            <a:pPr marL="285750" indent="-285750">
              <a:buFont typeface="Arial"/>
              <a:buChar char="•"/>
            </a:pPr>
            <a:r>
              <a:rPr lang="en-US">
                <a:ea typeface="+mn-lt"/>
                <a:cs typeface="+mn-lt"/>
              </a:rPr>
              <a:t>The Dataset Chart tab can be used to generate variable distributions to gain additional insights. It may lead to variable transformations</a:t>
            </a: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a:buFont typeface="Arial"/>
              <a:buChar char="•"/>
            </a:pPr>
            <a:r>
              <a:rPr lang="en-US"/>
              <a:t>The scatterplot of </a:t>
            </a:r>
            <a:r>
              <a:rPr lang="en-US" b="1"/>
              <a:t>age</a:t>
            </a:r>
            <a:r>
              <a:rPr lang="en-US"/>
              <a:t> and </a:t>
            </a:r>
            <a:r>
              <a:rPr lang="en-US" b="1"/>
              <a:t>hours-per-week</a:t>
            </a:r>
            <a:r>
              <a:rPr lang="en-US"/>
              <a:t> highlights a potentially non-linear relationship and may lead to further investigation and variable transformations, such as binning</a:t>
            </a:r>
          </a:p>
          <a:p>
            <a:pPr marL="285750" indent="-285750">
              <a:buFont typeface="Arial"/>
              <a:buChar char="•"/>
            </a:pPr>
            <a:endParaRPr lang="en-US">
              <a:ea typeface="+mn-lt"/>
              <a:cs typeface="+mn-lt"/>
            </a:endParaRPr>
          </a:p>
          <a:p>
            <a:pPr>
              <a:buFont typeface="Arial"/>
              <a:buChar char="•"/>
            </a:pPr>
            <a:r>
              <a:rPr lang="en-US"/>
              <a:t>The correlations table shows associations between </a:t>
            </a:r>
            <a:r>
              <a:rPr lang="en-US" b="1"/>
              <a:t>hours-per-week</a:t>
            </a:r>
            <a:r>
              <a:rPr lang="en-US"/>
              <a:t> and other </a:t>
            </a:r>
            <a:r>
              <a:rPr lang="en-US" b="1"/>
              <a:t>continuous variables </a:t>
            </a:r>
            <a:r>
              <a:rPr lang="en-US"/>
              <a:t>and</a:t>
            </a:r>
            <a:r>
              <a:rPr lang="en-US" b="1">
                <a:ea typeface="+mn-lt"/>
                <a:cs typeface="+mn-lt"/>
              </a:rPr>
              <a:t> </a:t>
            </a:r>
            <a:r>
              <a:rPr lang="en-US">
                <a:ea typeface="+mn-lt"/>
                <a:cs typeface="+mn-lt"/>
              </a:rPr>
              <a:t>suggests the level of linear dependency between two variables</a:t>
            </a:r>
            <a:endParaRPr lang="en-US" b="1">
              <a:cs typeface="Arial"/>
            </a:endParaRPr>
          </a:p>
          <a:p>
            <a:pPr marL="285750" indent="-285750">
              <a:buFont typeface="Arial"/>
              <a:buChar char="•"/>
            </a:pPr>
            <a:endParaRPr lang="en-US">
              <a:cs typeface="Arial" panose="020B0604020202020204"/>
            </a:endParaRP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D5628E1C-CEED-4D7C-B05E-4198BBCD998B}"/>
              </a:ext>
            </a:extLst>
          </p:cNvPr>
          <p:cNvSpPr>
            <a:spLocks noGrp="1"/>
          </p:cNvSpPr>
          <p:nvPr>
            <p:ph type="title"/>
          </p:nvPr>
        </p:nvSpPr>
        <p:spPr/>
        <p:txBody>
          <a:bodyPr/>
          <a:lstStyle/>
          <a:p>
            <a:r>
              <a:rPr lang="en-US">
                <a:latin typeface="Arial"/>
                <a:cs typeface="Arial"/>
              </a:rPr>
              <a:t>Data Exploration and Profiling</a:t>
            </a:r>
            <a:endParaRPr lang="en-US"/>
          </a:p>
        </p:txBody>
      </p:sp>
      <p:grpSp>
        <p:nvGrpSpPr>
          <p:cNvPr id="17" name="Group 16">
            <a:extLst>
              <a:ext uri="{FF2B5EF4-FFF2-40B4-BE49-F238E27FC236}">
                <a16:creationId xmlns:a16="http://schemas.microsoft.com/office/drawing/2014/main" id="{24B5DE65-257A-4739-9116-65B28CB07917}"/>
              </a:ext>
            </a:extLst>
          </p:cNvPr>
          <p:cNvGrpSpPr/>
          <p:nvPr/>
        </p:nvGrpSpPr>
        <p:grpSpPr>
          <a:xfrm>
            <a:off x="5210328" y="429760"/>
            <a:ext cx="1761565" cy="1454650"/>
            <a:chOff x="5197768" y="578480"/>
            <a:chExt cx="1761565" cy="1454650"/>
          </a:xfrm>
        </p:grpSpPr>
        <p:pic>
          <p:nvPicPr>
            <p:cNvPr id="10" name="Picture 10" descr="A screenshot of a social media post&#10;&#10;Description generated with very high confidence">
              <a:extLst>
                <a:ext uri="{FF2B5EF4-FFF2-40B4-BE49-F238E27FC236}">
                  <a16:creationId xmlns:a16="http://schemas.microsoft.com/office/drawing/2014/main" id="{C0B15F9B-11F2-4FEF-940C-42D6CEBBDFD6}"/>
                </a:ext>
              </a:extLst>
            </p:cNvPr>
            <p:cNvPicPr>
              <a:picLocks noChangeAspect="1"/>
            </p:cNvPicPr>
            <p:nvPr/>
          </p:nvPicPr>
          <p:blipFill>
            <a:blip r:embed="rId2"/>
            <a:stretch>
              <a:fillRect/>
            </a:stretch>
          </p:blipFill>
          <p:spPr>
            <a:xfrm>
              <a:off x="5197768" y="578480"/>
              <a:ext cx="1761565" cy="1454650"/>
            </a:xfrm>
            <a:prstGeom prst="rect">
              <a:avLst/>
            </a:prstGeom>
            <a:ln>
              <a:solidFill>
                <a:schemeClr val="tx1">
                  <a:lumMod val="50000"/>
                  <a:lumOff val="50000"/>
                </a:schemeClr>
              </a:solidFill>
            </a:ln>
          </p:spPr>
        </p:pic>
        <p:sp>
          <p:nvSpPr>
            <p:cNvPr id="14" name="Rectangle: Rounded Corners 13">
              <a:extLst>
                <a:ext uri="{FF2B5EF4-FFF2-40B4-BE49-F238E27FC236}">
                  <a16:creationId xmlns:a16="http://schemas.microsoft.com/office/drawing/2014/main" id="{8F4608E4-7918-463D-9140-EF24DFA72675}"/>
                </a:ext>
              </a:extLst>
            </p:cNvPr>
            <p:cNvSpPr/>
            <p:nvPr/>
          </p:nvSpPr>
          <p:spPr>
            <a:xfrm>
              <a:off x="5368812" y="822953"/>
              <a:ext cx="160560" cy="965924"/>
            </a:xfrm>
            <a:prstGeom prst="roundRect">
              <a:avLst/>
            </a:prstGeom>
            <a:solidFill>
              <a:srgbClr val="FA4616">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4B955E89-69E2-46EE-A1D3-648295945D71}"/>
              </a:ext>
            </a:extLst>
          </p:cNvPr>
          <p:cNvGrpSpPr/>
          <p:nvPr/>
        </p:nvGrpSpPr>
        <p:grpSpPr>
          <a:xfrm>
            <a:off x="7032258" y="429760"/>
            <a:ext cx="1815354" cy="1458248"/>
            <a:chOff x="367393" y="1918026"/>
            <a:chExt cx="2743200" cy="2238176"/>
          </a:xfrm>
        </p:grpSpPr>
        <p:pic>
          <p:nvPicPr>
            <p:cNvPr id="8" name="Picture 8" descr="A screenshot of a cell phone&#10;&#10;Description generated with very high confidence">
              <a:extLst>
                <a:ext uri="{FF2B5EF4-FFF2-40B4-BE49-F238E27FC236}">
                  <a16:creationId xmlns:a16="http://schemas.microsoft.com/office/drawing/2014/main" id="{AFF24B41-4569-4681-B5EF-7EC50338EEA6}"/>
                </a:ext>
              </a:extLst>
            </p:cNvPr>
            <p:cNvPicPr>
              <a:picLocks noChangeAspect="1"/>
            </p:cNvPicPr>
            <p:nvPr/>
          </p:nvPicPr>
          <p:blipFill>
            <a:blip r:embed="rId3"/>
            <a:stretch>
              <a:fillRect/>
            </a:stretch>
          </p:blipFill>
          <p:spPr>
            <a:xfrm>
              <a:off x="367393" y="1918026"/>
              <a:ext cx="2743200" cy="2238176"/>
            </a:xfrm>
            <a:prstGeom prst="rect">
              <a:avLst/>
            </a:prstGeom>
            <a:ln>
              <a:solidFill>
                <a:schemeClr val="tx1">
                  <a:lumMod val="50000"/>
                  <a:lumOff val="50000"/>
                </a:schemeClr>
              </a:solidFill>
            </a:ln>
          </p:spPr>
        </p:pic>
        <p:sp>
          <p:nvSpPr>
            <p:cNvPr id="16" name="Rectangle: Rounded Corners 15">
              <a:extLst>
                <a:ext uri="{FF2B5EF4-FFF2-40B4-BE49-F238E27FC236}">
                  <a16:creationId xmlns:a16="http://schemas.microsoft.com/office/drawing/2014/main" id="{651760B2-02FB-4C6E-AE4B-C72A2509AD56}"/>
                </a:ext>
              </a:extLst>
            </p:cNvPr>
            <p:cNvSpPr/>
            <p:nvPr/>
          </p:nvSpPr>
          <p:spPr>
            <a:xfrm>
              <a:off x="1316829" y="2334814"/>
              <a:ext cx="273844" cy="1512092"/>
            </a:xfrm>
            <a:prstGeom prst="roundRect">
              <a:avLst/>
            </a:prstGeom>
            <a:solidFill>
              <a:srgbClr val="FA4616">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E39527A-F937-4D61-A331-97519521C797}"/>
              </a:ext>
            </a:extLst>
          </p:cNvPr>
          <p:cNvGrpSpPr/>
          <p:nvPr/>
        </p:nvGrpSpPr>
        <p:grpSpPr>
          <a:xfrm>
            <a:off x="7072600" y="1937066"/>
            <a:ext cx="1775012" cy="1626440"/>
            <a:chOff x="7073596" y="2721140"/>
            <a:chExt cx="1775012" cy="1626440"/>
          </a:xfrm>
        </p:grpSpPr>
        <p:pic>
          <p:nvPicPr>
            <p:cNvPr id="12" name="Picture 12" descr="A screenshot of a computer&#10;&#10;Description generated with very high confidence">
              <a:extLst>
                <a:ext uri="{FF2B5EF4-FFF2-40B4-BE49-F238E27FC236}">
                  <a16:creationId xmlns:a16="http://schemas.microsoft.com/office/drawing/2014/main" id="{F6F73C70-1BF4-423C-9D3E-B6C17B079E78}"/>
                </a:ext>
              </a:extLst>
            </p:cNvPr>
            <p:cNvPicPr>
              <a:picLocks noChangeAspect="1"/>
            </p:cNvPicPr>
            <p:nvPr/>
          </p:nvPicPr>
          <p:blipFill>
            <a:blip r:embed="rId4"/>
            <a:stretch>
              <a:fillRect/>
            </a:stretch>
          </p:blipFill>
          <p:spPr>
            <a:xfrm>
              <a:off x="7073596" y="2721140"/>
              <a:ext cx="1775012" cy="1626440"/>
            </a:xfrm>
            <a:prstGeom prst="rect">
              <a:avLst/>
            </a:prstGeom>
            <a:ln>
              <a:solidFill>
                <a:schemeClr val="tx1">
                  <a:lumMod val="50000"/>
                  <a:lumOff val="50000"/>
                </a:schemeClr>
              </a:solidFill>
            </a:ln>
          </p:spPr>
        </p:pic>
        <p:sp>
          <p:nvSpPr>
            <p:cNvPr id="19" name="Oval 18">
              <a:extLst>
                <a:ext uri="{FF2B5EF4-FFF2-40B4-BE49-F238E27FC236}">
                  <a16:creationId xmlns:a16="http://schemas.microsoft.com/office/drawing/2014/main" id="{93B863BE-3779-4D62-A888-4C862D8536D3}"/>
                </a:ext>
              </a:extLst>
            </p:cNvPr>
            <p:cNvSpPr/>
            <p:nvPr/>
          </p:nvSpPr>
          <p:spPr>
            <a:xfrm>
              <a:off x="7597587" y="3459329"/>
              <a:ext cx="578225" cy="645460"/>
            </a:xfrm>
            <a:prstGeom prst="ellipse">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6" descr="A screenshot of a computer&#10;&#10;Description generated with very high confidence">
            <a:extLst>
              <a:ext uri="{FF2B5EF4-FFF2-40B4-BE49-F238E27FC236}">
                <a16:creationId xmlns:a16="http://schemas.microsoft.com/office/drawing/2014/main" id="{9C4FAE9F-574C-4402-9555-9137311F1208}"/>
              </a:ext>
            </a:extLst>
          </p:cNvPr>
          <p:cNvPicPr>
            <a:picLocks noChangeAspect="1"/>
          </p:cNvPicPr>
          <p:nvPr/>
        </p:nvPicPr>
        <p:blipFill>
          <a:blip r:embed="rId5"/>
          <a:stretch>
            <a:fillRect/>
          </a:stretch>
        </p:blipFill>
        <p:spPr>
          <a:xfrm>
            <a:off x="4764172" y="3612565"/>
            <a:ext cx="4099727" cy="1021741"/>
          </a:xfrm>
          <a:prstGeom prst="rect">
            <a:avLst/>
          </a:prstGeom>
          <a:ln>
            <a:solidFill>
              <a:schemeClr val="tx1">
                <a:lumMod val="50000"/>
                <a:lumOff val="50000"/>
              </a:schemeClr>
            </a:solidFill>
          </a:ln>
        </p:spPr>
      </p:pic>
    </p:spTree>
    <p:extLst>
      <p:ext uri="{BB962C8B-B14F-4D97-AF65-F5344CB8AC3E}">
        <p14:creationId xmlns:p14="http://schemas.microsoft.com/office/powerpoint/2010/main" val="97851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FDA7C0-9878-4C3E-A6CB-E293605344D9}"/>
              </a:ext>
            </a:extLst>
          </p:cNvPr>
          <p:cNvSpPr>
            <a:spLocks noGrp="1"/>
          </p:cNvSpPr>
          <p:nvPr>
            <p:ph type="body" sz="quarter" idx="11"/>
          </p:nvPr>
        </p:nvSpPr>
        <p:spPr>
          <a:xfrm>
            <a:off x="457200" y="975278"/>
            <a:ext cx="4818185" cy="3445524"/>
          </a:xfrm>
        </p:spPr>
        <p:txBody>
          <a:bodyPr/>
          <a:lstStyle/>
          <a:p>
            <a:r>
              <a:rPr lang="en-US">
                <a:ea typeface="+mn-lt"/>
                <a:cs typeface="+mn-lt"/>
              </a:rPr>
              <a:t>We talked about Outlier detection in </a:t>
            </a:r>
            <a:r>
              <a:rPr lang="en-US" b="1">
                <a:ea typeface="+mn-lt"/>
                <a:cs typeface="+mn-lt"/>
              </a:rPr>
              <a:t>Chapter 5</a:t>
            </a:r>
            <a:endParaRPr lang="en-US">
              <a:ea typeface="+mn-lt"/>
              <a:cs typeface="+mn-lt"/>
            </a:endParaRPr>
          </a:p>
          <a:p>
            <a:r>
              <a:rPr lang="en-US">
                <a:ea typeface="+mn-lt"/>
                <a:cs typeface="+mn-lt"/>
              </a:rPr>
              <a:t>An outlier record is a record with an extreme value in at least one variable</a:t>
            </a:r>
            <a:endParaRPr lang="en-US">
              <a:cs typeface="Arial"/>
            </a:endParaRPr>
          </a:p>
          <a:p>
            <a:r>
              <a:rPr lang="en-US"/>
              <a:t>The </a:t>
            </a:r>
            <a:r>
              <a:rPr lang="en-US" b="1"/>
              <a:t>Outlier</a:t>
            </a:r>
            <a:r>
              <a:rPr lang="en-US"/>
              <a:t> </a:t>
            </a:r>
            <a:r>
              <a:rPr lang="en-US" b="1"/>
              <a:t>Detector </a:t>
            </a:r>
            <a:r>
              <a:rPr lang="en-US"/>
              <a:t>node in the </a:t>
            </a:r>
            <a:r>
              <a:rPr lang="en-US" b="1"/>
              <a:t>Profile</a:t>
            </a:r>
            <a:r>
              <a:rPr lang="en-US"/>
              <a:t> palette performs automatic detection of outliers in a dataset</a:t>
            </a:r>
            <a:endParaRPr lang="en-US">
              <a:cs typeface="Arial"/>
            </a:endParaRPr>
          </a:p>
          <a:p>
            <a:r>
              <a:rPr lang="en-US">
                <a:ea typeface="+mn-lt"/>
                <a:cs typeface="+mn-lt"/>
              </a:rPr>
              <a:t>Creates the </a:t>
            </a:r>
            <a:r>
              <a:rPr lang="en-US" b="1">
                <a:ea typeface="+mn-lt"/>
                <a:cs typeface="+mn-lt"/>
              </a:rPr>
              <a:t>Outlier Flag</a:t>
            </a:r>
            <a:r>
              <a:rPr lang="en-US">
                <a:ea typeface="+mn-lt"/>
                <a:cs typeface="+mn-lt"/>
              </a:rPr>
              <a:t> column with Yes/No values,  for each variable tested for outliers, as well as for the entire record. </a:t>
            </a:r>
          </a:p>
          <a:p>
            <a:r>
              <a:rPr lang="en-US">
                <a:latin typeface="+mn-lt"/>
                <a:ea typeface="+mn-lt"/>
                <a:cs typeface="+mn-lt"/>
              </a:rPr>
              <a:t>This can be used for data quality control, anomaly / fraud detection, and data manipulation to prevent a disproportionate effect of outliers on modeling</a:t>
            </a:r>
            <a:endParaRPr lang="en-US">
              <a:latin typeface="+mn-lt"/>
              <a:cs typeface="Arial"/>
            </a:endParaRPr>
          </a:p>
          <a:p>
            <a:endParaRPr lang="en-CA"/>
          </a:p>
        </p:txBody>
      </p:sp>
      <p:sp>
        <p:nvSpPr>
          <p:cNvPr id="2" name="Title 1">
            <a:extLst>
              <a:ext uri="{FF2B5EF4-FFF2-40B4-BE49-F238E27FC236}">
                <a16:creationId xmlns:a16="http://schemas.microsoft.com/office/drawing/2014/main" id="{727B4B0B-AC33-44E1-9BBF-ADDC42F9F119}"/>
              </a:ext>
            </a:extLst>
          </p:cNvPr>
          <p:cNvSpPr>
            <a:spLocks noGrp="1"/>
          </p:cNvSpPr>
          <p:nvPr>
            <p:ph type="title"/>
          </p:nvPr>
        </p:nvSpPr>
        <p:spPr/>
        <p:txBody>
          <a:bodyPr/>
          <a:lstStyle/>
          <a:p>
            <a:r>
              <a:rPr lang="en-US">
                <a:latin typeface="Arial"/>
                <a:cs typeface="Arial"/>
              </a:rPr>
              <a:t>Outlier detection</a:t>
            </a: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4BC8767E-BC89-4BC2-BC50-881A4270E66A}"/>
              </a:ext>
            </a:extLst>
          </p:cNvPr>
          <p:cNvPicPr>
            <a:picLocks noChangeAspect="1"/>
          </p:cNvPicPr>
          <p:nvPr/>
        </p:nvPicPr>
        <p:blipFill>
          <a:blip r:embed="rId3"/>
          <a:stretch>
            <a:fillRect/>
          </a:stretch>
        </p:blipFill>
        <p:spPr>
          <a:xfrm>
            <a:off x="5442439" y="1087489"/>
            <a:ext cx="3409949" cy="2604813"/>
          </a:xfrm>
          <a:prstGeom prst="rect">
            <a:avLst/>
          </a:prstGeom>
          <a:ln>
            <a:solidFill>
              <a:schemeClr val="tx1">
                <a:lumMod val="50000"/>
                <a:lumOff val="50000"/>
              </a:schemeClr>
            </a:solidFill>
          </a:ln>
        </p:spPr>
      </p:pic>
    </p:spTree>
    <p:extLst>
      <p:ext uri="{BB962C8B-B14F-4D97-AF65-F5344CB8AC3E}">
        <p14:creationId xmlns:p14="http://schemas.microsoft.com/office/powerpoint/2010/main" val="347210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65029E-0F8E-45C1-AE0A-B6192B684899}"/>
              </a:ext>
            </a:extLst>
          </p:cNvPr>
          <p:cNvSpPr>
            <a:spLocks noGrp="1"/>
          </p:cNvSpPr>
          <p:nvPr>
            <p:ph type="body" sz="quarter" idx="11"/>
          </p:nvPr>
        </p:nvSpPr>
        <p:spPr>
          <a:xfrm>
            <a:off x="211015" y="975278"/>
            <a:ext cx="5842486" cy="3445524"/>
          </a:xfrm>
        </p:spPr>
        <p:txBody>
          <a:bodyPr vert="horz" lIns="91440" tIns="45720" rIns="91440" bIns="45720" rtlCol="0" anchor="t">
            <a:noAutofit/>
          </a:bodyPr>
          <a:lstStyle/>
          <a:p>
            <a:pPr marL="285750" indent="-285750">
              <a:spcBef>
                <a:spcPts val="0"/>
              </a:spcBef>
              <a:buFont typeface="Arial,Sans-Serif"/>
              <a:buChar char="•"/>
            </a:pPr>
            <a:r>
              <a:rPr lang="en-US">
                <a:ea typeface="+mn-lt"/>
                <a:cs typeface="+mn-lt"/>
              </a:rPr>
              <a:t>Select </a:t>
            </a:r>
            <a:r>
              <a:rPr lang="en-US" b="1">
                <a:ea typeface="+mn-lt"/>
                <a:cs typeface="+mn-lt"/>
              </a:rPr>
              <a:t>Focal </a:t>
            </a:r>
            <a:r>
              <a:rPr lang="en-US">
                <a:ea typeface="+mn-lt"/>
                <a:cs typeface="+mn-lt"/>
              </a:rPr>
              <a:t>variables (the variables to be tested for outliers)</a:t>
            </a:r>
          </a:p>
          <a:p>
            <a:pPr marL="466090" lvl="1" indent="-285750">
              <a:spcBef>
                <a:spcPts val="0"/>
              </a:spcBef>
              <a:buFont typeface="Arial,Sans-Serif"/>
              <a:buChar char="•"/>
            </a:pPr>
            <a:r>
              <a:rPr lang="en-US">
                <a:latin typeface="+mn-lt"/>
                <a:ea typeface="+mn-lt"/>
                <a:cs typeface="+mn-lt"/>
              </a:rPr>
              <a:t>Only numeric, date, and timestamp data types </a:t>
            </a:r>
          </a:p>
          <a:p>
            <a:pPr marL="466090" lvl="1" indent="-285750">
              <a:spcBef>
                <a:spcPts val="0"/>
              </a:spcBef>
              <a:buFont typeface="Arial,Sans-Serif"/>
              <a:buChar char="•"/>
            </a:pPr>
            <a:r>
              <a:rPr lang="en-US">
                <a:latin typeface="+mn-lt"/>
                <a:ea typeface="+mn-lt"/>
                <a:cs typeface="+mn-lt"/>
              </a:rPr>
              <a:t>Distance measures and cut-off values can be accessed from the </a:t>
            </a:r>
            <a:r>
              <a:rPr lang="en-US" b="1">
                <a:latin typeface="+mn-lt"/>
                <a:ea typeface="+mn-lt"/>
                <a:cs typeface="+mn-lt"/>
              </a:rPr>
              <a:t>Attribute Editor</a:t>
            </a:r>
          </a:p>
          <a:p>
            <a:pPr marL="647065" lvl="2" indent="-285750">
              <a:spcBef>
                <a:spcPts val="0"/>
              </a:spcBef>
              <a:buFont typeface="Arial,Sans-Serif"/>
              <a:buChar char="•"/>
            </a:pPr>
            <a:r>
              <a:rPr lang="en-US" b="1">
                <a:ea typeface="+mn-lt"/>
                <a:cs typeface="+mn-lt"/>
              </a:rPr>
              <a:t>Location Measures : </a:t>
            </a:r>
            <a:r>
              <a:rPr lang="en-US">
                <a:ea typeface="+mn-lt"/>
                <a:cs typeface="+mn-lt"/>
              </a:rPr>
              <a:t>mean, median, 1st and 3rd quartiles (default) </a:t>
            </a:r>
          </a:p>
          <a:p>
            <a:pPr marL="647065" lvl="2" indent="-285750">
              <a:spcBef>
                <a:spcPts val="0"/>
              </a:spcBef>
              <a:buFont typeface="Arial,Sans-Serif"/>
              <a:buChar char="•"/>
            </a:pPr>
            <a:r>
              <a:rPr lang="en-US" b="1">
                <a:ea typeface="+mn-lt"/>
                <a:cs typeface="+mn-lt"/>
              </a:rPr>
              <a:t>Scale Measure: </a:t>
            </a:r>
            <a:r>
              <a:rPr lang="en-US">
                <a:ea typeface="+mn-lt"/>
                <a:cs typeface="+mn-lt"/>
              </a:rPr>
              <a:t>standard deviation, median absolute deviation, interquartile range (default)</a:t>
            </a:r>
          </a:p>
          <a:p>
            <a:pPr marL="132715" lvl="2" indent="0">
              <a:spcBef>
                <a:spcPts val="0"/>
              </a:spcBef>
              <a:buNone/>
            </a:pPr>
            <a:r>
              <a:rPr lang="en-US">
                <a:ea typeface="+mn-lt"/>
                <a:cs typeface="+mn-lt"/>
              </a:rPr>
              <a:t>         * The default measures (1st and 3rd quartiles and interquartile range) correspond to box-plot outliers</a:t>
            </a:r>
          </a:p>
          <a:p>
            <a:pPr marL="647065" lvl="2" indent="-285750">
              <a:spcBef>
                <a:spcPts val="0"/>
              </a:spcBef>
              <a:buFont typeface="Arial,Sans-Serif"/>
              <a:buChar char="•"/>
            </a:pPr>
            <a:r>
              <a:rPr lang="en-US" b="1">
                <a:ea typeface="+mn-lt"/>
                <a:cs typeface="+mn-lt"/>
              </a:rPr>
              <a:t>Cut Off: </a:t>
            </a:r>
            <a:r>
              <a:rPr lang="en-US">
                <a:ea typeface="+mn-lt"/>
                <a:cs typeface="+mn-lt"/>
              </a:rPr>
              <a:t>Specifies any non-negative number (The default is 3)</a:t>
            </a:r>
          </a:p>
          <a:p>
            <a:pPr marL="285750" indent="-285750">
              <a:spcBef>
                <a:spcPts val="0"/>
              </a:spcBef>
              <a:buFont typeface="Arial,Sans-Serif"/>
              <a:buChar char="•"/>
            </a:pPr>
            <a:r>
              <a:rPr lang="en-US">
                <a:ea typeface="+mn-lt"/>
                <a:cs typeface="+mn-lt"/>
              </a:rPr>
              <a:t>Maybe select a grouping variable in the next page of wizard. For example, age</a:t>
            </a:r>
          </a:p>
          <a:p>
            <a:pPr marL="466090" lvl="1" indent="-285750">
              <a:spcBef>
                <a:spcPts val="0"/>
              </a:spcBef>
              <a:buFont typeface="Arial,Sans-Serif"/>
              <a:buChar char="•"/>
            </a:pPr>
            <a:endParaRPr lang="en-US">
              <a:latin typeface="+mn-lt"/>
              <a:cs typeface="Arial" panose="020B0604020202020204"/>
            </a:endParaRPr>
          </a:p>
          <a:p>
            <a:endParaRPr lang="en-US">
              <a:cs typeface="Arial" panose="020B0604020202020204"/>
            </a:endParaRPr>
          </a:p>
          <a:p>
            <a:endParaRPr lang="en-US">
              <a:cs typeface="Arial" panose="020B0604020202020204"/>
            </a:endParaRPr>
          </a:p>
          <a:p>
            <a:pPr marL="466090" lvl="1" indent="-285750">
              <a:spcBef>
                <a:spcPts val="0"/>
              </a:spcBef>
              <a:buFont typeface="Arial,Sans-Serif"/>
              <a:buChar char="•"/>
            </a:pPr>
            <a:endParaRPr lang="en-US">
              <a:latin typeface="+mn-lt"/>
              <a:ea typeface="+mn-lt"/>
              <a:cs typeface="+mn-lt"/>
            </a:endParaRPr>
          </a:p>
          <a:p>
            <a:pPr marL="285750" indent="-285750">
              <a:spcBef>
                <a:spcPts val="0"/>
              </a:spcBef>
              <a:buFont typeface="Arial,Sans-Serif"/>
              <a:buChar char="•"/>
            </a:pPr>
            <a:endParaRPr lang="en-US">
              <a:ea typeface="+mn-lt"/>
              <a:cs typeface="+mn-lt"/>
            </a:endParaRPr>
          </a:p>
          <a:p>
            <a:pPr marL="285750" indent="-285750">
              <a:spcBef>
                <a:spcPts val="0"/>
              </a:spcBef>
              <a:buFont typeface="Arial,Sans-Serif"/>
              <a:buChar char="•"/>
            </a:pPr>
            <a:endParaRPr lang="en-US">
              <a:cs typeface="Arial"/>
            </a:endParaRPr>
          </a:p>
          <a:p>
            <a:endParaRPr lang="en-US">
              <a:cs typeface="Arial"/>
            </a:endParaRPr>
          </a:p>
        </p:txBody>
      </p:sp>
      <p:sp>
        <p:nvSpPr>
          <p:cNvPr id="2" name="Title 1">
            <a:extLst>
              <a:ext uri="{FF2B5EF4-FFF2-40B4-BE49-F238E27FC236}">
                <a16:creationId xmlns:a16="http://schemas.microsoft.com/office/drawing/2014/main" id="{1FB9D02C-62F1-42BB-AB6C-FE5091A68E6C}"/>
              </a:ext>
            </a:extLst>
          </p:cNvPr>
          <p:cNvSpPr>
            <a:spLocks noGrp="1"/>
          </p:cNvSpPr>
          <p:nvPr>
            <p:ph type="title"/>
          </p:nvPr>
        </p:nvSpPr>
        <p:spPr/>
        <p:txBody>
          <a:bodyPr/>
          <a:lstStyle/>
          <a:p>
            <a:r>
              <a:rPr lang="en-US">
                <a:latin typeface="Arial"/>
                <a:cs typeface="Arial"/>
              </a:rPr>
              <a:t>Univariate Distance method</a:t>
            </a:r>
            <a:endParaRPr lang="en-US"/>
          </a:p>
        </p:txBody>
      </p:sp>
      <p:grpSp>
        <p:nvGrpSpPr>
          <p:cNvPr id="10" name="Group 9">
            <a:extLst>
              <a:ext uri="{FF2B5EF4-FFF2-40B4-BE49-F238E27FC236}">
                <a16:creationId xmlns:a16="http://schemas.microsoft.com/office/drawing/2014/main" id="{275FC7B8-CCAB-4D09-A728-9A7CDA14AD58}"/>
              </a:ext>
            </a:extLst>
          </p:cNvPr>
          <p:cNvGrpSpPr/>
          <p:nvPr/>
        </p:nvGrpSpPr>
        <p:grpSpPr>
          <a:xfrm>
            <a:off x="6109188" y="511007"/>
            <a:ext cx="2743200" cy="2099256"/>
            <a:chOff x="6109188" y="511007"/>
            <a:chExt cx="2743200" cy="2099256"/>
          </a:xfrm>
        </p:grpSpPr>
        <p:pic>
          <p:nvPicPr>
            <p:cNvPr id="5" name="Picture 8" descr="A screenshot of a cell phone&#10;&#10;Description generated with very high confidence">
              <a:extLst>
                <a:ext uri="{FF2B5EF4-FFF2-40B4-BE49-F238E27FC236}">
                  <a16:creationId xmlns:a16="http://schemas.microsoft.com/office/drawing/2014/main" id="{12C82C45-BF91-4B94-A8D4-7E2ACA7E8F49}"/>
                </a:ext>
              </a:extLst>
            </p:cNvPr>
            <p:cNvPicPr>
              <a:picLocks noChangeAspect="1"/>
            </p:cNvPicPr>
            <p:nvPr/>
          </p:nvPicPr>
          <p:blipFill>
            <a:blip r:embed="rId3"/>
            <a:stretch>
              <a:fillRect/>
            </a:stretch>
          </p:blipFill>
          <p:spPr>
            <a:xfrm>
              <a:off x="6109188" y="511007"/>
              <a:ext cx="2743200" cy="2099256"/>
            </a:xfrm>
            <a:prstGeom prst="rect">
              <a:avLst/>
            </a:prstGeom>
            <a:ln>
              <a:solidFill>
                <a:schemeClr val="tx1">
                  <a:lumMod val="50000"/>
                  <a:lumOff val="50000"/>
                </a:schemeClr>
              </a:solidFill>
            </a:ln>
          </p:spPr>
        </p:pic>
        <p:sp>
          <p:nvSpPr>
            <p:cNvPr id="6" name="Rectangle: Rounded Corners 5">
              <a:extLst>
                <a:ext uri="{FF2B5EF4-FFF2-40B4-BE49-F238E27FC236}">
                  <a16:creationId xmlns:a16="http://schemas.microsoft.com/office/drawing/2014/main" id="{AC9B0B61-8C73-4BC4-95CE-C94C949685F8}"/>
                </a:ext>
              </a:extLst>
            </p:cNvPr>
            <p:cNvSpPr/>
            <p:nvPr/>
          </p:nvSpPr>
          <p:spPr>
            <a:xfrm>
              <a:off x="8291143" y="2239106"/>
              <a:ext cx="505558" cy="139214"/>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1" descr="A screenshot of a social media post&#10;&#10;Description generated with very high confidence">
            <a:extLst>
              <a:ext uri="{FF2B5EF4-FFF2-40B4-BE49-F238E27FC236}">
                <a16:creationId xmlns:a16="http://schemas.microsoft.com/office/drawing/2014/main" id="{D2E6D8CD-3D7C-490D-AD07-C297CD16A845}"/>
              </a:ext>
            </a:extLst>
          </p:cNvPr>
          <p:cNvPicPr>
            <a:picLocks noChangeAspect="1"/>
          </p:cNvPicPr>
          <p:nvPr/>
        </p:nvPicPr>
        <p:blipFill>
          <a:blip r:embed="rId4"/>
          <a:stretch>
            <a:fillRect/>
          </a:stretch>
        </p:blipFill>
        <p:spPr>
          <a:xfrm>
            <a:off x="6109188" y="2678254"/>
            <a:ext cx="2743200" cy="17213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7456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57CC50-5092-4484-B48C-17A054D21D47}"/>
              </a:ext>
            </a:extLst>
          </p:cNvPr>
          <p:cNvSpPr>
            <a:spLocks noGrp="1"/>
          </p:cNvSpPr>
          <p:nvPr>
            <p:ph type="body" sz="quarter" idx="11"/>
          </p:nvPr>
        </p:nvSpPr>
        <p:spPr>
          <a:xfrm>
            <a:off x="232996" y="764885"/>
            <a:ext cx="5758962" cy="2273737"/>
          </a:xfrm>
        </p:spPr>
        <p:txBody>
          <a:bodyPr vert="horz" lIns="91440" tIns="45720" rIns="91440" bIns="45720" rtlCol="0" anchor="t">
            <a:noAutofit/>
          </a:bodyPr>
          <a:lstStyle/>
          <a:p>
            <a:pPr marL="0">
              <a:spcAft>
                <a:spcPts val="0"/>
              </a:spcAft>
              <a:buFont typeface="Arial"/>
              <a:buChar char="•"/>
            </a:pPr>
            <a:r>
              <a:rPr lang="en-US"/>
              <a:t>A dataset that includes a </a:t>
            </a:r>
            <a:r>
              <a:rPr lang="en-US" b="1"/>
              <a:t>report</a:t>
            </a:r>
            <a:r>
              <a:rPr lang="en-US"/>
              <a:t> with the following information</a:t>
            </a:r>
          </a:p>
          <a:p>
            <a:pPr marL="457200" lvl="3" indent="-285750">
              <a:spcAft>
                <a:spcPts val="0"/>
              </a:spcAft>
              <a:buFont typeface="Arial"/>
              <a:buChar char="•"/>
            </a:pPr>
            <a:r>
              <a:rPr lang="en-US">
                <a:latin typeface="+mn-lt"/>
              </a:rPr>
              <a:t>Settings of Outlier Detector dialogs</a:t>
            </a:r>
            <a:endParaRPr lang="en-US">
              <a:latin typeface="+mn-lt"/>
              <a:cs typeface="Arial"/>
            </a:endParaRPr>
          </a:p>
          <a:p>
            <a:pPr marL="457200" lvl="3" indent="-285750">
              <a:spcAft>
                <a:spcPts val="0"/>
              </a:spcAft>
              <a:buFont typeface="Arial"/>
              <a:buChar char="•"/>
            </a:pPr>
            <a:r>
              <a:rPr lang="en-US">
                <a:latin typeface="+mn-lt"/>
              </a:rPr>
              <a:t>The number of detected outlier records </a:t>
            </a:r>
            <a:endParaRPr lang="en-US">
              <a:latin typeface="+mn-lt"/>
              <a:cs typeface="Arial"/>
            </a:endParaRPr>
          </a:p>
          <a:p>
            <a:pPr marL="457200" lvl="3" indent="-285750">
              <a:spcAft>
                <a:spcPts val="0"/>
              </a:spcAft>
              <a:buFont typeface="Arial"/>
              <a:buChar char="•"/>
            </a:pPr>
            <a:r>
              <a:rPr lang="en-US">
                <a:latin typeface="+mn-lt"/>
              </a:rPr>
              <a:t>The location measure, scale measure, and cut off </a:t>
            </a:r>
            <a:r>
              <a:rPr lang="en-US">
                <a:latin typeface="+mn-lt"/>
                <a:ea typeface="+mn-lt"/>
                <a:cs typeface="+mn-lt"/>
              </a:rPr>
              <a:t>for each focal variable</a:t>
            </a:r>
          </a:p>
          <a:p>
            <a:pPr marL="457200" lvl="3" indent="-285750">
              <a:spcAft>
                <a:spcPts val="0"/>
              </a:spcAft>
              <a:buFont typeface="Arial"/>
              <a:buChar char="•"/>
            </a:pPr>
            <a:r>
              <a:rPr lang="en-US">
                <a:latin typeface="+mn-lt"/>
              </a:rPr>
              <a:t>The number of bins and the number of records in the smallest bin for each grouping variable</a:t>
            </a:r>
          </a:p>
          <a:p>
            <a:pPr marL="0">
              <a:spcAft>
                <a:spcPts val="0"/>
              </a:spcAft>
              <a:buFont typeface="Arial"/>
              <a:buChar char="•"/>
            </a:pPr>
            <a:r>
              <a:rPr lang="en-US">
                <a:ea typeface="+mn-lt"/>
                <a:cs typeface="+mn-lt"/>
              </a:rPr>
              <a:t>Go over different tabs to explore the newly created outlier columns</a:t>
            </a:r>
          </a:p>
          <a:p>
            <a:pPr>
              <a:spcAft>
                <a:spcPts val="0"/>
              </a:spcAft>
            </a:pPr>
            <a:r>
              <a:rPr lang="en-US">
                <a:cs typeface="Arial"/>
              </a:rPr>
              <a:t>Question: Do you see any outlier for the </a:t>
            </a:r>
            <a:r>
              <a:rPr lang="en-US" b="1">
                <a:cs typeface="Arial"/>
              </a:rPr>
              <a:t>age</a:t>
            </a:r>
            <a:r>
              <a:rPr lang="en-US">
                <a:cs typeface="Arial"/>
              </a:rPr>
              <a:t> variable if cut off is set to 10?</a:t>
            </a:r>
          </a:p>
          <a:p>
            <a:pPr marL="0" indent="0">
              <a:spcAft>
                <a:spcPts val="0"/>
              </a:spcAft>
              <a:buNone/>
            </a:pPr>
            <a:endParaRPr lang="en-US">
              <a:cs typeface="Arial"/>
            </a:endParaRPr>
          </a:p>
          <a:p>
            <a:pPr marL="285750" indent="-285750">
              <a:buFont typeface="Arial"/>
              <a:buChar char="•"/>
            </a:pPr>
            <a:endParaRPr lang="en-US">
              <a:cs typeface="Arial"/>
            </a:endParaRPr>
          </a:p>
        </p:txBody>
      </p:sp>
      <p:sp>
        <p:nvSpPr>
          <p:cNvPr id="2" name="Title 1">
            <a:extLst>
              <a:ext uri="{FF2B5EF4-FFF2-40B4-BE49-F238E27FC236}">
                <a16:creationId xmlns:a16="http://schemas.microsoft.com/office/drawing/2014/main" id="{C8A355D0-1690-438E-BE2F-0383611B103D}"/>
              </a:ext>
            </a:extLst>
          </p:cNvPr>
          <p:cNvSpPr>
            <a:spLocks noGrp="1"/>
          </p:cNvSpPr>
          <p:nvPr>
            <p:ph type="title"/>
          </p:nvPr>
        </p:nvSpPr>
        <p:spPr/>
        <p:txBody>
          <a:bodyPr/>
          <a:lstStyle/>
          <a:p>
            <a:r>
              <a:rPr lang="en-US">
                <a:latin typeface="Arial"/>
                <a:cs typeface="Arial"/>
              </a:rPr>
              <a:t>Result of outlier detector </a:t>
            </a:r>
            <a:endParaRPr lang="en-US"/>
          </a:p>
        </p:txBody>
      </p:sp>
      <p:pic>
        <p:nvPicPr>
          <p:cNvPr id="4" name="Picture 4" descr="A screenshot of a social media post&#10;&#10;Description generated with very high confidence">
            <a:extLst>
              <a:ext uri="{FF2B5EF4-FFF2-40B4-BE49-F238E27FC236}">
                <a16:creationId xmlns:a16="http://schemas.microsoft.com/office/drawing/2014/main" id="{353B82C3-B982-4E79-8899-53322FD52FB6}"/>
              </a:ext>
            </a:extLst>
          </p:cNvPr>
          <p:cNvPicPr>
            <a:picLocks noChangeAspect="1"/>
          </p:cNvPicPr>
          <p:nvPr/>
        </p:nvPicPr>
        <p:blipFill>
          <a:blip r:embed="rId2"/>
          <a:stretch>
            <a:fillRect/>
          </a:stretch>
        </p:blipFill>
        <p:spPr>
          <a:xfrm>
            <a:off x="6079881" y="577093"/>
            <a:ext cx="2743200" cy="2230851"/>
          </a:xfrm>
          <a:prstGeom prst="rect">
            <a:avLst/>
          </a:prstGeom>
          <a:ln>
            <a:solidFill>
              <a:schemeClr val="tx1">
                <a:lumMod val="50000"/>
                <a:lumOff val="50000"/>
              </a:schemeClr>
            </a:solidFill>
          </a:ln>
        </p:spPr>
      </p:pic>
      <p:pic>
        <p:nvPicPr>
          <p:cNvPr id="19" name="Picture 19" descr="A close up of a logo&#10;&#10;Description generated with very high confidence">
            <a:extLst>
              <a:ext uri="{FF2B5EF4-FFF2-40B4-BE49-F238E27FC236}">
                <a16:creationId xmlns:a16="http://schemas.microsoft.com/office/drawing/2014/main" id="{DCF11BF0-C91E-40D1-98F0-C1988620740C}"/>
              </a:ext>
            </a:extLst>
          </p:cNvPr>
          <p:cNvPicPr>
            <a:picLocks noChangeAspect="1"/>
          </p:cNvPicPr>
          <p:nvPr/>
        </p:nvPicPr>
        <p:blipFill>
          <a:blip r:embed="rId3"/>
          <a:stretch>
            <a:fillRect/>
          </a:stretch>
        </p:blipFill>
        <p:spPr>
          <a:xfrm>
            <a:off x="3456843" y="2927837"/>
            <a:ext cx="5454161" cy="1363825"/>
          </a:xfrm>
          <a:prstGeom prst="rect">
            <a:avLst/>
          </a:prstGeom>
        </p:spPr>
      </p:pic>
      <p:sp>
        <p:nvSpPr>
          <p:cNvPr id="5" name="Rectangle 4">
            <a:extLst>
              <a:ext uri="{FF2B5EF4-FFF2-40B4-BE49-F238E27FC236}">
                <a16:creationId xmlns:a16="http://schemas.microsoft.com/office/drawing/2014/main" id="{281206A1-DAA7-4E69-B4D6-3FDB71207EB9}"/>
              </a:ext>
            </a:extLst>
          </p:cNvPr>
          <p:cNvSpPr/>
          <p:nvPr/>
        </p:nvSpPr>
        <p:spPr>
          <a:xfrm>
            <a:off x="270029" y="4291662"/>
            <a:ext cx="8590085" cy="738664"/>
          </a:xfrm>
          <a:prstGeom prst="rect">
            <a:avLst/>
          </a:prstGeom>
        </p:spPr>
        <p:txBody>
          <a:bodyPr wrap="square">
            <a:spAutoFit/>
          </a:bodyPr>
          <a:lstStyle/>
          <a:p>
            <a:pPr marL="285750" indent="-285750">
              <a:spcAft>
                <a:spcPts val="0"/>
              </a:spcAft>
              <a:buClr>
                <a:schemeClr val="bg2"/>
              </a:buClr>
              <a:buFont typeface="Arial" panose="020B0604020202020204" pitchFamily="34" charset="0"/>
              <a:buChar char="•"/>
            </a:pPr>
            <a:r>
              <a:rPr lang="en-US" sz="1400">
                <a:cs typeface="Arial" panose="020B0604020202020204"/>
              </a:rPr>
              <a:t>Use a strategy tree, force split on </a:t>
            </a:r>
            <a:r>
              <a:rPr lang="en-US" sz="1400" b="1">
                <a:cs typeface="Arial"/>
              </a:rPr>
              <a:t>Outlier Reason</a:t>
            </a:r>
            <a:r>
              <a:rPr lang="en-US" sz="1400">
                <a:cs typeface="Arial" panose="020B0604020202020204"/>
              </a:rPr>
              <a:t> and explore each tree node's dataset to easier decide if you want to remove them or not </a:t>
            </a:r>
            <a:endParaRPr lang="en-US" sz="1400"/>
          </a:p>
          <a:p>
            <a:pPr marL="285750" indent="-285750">
              <a:spcAft>
                <a:spcPts val="0"/>
              </a:spcAft>
              <a:buClr>
                <a:schemeClr val="bg2"/>
              </a:buClr>
              <a:buFont typeface="Arial" panose="020B0604020202020204" pitchFamily="34" charset="0"/>
              <a:buChar char="•"/>
            </a:pPr>
            <a:r>
              <a:rPr lang="en-US" sz="1400"/>
              <a:t>Use a filter node to remove the outlier records related to </a:t>
            </a:r>
            <a:r>
              <a:rPr lang="en-US" sz="1400" b="1"/>
              <a:t>education-num</a:t>
            </a:r>
            <a:endParaRPr lang="en-US" sz="1400"/>
          </a:p>
        </p:txBody>
      </p:sp>
      <p:sp>
        <p:nvSpPr>
          <p:cNvPr id="6" name="Rectangle 5">
            <a:extLst>
              <a:ext uri="{FF2B5EF4-FFF2-40B4-BE49-F238E27FC236}">
                <a16:creationId xmlns:a16="http://schemas.microsoft.com/office/drawing/2014/main" id="{69AB9C78-4FD8-4D70-ACC7-64205FCF76B8}"/>
              </a:ext>
            </a:extLst>
          </p:cNvPr>
          <p:cNvSpPr/>
          <p:nvPr/>
        </p:nvSpPr>
        <p:spPr>
          <a:xfrm>
            <a:off x="232996" y="2934283"/>
            <a:ext cx="3223847" cy="1384995"/>
          </a:xfrm>
          <a:prstGeom prst="rect">
            <a:avLst/>
          </a:prstGeom>
        </p:spPr>
        <p:txBody>
          <a:bodyPr wrap="square">
            <a:spAutoFit/>
          </a:bodyPr>
          <a:lstStyle/>
          <a:p>
            <a:pPr marL="285750" indent="-285750">
              <a:spcAft>
                <a:spcPts val="0"/>
              </a:spcAft>
              <a:buClr>
                <a:schemeClr val="bg2"/>
              </a:buClr>
              <a:buFont typeface="Arial" panose="020B0604020202020204" pitchFamily="34" charset="0"/>
              <a:buChar char="•"/>
            </a:pPr>
            <a:r>
              <a:rPr lang="en-US" sz="1400">
                <a:cs typeface="Arial" panose="020B0604020202020204"/>
              </a:rPr>
              <a:t>Looking at </a:t>
            </a:r>
            <a:r>
              <a:rPr lang="en-US" sz="1400" b="1">
                <a:cs typeface="Arial" panose="020B0604020202020204"/>
              </a:rPr>
              <a:t>Outlier Reason</a:t>
            </a:r>
            <a:r>
              <a:rPr lang="en-US" sz="1400">
                <a:cs typeface="Arial" panose="020B0604020202020204"/>
              </a:rPr>
              <a:t> distribution chart reveals that non-zero capital-loss and capital-gain recognized as outliers because there are so many records with the value of zero</a:t>
            </a:r>
          </a:p>
        </p:txBody>
      </p:sp>
    </p:spTree>
    <p:extLst>
      <p:ext uri="{BB962C8B-B14F-4D97-AF65-F5344CB8AC3E}">
        <p14:creationId xmlns:p14="http://schemas.microsoft.com/office/powerpoint/2010/main" val="58127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4C5562-A706-40E1-9743-CFB75AE41180}"/>
              </a:ext>
            </a:extLst>
          </p:cNvPr>
          <p:cNvSpPr>
            <a:spLocks noGrp="1"/>
          </p:cNvSpPr>
          <p:nvPr>
            <p:ph type="body" sz="quarter" idx="11"/>
          </p:nvPr>
        </p:nvSpPr>
        <p:spPr>
          <a:xfrm>
            <a:off x="457200" y="975278"/>
            <a:ext cx="5696931" cy="3445524"/>
          </a:xfrm>
        </p:spPr>
        <p:txBody>
          <a:bodyPr vert="horz" lIns="91440" tIns="45720" rIns="91440" bIns="45720" rtlCol="0" anchor="t">
            <a:noAutofit/>
          </a:bodyPr>
          <a:lstStyle/>
          <a:p>
            <a:pPr marL="285750" indent="-285750">
              <a:buFont typeface="Arial"/>
              <a:buChar char="•"/>
            </a:pPr>
            <a:r>
              <a:rPr lang="en-US">
                <a:ea typeface="+mn-lt"/>
                <a:cs typeface="+mn-lt"/>
              </a:rPr>
              <a:t>There are other nodes can be used for additional data exploration such as:</a:t>
            </a:r>
            <a:endParaRPr lang="en-US">
              <a:cs typeface="Arial" panose="020B0604020202020204"/>
            </a:endParaRPr>
          </a:p>
          <a:p>
            <a:endParaRPr lang="en-US">
              <a:ea typeface="+mn-lt"/>
              <a:cs typeface="+mn-lt"/>
            </a:endParaRPr>
          </a:p>
          <a:p>
            <a:pPr marL="466090" lvl="1" indent="-213995">
              <a:buFont typeface="Arial"/>
              <a:buChar char="•"/>
            </a:pPr>
            <a:r>
              <a:rPr lang="en-US">
                <a:latin typeface="+mn-lt"/>
                <a:ea typeface="+mn-lt"/>
                <a:cs typeface="+mn-lt"/>
              </a:rPr>
              <a:t>Multicollinearity Analysis node (Chapter 5)</a:t>
            </a:r>
          </a:p>
          <a:p>
            <a:pPr marL="466090" lvl="1" indent="-213995">
              <a:buFont typeface="Arial"/>
              <a:buChar char="•"/>
            </a:pPr>
            <a:r>
              <a:rPr lang="en-US">
                <a:latin typeface="+mn-lt"/>
                <a:ea typeface="+mn-lt"/>
                <a:cs typeface="+mn-lt"/>
              </a:rPr>
              <a:t>Measures of Predictive Power node (Chapter 5)</a:t>
            </a:r>
          </a:p>
          <a:p>
            <a:pPr marL="466090" lvl="1" indent="-213995">
              <a:buFont typeface="Arial"/>
              <a:buChar char="•"/>
            </a:pPr>
            <a:r>
              <a:rPr lang="en-US">
                <a:latin typeface="+mn-lt"/>
                <a:ea typeface="+mn-lt"/>
                <a:cs typeface="+mn-lt"/>
              </a:rPr>
              <a:t>Variable Selection node (Chapter 5)</a:t>
            </a:r>
          </a:p>
          <a:p>
            <a:pPr marL="466090" lvl="1" indent="-213995">
              <a:buFont typeface="Arial"/>
              <a:buChar char="•"/>
            </a:pPr>
            <a:r>
              <a:rPr lang="en-US">
                <a:latin typeface="+mn-lt"/>
                <a:ea typeface="+mn-lt"/>
                <a:cs typeface="+mn-lt"/>
              </a:rPr>
              <a:t>Decision Tree node (Chapter 8)</a:t>
            </a:r>
          </a:p>
        </p:txBody>
      </p:sp>
      <p:sp>
        <p:nvSpPr>
          <p:cNvPr id="2" name="Title 1">
            <a:extLst>
              <a:ext uri="{FF2B5EF4-FFF2-40B4-BE49-F238E27FC236}">
                <a16:creationId xmlns:a16="http://schemas.microsoft.com/office/drawing/2014/main" id="{0FE19AE2-2480-4302-B32E-4F580E7782AE}"/>
              </a:ext>
            </a:extLst>
          </p:cNvPr>
          <p:cNvSpPr>
            <a:spLocks noGrp="1"/>
          </p:cNvSpPr>
          <p:nvPr>
            <p:ph type="title"/>
          </p:nvPr>
        </p:nvSpPr>
        <p:spPr/>
        <p:txBody>
          <a:bodyPr/>
          <a:lstStyle/>
          <a:p>
            <a:r>
              <a:rPr lang="en-US">
                <a:latin typeface="Arial"/>
                <a:cs typeface="Arial"/>
              </a:rPr>
              <a:t>Some other Useful Nodes for Exploring Data</a:t>
            </a:r>
            <a:endParaRPr lang="en-US"/>
          </a:p>
        </p:txBody>
      </p:sp>
      <p:grpSp>
        <p:nvGrpSpPr>
          <p:cNvPr id="5" name="Group 4">
            <a:extLst>
              <a:ext uri="{FF2B5EF4-FFF2-40B4-BE49-F238E27FC236}">
                <a16:creationId xmlns:a16="http://schemas.microsoft.com/office/drawing/2014/main" id="{CD1F2A04-C725-4DB6-A5C8-61607EB6CD3C}"/>
              </a:ext>
            </a:extLst>
          </p:cNvPr>
          <p:cNvGrpSpPr/>
          <p:nvPr/>
        </p:nvGrpSpPr>
        <p:grpSpPr>
          <a:xfrm>
            <a:off x="6372763" y="571500"/>
            <a:ext cx="2351314" cy="4114800"/>
            <a:chOff x="5406782" y="769844"/>
            <a:chExt cx="2351314" cy="4114800"/>
          </a:xfrm>
        </p:grpSpPr>
        <p:pic>
          <p:nvPicPr>
            <p:cNvPr id="4" name="Picture 4" descr="A screenshot of a cell phone&#10;&#10;Description generated with very high confidence">
              <a:extLst>
                <a:ext uri="{FF2B5EF4-FFF2-40B4-BE49-F238E27FC236}">
                  <a16:creationId xmlns:a16="http://schemas.microsoft.com/office/drawing/2014/main" id="{BD4B2310-067E-4FAF-B991-D8EDE3FEFB1A}"/>
                </a:ext>
              </a:extLst>
            </p:cNvPr>
            <p:cNvPicPr>
              <a:picLocks noChangeAspect="1"/>
            </p:cNvPicPr>
            <p:nvPr/>
          </p:nvPicPr>
          <p:blipFill>
            <a:blip r:embed="rId2"/>
            <a:stretch>
              <a:fillRect/>
            </a:stretch>
          </p:blipFill>
          <p:spPr>
            <a:xfrm>
              <a:off x="5406782" y="769844"/>
              <a:ext cx="2351314" cy="4114800"/>
            </a:xfrm>
            <a:prstGeom prst="rect">
              <a:avLst/>
            </a:prstGeom>
            <a:ln>
              <a:solidFill>
                <a:schemeClr val="tx1">
                  <a:lumMod val="50000"/>
                  <a:lumOff val="50000"/>
                </a:schemeClr>
              </a:solidFill>
            </a:ln>
          </p:spPr>
        </p:pic>
        <p:sp>
          <p:nvSpPr>
            <p:cNvPr id="6" name="Rectangle: Rounded Corners 5">
              <a:extLst>
                <a:ext uri="{FF2B5EF4-FFF2-40B4-BE49-F238E27FC236}">
                  <a16:creationId xmlns:a16="http://schemas.microsoft.com/office/drawing/2014/main" id="{4B2653E0-9D84-4E5D-966D-B49C13EFFD49}"/>
                </a:ext>
              </a:extLst>
            </p:cNvPr>
            <p:cNvSpPr/>
            <p:nvPr/>
          </p:nvSpPr>
          <p:spPr>
            <a:xfrm>
              <a:off x="7057775" y="1206872"/>
              <a:ext cx="443754" cy="712694"/>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8BFC390-8A8D-4899-974E-55A7ECBB9E98}"/>
                </a:ext>
              </a:extLst>
            </p:cNvPr>
            <p:cNvSpPr/>
            <p:nvPr/>
          </p:nvSpPr>
          <p:spPr>
            <a:xfrm>
              <a:off x="5444717" y="1920170"/>
              <a:ext cx="604391" cy="651580"/>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ACF9CDD-D9BB-49BB-8E8C-E8E2AE688EEC}"/>
                </a:ext>
              </a:extLst>
            </p:cNvPr>
            <p:cNvSpPr/>
            <p:nvPr/>
          </p:nvSpPr>
          <p:spPr>
            <a:xfrm>
              <a:off x="7057775" y="3277720"/>
              <a:ext cx="443754" cy="658906"/>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235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C3F538-2825-4B04-A95D-A1C878780455}"/>
              </a:ext>
            </a:extLst>
          </p:cNvPr>
          <p:cNvSpPr>
            <a:spLocks noGrp="1"/>
          </p:cNvSpPr>
          <p:nvPr>
            <p:ph type="body" sz="quarter" idx="11"/>
          </p:nvPr>
        </p:nvSpPr>
        <p:spPr>
          <a:xfrm>
            <a:off x="457201" y="975278"/>
            <a:ext cx="3294184" cy="3445524"/>
          </a:xfrm>
        </p:spPr>
        <p:txBody>
          <a:bodyPr vert="horz" lIns="91440" tIns="45720" rIns="91440" bIns="45720" rtlCol="0" anchor="t">
            <a:noAutofit/>
          </a:bodyPr>
          <a:lstStyle/>
          <a:p>
            <a:pPr marL="285750" indent="-285750">
              <a:buFont typeface="Arial"/>
              <a:buChar char="•"/>
            </a:pPr>
            <a:r>
              <a:rPr lang="en-US">
                <a:ea typeface="+mn-lt"/>
                <a:cs typeface="+mn-lt"/>
              </a:rPr>
              <a:t>We notice high percentages of zero in capital-loss and capital-gain.  Maybe those zeros supposed to be null</a:t>
            </a:r>
          </a:p>
          <a:p>
            <a:pPr marL="285750" indent="-285750">
              <a:buFont typeface="Arial"/>
              <a:buChar char="•"/>
            </a:pPr>
            <a:r>
              <a:rPr lang="en-US">
                <a:ea typeface="+mn-lt"/>
                <a:cs typeface="+mn-lt"/>
              </a:rPr>
              <a:t>Use </a:t>
            </a:r>
            <a:r>
              <a:rPr lang="en-US" b="1">
                <a:ea typeface="+mn-lt"/>
                <a:cs typeface="+mn-lt"/>
              </a:rPr>
              <a:t>Variable Transformation</a:t>
            </a:r>
            <a:r>
              <a:rPr lang="en-US">
                <a:ea typeface="+mn-lt"/>
                <a:cs typeface="+mn-lt"/>
              </a:rPr>
              <a:t> node and create some new variables</a:t>
            </a:r>
          </a:p>
          <a:p>
            <a:pPr marL="466090" lvl="1" indent="-285750">
              <a:buFont typeface="Arial"/>
              <a:buChar char="•"/>
            </a:pPr>
            <a:endParaRPr lang="en-US">
              <a:cs typeface="Arial"/>
            </a:endParaRPr>
          </a:p>
        </p:txBody>
      </p:sp>
      <p:sp>
        <p:nvSpPr>
          <p:cNvPr id="2" name="Title 1">
            <a:extLst>
              <a:ext uri="{FF2B5EF4-FFF2-40B4-BE49-F238E27FC236}">
                <a16:creationId xmlns:a16="http://schemas.microsoft.com/office/drawing/2014/main" id="{F58ECFFA-EFC4-4A9C-A435-8A37A32235A0}"/>
              </a:ext>
            </a:extLst>
          </p:cNvPr>
          <p:cNvSpPr>
            <a:spLocks noGrp="1"/>
          </p:cNvSpPr>
          <p:nvPr>
            <p:ph type="title"/>
          </p:nvPr>
        </p:nvSpPr>
        <p:spPr/>
        <p:txBody>
          <a:bodyPr/>
          <a:lstStyle/>
          <a:p>
            <a:r>
              <a:rPr lang="en-US">
                <a:latin typeface="Arial"/>
                <a:cs typeface="Arial"/>
              </a:rPr>
              <a:t>Data Manipulation</a:t>
            </a:r>
            <a:endParaRPr lang="en-US"/>
          </a:p>
        </p:txBody>
      </p:sp>
      <p:pic>
        <p:nvPicPr>
          <p:cNvPr id="5" name="Picture 7" descr="A screenshot of a computer&#10;&#10;Description generated with very high confidence">
            <a:extLst>
              <a:ext uri="{FF2B5EF4-FFF2-40B4-BE49-F238E27FC236}">
                <a16:creationId xmlns:a16="http://schemas.microsoft.com/office/drawing/2014/main" id="{DA4E742F-AAF1-4B74-9A49-56B000828301}"/>
              </a:ext>
            </a:extLst>
          </p:cNvPr>
          <p:cNvPicPr>
            <a:picLocks noChangeAspect="1"/>
          </p:cNvPicPr>
          <p:nvPr/>
        </p:nvPicPr>
        <p:blipFill>
          <a:blip r:embed="rId2"/>
          <a:stretch>
            <a:fillRect/>
          </a:stretch>
        </p:blipFill>
        <p:spPr>
          <a:xfrm>
            <a:off x="3817034" y="418909"/>
            <a:ext cx="4925262" cy="4267391"/>
          </a:xfrm>
          <a:prstGeom prst="rect">
            <a:avLst/>
          </a:prstGeom>
        </p:spPr>
      </p:pic>
      <p:sp>
        <p:nvSpPr>
          <p:cNvPr id="9" name="Rectangle: Rounded Corners 8">
            <a:extLst>
              <a:ext uri="{FF2B5EF4-FFF2-40B4-BE49-F238E27FC236}">
                <a16:creationId xmlns:a16="http://schemas.microsoft.com/office/drawing/2014/main" id="{A06FD07D-7319-4689-A0DB-7BEF66F386FF}"/>
              </a:ext>
            </a:extLst>
          </p:cNvPr>
          <p:cNvSpPr/>
          <p:nvPr/>
        </p:nvSpPr>
        <p:spPr>
          <a:xfrm>
            <a:off x="4002259" y="4120397"/>
            <a:ext cx="3931920" cy="259345"/>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86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E21032-CBAC-4049-AD83-9B2373239CC1}"/>
              </a:ext>
            </a:extLst>
          </p:cNvPr>
          <p:cNvSpPr>
            <a:spLocks noGrp="1"/>
          </p:cNvSpPr>
          <p:nvPr>
            <p:ph type="body" sz="quarter" idx="11"/>
          </p:nvPr>
        </p:nvSpPr>
        <p:spPr>
          <a:xfrm>
            <a:off x="457200" y="975278"/>
            <a:ext cx="3645877" cy="3445524"/>
          </a:xfrm>
        </p:spPr>
        <p:txBody>
          <a:bodyPr vert="horz" lIns="91440" tIns="45720" rIns="91440" bIns="45720" rtlCol="0" anchor="t">
            <a:noAutofit/>
          </a:bodyPr>
          <a:lstStyle/>
          <a:p>
            <a:pPr marL="285750" indent="-285750">
              <a:buFont typeface="Arial"/>
              <a:buChar char="•"/>
            </a:pPr>
            <a:r>
              <a:rPr lang="en-US">
                <a:cs typeface="Arial" panose="020B0604020202020204"/>
              </a:rPr>
              <a:t>Next step is to partition data randomly to Development (70%) and Validation (30%) sets. Use </a:t>
            </a:r>
            <a:r>
              <a:rPr lang="en-US" b="1">
                <a:cs typeface="Arial" panose="020B0604020202020204"/>
              </a:rPr>
              <a:t>Partition</a:t>
            </a:r>
            <a:r>
              <a:rPr lang="en-US">
                <a:cs typeface="Arial" panose="020B0604020202020204"/>
              </a:rPr>
              <a:t> node from </a:t>
            </a:r>
            <a:r>
              <a:rPr lang="en-US" b="1">
                <a:cs typeface="Arial" panose="020B0604020202020204"/>
              </a:rPr>
              <a:t>Manipulate</a:t>
            </a:r>
            <a:r>
              <a:rPr lang="en-US">
                <a:cs typeface="Arial" panose="020B0604020202020204"/>
              </a:rPr>
              <a:t> palette</a:t>
            </a:r>
            <a:endParaRPr lang="en-US"/>
          </a:p>
          <a:p>
            <a:pPr marL="285750" indent="-285750">
              <a:buFont typeface="Arial"/>
              <a:buChar char="•"/>
            </a:pPr>
            <a:r>
              <a:rPr lang="en-US">
                <a:cs typeface="Arial" panose="020B0604020202020204"/>
              </a:rPr>
              <a:t>Then take a </a:t>
            </a:r>
            <a:r>
              <a:rPr lang="en-US" b="1">
                <a:cs typeface="Arial" panose="020B0604020202020204"/>
              </a:rPr>
              <a:t>Linear Regression</a:t>
            </a:r>
            <a:r>
              <a:rPr lang="en-US">
                <a:cs typeface="Arial" panose="020B0604020202020204"/>
              </a:rPr>
              <a:t> node from the </a:t>
            </a:r>
            <a:r>
              <a:rPr lang="en-US" b="1">
                <a:cs typeface="Arial" panose="020B0604020202020204"/>
              </a:rPr>
              <a:t>Model</a:t>
            </a:r>
            <a:r>
              <a:rPr lang="en-US">
                <a:cs typeface="Arial" panose="020B0604020202020204"/>
              </a:rPr>
              <a:t> palette and connect to the Development data</a:t>
            </a:r>
          </a:p>
          <a:p>
            <a:pPr marL="285750" indent="-285750">
              <a:buFont typeface="Arial"/>
              <a:buChar char="•"/>
            </a:pPr>
            <a:r>
              <a:rPr lang="en-US">
                <a:cs typeface="Arial" panose="020B0604020202020204"/>
              </a:rPr>
              <a:t>Open the Linear Regression wizard and assign a model name </a:t>
            </a:r>
          </a:p>
          <a:p>
            <a:pPr marL="285750" indent="-285750">
              <a:buFont typeface="Arial"/>
              <a:buChar char="•"/>
            </a:pPr>
            <a:r>
              <a:rPr lang="en-US">
                <a:ea typeface="+mn-lt"/>
                <a:cs typeface="+mn-lt"/>
              </a:rPr>
              <a:t>Choose the Base Model if applicable</a:t>
            </a:r>
            <a:endParaRPr lang="en-US">
              <a:cs typeface="Arial" panose="020B0604020202020204"/>
            </a:endParaRPr>
          </a:p>
          <a:p>
            <a:pPr marL="285750" indent="-285750">
              <a:buFont typeface="Arial"/>
              <a:buChar char="•"/>
            </a:pPr>
            <a:r>
              <a:rPr lang="en-US">
                <a:cs typeface="Arial" panose="020B0604020202020204"/>
              </a:rPr>
              <a:t>Click "Next" </a:t>
            </a:r>
            <a:endParaRPr lang="en-US"/>
          </a:p>
        </p:txBody>
      </p:sp>
      <p:sp>
        <p:nvSpPr>
          <p:cNvPr id="2" name="Title 1">
            <a:extLst>
              <a:ext uri="{FF2B5EF4-FFF2-40B4-BE49-F238E27FC236}">
                <a16:creationId xmlns:a16="http://schemas.microsoft.com/office/drawing/2014/main" id="{258D099C-4414-4494-82A8-EF2DBBD78E1C}"/>
              </a:ext>
            </a:extLst>
          </p:cNvPr>
          <p:cNvSpPr>
            <a:spLocks noGrp="1"/>
          </p:cNvSpPr>
          <p:nvPr>
            <p:ph type="title"/>
          </p:nvPr>
        </p:nvSpPr>
        <p:spPr/>
        <p:txBody>
          <a:bodyPr/>
          <a:lstStyle/>
          <a:p>
            <a:r>
              <a:rPr lang="en-US">
                <a:latin typeface="Arial"/>
                <a:cs typeface="Arial"/>
              </a:rPr>
              <a:t>Data Partitioning </a:t>
            </a:r>
            <a:endParaRPr lang="en-US"/>
          </a:p>
        </p:txBody>
      </p:sp>
      <p:grpSp>
        <p:nvGrpSpPr>
          <p:cNvPr id="7" name="Group 6">
            <a:extLst>
              <a:ext uri="{FF2B5EF4-FFF2-40B4-BE49-F238E27FC236}">
                <a16:creationId xmlns:a16="http://schemas.microsoft.com/office/drawing/2014/main" id="{6F0397DD-B459-4860-A08C-DBD0A1969325}"/>
              </a:ext>
            </a:extLst>
          </p:cNvPr>
          <p:cNvGrpSpPr/>
          <p:nvPr/>
        </p:nvGrpSpPr>
        <p:grpSpPr>
          <a:xfrm>
            <a:off x="4171814" y="841989"/>
            <a:ext cx="4721469" cy="3388297"/>
            <a:chOff x="4284785" y="994832"/>
            <a:chExt cx="4721469" cy="3388297"/>
          </a:xfrm>
          <a:solidFill>
            <a:srgbClr val="FA4616">
              <a:alpha val="34902"/>
            </a:srgbClr>
          </a:solidFill>
        </p:grpSpPr>
        <p:pic>
          <p:nvPicPr>
            <p:cNvPr id="4" name="Picture 4" descr="A screenshot of a video game&#10;&#10;Description generated with high confidence">
              <a:extLst>
                <a:ext uri="{FF2B5EF4-FFF2-40B4-BE49-F238E27FC236}">
                  <a16:creationId xmlns:a16="http://schemas.microsoft.com/office/drawing/2014/main" id="{FA734CA4-DA63-436C-A5C6-CD5755BB1692}"/>
                </a:ext>
              </a:extLst>
            </p:cNvPr>
            <p:cNvPicPr>
              <a:picLocks noChangeAspect="1"/>
            </p:cNvPicPr>
            <p:nvPr/>
          </p:nvPicPr>
          <p:blipFill>
            <a:blip r:embed="rId2"/>
            <a:stretch>
              <a:fillRect/>
            </a:stretch>
          </p:blipFill>
          <p:spPr>
            <a:xfrm>
              <a:off x="4284785" y="994832"/>
              <a:ext cx="4721469" cy="3388297"/>
            </a:xfrm>
            <a:prstGeom prst="rect">
              <a:avLst/>
            </a:prstGeom>
            <a:grpFill/>
          </p:spPr>
        </p:pic>
        <p:sp>
          <p:nvSpPr>
            <p:cNvPr id="10" name="Rectangle: Rounded Corners 9">
              <a:extLst>
                <a:ext uri="{FF2B5EF4-FFF2-40B4-BE49-F238E27FC236}">
                  <a16:creationId xmlns:a16="http://schemas.microsoft.com/office/drawing/2014/main" id="{8E66B077-FD03-46E1-9A7B-F78EBBD0CBC0}"/>
                </a:ext>
              </a:extLst>
            </p:cNvPr>
            <p:cNvSpPr/>
            <p:nvPr/>
          </p:nvSpPr>
          <p:spPr>
            <a:xfrm>
              <a:off x="4404275" y="2506584"/>
              <a:ext cx="2603805" cy="1815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595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1CA2F1-E99E-4610-8373-67CA707C3910}"/>
              </a:ext>
            </a:extLst>
          </p:cNvPr>
          <p:cNvSpPr>
            <a:spLocks noGrp="1"/>
          </p:cNvSpPr>
          <p:nvPr>
            <p:ph type="body" sz="quarter" idx="11"/>
          </p:nvPr>
        </p:nvSpPr>
        <p:spPr>
          <a:xfrm>
            <a:off x="457201" y="975278"/>
            <a:ext cx="4114800" cy="3445524"/>
          </a:xfrm>
        </p:spPr>
        <p:txBody>
          <a:bodyPr vert="horz" lIns="91440" tIns="45720" rIns="91440" bIns="45720" rtlCol="0" anchor="t">
            <a:noAutofit/>
          </a:bodyPr>
          <a:lstStyle/>
          <a:p>
            <a:pPr marL="285750" indent="-285750">
              <a:buFont typeface="Arial"/>
              <a:buChar char="•"/>
            </a:pPr>
            <a:r>
              <a:rPr lang="en-US">
                <a:cs typeface="Arial" panose="020B0604020202020204"/>
              </a:rPr>
              <a:t>Select </a:t>
            </a:r>
            <a:r>
              <a:rPr lang="en-US" b="1">
                <a:cs typeface="Arial" panose="020B0604020202020204"/>
              </a:rPr>
              <a:t>hours-per-week</a:t>
            </a:r>
            <a:r>
              <a:rPr lang="en-US">
                <a:cs typeface="Arial" panose="020B0604020202020204"/>
              </a:rPr>
              <a:t> as the dependent variable</a:t>
            </a:r>
          </a:p>
          <a:p>
            <a:pPr marL="285750" indent="-285750">
              <a:buFont typeface="Arial"/>
              <a:buChar char="•"/>
            </a:pPr>
            <a:r>
              <a:rPr lang="en-US">
                <a:cs typeface="Arial" panose="020B0604020202020204"/>
              </a:rPr>
              <a:t>Note that only numeric variables are available in the dropdown</a:t>
            </a:r>
          </a:p>
          <a:p>
            <a:pPr marL="285750" indent="-285750">
              <a:buFont typeface="Arial"/>
              <a:buChar char="•"/>
            </a:pPr>
            <a:r>
              <a:rPr lang="en-US">
                <a:cs typeface="Arial" panose="020B0604020202020204"/>
              </a:rPr>
              <a:t>Use the binoculars icon for searching your variable of interest if the dropdown list is too long</a:t>
            </a:r>
          </a:p>
        </p:txBody>
      </p:sp>
      <p:sp>
        <p:nvSpPr>
          <p:cNvPr id="2" name="Title 1">
            <a:extLst>
              <a:ext uri="{FF2B5EF4-FFF2-40B4-BE49-F238E27FC236}">
                <a16:creationId xmlns:a16="http://schemas.microsoft.com/office/drawing/2014/main" id="{DB4BDE6C-2F29-4219-AD78-C9D9DC4D46E5}"/>
              </a:ext>
            </a:extLst>
          </p:cNvPr>
          <p:cNvSpPr>
            <a:spLocks noGrp="1"/>
          </p:cNvSpPr>
          <p:nvPr>
            <p:ph type="title"/>
          </p:nvPr>
        </p:nvSpPr>
        <p:spPr/>
        <p:txBody>
          <a:bodyPr/>
          <a:lstStyle/>
          <a:p>
            <a:r>
              <a:rPr lang="en-US">
                <a:latin typeface="Arial"/>
                <a:cs typeface="Arial"/>
              </a:rPr>
              <a:t>Dependent Variable Selection</a:t>
            </a:r>
            <a:endParaRPr lang="en-US"/>
          </a:p>
        </p:txBody>
      </p:sp>
      <p:grpSp>
        <p:nvGrpSpPr>
          <p:cNvPr id="4" name="Group 3">
            <a:extLst>
              <a:ext uri="{FF2B5EF4-FFF2-40B4-BE49-F238E27FC236}">
                <a16:creationId xmlns:a16="http://schemas.microsoft.com/office/drawing/2014/main" id="{9CC74126-1F7D-4E7B-95F7-321F58FE078D}"/>
              </a:ext>
            </a:extLst>
          </p:cNvPr>
          <p:cNvGrpSpPr/>
          <p:nvPr/>
        </p:nvGrpSpPr>
        <p:grpSpPr>
          <a:xfrm>
            <a:off x="4680439" y="651304"/>
            <a:ext cx="4106007" cy="3994757"/>
            <a:chOff x="4680439" y="651304"/>
            <a:chExt cx="4106007" cy="3994757"/>
          </a:xfrm>
          <a:solidFill>
            <a:srgbClr val="FA4616">
              <a:alpha val="34902"/>
            </a:srgbClr>
          </a:solidFill>
        </p:grpSpPr>
        <p:pic>
          <p:nvPicPr>
            <p:cNvPr id="9" name="Picture 9" descr="A screenshot of a social media post&#10;&#10;Description generated with very high confidence">
              <a:extLst>
                <a:ext uri="{FF2B5EF4-FFF2-40B4-BE49-F238E27FC236}">
                  <a16:creationId xmlns:a16="http://schemas.microsoft.com/office/drawing/2014/main" id="{C835F752-848C-4EDC-B66C-EC99F8794666}"/>
                </a:ext>
              </a:extLst>
            </p:cNvPr>
            <p:cNvPicPr>
              <a:picLocks noChangeAspect="1"/>
            </p:cNvPicPr>
            <p:nvPr/>
          </p:nvPicPr>
          <p:blipFill>
            <a:blip r:embed="rId2"/>
            <a:stretch>
              <a:fillRect/>
            </a:stretch>
          </p:blipFill>
          <p:spPr>
            <a:xfrm>
              <a:off x="4680439" y="651304"/>
              <a:ext cx="4106007" cy="3994757"/>
            </a:xfrm>
            <a:prstGeom prst="rect">
              <a:avLst/>
            </a:prstGeom>
            <a:grpFill/>
            <a:ln>
              <a:solidFill>
                <a:schemeClr val="tx1">
                  <a:lumMod val="50000"/>
                  <a:lumOff val="50000"/>
                </a:schemeClr>
              </a:solidFill>
            </a:ln>
          </p:spPr>
        </p:pic>
        <p:sp>
          <p:nvSpPr>
            <p:cNvPr id="6" name="Rectangle: Rounded Corners 5">
              <a:extLst>
                <a:ext uri="{FF2B5EF4-FFF2-40B4-BE49-F238E27FC236}">
                  <a16:creationId xmlns:a16="http://schemas.microsoft.com/office/drawing/2014/main" id="{3133B6F3-1031-4F8C-B83A-73A230FDDBB7}"/>
                </a:ext>
              </a:extLst>
            </p:cNvPr>
            <p:cNvSpPr/>
            <p:nvPr/>
          </p:nvSpPr>
          <p:spPr>
            <a:xfrm>
              <a:off x="4740864" y="906039"/>
              <a:ext cx="3990155" cy="60666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043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C0B6C487-076D-4DBF-97DF-D064C547392E}"/>
              </a:ext>
            </a:extLst>
          </p:cNvPr>
          <p:cNvSpPr>
            <a:spLocks noGrp="1"/>
          </p:cNvSpPr>
          <p:nvPr>
            <p:ph type="body" sz="quarter" idx="11"/>
          </p:nvPr>
        </p:nvSpPr>
        <p:spPr>
          <a:xfrm>
            <a:off x="75923" y="762319"/>
            <a:ext cx="6516037" cy="3445524"/>
          </a:xfrm>
        </p:spPr>
        <p:txBody>
          <a:bodyPr vert="horz" lIns="91440" tIns="45720" rIns="91440" bIns="45720" rtlCol="0" anchor="t">
            <a:noAutofit/>
          </a:bodyPr>
          <a:lstStyle/>
          <a:p>
            <a:pPr marL="359410" lvl="1" indent="-285750">
              <a:spcAft>
                <a:spcPts val="0"/>
              </a:spcAft>
            </a:pPr>
            <a:r>
              <a:rPr lang="en-GB" sz="1200">
                <a:latin typeface="+mn-lt"/>
                <a:ea typeface="+mn-lt"/>
                <a:cs typeface="+mn-lt"/>
              </a:rPr>
              <a:t>Provides different options for including variables in the model:</a:t>
            </a:r>
            <a:endParaRPr lang="en-GB" sz="1200" b="1">
              <a:latin typeface="+mn-lt"/>
            </a:endParaRPr>
          </a:p>
          <a:p>
            <a:pPr marL="541020" lvl="2" indent="-179705">
              <a:spcAft>
                <a:spcPts val="0"/>
              </a:spcAft>
            </a:pPr>
            <a:r>
              <a:rPr lang="en-GB" sz="1200" b="1"/>
              <a:t>Must include all user specified variables</a:t>
            </a:r>
            <a:endParaRPr lang="en-GB" sz="1200" b="1">
              <a:cs typeface="Arial"/>
            </a:endParaRPr>
          </a:p>
          <a:p>
            <a:pPr marL="541020" lvl="2" indent="-179705">
              <a:spcAft>
                <a:spcPts val="0"/>
              </a:spcAft>
            </a:pPr>
            <a:r>
              <a:rPr lang="en-GB" sz="1200">
                <a:ea typeface="+mn-lt"/>
                <a:cs typeface="+mn-lt"/>
              </a:rPr>
              <a:t>Three “Stepwise” Methods, sequentially try including or excluding variables one at a time and see if things improve or not</a:t>
            </a:r>
            <a:endParaRPr lang="en-GB" sz="1200">
              <a:cs typeface="Arial"/>
            </a:endParaRPr>
          </a:p>
          <a:p>
            <a:pPr marL="718820" lvl="3" indent="-179705">
              <a:spcAft>
                <a:spcPts val="0"/>
              </a:spcAft>
            </a:pPr>
            <a:r>
              <a:rPr lang="en-GB" sz="1200" b="1">
                <a:ea typeface="+mn-lt"/>
                <a:cs typeface="+mn-lt"/>
              </a:rPr>
              <a:t>Forward Selection</a:t>
            </a:r>
            <a:endParaRPr lang="en-GB" sz="1200">
              <a:ea typeface="+mn-lt"/>
              <a:cs typeface="+mn-lt"/>
            </a:endParaRPr>
          </a:p>
          <a:p>
            <a:pPr marL="1079500" lvl="5">
              <a:spcBef>
                <a:spcPts val="400"/>
              </a:spcBef>
              <a:spcAft>
                <a:spcPts val="0"/>
              </a:spcAft>
            </a:pPr>
            <a:r>
              <a:rPr lang="en-CA" sz="1200">
                <a:cs typeface="Arial"/>
              </a:rPr>
              <a:t>Starts with a null model. </a:t>
            </a:r>
            <a:r>
              <a:rPr lang="en-GB" sz="1200">
                <a:ea typeface="+mn-lt"/>
                <a:cs typeface="+mn-lt"/>
              </a:rPr>
              <a:t>Include next most significant predictor</a:t>
            </a:r>
          </a:p>
          <a:p>
            <a:pPr marL="1079500" lvl="5">
              <a:spcBef>
                <a:spcPts val="400"/>
              </a:spcBef>
              <a:spcAft>
                <a:spcPts val="0"/>
              </a:spcAft>
            </a:pPr>
            <a:r>
              <a:rPr lang="en-GB" sz="1200">
                <a:ea typeface="+mn-lt"/>
                <a:cs typeface="+mn-lt"/>
              </a:rPr>
              <a:t>Assesses variables not already in model</a:t>
            </a:r>
          </a:p>
          <a:p>
            <a:pPr marL="1079500" lvl="5">
              <a:spcBef>
                <a:spcPts val="400"/>
              </a:spcBef>
              <a:spcAft>
                <a:spcPts val="0"/>
              </a:spcAft>
            </a:pPr>
            <a:r>
              <a:rPr lang="en-GB" sz="1200">
                <a:ea typeface="+mn-lt"/>
                <a:cs typeface="+mn-lt"/>
              </a:rPr>
              <a:t>Repeats until no significant predictors are left out of the model (for given significance threshold)</a:t>
            </a:r>
          </a:p>
          <a:p>
            <a:pPr marL="711200" lvl="4">
              <a:spcBef>
                <a:spcPts val="750"/>
              </a:spcBef>
              <a:spcAft>
                <a:spcPts val="0"/>
              </a:spcAft>
            </a:pPr>
            <a:r>
              <a:rPr lang="en-GB" sz="1200" b="1">
                <a:ea typeface="+mn-lt"/>
                <a:cs typeface="+mn-lt"/>
              </a:rPr>
              <a:t>Backward </a:t>
            </a:r>
            <a:r>
              <a:rPr lang="en-GB" sz="1200" b="1">
                <a:cs typeface="Arial"/>
              </a:rPr>
              <a:t>Selection</a:t>
            </a:r>
            <a:endParaRPr lang="en-GB" sz="1200">
              <a:ea typeface="+mn-lt"/>
              <a:cs typeface="+mn-lt"/>
            </a:endParaRPr>
          </a:p>
          <a:p>
            <a:pPr marL="1079500" lvl="5">
              <a:spcBef>
                <a:spcPts val="400"/>
              </a:spcBef>
              <a:spcAft>
                <a:spcPts val="0"/>
              </a:spcAft>
            </a:pPr>
            <a:r>
              <a:rPr lang="en-GB" sz="1200">
                <a:ea typeface="+mn-lt"/>
                <a:cs typeface="+mn-lt"/>
              </a:rPr>
              <a:t>Starts with all variables in the model; removes least significant variable at each step</a:t>
            </a:r>
          </a:p>
          <a:p>
            <a:pPr marL="1079500" lvl="5">
              <a:spcBef>
                <a:spcPts val="400"/>
              </a:spcBef>
              <a:spcAft>
                <a:spcPts val="0"/>
              </a:spcAft>
            </a:pPr>
            <a:r>
              <a:rPr lang="en-GB" sz="1200">
                <a:ea typeface="+mn-lt"/>
                <a:cs typeface="+mn-lt"/>
              </a:rPr>
              <a:t>Model building stops when all remaining variables are significant (for given threshold)</a:t>
            </a:r>
          </a:p>
          <a:p>
            <a:pPr marL="711200" lvl="4">
              <a:spcBef>
                <a:spcPts val="750"/>
              </a:spcBef>
              <a:spcAft>
                <a:spcPts val="0"/>
              </a:spcAft>
            </a:pPr>
            <a:r>
              <a:rPr lang="en-GB" sz="1200" b="1">
                <a:ea typeface="+mn-lt"/>
                <a:cs typeface="+mn-lt"/>
              </a:rPr>
              <a:t>Stepwise </a:t>
            </a:r>
            <a:r>
              <a:rPr lang="en-GB" sz="1200" b="1">
                <a:cs typeface="Arial"/>
              </a:rPr>
              <a:t>Selection</a:t>
            </a:r>
            <a:endParaRPr lang="en-GB" sz="1200">
              <a:ea typeface="+mn-lt"/>
              <a:cs typeface="+mn-lt"/>
            </a:endParaRPr>
          </a:p>
          <a:p>
            <a:pPr marL="1079500" lvl="5">
              <a:spcBef>
                <a:spcPts val="400"/>
              </a:spcBef>
              <a:spcAft>
                <a:spcPts val="0"/>
              </a:spcAft>
            </a:pPr>
            <a:r>
              <a:rPr lang="en-GB" sz="1200">
                <a:cs typeface="Arial"/>
              </a:rPr>
              <a:t>Like forward selection, but also consider removing variables at each step. I</a:t>
            </a:r>
            <a:r>
              <a:rPr lang="en-CA" sz="1200">
                <a:cs typeface="Arial"/>
              </a:rPr>
              <a:t>t tries all possible ways</a:t>
            </a:r>
          </a:p>
          <a:p>
            <a:pPr marL="1079500" lvl="5">
              <a:spcBef>
                <a:spcPts val="400"/>
              </a:spcBef>
              <a:spcAft>
                <a:spcPts val="0"/>
              </a:spcAft>
            </a:pPr>
            <a:r>
              <a:rPr lang="en-GB" sz="1200">
                <a:cs typeface="Arial"/>
              </a:rPr>
              <a:t>Detects situation when the combination of the second and third variable being included in the model make the first variable less significant</a:t>
            </a:r>
          </a:p>
          <a:p>
            <a:pPr marL="541020" lvl="2" indent="-179705">
              <a:spcAft>
                <a:spcPts val="0"/>
              </a:spcAft>
            </a:pPr>
            <a:r>
              <a:rPr lang="en-GB" sz="1200" b="1">
                <a:cs typeface="Arial"/>
              </a:rPr>
              <a:t>R- squared </a:t>
            </a:r>
            <a:r>
              <a:rPr lang="en-GB" sz="1200">
                <a:cs typeface="Arial"/>
              </a:rPr>
              <a:t>and </a:t>
            </a:r>
            <a:r>
              <a:rPr lang="en-GB" sz="1200" b="1">
                <a:ea typeface="+mn-lt"/>
                <a:cs typeface="+mn-lt"/>
              </a:rPr>
              <a:t>Variable Sequence of My choice</a:t>
            </a:r>
            <a:r>
              <a:rPr lang="en-GB" sz="1200">
                <a:cs typeface="Arial"/>
              </a:rPr>
              <a:t> (out of scope)</a:t>
            </a:r>
          </a:p>
          <a:p>
            <a:pPr marL="359410" lvl="1" indent="-285750">
              <a:spcAft>
                <a:spcPts val="0"/>
              </a:spcAft>
            </a:pPr>
            <a:endParaRPr lang="en-GB" sz="1200">
              <a:latin typeface="+mn-lt"/>
              <a:cs typeface="Arial"/>
            </a:endParaRPr>
          </a:p>
          <a:p>
            <a:pPr marL="541020" lvl="2" indent="-179705">
              <a:spcAft>
                <a:spcPts val="0"/>
              </a:spcAft>
            </a:pPr>
            <a:endParaRPr lang="en-GB" sz="1200" b="1">
              <a:cs typeface="Arial" panose="020B0604020202020204"/>
            </a:endParaRPr>
          </a:p>
          <a:p>
            <a:pPr marL="718820" lvl="3" indent="-179705">
              <a:spcBef>
                <a:spcPts val="750"/>
              </a:spcBef>
              <a:spcAft>
                <a:spcPts val="0"/>
              </a:spcAft>
            </a:pPr>
            <a:endParaRPr lang="en-GB" sz="1200">
              <a:ea typeface="+mn-lt"/>
              <a:cs typeface="+mn-lt"/>
            </a:endParaRPr>
          </a:p>
          <a:p>
            <a:pPr marL="179705" indent="-179705">
              <a:spcBef>
                <a:spcPts val="750"/>
              </a:spcBef>
              <a:spcAft>
                <a:spcPts val="0"/>
              </a:spcAft>
            </a:pPr>
            <a:endParaRPr lang="en-CA">
              <a:cs typeface="Arial"/>
            </a:endParaRPr>
          </a:p>
        </p:txBody>
      </p:sp>
      <p:sp>
        <p:nvSpPr>
          <p:cNvPr id="3" name="Title 2">
            <a:extLst>
              <a:ext uri="{FF2B5EF4-FFF2-40B4-BE49-F238E27FC236}">
                <a16:creationId xmlns:a16="http://schemas.microsoft.com/office/drawing/2014/main" id="{E30C1F15-E3F1-4EB9-986E-2AC3B4787B0F}"/>
              </a:ext>
            </a:extLst>
          </p:cNvPr>
          <p:cNvSpPr>
            <a:spLocks noGrp="1"/>
          </p:cNvSpPr>
          <p:nvPr>
            <p:ph type="title"/>
          </p:nvPr>
        </p:nvSpPr>
        <p:spPr/>
        <p:txBody>
          <a:bodyPr/>
          <a:lstStyle/>
          <a:p>
            <a:r>
              <a:rPr lang="en-CA">
                <a:latin typeface="Arial"/>
                <a:cs typeface="Arial"/>
              </a:rPr>
              <a:t>Variable Selection Methods</a:t>
            </a:r>
            <a:endParaRPr lang="en-US"/>
          </a:p>
        </p:txBody>
      </p:sp>
      <p:grpSp>
        <p:nvGrpSpPr>
          <p:cNvPr id="5" name="Group 4">
            <a:extLst>
              <a:ext uri="{FF2B5EF4-FFF2-40B4-BE49-F238E27FC236}">
                <a16:creationId xmlns:a16="http://schemas.microsoft.com/office/drawing/2014/main" id="{ECD6EA6E-9DA0-4B95-BBB5-8F1B92CB7B26}"/>
              </a:ext>
            </a:extLst>
          </p:cNvPr>
          <p:cNvGrpSpPr/>
          <p:nvPr/>
        </p:nvGrpSpPr>
        <p:grpSpPr>
          <a:xfrm>
            <a:off x="6537746" y="1268708"/>
            <a:ext cx="2497562" cy="2432745"/>
            <a:chOff x="6226419" y="863784"/>
            <a:chExt cx="2875084" cy="2800469"/>
          </a:xfrm>
        </p:grpSpPr>
        <p:pic>
          <p:nvPicPr>
            <p:cNvPr id="4" name="Picture 4" descr="A screenshot of a social media post&#10;&#10;Description generated with very high confidence">
              <a:extLst>
                <a:ext uri="{FF2B5EF4-FFF2-40B4-BE49-F238E27FC236}">
                  <a16:creationId xmlns:a16="http://schemas.microsoft.com/office/drawing/2014/main" id="{0C09852D-A27A-4335-8370-6740E4CDB301}"/>
                </a:ext>
              </a:extLst>
            </p:cNvPr>
            <p:cNvPicPr>
              <a:picLocks noChangeAspect="1"/>
            </p:cNvPicPr>
            <p:nvPr/>
          </p:nvPicPr>
          <p:blipFill>
            <a:blip r:embed="rId4"/>
            <a:stretch>
              <a:fillRect/>
            </a:stretch>
          </p:blipFill>
          <p:spPr>
            <a:xfrm>
              <a:off x="6226419" y="863784"/>
              <a:ext cx="2875084" cy="2800469"/>
            </a:xfrm>
            <a:prstGeom prst="rect">
              <a:avLst/>
            </a:prstGeom>
            <a:ln>
              <a:solidFill>
                <a:schemeClr val="tx1">
                  <a:lumMod val="50000"/>
                  <a:lumOff val="50000"/>
                </a:schemeClr>
              </a:solidFill>
            </a:ln>
          </p:spPr>
        </p:pic>
        <p:sp>
          <p:nvSpPr>
            <p:cNvPr id="8" name="Rectangle: Rounded Corners 7">
              <a:extLst>
                <a:ext uri="{FF2B5EF4-FFF2-40B4-BE49-F238E27FC236}">
                  <a16:creationId xmlns:a16="http://schemas.microsoft.com/office/drawing/2014/main" id="{5088E2CE-E43D-4160-B5A4-0DE0E0DC46AE}"/>
                </a:ext>
              </a:extLst>
            </p:cNvPr>
            <p:cNvSpPr/>
            <p:nvPr/>
          </p:nvSpPr>
          <p:spPr>
            <a:xfrm>
              <a:off x="6288828" y="1436680"/>
              <a:ext cx="2736475" cy="826994"/>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4200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pic>
        <p:nvPicPr>
          <p:cNvPr id="6" name="Picture 5">
            <a:extLst>
              <a:ext uri="{FF2B5EF4-FFF2-40B4-BE49-F238E27FC236}">
                <a16:creationId xmlns:a16="http://schemas.microsoft.com/office/drawing/2014/main" id="{55F0E0AD-80B4-4D03-B234-FD3C3B517B4A}"/>
              </a:ext>
            </a:extLst>
          </p:cNvPr>
          <p:cNvPicPr>
            <a:picLocks noChangeAspect="1"/>
          </p:cNvPicPr>
          <p:nvPr/>
        </p:nvPicPr>
        <p:blipFill>
          <a:blip r:embed="rId4"/>
          <a:stretch>
            <a:fillRect/>
          </a:stretch>
        </p:blipFill>
        <p:spPr>
          <a:xfrm>
            <a:off x="3729165" y="1191007"/>
            <a:ext cx="5075066" cy="3130528"/>
          </a:xfrm>
          <a:prstGeom prst="rect">
            <a:avLst/>
          </a:prstGeom>
          <a:ln>
            <a:solidFill>
              <a:schemeClr val="tx1">
                <a:lumMod val="50000"/>
                <a:lumOff val="50000"/>
              </a:schemeClr>
            </a:solidFill>
          </a:ln>
        </p:spPr>
      </p:pic>
      <p:sp>
        <p:nvSpPr>
          <p:cNvPr id="3" name="Title 2">
            <a:extLst>
              <a:ext uri="{FF2B5EF4-FFF2-40B4-BE49-F238E27FC236}">
                <a16:creationId xmlns:a16="http://schemas.microsoft.com/office/drawing/2014/main" id="{7492B671-2B59-47C3-BDD3-64F03DF7BC5D}"/>
              </a:ext>
            </a:extLst>
          </p:cNvPr>
          <p:cNvSpPr>
            <a:spLocks noGrp="1"/>
          </p:cNvSpPr>
          <p:nvPr>
            <p:ph type="title"/>
          </p:nvPr>
        </p:nvSpPr>
        <p:spPr/>
        <p:txBody>
          <a:bodyPr/>
          <a:lstStyle/>
          <a:p>
            <a:r>
              <a:rPr lang="en-CA"/>
              <a:t>Complex of Multiple Workflows </a:t>
            </a:r>
          </a:p>
        </p:txBody>
      </p:sp>
      <p:pic>
        <p:nvPicPr>
          <p:cNvPr id="8" name="Picture 7">
            <a:extLst>
              <a:ext uri="{FF2B5EF4-FFF2-40B4-BE49-F238E27FC236}">
                <a16:creationId xmlns:a16="http://schemas.microsoft.com/office/drawing/2014/main" id="{CBDC6318-F10C-4166-AC29-9A137CA01DE6}"/>
              </a:ext>
            </a:extLst>
          </p:cNvPr>
          <p:cNvPicPr>
            <a:picLocks noChangeAspect="1"/>
          </p:cNvPicPr>
          <p:nvPr/>
        </p:nvPicPr>
        <p:blipFill>
          <a:blip r:embed="rId5"/>
          <a:stretch>
            <a:fillRect/>
          </a:stretch>
        </p:blipFill>
        <p:spPr>
          <a:xfrm>
            <a:off x="457200" y="1052701"/>
            <a:ext cx="1961905" cy="1333333"/>
          </a:xfrm>
          <a:prstGeom prst="rect">
            <a:avLst/>
          </a:prstGeom>
          <a:ln>
            <a:solidFill>
              <a:schemeClr val="tx1">
                <a:lumMod val="50000"/>
                <a:lumOff val="50000"/>
              </a:schemeClr>
            </a:solidFill>
          </a:ln>
        </p:spPr>
      </p:pic>
      <p:pic>
        <p:nvPicPr>
          <p:cNvPr id="11" name="Picture 10">
            <a:extLst>
              <a:ext uri="{FF2B5EF4-FFF2-40B4-BE49-F238E27FC236}">
                <a16:creationId xmlns:a16="http://schemas.microsoft.com/office/drawing/2014/main" id="{035926C5-1171-4F8E-AE49-2F5BDE6D43C0}"/>
              </a:ext>
            </a:extLst>
          </p:cNvPr>
          <p:cNvPicPr>
            <a:picLocks noChangeAspect="1"/>
          </p:cNvPicPr>
          <p:nvPr/>
        </p:nvPicPr>
        <p:blipFill>
          <a:blip r:embed="rId6"/>
          <a:stretch>
            <a:fillRect/>
          </a:stretch>
        </p:blipFill>
        <p:spPr>
          <a:xfrm>
            <a:off x="447699" y="2576120"/>
            <a:ext cx="2866644" cy="1044495"/>
          </a:xfrm>
          <a:prstGeom prst="rect">
            <a:avLst/>
          </a:prstGeom>
          <a:ln>
            <a:solidFill>
              <a:schemeClr val="tx1">
                <a:lumMod val="50000"/>
                <a:lumOff val="50000"/>
              </a:schemeClr>
            </a:solidFill>
          </a:ln>
        </p:spPr>
      </p:pic>
      <p:pic>
        <p:nvPicPr>
          <p:cNvPr id="12" name="Picture 11">
            <a:extLst>
              <a:ext uri="{FF2B5EF4-FFF2-40B4-BE49-F238E27FC236}">
                <a16:creationId xmlns:a16="http://schemas.microsoft.com/office/drawing/2014/main" id="{AEBDF4DE-6FBE-4F49-B10E-7A3797D5D1E4}"/>
              </a:ext>
            </a:extLst>
          </p:cNvPr>
          <p:cNvPicPr>
            <a:picLocks noChangeAspect="1"/>
          </p:cNvPicPr>
          <p:nvPr/>
        </p:nvPicPr>
        <p:blipFill>
          <a:blip r:embed="rId7"/>
          <a:stretch>
            <a:fillRect/>
          </a:stretch>
        </p:blipFill>
        <p:spPr>
          <a:xfrm>
            <a:off x="457200" y="3894599"/>
            <a:ext cx="2857143" cy="733333"/>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2266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8F1808-9363-44F0-933B-CA2A0C1EFDF2}"/>
              </a:ext>
            </a:extLst>
          </p:cNvPr>
          <p:cNvSpPr>
            <a:spLocks noGrp="1"/>
          </p:cNvSpPr>
          <p:nvPr>
            <p:ph type="body" sz="quarter" idx="11"/>
          </p:nvPr>
        </p:nvSpPr>
        <p:spPr>
          <a:xfrm>
            <a:off x="457201" y="975278"/>
            <a:ext cx="5535042" cy="3445524"/>
          </a:xfrm>
        </p:spPr>
        <p:txBody>
          <a:bodyPr vert="horz" lIns="91440" tIns="45720" rIns="91440" bIns="45720" rtlCol="0" anchor="t">
            <a:noAutofit/>
          </a:bodyPr>
          <a:lstStyle/>
          <a:p>
            <a:pPr marL="285750" indent="-285750">
              <a:spcAft>
                <a:spcPts val="300"/>
              </a:spcAft>
              <a:buFont typeface="Arial"/>
              <a:buChar char="•"/>
            </a:pPr>
            <a:r>
              <a:rPr lang="en-US">
                <a:cs typeface="Arial"/>
              </a:rPr>
              <a:t>Stepwise methods options:</a:t>
            </a:r>
            <a:endParaRPr lang="en-US"/>
          </a:p>
          <a:p>
            <a:pPr marL="466090" lvl="1" indent="-285750">
              <a:spcAft>
                <a:spcPts val="300"/>
              </a:spcAft>
              <a:buFont typeface="Arial"/>
              <a:buChar char="•"/>
            </a:pPr>
            <a:r>
              <a:rPr lang="en-US">
                <a:latin typeface="+mn-lt"/>
                <a:cs typeface="Arial"/>
              </a:rPr>
              <a:t>Significance Limits options</a:t>
            </a:r>
          </a:p>
          <a:p>
            <a:pPr marL="818515" lvl="2" indent="-171450">
              <a:spcAft>
                <a:spcPts val="300"/>
              </a:spcAft>
              <a:buFont typeface="Arial"/>
              <a:buChar char="•"/>
            </a:pPr>
            <a:r>
              <a:rPr lang="en-US">
                <a:ea typeface="+mn-lt"/>
                <a:cs typeface="+mn-lt"/>
              </a:rPr>
              <a:t>To set the p-value threshold</a:t>
            </a:r>
          </a:p>
          <a:p>
            <a:pPr marL="466090" lvl="1" indent="-285750">
              <a:spcAft>
                <a:spcPts val="300"/>
              </a:spcAft>
              <a:buFont typeface="Arial"/>
              <a:buChar char="•"/>
            </a:pPr>
            <a:r>
              <a:rPr lang="en-US">
                <a:latin typeface="+mn-lt"/>
                <a:ea typeface="+mn-lt"/>
                <a:cs typeface="+mn-lt"/>
              </a:rPr>
              <a:t>Round trip: </a:t>
            </a:r>
          </a:p>
          <a:p>
            <a:pPr marL="818515" lvl="2" indent="-171450">
              <a:spcAft>
                <a:spcPts val="300"/>
              </a:spcAft>
              <a:buFont typeface="Arial"/>
              <a:buChar char="•"/>
            </a:pPr>
            <a:r>
              <a:rPr lang="en-US">
                <a:ea typeface="+mn-lt"/>
                <a:cs typeface="+mn-lt"/>
              </a:rPr>
              <a:t>The limit for the entry-exit-entry-exit sequences before a variable is disqualified and excluded from the model</a:t>
            </a:r>
            <a:endParaRPr lang="en-US">
              <a:cs typeface="Arial"/>
            </a:endParaRPr>
          </a:p>
          <a:p>
            <a:pPr marL="466090" lvl="1" indent="-285750">
              <a:spcAft>
                <a:spcPts val="300"/>
              </a:spcAft>
              <a:buFont typeface="Arial"/>
              <a:buChar char="•"/>
            </a:pPr>
            <a:r>
              <a:rPr lang="en-US">
                <a:latin typeface="+mn-lt"/>
                <a:cs typeface="Arial"/>
              </a:rPr>
              <a:t>Entropy difference threshold</a:t>
            </a:r>
          </a:p>
          <a:p>
            <a:pPr marL="818515" lvl="2" indent="-171450">
              <a:spcAft>
                <a:spcPts val="300"/>
              </a:spcAft>
              <a:buFont typeface="Arial"/>
              <a:buChar char="•"/>
            </a:pPr>
            <a:r>
              <a:rPr lang="en-US">
                <a:cs typeface="Arial"/>
              </a:rPr>
              <a:t>To</a:t>
            </a:r>
            <a:r>
              <a:rPr lang="en-US">
                <a:ea typeface="+mn-lt"/>
                <a:cs typeface="+mn-lt"/>
              </a:rPr>
              <a:t> set the p-value for the difference between in and out at any given state</a:t>
            </a:r>
            <a:endParaRPr lang="en-US">
              <a:cs typeface="Arial"/>
            </a:endParaRPr>
          </a:p>
          <a:p>
            <a:pPr marL="285750" indent="-285750">
              <a:spcAft>
                <a:spcPts val="300"/>
              </a:spcAft>
              <a:buFont typeface="Arial"/>
              <a:buChar char="•"/>
            </a:pPr>
            <a:r>
              <a:rPr lang="en-US">
                <a:ea typeface="+mn-lt"/>
                <a:cs typeface="+mn-lt"/>
              </a:rPr>
              <a:t>Keep indicator variables together</a:t>
            </a:r>
          </a:p>
          <a:p>
            <a:pPr marL="351790" lvl="1" indent="-171450">
              <a:spcAft>
                <a:spcPts val="300"/>
              </a:spcAft>
              <a:buFont typeface="Arial"/>
              <a:buChar char="•"/>
            </a:pPr>
            <a:r>
              <a:rPr lang="en-US">
                <a:latin typeface="+mn-lt"/>
                <a:ea typeface="+mn-lt"/>
                <a:cs typeface="+mn-lt"/>
              </a:rPr>
              <a:t>To force all categories of a dummy-encoded variable to enter the model</a:t>
            </a:r>
          </a:p>
          <a:p>
            <a:pPr marL="285750" indent="-285750">
              <a:spcAft>
                <a:spcPts val="300"/>
              </a:spcAft>
              <a:buFont typeface="Arial"/>
              <a:buChar char="•"/>
            </a:pPr>
            <a:r>
              <a:rPr lang="en-US">
                <a:ea typeface="+mn-lt"/>
                <a:cs typeface="+mn-lt"/>
              </a:rPr>
              <a:t>Singular value threshold</a:t>
            </a:r>
          </a:p>
          <a:p>
            <a:pPr marL="351790" lvl="1" indent="-171450">
              <a:spcAft>
                <a:spcPts val="300"/>
              </a:spcAft>
              <a:buFont typeface="Arial"/>
              <a:buChar char="•"/>
            </a:pPr>
            <a:r>
              <a:rPr lang="en-US">
                <a:latin typeface="+mn-lt"/>
                <a:ea typeface="+mn-lt"/>
                <a:cs typeface="+mn-lt"/>
              </a:rPr>
              <a:t>The</a:t>
            </a:r>
            <a:r>
              <a:rPr lang="en-US">
                <a:latin typeface="+mn-lt"/>
                <a:cs typeface="Arial"/>
              </a:rPr>
              <a:t> minimum value for minimizing sum of squared errors</a:t>
            </a:r>
          </a:p>
          <a:p>
            <a:pPr marL="285750" indent="-285750">
              <a:spcAft>
                <a:spcPts val="300"/>
              </a:spcAft>
              <a:buFont typeface="Arial"/>
              <a:buChar char="•"/>
            </a:pPr>
            <a:r>
              <a:rPr lang="en-US">
                <a:cs typeface="Arial"/>
              </a:rPr>
              <a:t>Suppress intercept</a:t>
            </a:r>
          </a:p>
          <a:p>
            <a:pPr marL="351790" lvl="1" indent="-171450">
              <a:spcAft>
                <a:spcPts val="300"/>
              </a:spcAft>
              <a:buFont typeface="Arial"/>
              <a:buChar char="•"/>
            </a:pPr>
            <a:r>
              <a:rPr lang="en-US">
                <a:latin typeface="+mn-lt"/>
                <a:cs typeface="Arial"/>
              </a:rPr>
              <a:t>To set intercept to zero</a:t>
            </a:r>
          </a:p>
          <a:p>
            <a:pPr marL="180340" lvl="1">
              <a:spcAft>
                <a:spcPts val="0"/>
              </a:spcAft>
            </a:pPr>
            <a:endParaRPr lang="en-US">
              <a:latin typeface="+mn-lt"/>
              <a:cs typeface="Arial"/>
            </a:endParaRPr>
          </a:p>
          <a:p>
            <a:pPr marL="571500" indent="-285750">
              <a:spcAft>
                <a:spcPts val="0"/>
              </a:spcAft>
              <a:buFont typeface="Arial"/>
              <a:buChar char="•"/>
            </a:pPr>
            <a:endParaRPr lang="en-US">
              <a:cs typeface="Arial"/>
            </a:endParaRPr>
          </a:p>
          <a:p>
            <a:pPr marL="466090" lvl="1" indent="-285750">
              <a:spcAft>
                <a:spcPts val="0"/>
              </a:spcAft>
              <a:buFont typeface="Arial"/>
              <a:buChar char="•"/>
            </a:pPr>
            <a:endParaRPr lang="en-US">
              <a:latin typeface="+mn-lt"/>
              <a:cs typeface="Arial"/>
            </a:endParaRPr>
          </a:p>
          <a:p>
            <a:pPr marL="466090" lvl="1" indent="-285750">
              <a:spcAft>
                <a:spcPts val="0"/>
              </a:spcAft>
              <a:buFont typeface="Arial"/>
              <a:buChar char="•"/>
            </a:pPr>
            <a:endParaRPr lang="en-US">
              <a:latin typeface="+mn-lt"/>
              <a:cs typeface="Arial"/>
            </a:endParaRPr>
          </a:p>
          <a:p>
            <a:pPr marL="285750">
              <a:spcAft>
                <a:spcPts val="0"/>
              </a:spcAft>
              <a:buFont typeface="Arial"/>
              <a:buChar char="•"/>
            </a:pPr>
            <a:endParaRPr lang="en-US">
              <a:cs typeface="Arial"/>
            </a:endParaRPr>
          </a:p>
          <a:p>
            <a:pPr marL="466090" lvl="1" indent="-285750">
              <a:spcAft>
                <a:spcPts val="0"/>
              </a:spcAft>
              <a:buFont typeface="Arial"/>
              <a:buChar char="•"/>
            </a:pPr>
            <a:endParaRPr lang="en-US">
              <a:latin typeface="+mn-lt"/>
              <a:cs typeface="Arial"/>
            </a:endParaRPr>
          </a:p>
          <a:p>
            <a:pPr marL="285750" indent="-285750">
              <a:spcAft>
                <a:spcPts val="0"/>
              </a:spcAft>
              <a:buFont typeface="Arial"/>
              <a:buChar char="•"/>
            </a:pPr>
            <a:endParaRPr lang="en-US">
              <a:cs typeface="Arial"/>
            </a:endParaRPr>
          </a:p>
        </p:txBody>
      </p:sp>
      <p:sp>
        <p:nvSpPr>
          <p:cNvPr id="2" name="Title 1">
            <a:extLst>
              <a:ext uri="{FF2B5EF4-FFF2-40B4-BE49-F238E27FC236}">
                <a16:creationId xmlns:a16="http://schemas.microsoft.com/office/drawing/2014/main" id="{6B13EA80-AB17-4ABC-AD09-7B6A16A67B8D}"/>
              </a:ext>
            </a:extLst>
          </p:cNvPr>
          <p:cNvSpPr>
            <a:spLocks noGrp="1"/>
          </p:cNvSpPr>
          <p:nvPr>
            <p:ph type="title"/>
          </p:nvPr>
        </p:nvSpPr>
        <p:spPr/>
        <p:txBody>
          <a:bodyPr/>
          <a:lstStyle/>
          <a:p>
            <a:r>
              <a:rPr lang="en-US">
                <a:latin typeface="Arial"/>
                <a:cs typeface="Arial"/>
              </a:rPr>
              <a:t>Variable Selection Methods</a:t>
            </a:r>
            <a:endParaRPr lang="en-US"/>
          </a:p>
        </p:txBody>
      </p:sp>
      <p:grpSp>
        <p:nvGrpSpPr>
          <p:cNvPr id="9" name="Group 8">
            <a:extLst>
              <a:ext uri="{FF2B5EF4-FFF2-40B4-BE49-F238E27FC236}">
                <a16:creationId xmlns:a16="http://schemas.microsoft.com/office/drawing/2014/main" id="{DC6B11CA-13D8-41AF-8439-BC9FAA420290}"/>
              </a:ext>
            </a:extLst>
          </p:cNvPr>
          <p:cNvGrpSpPr/>
          <p:nvPr/>
        </p:nvGrpSpPr>
        <p:grpSpPr>
          <a:xfrm>
            <a:off x="6077256" y="817140"/>
            <a:ext cx="2919785" cy="3037407"/>
            <a:chOff x="5551714" y="906236"/>
            <a:chExt cx="3445328" cy="3584121"/>
          </a:xfrm>
        </p:grpSpPr>
        <p:pic>
          <p:nvPicPr>
            <p:cNvPr id="5" name="Picture 7" descr="A screenshot of a computer&#10;&#10;Description generated with very high confidence">
              <a:extLst>
                <a:ext uri="{FF2B5EF4-FFF2-40B4-BE49-F238E27FC236}">
                  <a16:creationId xmlns:a16="http://schemas.microsoft.com/office/drawing/2014/main" id="{568C7F4F-70F6-4BDA-BFDA-BE34E2F1FC36}"/>
                </a:ext>
              </a:extLst>
            </p:cNvPr>
            <p:cNvPicPr>
              <a:picLocks noChangeAspect="1"/>
            </p:cNvPicPr>
            <p:nvPr/>
          </p:nvPicPr>
          <p:blipFill>
            <a:blip r:embed="rId3"/>
            <a:stretch>
              <a:fillRect/>
            </a:stretch>
          </p:blipFill>
          <p:spPr>
            <a:xfrm>
              <a:off x="5551714" y="906236"/>
              <a:ext cx="3445328" cy="3584121"/>
            </a:xfrm>
            <a:prstGeom prst="rect">
              <a:avLst/>
            </a:prstGeom>
            <a:ln>
              <a:solidFill>
                <a:schemeClr val="tx1">
                  <a:lumMod val="50000"/>
                  <a:lumOff val="50000"/>
                </a:schemeClr>
              </a:solidFill>
            </a:ln>
          </p:spPr>
        </p:pic>
        <p:sp>
          <p:nvSpPr>
            <p:cNvPr id="7" name="Rectangle: Rounded Corners 6">
              <a:extLst>
                <a:ext uri="{FF2B5EF4-FFF2-40B4-BE49-F238E27FC236}">
                  <a16:creationId xmlns:a16="http://schemas.microsoft.com/office/drawing/2014/main" id="{68691AAE-29D6-4C2C-BD37-EA000054243C}"/>
                </a:ext>
              </a:extLst>
            </p:cNvPr>
            <p:cNvSpPr/>
            <p:nvPr/>
          </p:nvSpPr>
          <p:spPr>
            <a:xfrm>
              <a:off x="5625861" y="1999713"/>
              <a:ext cx="3270865" cy="778258"/>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669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BA7014-C2E3-4C27-9011-E310048A5FBB}"/>
              </a:ext>
            </a:extLst>
          </p:cNvPr>
          <p:cNvSpPr>
            <a:spLocks noGrp="1"/>
          </p:cNvSpPr>
          <p:nvPr>
            <p:ph type="body" sz="quarter" idx="11"/>
          </p:nvPr>
        </p:nvSpPr>
        <p:spPr>
          <a:xfrm>
            <a:off x="457200" y="975278"/>
            <a:ext cx="4818185" cy="3445524"/>
          </a:xfrm>
        </p:spPr>
        <p:txBody>
          <a:bodyPr vert="horz" lIns="91440" tIns="45720" rIns="91440" bIns="45720" rtlCol="0" anchor="t">
            <a:noAutofit/>
          </a:bodyPr>
          <a:lstStyle/>
          <a:p>
            <a:pPr>
              <a:buFont typeface="Arial"/>
              <a:buChar char="•"/>
            </a:pPr>
            <a:r>
              <a:rPr lang="en-US">
                <a:cs typeface="Arial" panose="020B0604020202020204"/>
              </a:rPr>
              <a:t>If choose "Must include all selected variables" option, then all those variables will be forced into the model</a:t>
            </a:r>
            <a:endParaRPr lang="en-US"/>
          </a:p>
          <a:p>
            <a:pPr marL="466090" lvl="1" indent="-285750">
              <a:buFont typeface="Arial"/>
              <a:buChar char="•"/>
            </a:pPr>
            <a:r>
              <a:rPr lang="en-US">
                <a:latin typeface="+mn-lt"/>
                <a:cs typeface="Arial" panose="020B0604020202020204"/>
              </a:rPr>
              <a:t>Only select one of the "capital-loss" related variables because they are strongly related </a:t>
            </a:r>
          </a:p>
          <a:p>
            <a:pPr>
              <a:buFont typeface="Arial"/>
              <a:buChar char="•"/>
            </a:pPr>
            <a:r>
              <a:rPr lang="en-US">
                <a:cs typeface="Arial" panose="020B0604020202020204"/>
              </a:rPr>
              <a:t>"Must include" column in the selected IV section gives ability to force a variable into the model </a:t>
            </a:r>
          </a:p>
          <a:p>
            <a:pPr marL="466090" lvl="1" indent="-285750">
              <a:buFont typeface="Arial"/>
              <a:buChar char="•"/>
            </a:pPr>
            <a:r>
              <a:rPr lang="en-US">
                <a:latin typeface="+mn-lt"/>
                <a:cs typeface="Arial" panose="020B0604020202020204"/>
              </a:rPr>
              <a:t>To understand the relationship between certain variables</a:t>
            </a:r>
          </a:p>
          <a:p>
            <a:pPr marL="285750" indent="-285750">
              <a:buFont typeface="Arial"/>
              <a:buChar char="•"/>
            </a:pPr>
            <a:r>
              <a:rPr lang="en-US">
                <a:cs typeface="Arial" panose="020B0604020202020204"/>
              </a:rPr>
              <a:t>For this demonstration, choose </a:t>
            </a:r>
            <a:r>
              <a:rPr lang="en-US" b="1">
                <a:cs typeface="Arial" panose="020B0604020202020204"/>
              </a:rPr>
              <a:t>Stepwise </a:t>
            </a:r>
            <a:r>
              <a:rPr lang="en-US">
                <a:cs typeface="Arial" panose="020B0604020202020204"/>
              </a:rPr>
              <a:t>Selection as the variable selection mode </a:t>
            </a:r>
          </a:p>
        </p:txBody>
      </p:sp>
      <p:sp>
        <p:nvSpPr>
          <p:cNvPr id="2" name="Title 1">
            <a:extLst>
              <a:ext uri="{FF2B5EF4-FFF2-40B4-BE49-F238E27FC236}">
                <a16:creationId xmlns:a16="http://schemas.microsoft.com/office/drawing/2014/main" id="{48D19FAB-0E81-43D2-B61D-727B816D9C95}"/>
              </a:ext>
            </a:extLst>
          </p:cNvPr>
          <p:cNvSpPr>
            <a:spLocks noGrp="1"/>
          </p:cNvSpPr>
          <p:nvPr>
            <p:ph type="title"/>
          </p:nvPr>
        </p:nvSpPr>
        <p:spPr/>
        <p:txBody>
          <a:bodyPr/>
          <a:lstStyle/>
          <a:p>
            <a:r>
              <a:rPr lang="en-US">
                <a:latin typeface="Arial"/>
                <a:cs typeface="Arial"/>
              </a:rPr>
              <a:t>Independent Variable Selection</a:t>
            </a:r>
            <a:endParaRPr lang="en-US" err="1"/>
          </a:p>
        </p:txBody>
      </p:sp>
      <p:grpSp>
        <p:nvGrpSpPr>
          <p:cNvPr id="9" name="Group 8">
            <a:extLst>
              <a:ext uri="{FF2B5EF4-FFF2-40B4-BE49-F238E27FC236}">
                <a16:creationId xmlns:a16="http://schemas.microsoft.com/office/drawing/2014/main" id="{7A905541-2762-4C9E-AC3E-18F0B87A0E1A}"/>
              </a:ext>
            </a:extLst>
          </p:cNvPr>
          <p:cNvGrpSpPr/>
          <p:nvPr/>
        </p:nvGrpSpPr>
        <p:grpSpPr>
          <a:xfrm>
            <a:off x="5437415" y="889907"/>
            <a:ext cx="3567792" cy="3722914"/>
            <a:chOff x="5437415" y="889907"/>
            <a:chExt cx="3567792" cy="3722914"/>
          </a:xfrm>
        </p:grpSpPr>
        <p:pic>
          <p:nvPicPr>
            <p:cNvPr id="6" name="Picture 7" descr="A screenshot of a computer&#10;&#10;Description generated with very high confidence">
              <a:extLst>
                <a:ext uri="{FF2B5EF4-FFF2-40B4-BE49-F238E27FC236}">
                  <a16:creationId xmlns:a16="http://schemas.microsoft.com/office/drawing/2014/main" id="{50DC3A28-8A4B-4886-A664-18291E9CA16A}"/>
                </a:ext>
              </a:extLst>
            </p:cNvPr>
            <p:cNvPicPr>
              <a:picLocks noChangeAspect="1"/>
            </p:cNvPicPr>
            <p:nvPr/>
          </p:nvPicPr>
          <p:blipFill>
            <a:blip r:embed="rId2"/>
            <a:stretch>
              <a:fillRect/>
            </a:stretch>
          </p:blipFill>
          <p:spPr>
            <a:xfrm>
              <a:off x="5437415" y="889907"/>
              <a:ext cx="3567792" cy="3722914"/>
            </a:xfrm>
            <a:prstGeom prst="rect">
              <a:avLst/>
            </a:prstGeom>
            <a:ln>
              <a:solidFill>
                <a:schemeClr val="tx1">
                  <a:lumMod val="50000"/>
                  <a:lumOff val="50000"/>
                </a:schemeClr>
              </a:solidFill>
            </a:ln>
          </p:spPr>
        </p:pic>
        <p:sp>
          <p:nvSpPr>
            <p:cNvPr id="7" name="Rectangle: Rounded Corners 6">
              <a:extLst>
                <a:ext uri="{FF2B5EF4-FFF2-40B4-BE49-F238E27FC236}">
                  <a16:creationId xmlns:a16="http://schemas.microsoft.com/office/drawing/2014/main" id="{2EA58DE6-B0C4-4789-AC8F-989E3C8C52E8}"/>
                </a:ext>
              </a:extLst>
            </p:cNvPr>
            <p:cNvSpPr/>
            <p:nvPr/>
          </p:nvSpPr>
          <p:spPr>
            <a:xfrm>
              <a:off x="5493962" y="2937024"/>
              <a:ext cx="3461840" cy="1217205"/>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785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BA7014-C2E3-4C27-9011-E310048A5FBB}"/>
              </a:ext>
            </a:extLst>
          </p:cNvPr>
          <p:cNvSpPr>
            <a:spLocks noGrp="1"/>
          </p:cNvSpPr>
          <p:nvPr>
            <p:ph type="body" sz="quarter" idx="11"/>
          </p:nvPr>
        </p:nvSpPr>
        <p:spPr>
          <a:xfrm>
            <a:off x="457200" y="975278"/>
            <a:ext cx="2815883" cy="3445524"/>
          </a:xfrm>
        </p:spPr>
        <p:txBody>
          <a:bodyPr vert="horz" lIns="91440" tIns="45720" rIns="91440" bIns="45720" rtlCol="0" anchor="t">
            <a:noAutofit/>
          </a:bodyPr>
          <a:lstStyle/>
          <a:p>
            <a:pPr marL="285750" indent="-285750">
              <a:buFont typeface="Arial"/>
              <a:buChar char="•"/>
            </a:pPr>
            <a:r>
              <a:rPr lang="en-US">
                <a:ea typeface="+mn-lt"/>
                <a:cs typeface="+mn-lt"/>
              </a:rPr>
              <a:t>Enables access to modifiable variable properties including missing value treatment and reference category selection for categorical variables (dummy encoded)</a:t>
            </a:r>
            <a:endParaRPr lang="en-US"/>
          </a:p>
          <a:p>
            <a:pPr marL="285750" indent="-285750">
              <a:buFont typeface="Arial"/>
              <a:buChar char="•"/>
            </a:pPr>
            <a:r>
              <a:rPr lang="en-US">
                <a:cs typeface="Arial"/>
              </a:rPr>
              <a:t>Set the reference categories for </a:t>
            </a:r>
            <a:r>
              <a:rPr lang="en-US" b="1">
                <a:cs typeface="Arial"/>
              </a:rPr>
              <a:t>relationship</a:t>
            </a:r>
            <a:r>
              <a:rPr lang="en-US">
                <a:cs typeface="Arial"/>
              </a:rPr>
              <a:t> and </a:t>
            </a:r>
            <a:r>
              <a:rPr lang="en-US" b="1" err="1">
                <a:ea typeface="+mn-lt"/>
                <a:cs typeface="+mn-lt"/>
              </a:rPr>
              <a:t>marital_status</a:t>
            </a:r>
            <a:endParaRPr lang="en-US" b="1">
              <a:ea typeface="+mn-lt"/>
              <a:cs typeface="+mn-lt"/>
            </a:endParaRPr>
          </a:p>
          <a:p>
            <a:pPr marL="751840" lvl="1" indent="-285750">
              <a:buFont typeface="Arial"/>
              <a:buChar char="•"/>
            </a:pPr>
            <a:r>
              <a:rPr lang="en-US" b="1">
                <a:cs typeface="Arial"/>
              </a:rPr>
              <a:t>Reminder: </a:t>
            </a:r>
            <a:r>
              <a:rPr lang="en-US">
                <a:ea typeface="+mn-lt"/>
                <a:cs typeface="+mn-lt"/>
              </a:rPr>
              <a:t>the best technique for binning is the WOE</a:t>
            </a:r>
          </a:p>
          <a:p>
            <a:pPr marL="285750" indent="-285750">
              <a:buFont typeface="Arial"/>
              <a:buChar char="•"/>
            </a:pPr>
            <a:r>
              <a:rPr lang="en-US">
                <a:cs typeface="Arial"/>
              </a:rPr>
              <a:t>Click "Run" to train the model</a:t>
            </a:r>
          </a:p>
          <a:p>
            <a:pPr marL="285750" indent="-285750">
              <a:buFont typeface="Arial"/>
              <a:buChar char="•"/>
            </a:pPr>
            <a:endParaRPr lang="en-US">
              <a:cs typeface="Arial"/>
            </a:endParaRPr>
          </a:p>
        </p:txBody>
      </p:sp>
      <p:sp>
        <p:nvSpPr>
          <p:cNvPr id="2" name="Title 1">
            <a:extLst>
              <a:ext uri="{FF2B5EF4-FFF2-40B4-BE49-F238E27FC236}">
                <a16:creationId xmlns:a16="http://schemas.microsoft.com/office/drawing/2014/main" id="{48D19FAB-0E81-43D2-B61D-727B816D9C95}"/>
              </a:ext>
            </a:extLst>
          </p:cNvPr>
          <p:cNvSpPr>
            <a:spLocks noGrp="1"/>
          </p:cNvSpPr>
          <p:nvPr>
            <p:ph type="title"/>
          </p:nvPr>
        </p:nvSpPr>
        <p:spPr/>
        <p:txBody>
          <a:bodyPr/>
          <a:lstStyle/>
          <a:p>
            <a:r>
              <a:rPr lang="en-US">
                <a:latin typeface="Arial"/>
                <a:cs typeface="Arial"/>
              </a:rPr>
              <a:t>Attribute Editor</a:t>
            </a:r>
            <a:endParaRPr lang="en-US" err="1"/>
          </a:p>
        </p:txBody>
      </p:sp>
      <p:sp>
        <p:nvSpPr>
          <p:cNvPr id="7" name="Rectangle: Rounded Corners 6">
            <a:extLst>
              <a:ext uri="{FF2B5EF4-FFF2-40B4-BE49-F238E27FC236}">
                <a16:creationId xmlns:a16="http://schemas.microsoft.com/office/drawing/2014/main" id="{2EA58DE6-B0C4-4789-AC8F-989E3C8C52E8}"/>
              </a:ext>
            </a:extLst>
          </p:cNvPr>
          <p:cNvSpPr/>
          <p:nvPr/>
        </p:nvSpPr>
        <p:spPr>
          <a:xfrm>
            <a:off x="7343905" y="4264871"/>
            <a:ext cx="1021975" cy="226185"/>
          </a:xfrm>
          <a:prstGeom prst="roundRect">
            <a:avLst/>
          </a:prstGeom>
          <a:solidFill>
            <a:srgbClr val="FF88A4">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72BA28-245C-4710-8414-267B4943DCA4}"/>
              </a:ext>
            </a:extLst>
          </p:cNvPr>
          <p:cNvGrpSpPr/>
          <p:nvPr/>
        </p:nvGrpSpPr>
        <p:grpSpPr>
          <a:xfrm>
            <a:off x="3354265" y="498695"/>
            <a:ext cx="5549411" cy="4299977"/>
            <a:chOff x="2921977" y="564637"/>
            <a:chExt cx="5549411" cy="4299977"/>
          </a:xfrm>
        </p:grpSpPr>
        <p:pic>
          <p:nvPicPr>
            <p:cNvPr id="5" name="Picture 5" descr="A screenshot of a social media post&#10;&#10;Description generated with very high confidence">
              <a:extLst>
                <a:ext uri="{FF2B5EF4-FFF2-40B4-BE49-F238E27FC236}">
                  <a16:creationId xmlns:a16="http://schemas.microsoft.com/office/drawing/2014/main" id="{5868FA57-27EB-48D2-98AC-AEA226F86B0D}"/>
                </a:ext>
              </a:extLst>
            </p:cNvPr>
            <p:cNvPicPr>
              <a:picLocks noChangeAspect="1"/>
            </p:cNvPicPr>
            <p:nvPr/>
          </p:nvPicPr>
          <p:blipFill>
            <a:blip r:embed="rId2"/>
            <a:stretch>
              <a:fillRect/>
            </a:stretch>
          </p:blipFill>
          <p:spPr>
            <a:xfrm>
              <a:off x="2921977" y="564637"/>
              <a:ext cx="5549411" cy="4299977"/>
            </a:xfrm>
            <a:prstGeom prst="rect">
              <a:avLst/>
            </a:prstGeom>
          </p:spPr>
        </p:pic>
        <p:sp>
          <p:nvSpPr>
            <p:cNvPr id="8" name="Rectangle: Rounded Corners 7">
              <a:extLst>
                <a:ext uri="{FF2B5EF4-FFF2-40B4-BE49-F238E27FC236}">
                  <a16:creationId xmlns:a16="http://schemas.microsoft.com/office/drawing/2014/main" id="{EC385F20-F1FC-4D18-93CF-90213DE86CF9}"/>
                </a:ext>
              </a:extLst>
            </p:cNvPr>
            <p:cNvSpPr/>
            <p:nvPr/>
          </p:nvSpPr>
          <p:spPr>
            <a:xfrm>
              <a:off x="6867655" y="1759063"/>
              <a:ext cx="882764" cy="204205"/>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074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F4FF889-C3F8-49AD-9593-E74C90C3D7B2}"/>
              </a:ext>
            </a:extLst>
          </p:cNvPr>
          <p:cNvSpPr>
            <a:spLocks noGrp="1"/>
          </p:cNvSpPr>
          <p:nvPr>
            <p:ph type="body" sz="quarter" idx="11"/>
          </p:nvPr>
        </p:nvSpPr>
        <p:spPr>
          <a:xfrm>
            <a:off x="218049" y="979082"/>
            <a:ext cx="5160499" cy="3445524"/>
          </a:xfrm>
        </p:spPr>
        <p:txBody>
          <a:bodyPr/>
          <a:lstStyle/>
          <a:p>
            <a:pPr>
              <a:spcAft>
                <a:spcPts val="0"/>
              </a:spcAft>
            </a:pPr>
            <a:r>
              <a:rPr lang="en-US">
                <a:cs typeface="Arial"/>
              </a:rPr>
              <a:t>Double click on the Linear Regression node to open the model </a:t>
            </a:r>
            <a:endParaRPr lang="en-US"/>
          </a:p>
          <a:p>
            <a:pPr>
              <a:spcAft>
                <a:spcPts val="0"/>
              </a:spcAft>
            </a:pPr>
            <a:r>
              <a:rPr lang="en-US"/>
              <a:t>Knowledge Studio generates the following three tabs:</a:t>
            </a:r>
            <a:endParaRPr lang="en-US">
              <a:cs typeface="Arial" panose="020B0604020202020204"/>
            </a:endParaRPr>
          </a:p>
          <a:p>
            <a:pPr marL="628650" lvl="1" indent="-285750">
              <a:spcAft>
                <a:spcPts val="0"/>
              </a:spcAft>
            </a:pPr>
            <a:r>
              <a:rPr lang="en-US" b="1">
                <a:latin typeface="+mn-lt"/>
              </a:rPr>
              <a:t>Results</a:t>
            </a:r>
            <a:r>
              <a:rPr lang="en-US">
                <a:latin typeface="+mn-lt"/>
              </a:rPr>
              <a:t>: Summary of model results</a:t>
            </a:r>
            <a:endParaRPr lang="en-US">
              <a:latin typeface="+mn-lt"/>
              <a:cs typeface="Arial" panose="020B0604020202020204"/>
            </a:endParaRPr>
          </a:p>
          <a:p>
            <a:pPr marL="971550">
              <a:spcAft>
                <a:spcPts val="0"/>
              </a:spcAft>
              <a:buFont typeface="Arial"/>
              <a:buChar char="•"/>
            </a:pPr>
            <a:r>
              <a:rPr lang="en-US">
                <a:ea typeface="+mn-lt"/>
                <a:cs typeface="+mn-lt"/>
              </a:rPr>
              <a:t>Most detail is found in the </a:t>
            </a:r>
            <a:r>
              <a:rPr lang="en-US" b="1">
                <a:ea typeface="+mn-lt"/>
                <a:cs typeface="+mn-lt"/>
              </a:rPr>
              <a:t>Results</a:t>
            </a:r>
            <a:r>
              <a:rPr lang="en-US">
                <a:ea typeface="+mn-lt"/>
                <a:cs typeface="+mn-lt"/>
              </a:rPr>
              <a:t> tab</a:t>
            </a:r>
          </a:p>
          <a:p>
            <a:pPr marL="971550">
              <a:spcAft>
                <a:spcPts val="0"/>
              </a:spcAft>
              <a:buFont typeface="Arial"/>
              <a:buChar char="•"/>
            </a:pPr>
            <a:r>
              <a:rPr lang="en-US">
                <a:ea typeface="+mn-lt"/>
                <a:cs typeface="+mn-lt"/>
              </a:rPr>
              <a:t>The results tab contains a series of views. Use the </a:t>
            </a:r>
            <a:r>
              <a:rPr lang="en-US" b="1">
                <a:ea typeface="+mn-lt"/>
                <a:cs typeface="+mn-lt"/>
              </a:rPr>
              <a:t>Output to view </a:t>
            </a:r>
            <a:r>
              <a:rPr lang="en-US">
                <a:ea typeface="+mn-lt"/>
                <a:cs typeface="+mn-lt"/>
              </a:rPr>
              <a:t>dropdown to select a view</a:t>
            </a:r>
            <a:endParaRPr lang="en-US"/>
          </a:p>
          <a:p>
            <a:pPr marL="971550">
              <a:spcAft>
                <a:spcPts val="0"/>
              </a:spcAft>
              <a:buFont typeface="Arial"/>
              <a:buChar char="•"/>
            </a:pPr>
            <a:r>
              <a:rPr lang="en-US">
                <a:ea typeface="+mn-lt"/>
                <a:cs typeface="+mn-lt"/>
              </a:rPr>
              <a:t>The default view displayed is the </a:t>
            </a:r>
            <a:r>
              <a:rPr lang="en-US" b="1">
                <a:ea typeface="+mn-lt"/>
                <a:cs typeface="+mn-lt"/>
              </a:rPr>
              <a:t>Model Overview</a:t>
            </a:r>
          </a:p>
          <a:p>
            <a:pPr marL="971550">
              <a:spcAft>
                <a:spcPts val="0"/>
              </a:spcAft>
              <a:buFont typeface="Arial"/>
              <a:buChar char="•"/>
            </a:pPr>
            <a:r>
              <a:rPr lang="en-US">
                <a:ea typeface="+mn-lt"/>
                <a:cs typeface="+mn-lt"/>
              </a:rPr>
              <a:t>The </a:t>
            </a:r>
            <a:r>
              <a:rPr lang="en-US" b="1">
                <a:ea typeface="+mn-lt"/>
                <a:cs typeface="+mn-lt"/>
              </a:rPr>
              <a:t>Model Overview</a:t>
            </a:r>
            <a:r>
              <a:rPr lang="en-US">
                <a:ea typeface="+mn-lt"/>
                <a:cs typeface="+mn-lt"/>
              </a:rPr>
              <a:t> shows DV, IVs, and the model  R</a:t>
            </a:r>
            <a:r>
              <a:rPr lang="en-US" baseline="30000">
                <a:ea typeface="+mn-lt"/>
                <a:cs typeface="+mn-lt"/>
              </a:rPr>
              <a:t>2</a:t>
            </a:r>
            <a:r>
              <a:rPr lang="en-US">
                <a:ea typeface="+mn-lt"/>
                <a:cs typeface="+mn-lt"/>
              </a:rPr>
              <a:t> ( Variance Explained ) </a:t>
            </a:r>
          </a:p>
          <a:p>
            <a:pPr marL="1314450" lvl="1" indent="-285750">
              <a:spcAft>
                <a:spcPts val="0"/>
              </a:spcAft>
              <a:buFont typeface="Arial"/>
              <a:buChar char="•"/>
            </a:pPr>
            <a:r>
              <a:rPr lang="en-US">
                <a:latin typeface="+mn-lt"/>
                <a:ea typeface="+mn-lt"/>
                <a:cs typeface="+mn-lt"/>
              </a:rPr>
              <a:t>The amount of variance explained is 18% in this picture</a:t>
            </a:r>
          </a:p>
          <a:p>
            <a:pPr marL="971550">
              <a:spcAft>
                <a:spcPts val="0"/>
              </a:spcAft>
              <a:buFont typeface="Arial"/>
              <a:buChar char="•"/>
            </a:pPr>
            <a:r>
              <a:rPr lang="en-US">
                <a:ea typeface="+mn-lt"/>
                <a:cs typeface="+mn-lt"/>
              </a:rPr>
              <a:t>Additional detail is provided when a sequence is selected from the dropdown</a:t>
            </a:r>
            <a:endParaRPr lang="en-US">
              <a:cs typeface="Arial"/>
            </a:endParaRPr>
          </a:p>
          <a:p>
            <a:pPr marL="628650" lvl="1" indent="-285750">
              <a:spcAft>
                <a:spcPts val="0"/>
              </a:spcAft>
            </a:pPr>
            <a:r>
              <a:rPr lang="en-US" b="1">
                <a:latin typeface="+mn-lt"/>
              </a:rPr>
              <a:t>Iteration History</a:t>
            </a:r>
            <a:r>
              <a:rPr lang="en-US">
                <a:latin typeface="+mn-lt"/>
              </a:rPr>
              <a:t>: Displays each iteration of the variable selection process</a:t>
            </a:r>
            <a:endParaRPr lang="en-US">
              <a:latin typeface="+mn-lt"/>
              <a:cs typeface="Arial" panose="020B0604020202020204"/>
            </a:endParaRPr>
          </a:p>
          <a:p>
            <a:pPr marL="628650" lvl="1" indent="-285750">
              <a:spcAft>
                <a:spcPts val="0"/>
              </a:spcAft>
            </a:pPr>
            <a:r>
              <a:rPr lang="en-US" b="1">
                <a:latin typeface="+mn-lt"/>
              </a:rPr>
              <a:t>Parameters and Attributes</a:t>
            </a:r>
            <a:r>
              <a:rPr lang="en-US">
                <a:latin typeface="+mn-lt"/>
              </a:rPr>
              <a:t>: Displays a complete summary of the model configuration</a:t>
            </a:r>
            <a:endParaRPr lang="en-US">
              <a:latin typeface="+mn-lt"/>
              <a:cs typeface="Arial" panose="020B0604020202020204"/>
            </a:endParaRPr>
          </a:p>
          <a:p>
            <a:pPr>
              <a:spcAft>
                <a:spcPts val="0"/>
              </a:spcAft>
            </a:pPr>
            <a:endParaRPr lang="en-CA"/>
          </a:p>
        </p:txBody>
      </p:sp>
      <p:sp>
        <p:nvSpPr>
          <p:cNvPr id="2" name="Title 1">
            <a:extLst>
              <a:ext uri="{FF2B5EF4-FFF2-40B4-BE49-F238E27FC236}">
                <a16:creationId xmlns:a16="http://schemas.microsoft.com/office/drawing/2014/main" id="{32EA434A-6C6F-4914-A8C8-2AC5A5757453}"/>
              </a:ext>
            </a:extLst>
          </p:cNvPr>
          <p:cNvSpPr>
            <a:spLocks noGrp="1"/>
          </p:cNvSpPr>
          <p:nvPr>
            <p:ph type="title"/>
          </p:nvPr>
        </p:nvSpPr>
        <p:spPr/>
        <p:txBody>
          <a:bodyPr/>
          <a:lstStyle/>
          <a:p>
            <a:r>
              <a:rPr lang="en-US">
                <a:latin typeface="Arial"/>
                <a:cs typeface="Arial"/>
              </a:rPr>
              <a:t>Linear Regression Model Results</a:t>
            </a:r>
            <a:endParaRPr lang="en-US"/>
          </a:p>
        </p:txBody>
      </p:sp>
      <p:pic>
        <p:nvPicPr>
          <p:cNvPr id="3" name="Picture 3" descr="A screenshot of a social media post&#10;&#10;Description generated with very high confidence">
            <a:extLst>
              <a:ext uri="{FF2B5EF4-FFF2-40B4-BE49-F238E27FC236}">
                <a16:creationId xmlns:a16="http://schemas.microsoft.com/office/drawing/2014/main" id="{1313D05F-8739-4AD4-8AFC-A57C664F7D6A}"/>
              </a:ext>
            </a:extLst>
          </p:cNvPr>
          <p:cNvPicPr>
            <a:picLocks noChangeAspect="1"/>
          </p:cNvPicPr>
          <p:nvPr/>
        </p:nvPicPr>
        <p:blipFill>
          <a:blip r:embed="rId2"/>
          <a:stretch>
            <a:fillRect/>
          </a:stretch>
        </p:blipFill>
        <p:spPr>
          <a:xfrm>
            <a:off x="5415942" y="1013617"/>
            <a:ext cx="3588706" cy="3155408"/>
          </a:xfrm>
          <a:prstGeom prst="rect">
            <a:avLst/>
          </a:prstGeom>
          <a:ln>
            <a:solidFill>
              <a:schemeClr val="tx1">
                <a:lumMod val="50000"/>
                <a:lumOff val="50000"/>
              </a:schemeClr>
            </a:solidFill>
          </a:ln>
        </p:spPr>
      </p:pic>
    </p:spTree>
    <p:extLst>
      <p:ext uri="{BB962C8B-B14F-4D97-AF65-F5344CB8AC3E}">
        <p14:creationId xmlns:p14="http://schemas.microsoft.com/office/powerpoint/2010/main" val="376512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1C66F3-6CED-4758-B34D-5E230C5A2473}"/>
              </a:ext>
            </a:extLst>
          </p:cNvPr>
          <p:cNvSpPr>
            <a:spLocks noGrp="1"/>
          </p:cNvSpPr>
          <p:nvPr>
            <p:ph type="body" sz="quarter" idx="11"/>
          </p:nvPr>
        </p:nvSpPr>
        <p:spPr>
          <a:xfrm>
            <a:off x="457200" y="975278"/>
            <a:ext cx="4241409" cy="3445524"/>
          </a:xfrm>
        </p:spPr>
        <p:txBody>
          <a:bodyPr vert="horz" lIns="91440" tIns="45720" rIns="91440" bIns="45720" rtlCol="0" anchor="t">
            <a:noAutofit/>
          </a:bodyPr>
          <a:lstStyle/>
          <a:p>
            <a:pPr marL="285750" indent="-285750">
              <a:buFont typeface="Arial"/>
              <a:buChar char="•"/>
            </a:pPr>
            <a:r>
              <a:rPr lang="en-US">
                <a:ea typeface="+mn-lt"/>
                <a:cs typeface="+mn-lt"/>
              </a:rPr>
              <a:t>As </a:t>
            </a:r>
            <a:r>
              <a:rPr lang="en-US" b="1">
                <a:ea typeface="+mn-lt"/>
                <a:cs typeface="+mn-lt"/>
              </a:rPr>
              <a:t>Stepwise Selection</a:t>
            </a:r>
            <a:r>
              <a:rPr lang="en-US">
                <a:ea typeface="+mn-lt"/>
                <a:cs typeface="+mn-lt"/>
              </a:rPr>
              <a:t> was chosen as the variable selection method, several models are generated</a:t>
            </a:r>
          </a:p>
          <a:p>
            <a:pPr marL="285750" indent="-285750">
              <a:buFont typeface="Arial"/>
              <a:buChar char="•"/>
            </a:pPr>
            <a:r>
              <a:rPr lang="en-US">
                <a:ea typeface="+mn-lt"/>
                <a:cs typeface="+mn-lt"/>
              </a:rPr>
              <a:t>Each model is referred to as a </a:t>
            </a:r>
            <a:r>
              <a:rPr lang="en-US" b="1">
                <a:ea typeface="+mn-lt"/>
                <a:cs typeface="+mn-lt"/>
              </a:rPr>
              <a:t>Sequence</a:t>
            </a:r>
            <a:r>
              <a:rPr lang="en-US">
                <a:ea typeface="+mn-lt"/>
                <a:cs typeface="+mn-lt"/>
              </a:rPr>
              <a:t> </a:t>
            </a:r>
          </a:p>
          <a:p>
            <a:pPr marL="466090" lvl="1" indent="-285750">
              <a:buFont typeface="Arial"/>
              <a:buChar char="•"/>
            </a:pPr>
            <a:r>
              <a:rPr lang="en-US">
                <a:latin typeface="+mn-lt"/>
                <a:ea typeface="+mn-lt"/>
                <a:cs typeface="+mn-lt"/>
              </a:rPr>
              <a:t>For example Sequence #1 shows the intercept</a:t>
            </a:r>
          </a:p>
          <a:p>
            <a:pPr marL="285750" indent="-285750">
              <a:buFont typeface="Arial"/>
              <a:buChar char="•"/>
            </a:pPr>
            <a:r>
              <a:rPr lang="en-US">
                <a:ea typeface="+mn-lt"/>
                <a:cs typeface="+mn-lt"/>
              </a:rPr>
              <a:t>Each Sequence either adds or removes a predictor</a:t>
            </a:r>
          </a:p>
          <a:p>
            <a:pPr marL="285750" indent="-285750">
              <a:buFont typeface="Arial"/>
              <a:buChar char="•"/>
            </a:pPr>
            <a:r>
              <a:rPr lang="en-US" b="1">
                <a:ea typeface="+mn-lt"/>
                <a:cs typeface="+mn-lt"/>
              </a:rPr>
              <a:t>Currently Selected Sequence</a:t>
            </a:r>
            <a:r>
              <a:rPr lang="en-US">
                <a:ea typeface="+mn-lt"/>
                <a:cs typeface="+mn-lt"/>
              </a:rPr>
              <a:t> or the last sequence, returns the same results and provides overall model assessment and parameters for included variables</a:t>
            </a:r>
            <a:endParaRPr lang="en-US">
              <a:cs typeface="Arial" panose="020B0604020202020204"/>
            </a:endParaRP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E6D323A2-4A6B-4647-9979-DFEDDB855C28}"/>
              </a:ext>
            </a:extLst>
          </p:cNvPr>
          <p:cNvSpPr>
            <a:spLocks noGrp="1"/>
          </p:cNvSpPr>
          <p:nvPr>
            <p:ph type="title"/>
          </p:nvPr>
        </p:nvSpPr>
        <p:spPr/>
        <p:txBody>
          <a:bodyPr/>
          <a:lstStyle/>
          <a:p>
            <a:r>
              <a:rPr lang="en-US">
                <a:latin typeface="Arial"/>
                <a:cs typeface="Arial"/>
              </a:rPr>
              <a:t>Stepwise Views</a:t>
            </a:r>
            <a:endParaRPr lang="en-US"/>
          </a:p>
        </p:txBody>
      </p:sp>
      <p:pic>
        <p:nvPicPr>
          <p:cNvPr id="4" name="Picture 4" descr="A screenshot of a social media post&#10;&#10;Description generated with very high confidence">
            <a:extLst>
              <a:ext uri="{FF2B5EF4-FFF2-40B4-BE49-F238E27FC236}">
                <a16:creationId xmlns:a16="http://schemas.microsoft.com/office/drawing/2014/main" id="{EE864F20-4815-40F9-A41D-E3A900715C1F}"/>
              </a:ext>
            </a:extLst>
          </p:cNvPr>
          <p:cNvPicPr>
            <a:picLocks noChangeAspect="1"/>
          </p:cNvPicPr>
          <p:nvPr/>
        </p:nvPicPr>
        <p:blipFill>
          <a:blip r:embed="rId2"/>
          <a:stretch>
            <a:fillRect/>
          </a:stretch>
        </p:blipFill>
        <p:spPr>
          <a:xfrm>
            <a:off x="4798943" y="631681"/>
            <a:ext cx="3919330" cy="4095486"/>
          </a:xfrm>
          <a:prstGeom prst="rect">
            <a:avLst/>
          </a:prstGeom>
          <a:ln>
            <a:solidFill>
              <a:schemeClr val="tx1">
                <a:lumMod val="50000"/>
                <a:lumOff val="50000"/>
              </a:schemeClr>
            </a:solidFill>
          </a:ln>
        </p:spPr>
      </p:pic>
    </p:spTree>
    <p:extLst>
      <p:ext uri="{BB962C8B-B14F-4D97-AF65-F5344CB8AC3E}">
        <p14:creationId xmlns:p14="http://schemas.microsoft.com/office/powerpoint/2010/main" val="268862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081ADE-E8B6-4EBD-ACE5-A11B8B12EE63}"/>
              </a:ext>
            </a:extLst>
          </p:cNvPr>
          <p:cNvSpPr>
            <a:spLocks noGrp="1"/>
          </p:cNvSpPr>
          <p:nvPr>
            <p:ph type="body" sz="quarter" idx="11"/>
          </p:nvPr>
        </p:nvSpPr>
        <p:spPr>
          <a:xfrm>
            <a:off x="457200" y="975278"/>
            <a:ext cx="3805311" cy="3445524"/>
          </a:xfrm>
        </p:spPr>
        <p:txBody>
          <a:bodyPr vert="horz" lIns="91440" tIns="45720" rIns="91440" bIns="45720" rtlCol="0" anchor="t">
            <a:noAutofit/>
          </a:bodyPr>
          <a:lstStyle/>
          <a:p>
            <a:pPr marL="285750" indent="-285750">
              <a:buFont typeface="Arial,Sans-Serif"/>
              <a:buChar char="•"/>
            </a:pPr>
            <a:r>
              <a:rPr lang="en-US">
                <a:ea typeface="+mn-lt"/>
                <a:cs typeface="+mn-lt"/>
              </a:rPr>
              <a:t>The output is formed of five sections:</a:t>
            </a:r>
          </a:p>
          <a:p>
            <a:pPr marL="466090" lvl="1" indent="-285750">
              <a:buFont typeface="Arial,Sans-Serif"/>
              <a:buChar char="•"/>
            </a:pPr>
            <a:r>
              <a:rPr lang="en-US">
                <a:latin typeface="+mn-lt"/>
                <a:ea typeface="+mn-lt"/>
                <a:cs typeface="+mn-lt"/>
              </a:rPr>
              <a:t>Stepwise Actions</a:t>
            </a:r>
          </a:p>
          <a:p>
            <a:pPr marL="466090" lvl="1" indent="-285750">
              <a:buFont typeface="Arial,Sans-Serif"/>
              <a:buChar char="•"/>
            </a:pPr>
            <a:r>
              <a:rPr lang="en-US">
                <a:latin typeface="+mn-lt"/>
                <a:ea typeface="+mn-lt"/>
                <a:cs typeface="+mn-lt"/>
              </a:rPr>
              <a:t>Analysis of Variance for the Dependent Variable</a:t>
            </a:r>
          </a:p>
          <a:p>
            <a:pPr marL="466090" lvl="1" indent="-285750">
              <a:buFont typeface="Arial,Sans-Serif"/>
              <a:buChar char="•"/>
            </a:pPr>
            <a:r>
              <a:rPr lang="en-US">
                <a:latin typeface="+mn-lt"/>
                <a:ea typeface="+mn-lt"/>
                <a:cs typeface="+mn-lt"/>
              </a:rPr>
              <a:t>Independent Variable Statistics</a:t>
            </a:r>
          </a:p>
          <a:p>
            <a:pPr marL="466090" lvl="1" indent="-285750">
              <a:buFont typeface="Arial,Sans-Serif"/>
              <a:buChar char="•"/>
            </a:pPr>
            <a:r>
              <a:rPr lang="en-US">
                <a:latin typeface="+mn-lt"/>
                <a:ea typeface="+mn-lt"/>
                <a:cs typeface="+mn-lt"/>
              </a:rPr>
              <a:t>Variance Inflation Factors</a:t>
            </a:r>
          </a:p>
          <a:p>
            <a:pPr marL="466090" lvl="1" indent="-285750">
              <a:buFont typeface="Arial,Sans-Serif"/>
              <a:buChar char="•"/>
            </a:pPr>
            <a:r>
              <a:rPr lang="en-US">
                <a:latin typeface="+mn-lt"/>
                <a:cs typeface="Arial"/>
              </a:rPr>
              <a:t>Formula </a:t>
            </a:r>
            <a:endParaRPr lang="en-US">
              <a:latin typeface="+mn-lt"/>
            </a:endParaRPr>
          </a:p>
          <a:p>
            <a:endParaRPr lang="en-US">
              <a:ea typeface="+mn-lt"/>
              <a:cs typeface="+mn-lt"/>
            </a:endParaRPr>
          </a:p>
          <a:p>
            <a:pPr marL="285750" indent="-285750">
              <a:buFont typeface="Arial,Sans-Serif"/>
              <a:buChar char="•"/>
            </a:pPr>
            <a:endParaRPr lang="en-US">
              <a:ea typeface="+mn-lt"/>
              <a:cs typeface="+mn-lt"/>
            </a:endParaRPr>
          </a:p>
          <a:p>
            <a:pPr marL="285750" indent="-285750">
              <a:buFont typeface="Arial,Sans-Serif"/>
              <a:buChar char="•"/>
            </a:pPr>
            <a:endParaRPr lang="en-US">
              <a:ea typeface="+mn-lt"/>
              <a:cs typeface="+mn-lt"/>
            </a:endParaRPr>
          </a:p>
          <a:p>
            <a:pPr marL="751840" lvl="1" indent="-285750">
              <a:buFont typeface="Arial,Sans-Serif"/>
              <a:buChar char="•"/>
            </a:pPr>
            <a:endParaRPr lang="en-US">
              <a:ea typeface="+mn-lt"/>
              <a:cs typeface="+mn-lt"/>
            </a:endParaRPr>
          </a:p>
          <a:p>
            <a:pPr marL="751840" lvl="1" indent="-285750">
              <a:buFont typeface="Arial,Sans-Serif"/>
              <a:buChar char="•"/>
            </a:pPr>
            <a:endParaRPr lang="en-US">
              <a:ea typeface="+mn-lt"/>
              <a:cs typeface="+mn-lt"/>
            </a:endParaRPr>
          </a:p>
          <a:p>
            <a:pPr marL="285750" indent="-285750">
              <a:buFont typeface="Arial,Sans-Serif"/>
              <a:buChar char="•"/>
            </a:pPr>
            <a:endParaRPr lang="en-US">
              <a:ea typeface="+mn-lt"/>
              <a:cs typeface="+mn-lt"/>
            </a:endParaRPr>
          </a:p>
          <a:p>
            <a:endParaRPr lang="en-US">
              <a:cs typeface="Arial"/>
            </a:endParaRPr>
          </a:p>
        </p:txBody>
      </p:sp>
      <p:sp>
        <p:nvSpPr>
          <p:cNvPr id="2" name="Title 1">
            <a:extLst>
              <a:ext uri="{FF2B5EF4-FFF2-40B4-BE49-F238E27FC236}">
                <a16:creationId xmlns:a16="http://schemas.microsoft.com/office/drawing/2014/main" id="{D1CFEDE3-5C5C-4760-9F6C-FC36C637300D}"/>
              </a:ext>
            </a:extLst>
          </p:cNvPr>
          <p:cNvSpPr>
            <a:spLocks noGrp="1"/>
          </p:cNvSpPr>
          <p:nvPr>
            <p:ph type="title"/>
          </p:nvPr>
        </p:nvSpPr>
        <p:spPr/>
        <p:txBody>
          <a:bodyPr/>
          <a:lstStyle/>
          <a:p>
            <a:r>
              <a:rPr lang="en-US">
                <a:latin typeface="Arial"/>
                <a:cs typeface="Arial"/>
              </a:rPr>
              <a:t>Stepwise Views</a:t>
            </a:r>
            <a:endParaRPr lang="en-US"/>
          </a:p>
        </p:txBody>
      </p:sp>
      <p:pic>
        <p:nvPicPr>
          <p:cNvPr id="4" name="Picture 4" descr="A screenshot of a video game&#10;&#10;Description generated with high confidence">
            <a:extLst>
              <a:ext uri="{FF2B5EF4-FFF2-40B4-BE49-F238E27FC236}">
                <a16:creationId xmlns:a16="http://schemas.microsoft.com/office/drawing/2014/main" id="{EEF155BE-0F75-4ABC-A042-EAF0217D39F0}"/>
              </a:ext>
            </a:extLst>
          </p:cNvPr>
          <p:cNvPicPr>
            <a:picLocks noChangeAspect="1"/>
          </p:cNvPicPr>
          <p:nvPr/>
        </p:nvPicPr>
        <p:blipFill>
          <a:blip r:embed="rId2"/>
          <a:stretch>
            <a:fillRect/>
          </a:stretch>
        </p:blipFill>
        <p:spPr>
          <a:xfrm>
            <a:off x="4334031" y="788311"/>
            <a:ext cx="4335904" cy="3557509"/>
          </a:xfrm>
          <a:prstGeom prst="rect">
            <a:avLst/>
          </a:prstGeom>
          <a:ln>
            <a:solidFill>
              <a:schemeClr val="tx1">
                <a:lumMod val="50000"/>
                <a:lumOff val="50000"/>
              </a:schemeClr>
            </a:solidFill>
          </a:ln>
        </p:spPr>
      </p:pic>
    </p:spTree>
    <p:extLst>
      <p:ext uri="{BB962C8B-B14F-4D97-AF65-F5344CB8AC3E}">
        <p14:creationId xmlns:p14="http://schemas.microsoft.com/office/powerpoint/2010/main" val="204194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21A157-6D5B-457B-84A9-5997556F8C1D}"/>
              </a:ext>
            </a:extLst>
          </p:cNvPr>
          <p:cNvSpPr>
            <a:spLocks noGrp="1"/>
          </p:cNvSpPr>
          <p:nvPr>
            <p:ph type="body" sz="quarter" idx="11"/>
          </p:nvPr>
        </p:nvSpPr>
        <p:spPr/>
        <p:txBody>
          <a:bodyPr vert="horz" lIns="91440" tIns="45720" rIns="91440" bIns="45720" rtlCol="0" anchor="t">
            <a:noAutofit/>
          </a:bodyPr>
          <a:lstStyle/>
          <a:p>
            <a:pPr marL="285750" indent="-285750">
              <a:buFont typeface="Arial"/>
              <a:buChar char="•"/>
            </a:pPr>
            <a:r>
              <a:rPr lang="en-US">
                <a:ea typeface="+mn-lt"/>
                <a:cs typeface="+mn-lt"/>
              </a:rPr>
              <a:t>The </a:t>
            </a:r>
            <a:r>
              <a:rPr lang="en-US" b="1">
                <a:ea typeface="+mn-lt"/>
                <a:cs typeface="+mn-lt"/>
              </a:rPr>
              <a:t>Stepwise Actions</a:t>
            </a:r>
            <a:r>
              <a:rPr lang="en-US">
                <a:ea typeface="+mn-lt"/>
                <a:cs typeface="+mn-lt"/>
              </a:rPr>
              <a:t> table shows the variables entered or exited at that specific step</a:t>
            </a:r>
            <a:endParaRPr lang="en-US"/>
          </a:p>
          <a:p>
            <a:pPr marL="285750" indent="-285750">
              <a:buFont typeface="Arial"/>
              <a:buChar char="•"/>
            </a:pPr>
            <a:r>
              <a:rPr lang="en-US">
                <a:ea typeface="+mn-lt"/>
                <a:cs typeface="+mn-lt"/>
              </a:rPr>
              <a:t>In this picture, </a:t>
            </a:r>
            <a:r>
              <a:rPr lang="en-US" b="1">
                <a:ea typeface="+mn-lt"/>
                <a:cs typeface="+mn-lt"/>
              </a:rPr>
              <a:t>Currently Selected Sequence</a:t>
            </a:r>
            <a:r>
              <a:rPr lang="en-US">
                <a:ea typeface="+mn-lt"/>
                <a:cs typeface="+mn-lt"/>
              </a:rPr>
              <a:t> is selected, which refers to the last step in the model</a:t>
            </a:r>
          </a:p>
          <a:p>
            <a:pPr marL="285750" indent="-285750">
              <a:buFont typeface="Arial"/>
              <a:buChar char="•"/>
            </a:pPr>
            <a:r>
              <a:rPr lang="en-US">
                <a:ea typeface="+mn-lt"/>
                <a:cs typeface="+mn-lt"/>
              </a:rPr>
              <a:t>At this stage "capital-gain-</a:t>
            </a:r>
            <a:r>
              <a:rPr lang="en-US" err="1">
                <a:ea typeface="+mn-lt"/>
                <a:cs typeface="+mn-lt"/>
              </a:rPr>
              <a:t>ZeroToNull</a:t>
            </a:r>
            <a:r>
              <a:rPr lang="en-US">
                <a:ea typeface="+mn-lt"/>
                <a:cs typeface="+mn-lt"/>
              </a:rPr>
              <a:t>" was entered and included</a:t>
            </a:r>
          </a:p>
          <a:p>
            <a:pPr marL="285750" indent="-285750" algn="just">
              <a:buFont typeface="Arial"/>
              <a:buChar char="•"/>
            </a:pPr>
            <a:r>
              <a:rPr lang="en-US">
                <a:ea typeface="+mn-lt"/>
                <a:cs typeface="+mn-lt"/>
              </a:rPr>
              <a:t>Both Score (Lagrange multiplier) and Wald tests p-values are below the typical cutoff of 0.05, suggesting that including the variable "capital-gain-</a:t>
            </a:r>
            <a:r>
              <a:rPr lang="en-US" err="1">
                <a:ea typeface="+mn-lt"/>
                <a:cs typeface="+mn-lt"/>
              </a:rPr>
              <a:t>ZeroToNull</a:t>
            </a:r>
            <a:r>
              <a:rPr lang="en-US">
                <a:ea typeface="+mn-lt"/>
                <a:cs typeface="+mn-lt"/>
              </a:rPr>
              <a:t>" in the model would create a statistically significant improvement in model fit</a:t>
            </a:r>
          </a:p>
          <a:p>
            <a:pPr marL="751840" lvl="1" indent="-285750">
              <a:buFont typeface="Arial"/>
              <a:buChar char="•"/>
            </a:pPr>
            <a:r>
              <a:rPr lang="en-US">
                <a:latin typeface="+mn-lt"/>
                <a:ea typeface="+mn-lt"/>
                <a:cs typeface="+mn-lt"/>
              </a:rPr>
              <a:t>Note: There are more statistics coming after this section for assessing variables that may suggest keeping or removing this variable </a:t>
            </a:r>
          </a:p>
        </p:txBody>
      </p:sp>
      <p:sp>
        <p:nvSpPr>
          <p:cNvPr id="2" name="Title 1">
            <a:extLst>
              <a:ext uri="{FF2B5EF4-FFF2-40B4-BE49-F238E27FC236}">
                <a16:creationId xmlns:a16="http://schemas.microsoft.com/office/drawing/2014/main" id="{7765B078-5702-47FF-B4CB-994C7714B74C}"/>
              </a:ext>
            </a:extLst>
          </p:cNvPr>
          <p:cNvSpPr>
            <a:spLocks noGrp="1"/>
          </p:cNvSpPr>
          <p:nvPr>
            <p:ph type="title"/>
          </p:nvPr>
        </p:nvSpPr>
        <p:spPr/>
        <p:txBody>
          <a:bodyPr/>
          <a:lstStyle/>
          <a:p>
            <a:r>
              <a:rPr lang="en-US"/>
              <a:t>Stepwise Actions</a:t>
            </a:r>
          </a:p>
        </p:txBody>
      </p:sp>
      <p:pic>
        <p:nvPicPr>
          <p:cNvPr id="7" name="Picture 7" descr="A screenshot of a cell phone&#10;&#10;Description generated with very high confidence">
            <a:extLst>
              <a:ext uri="{FF2B5EF4-FFF2-40B4-BE49-F238E27FC236}">
                <a16:creationId xmlns:a16="http://schemas.microsoft.com/office/drawing/2014/main" id="{3A8DD0A5-E32F-4CB2-B2B8-A03E09D1A27D}"/>
              </a:ext>
            </a:extLst>
          </p:cNvPr>
          <p:cNvPicPr>
            <a:picLocks noChangeAspect="1"/>
          </p:cNvPicPr>
          <p:nvPr/>
        </p:nvPicPr>
        <p:blipFill>
          <a:blip r:embed="rId3"/>
          <a:stretch>
            <a:fillRect/>
          </a:stretch>
        </p:blipFill>
        <p:spPr>
          <a:xfrm>
            <a:off x="1626434" y="3405813"/>
            <a:ext cx="5666281" cy="1601602"/>
          </a:xfrm>
          <a:prstGeom prst="rect">
            <a:avLst/>
          </a:prstGeom>
          <a:ln>
            <a:solidFill>
              <a:schemeClr val="tx1">
                <a:lumMod val="50000"/>
                <a:lumOff val="50000"/>
              </a:schemeClr>
            </a:solidFill>
          </a:ln>
        </p:spPr>
      </p:pic>
    </p:spTree>
    <p:extLst>
      <p:ext uri="{BB962C8B-B14F-4D97-AF65-F5344CB8AC3E}">
        <p14:creationId xmlns:p14="http://schemas.microsoft.com/office/powerpoint/2010/main" val="128925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11FF9B-17E6-4D2A-BCEF-CDCA4C825362}"/>
              </a:ext>
            </a:extLst>
          </p:cNvPr>
          <p:cNvSpPr>
            <a:spLocks noGrp="1"/>
          </p:cNvSpPr>
          <p:nvPr>
            <p:ph type="body" sz="quarter" idx="11"/>
          </p:nvPr>
        </p:nvSpPr>
        <p:spPr>
          <a:xfrm>
            <a:off x="457201" y="975278"/>
            <a:ext cx="3739662" cy="3445524"/>
          </a:xfrm>
        </p:spPr>
        <p:txBody>
          <a:bodyPr vert="horz" lIns="91440" tIns="45720" rIns="91440" bIns="45720" rtlCol="0" anchor="t">
            <a:noAutofit/>
          </a:bodyPr>
          <a:lstStyle/>
          <a:p>
            <a:pPr marL="285750" indent="-285750">
              <a:buFont typeface="Arial"/>
              <a:buChar char="•"/>
            </a:pPr>
            <a:r>
              <a:rPr lang="en-US">
                <a:ea typeface="+mn-lt"/>
                <a:cs typeface="+mn-lt"/>
              </a:rPr>
              <a:t>The </a:t>
            </a:r>
            <a:r>
              <a:rPr lang="en-US" err="1">
                <a:ea typeface="+mn-lt"/>
                <a:cs typeface="+mn-lt"/>
              </a:rPr>
              <a:t>ANalysis</a:t>
            </a:r>
            <a:r>
              <a:rPr lang="en-US">
                <a:ea typeface="+mn-lt"/>
                <a:cs typeface="+mn-lt"/>
              </a:rPr>
              <a:t> Of </a:t>
            </a:r>
            <a:r>
              <a:rPr lang="en-US" err="1">
                <a:ea typeface="+mn-lt"/>
                <a:cs typeface="+mn-lt"/>
              </a:rPr>
              <a:t>VAriance</a:t>
            </a:r>
            <a:r>
              <a:rPr lang="en-US">
                <a:ea typeface="+mn-lt"/>
                <a:cs typeface="+mn-lt"/>
              </a:rPr>
              <a:t> (ANOVA) table provides statistics to assess overall performance of model</a:t>
            </a:r>
          </a:p>
          <a:p>
            <a:pPr marL="285750" indent="-285750">
              <a:buFont typeface="Arial"/>
              <a:buChar char="•"/>
            </a:pPr>
            <a:r>
              <a:rPr lang="en-US">
                <a:ea typeface="+mn-lt"/>
                <a:cs typeface="+mn-lt"/>
              </a:rPr>
              <a:t>P-Value is 0 &lt;= 0.05. This means data provide sufficient evidence to conclude that </a:t>
            </a:r>
            <a:r>
              <a:rPr lang="en-US" b="1">
                <a:ea typeface="+mn-lt"/>
                <a:cs typeface="+mn-lt"/>
              </a:rPr>
              <a:t>regression model</a:t>
            </a:r>
            <a:r>
              <a:rPr lang="en-US">
                <a:ea typeface="+mn-lt"/>
                <a:cs typeface="+mn-lt"/>
              </a:rPr>
              <a:t> fits the data better than the intercept only model</a:t>
            </a:r>
          </a:p>
          <a:p>
            <a:pPr marL="285750" indent="-285750">
              <a:buFont typeface="Arial"/>
              <a:buChar char="•"/>
            </a:pPr>
            <a:r>
              <a:rPr lang="en-US">
                <a:ea typeface="+mn-lt"/>
                <a:cs typeface="+mn-lt"/>
              </a:rPr>
              <a:t>The variance explained overall is at 18.22%</a:t>
            </a:r>
            <a:endParaRPr lang="en-US"/>
          </a:p>
          <a:p>
            <a:pPr marL="285750" indent="-285750">
              <a:buFont typeface="Arial"/>
              <a:buChar char="•"/>
            </a:pPr>
            <a:r>
              <a:rPr lang="en-US">
                <a:ea typeface="+mn-lt"/>
                <a:cs typeface="+mn-lt"/>
              </a:rPr>
              <a:t>All other statistics are used when comparing models and sequences</a:t>
            </a:r>
            <a:endParaRPr lang="en-US">
              <a:cs typeface="Arial"/>
            </a:endParaRPr>
          </a:p>
        </p:txBody>
      </p:sp>
      <p:sp>
        <p:nvSpPr>
          <p:cNvPr id="2" name="Title 1">
            <a:extLst>
              <a:ext uri="{FF2B5EF4-FFF2-40B4-BE49-F238E27FC236}">
                <a16:creationId xmlns:a16="http://schemas.microsoft.com/office/drawing/2014/main" id="{01F5B7F9-7608-4707-9CCC-B29AE6A2F08D}"/>
              </a:ext>
            </a:extLst>
          </p:cNvPr>
          <p:cNvSpPr>
            <a:spLocks noGrp="1"/>
          </p:cNvSpPr>
          <p:nvPr>
            <p:ph type="title"/>
          </p:nvPr>
        </p:nvSpPr>
        <p:spPr/>
        <p:txBody>
          <a:bodyPr/>
          <a:lstStyle/>
          <a:p>
            <a:r>
              <a:rPr lang="en-US">
                <a:latin typeface="Arial"/>
                <a:cs typeface="Arial"/>
              </a:rPr>
              <a:t>Analysis of Variance </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35601137-068A-4D3D-ABA6-BCF8B61DDC36}"/>
              </a:ext>
            </a:extLst>
          </p:cNvPr>
          <p:cNvPicPr>
            <a:picLocks noChangeAspect="1"/>
          </p:cNvPicPr>
          <p:nvPr/>
        </p:nvPicPr>
        <p:blipFill>
          <a:blip r:embed="rId3"/>
          <a:stretch>
            <a:fillRect/>
          </a:stretch>
        </p:blipFill>
        <p:spPr>
          <a:xfrm>
            <a:off x="4329828" y="1387318"/>
            <a:ext cx="4766872" cy="1711855"/>
          </a:xfrm>
          <a:prstGeom prst="rect">
            <a:avLst/>
          </a:prstGeom>
          <a:ln>
            <a:solidFill>
              <a:schemeClr val="tx1">
                <a:lumMod val="50000"/>
                <a:lumOff val="50000"/>
              </a:schemeClr>
            </a:solidFill>
          </a:ln>
        </p:spPr>
      </p:pic>
    </p:spTree>
    <p:extLst>
      <p:ext uri="{BB962C8B-B14F-4D97-AF65-F5344CB8AC3E}">
        <p14:creationId xmlns:p14="http://schemas.microsoft.com/office/powerpoint/2010/main" val="140865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AD646E-E221-4282-B9CB-CEEF66AFDA6A}"/>
              </a:ext>
            </a:extLst>
          </p:cNvPr>
          <p:cNvSpPr>
            <a:spLocks noGrp="1"/>
          </p:cNvSpPr>
          <p:nvPr>
            <p:ph type="body" sz="quarter" idx="11"/>
          </p:nvPr>
        </p:nvSpPr>
        <p:spPr/>
        <p:txBody>
          <a:bodyPr/>
          <a:lstStyle/>
          <a:p>
            <a:endParaRPr lang="en-CA"/>
          </a:p>
        </p:txBody>
      </p:sp>
      <p:sp>
        <p:nvSpPr>
          <p:cNvPr id="2" name="Title 1">
            <a:extLst>
              <a:ext uri="{FF2B5EF4-FFF2-40B4-BE49-F238E27FC236}">
                <a16:creationId xmlns:a16="http://schemas.microsoft.com/office/drawing/2014/main" id="{A82CEB46-9ACF-4E8F-AAB2-81D7A5383F62}"/>
              </a:ext>
            </a:extLst>
          </p:cNvPr>
          <p:cNvSpPr>
            <a:spLocks noGrp="1"/>
          </p:cNvSpPr>
          <p:nvPr>
            <p:ph type="title"/>
          </p:nvPr>
        </p:nvSpPr>
        <p:spPr/>
        <p:txBody>
          <a:bodyPr/>
          <a:lstStyle/>
          <a:p>
            <a:r>
              <a:rPr lang="en-US"/>
              <a:t>Analysis of Variance Parameters</a:t>
            </a:r>
          </a:p>
        </p:txBody>
      </p:sp>
      <p:graphicFrame>
        <p:nvGraphicFramePr>
          <p:cNvPr id="5" name="Table 4">
            <a:extLst>
              <a:ext uri="{FF2B5EF4-FFF2-40B4-BE49-F238E27FC236}">
                <a16:creationId xmlns:a16="http://schemas.microsoft.com/office/drawing/2014/main" id="{A206F333-F32E-4DBE-94E2-EFA5BD7E70C4}"/>
              </a:ext>
            </a:extLst>
          </p:cNvPr>
          <p:cNvGraphicFramePr>
            <a:graphicFrameLocks noGrp="1"/>
          </p:cNvGraphicFramePr>
          <p:nvPr>
            <p:extLst>
              <p:ext uri="{D42A27DB-BD31-4B8C-83A1-F6EECF244321}">
                <p14:modId xmlns:p14="http://schemas.microsoft.com/office/powerpoint/2010/main" val="1526930925"/>
              </p:ext>
            </p:extLst>
          </p:nvPr>
        </p:nvGraphicFramePr>
        <p:xfrm>
          <a:off x="140179" y="938122"/>
          <a:ext cx="8829845" cy="3772428"/>
        </p:xfrm>
        <a:graphic>
          <a:graphicData uri="http://schemas.openxmlformats.org/drawingml/2006/table">
            <a:tbl>
              <a:tblPr firstRow="1" firstCol="1" bandRow="1">
                <a:tableStyleId>{5C22544A-7EE6-4342-B048-85BDC9FD1C3A}</a:tableStyleId>
              </a:tblPr>
              <a:tblGrid>
                <a:gridCol w="2205100">
                  <a:extLst>
                    <a:ext uri="{9D8B030D-6E8A-4147-A177-3AD203B41FA5}">
                      <a16:colId xmlns:a16="http://schemas.microsoft.com/office/drawing/2014/main" val="161094581"/>
                    </a:ext>
                  </a:extLst>
                </a:gridCol>
                <a:gridCol w="6624745">
                  <a:extLst>
                    <a:ext uri="{9D8B030D-6E8A-4147-A177-3AD203B41FA5}">
                      <a16:colId xmlns:a16="http://schemas.microsoft.com/office/drawing/2014/main" val="2880385647"/>
                    </a:ext>
                  </a:extLst>
                </a:gridCol>
              </a:tblGrid>
              <a:tr h="213771">
                <a:tc>
                  <a:txBody>
                    <a:bodyPr/>
                    <a:lstStyle/>
                    <a:p>
                      <a:pPr algn="l">
                        <a:lnSpc>
                          <a:spcPct val="100000"/>
                        </a:lnSpc>
                        <a:spcBef>
                          <a:spcPts val="300"/>
                        </a:spcBef>
                        <a:spcAft>
                          <a:spcPts val="300"/>
                        </a:spcAft>
                      </a:pPr>
                      <a:r>
                        <a:rPr lang="en-US" sz="1200">
                          <a:effectLst/>
                        </a:rPr>
                        <a:t>Statistic</a:t>
                      </a:r>
                    </a:p>
                  </a:txBody>
                  <a:tcPr marL="68580" marR="68580" marT="0" marB="0" anchor="ctr"/>
                </a:tc>
                <a:tc>
                  <a:txBody>
                    <a:bodyPr/>
                    <a:lstStyle/>
                    <a:p>
                      <a:pPr algn="l">
                        <a:lnSpc>
                          <a:spcPct val="100000"/>
                        </a:lnSpc>
                        <a:spcBef>
                          <a:spcPts val="300"/>
                        </a:spcBef>
                        <a:spcAft>
                          <a:spcPts val="300"/>
                        </a:spcAft>
                      </a:pPr>
                      <a:r>
                        <a:rPr lang="en-US" sz="1200">
                          <a:effectLst/>
                        </a:rPr>
                        <a:t>Description</a:t>
                      </a:r>
                    </a:p>
                  </a:txBody>
                  <a:tcPr marL="68580" marR="68580" marT="0" marB="0" anchor="ctr"/>
                </a:tc>
                <a:extLst>
                  <a:ext uri="{0D108BD9-81ED-4DB2-BD59-A6C34878D82A}">
                    <a16:rowId xmlns:a16="http://schemas.microsoft.com/office/drawing/2014/main" val="2840636261"/>
                  </a:ext>
                </a:extLst>
              </a:tr>
              <a:tr h="213771">
                <a:tc>
                  <a:txBody>
                    <a:bodyPr/>
                    <a:lstStyle/>
                    <a:p>
                      <a:pPr algn="l">
                        <a:lnSpc>
                          <a:spcPct val="100000"/>
                        </a:lnSpc>
                        <a:spcBef>
                          <a:spcPts val="300"/>
                        </a:spcBef>
                        <a:spcAft>
                          <a:spcPts val="300"/>
                        </a:spcAft>
                      </a:pPr>
                      <a:r>
                        <a:rPr lang="en-US" sz="1200">
                          <a:effectLst/>
                        </a:rPr>
                        <a:t>Variance Explained (R2)</a:t>
                      </a:r>
                    </a:p>
                  </a:txBody>
                  <a:tcPr marL="68580" marR="68580" marT="0" marB="0" anchor="ctr"/>
                </a:tc>
                <a:tc>
                  <a:txBody>
                    <a:bodyPr/>
                    <a:lstStyle/>
                    <a:p>
                      <a:pPr lvl="0" algn="l">
                        <a:lnSpc>
                          <a:spcPct val="100000"/>
                        </a:lnSpc>
                        <a:spcBef>
                          <a:spcPts val="300"/>
                        </a:spcBef>
                        <a:spcAft>
                          <a:spcPts val="300"/>
                        </a:spcAft>
                        <a:buNone/>
                      </a:pPr>
                      <a:r>
                        <a:rPr lang="en-US" sz="1200" u="none" strike="noStrike" noProof="0">
                          <a:solidFill>
                            <a:schemeClr val="bg2"/>
                          </a:solidFill>
                          <a:effectLst/>
                        </a:rPr>
                        <a:t>The proportion of variation in the outcome that is explained by the independent variables</a:t>
                      </a:r>
                      <a:endParaRPr lang="en-US" sz="1200">
                        <a:solidFill>
                          <a:schemeClr val="bg2"/>
                        </a:solidFill>
                      </a:endParaRPr>
                    </a:p>
                  </a:txBody>
                  <a:tcPr marL="68580" marR="68580" marT="0" marB="0" anchor="ctr"/>
                </a:tc>
                <a:extLst>
                  <a:ext uri="{0D108BD9-81ED-4DB2-BD59-A6C34878D82A}">
                    <a16:rowId xmlns:a16="http://schemas.microsoft.com/office/drawing/2014/main" val="3286684660"/>
                  </a:ext>
                </a:extLst>
              </a:tr>
              <a:tr h="716761">
                <a:tc>
                  <a:txBody>
                    <a:bodyPr/>
                    <a:lstStyle/>
                    <a:p>
                      <a:pPr algn="l">
                        <a:lnSpc>
                          <a:spcPct val="100000"/>
                        </a:lnSpc>
                        <a:spcBef>
                          <a:spcPts val="300"/>
                        </a:spcBef>
                        <a:spcAft>
                          <a:spcPts val="300"/>
                        </a:spcAft>
                      </a:pPr>
                      <a:r>
                        <a:rPr lang="en-US" sz="1200">
                          <a:effectLst/>
                        </a:rPr>
                        <a:t>Adjusted Variance Explained </a:t>
                      </a:r>
                    </a:p>
                  </a:txBody>
                  <a:tcPr marL="68580" marR="68580" marT="0" marB="0" anchor="ctr"/>
                </a:tc>
                <a:tc>
                  <a:txBody>
                    <a:bodyPr/>
                    <a:lstStyle/>
                    <a:p>
                      <a:pPr algn="l">
                        <a:lnSpc>
                          <a:spcPct val="100000"/>
                        </a:lnSpc>
                        <a:spcBef>
                          <a:spcPts val="300"/>
                        </a:spcBef>
                        <a:spcAft>
                          <a:spcPts val="300"/>
                        </a:spcAft>
                      </a:pPr>
                      <a:r>
                        <a:rPr lang="en-US" sz="1200">
                          <a:solidFill>
                            <a:schemeClr val="bg2"/>
                          </a:solidFill>
                          <a:effectLst/>
                        </a:rPr>
                        <a:t>Explains variability that considers the complexity of the model and will always be &lt;= Variance Explained</a:t>
                      </a:r>
                    </a:p>
                    <a:p>
                      <a:pPr algn="l">
                        <a:lnSpc>
                          <a:spcPct val="100000"/>
                        </a:lnSpc>
                        <a:spcBef>
                          <a:spcPts val="300"/>
                        </a:spcBef>
                        <a:spcAft>
                          <a:spcPts val="300"/>
                        </a:spcAft>
                      </a:pPr>
                      <a:r>
                        <a:rPr lang="en-US" sz="1200">
                          <a:solidFill>
                            <a:schemeClr val="bg2"/>
                          </a:solidFill>
                          <a:effectLst/>
                        </a:rPr>
                        <a:t>Use adjusted figure to compare models with varying numbers of predictors included</a:t>
                      </a:r>
                    </a:p>
                  </a:txBody>
                  <a:tcPr marL="68580" marR="68580" marT="0" marB="0" anchor="ctr"/>
                </a:tc>
                <a:extLst>
                  <a:ext uri="{0D108BD9-81ED-4DB2-BD59-A6C34878D82A}">
                    <a16:rowId xmlns:a16="http://schemas.microsoft.com/office/drawing/2014/main" val="2288192634"/>
                  </a:ext>
                </a:extLst>
              </a:tr>
              <a:tr h="1207177">
                <a:tc>
                  <a:txBody>
                    <a:bodyPr/>
                    <a:lstStyle/>
                    <a:p>
                      <a:pPr algn="l">
                        <a:lnSpc>
                          <a:spcPct val="100000"/>
                        </a:lnSpc>
                        <a:spcBef>
                          <a:spcPts val="300"/>
                        </a:spcBef>
                        <a:spcAft>
                          <a:spcPts val="300"/>
                        </a:spcAft>
                      </a:pPr>
                      <a:r>
                        <a:rPr lang="en-US" sz="1200">
                          <a:effectLst/>
                        </a:rPr>
                        <a:t>F-Ratio &amp; P-Value</a:t>
                      </a:r>
                    </a:p>
                  </a:txBody>
                  <a:tcPr marL="68580" marR="68580" marT="0" marB="0" anchor="ctr"/>
                </a:tc>
                <a:tc>
                  <a:txBody>
                    <a:bodyPr/>
                    <a:lstStyle/>
                    <a:p>
                      <a:pPr algn="l">
                        <a:lnSpc>
                          <a:spcPct val="100000"/>
                        </a:lnSpc>
                        <a:spcBef>
                          <a:spcPts val="300"/>
                        </a:spcBef>
                        <a:spcAft>
                          <a:spcPts val="300"/>
                        </a:spcAft>
                      </a:pPr>
                      <a:r>
                        <a:rPr lang="en-US" sz="1200">
                          <a:solidFill>
                            <a:schemeClr val="bg2"/>
                          </a:solidFill>
                          <a:effectLst/>
                        </a:rPr>
                        <a:t>The P-Value tests the significance of the F-Ratio</a:t>
                      </a:r>
                    </a:p>
                    <a:p>
                      <a:pPr algn="l">
                        <a:lnSpc>
                          <a:spcPct val="100000"/>
                        </a:lnSpc>
                        <a:spcBef>
                          <a:spcPts val="300"/>
                        </a:spcBef>
                        <a:spcAft>
                          <a:spcPts val="300"/>
                        </a:spcAft>
                      </a:pPr>
                      <a:r>
                        <a:rPr lang="en-US" sz="1200">
                          <a:solidFill>
                            <a:schemeClr val="bg2"/>
                          </a:solidFill>
                          <a:effectLst/>
                        </a:rPr>
                        <a:t>The Null Hypothesis can be described in a number of ways. One being that there is no relationship between the model and the dependent variable</a:t>
                      </a:r>
                    </a:p>
                    <a:p>
                      <a:pPr algn="l">
                        <a:lnSpc>
                          <a:spcPct val="100000"/>
                        </a:lnSpc>
                        <a:spcBef>
                          <a:spcPts val="300"/>
                        </a:spcBef>
                        <a:spcAft>
                          <a:spcPts val="300"/>
                        </a:spcAft>
                      </a:pPr>
                      <a:r>
                        <a:rPr lang="en-US" sz="1200">
                          <a:solidFill>
                            <a:schemeClr val="bg2"/>
                          </a:solidFill>
                          <a:effectLst/>
                        </a:rPr>
                        <a:t>P-Values &lt;= 0.05 are desirable, meaning the model significantly predicts the dependent variable</a:t>
                      </a:r>
                    </a:p>
                  </a:txBody>
                  <a:tcPr marL="68580" marR="68580" marT="0" marB="0" anchor="ctr"/>
                </a:tc>
                <a:extLst>
                  <a:ext uri="{0D108BD9-81ED-4DB2-BD59-A6C34878D82A}">
                    <a16:rowId xmlns:a16="http://schemas.microsoft.com/office/drawing/2014/main" val="4227198300"/>
                  </a:ext>
                </a:extLst>
              </a:tr>
              <a:tr h="792210">
                <a:tc>
                  <a:txBody>
                    <a:bodyPr/>
                    <a:lstStyle/>
                    <a:p>
                      <a:pPr algn="l">
                        <a:lnSpc>
                          <a:spcPct val="100000"/>
                        </a:lnSpc>
                        <a:spcBef>
                          <a:spcPts val="300"/>
                        </a:spcBef>
                        <a:spcAft>
                          <a:spcPts val="300"/>
                        </a:spcAft>
                      </a:pPr>
                      <a:r>
                        <a:rPr lang="en-US" sz="1200">
                          <a:effectLst/>
                        </a:rPr>
                        <a:t>F-Ratio Degrees of</a:t>
                      </a:r>
                    </a:p>
                    <a:p>
                      <a:pPr algn="l">
                        <a:lnSpc>
                          <a:spcPct val="100000"/>
                        </a:lnSpc>
                        <a:spcBef>
                          <a:spcPts val="300"/>
                        </a:spcBef>
                        <a:spcAft>
                          <a:spcPts val="300"/>
                        </a:spcAft>
                      </a:pPr>
                      <a:r>
                        <a:rPr lang="en-US" sz="1200">
                          <a:effectLst/>
                        </a:rPr>
                        <a:t>Freedom 1 / 2:</a:t>
                      </a:r>
                    </a:p>
                  </a:txBody>
                  <a:tcPr marL="68580" marR="68580" marT="0" marB="0" anchor="ctr"/>
                </a:tc>
                <a:tc>
                  <a:txBody>
                    <a:bodyPr/>
                    <a:lstStyle/>
                    <a:p>
                      <a:pPr algn="l">
                        <a:lnSpc>
                          <a:spcPct val="100000"/>
                        </a:lnSpc>
                        <a:spcBef>
                          <a:spcPts val="300"/>
                        </a:spcBef>
                        <a:spcAft>
                          <a:spcPts val="300"/>
                        </a:spcAft>
                      </a:pPr>
                      <a:r>
                        <a:rPr lang="en-US" sz="1200">
                          <a:solidFill>
                            <a:schemeClr val="bg2"/>
                          </a:solidFill>
                          <a:effectLst/>
                        </a:rPr>
                        <a:t>Degrees of freedom of the model used to calculate the F-Ratio </a:t>
                      </a:r>
                    </a:p>
                    <a:p>
                      <a:pPr algn="l">
                        <a:lnSpc>
                          <a:spcPct val="100000"/>
                        </a:lnSpc>
                        <a:spcBef>
                          <a:spcPts val="300"/>
                        </a:spcBef>
                        <a:spcAft>
                          <a:spcPts val="300"/>
                        </a:spcAft>
                      </a:pPr>
                      <a:r>
                        <a:rPr lang="en-US" sz="1200">
                          <a:solidFill>
                            <a:schemeClr val="bg2"/>
                          </a:solidFill>
                          <a:effectLst/>
                        </a:rPr>
                        <a:t>1 relates to the no. parameters in the model. NB: this does not count the constant</a:t>
                      </a:r>
                    </a:p>
                    <a:p>
                      <a:pPr algn="l">
                        <a:lnSpc>
                          <a:spcPct val="100000"/>
                        </a:lnSpc>
                        <a:spcBef>
                          <a:spcPts val="300"/>
                        </a:spcBef>
                        <a:spcAft>
                          <a:spcPts val="300"/>
                        </a:spcAft>
                      </a:pPr>
                      <a:r>
                        <a:rPr lang="en-US" sz="1200">
                          <a:solidFill>
                            <a:schemeClr val="bg2"/>
                          </a:solidFill>
                          <a:effectLst/>
                        </a:rPr>
                        <a:t>2 = number of records – (1 + no. parameters)</a:t>
                      </a:r>
                    </a:p>
                  </a:txBody>
                  <a:tcPr marL="68580" marR="68580" marT="0" marB="0" anchor="ctr"/>
                </a:tc>
                <a:extLst>
                  <a:ext uri="{0D108BD9-81ED-4DB2-BD59-A6C34878D82A}">
                    <a16:rowId xmlns:a16="http://schemas.microsoft.com/office/drawing/2014/main" val="3853847787"/>
                  </a:ext>
                </a:extLst>
              </a:tr>
              <a:tr h="213771">
                <a:tc>
                  <a:txBody>
                    <a:bodyPr/>
                    <a:lstStyle/>
                    <a:p>
                      <a:pPr algn="l">
                        <a:lnSpc>
                          <a:spcPct val="100000"/>
                        </a:lnSpc>
                        <a:spcBef>
                          <a:spcPts val="300"/>
                        </a:spcBef>
                        <a:spcAft>
                          <a:spcPts val="300"/>
                        </a:spcAft>
                      </a:pPr>
                      <a:r>
                        <a:rPr lang="en-US" sz="1200">
                          <a:effectLst/>
                        </a:rPr>
                        <a:t>Generalized R2̂</a:t>
                      </a:r>
                    </a:p>
                  </a:txBody>
                  <a:tcPr marL="68580" marR="68580" marT="0" marB="0" anchor="ctr"/>
                </a:tc>
                <a:tc>
                  <a:txBody>
                    <a:bodyPr/>
                    <a:lstStyle/>
                    <a:p>
                      <a:pPr algn="l">
                        <a:lnSpc>
                          <a:spcPct val="100000"/>
                        </a:lnSpc>
                        <a:spcBef>
                          <a:spcPts val="300"/>
                        </a:spcBef>
                        <a:spcAft>
                          <a:spcPts val="300"/>
                        </a:spcAft>
                      </a:pPr>
                      <a:r>
                        <a:rPr lang="en-US" sz="1200">
                          <a:solidFill>
                            <a:schemeClr val="bg2"/>
                          </a:solidFill>
                          <a:effectLst/>
                        </a:rPr>
                        <a:t>Interpreted as R-Square coefficient</a:t>
                      </a:r>
                    </a:p>
                  </a:txBody>
                  <a:tcPr marL="68580" marR="68580" marT="0" marB="0" anchor="ctr"/>
                </a:tc>
                <a:extLst>
                  <a:ext uri="{0D108BD9-81ED-4DB2-BD59-A6C34878D82A}">
                    <a16:rowId xmlns:a16="http://schemas.microsoft.com/office/drawing/2014/main" val="3435224670"/>
                  </a:ext>
                </a:extLst>
              </a:tr>
              <a:tr h="414967">
                <a:tc>
                  <a:txBody>
                    <a:bodyPr/>
                    <a:lstStyle/>
                    <a:p>
                      <a:pPr algn="l">
                        <a:lnSpc>
                          <a:spcPct val="100000"/>
                        </a:lnSpc>
                        <a:spcBef>
                          <a:spcPts val="300"/>
                        </a:spcBef>
                        <a:spcAft>
                          <a:spcPts val="300"/>
                        </a:spcAft>
                      </a:pPr>
                      <a:r>
                        <a:rPr lang="en-US" sz="1200">
                          <a:effectLst/>
                        </a:rPr>
                        <a:t>AIC/BIC</a:t>
                      </a:r>
                    </a:p>
                  </a:txBody>
                  <a:tcPr marL="68580" marR="68580" marT="0" marB="0" anchor="ctr"/>
                </a:tc>
                <a:tc>
                  <a:txBody>
                    <a:bodyPr/>
                    <a:lstStyle/>
                    <a:p>
                      <a:pPr algn="l">
                        <a:lnSpc>
                          <a:spcPct val="100000"/>
                        </a:lnSpc>
                        <a:spcBef>
                          <a:spcPts val="300"/>
                        </a:spcBef>
                        <a:spcAft>
                          <a:spcPts val="300"/>
                        </a:spcAft>
                      </a:pPr>
                      <a:r>
                        <a:rPr lang="en-US" sz="1200">
                          <a:solidFill>
                            <a:schemeClr val="bg2"/>
                          </a:solidFill>
                          <a:effectLst/>
                        </a:rPr>
                        <a:t>Information criteria values. Lower values are more desirable. Useful when comparing models</a:t>
                      </a:r>
                    </a:p>
                  </a:txBody>
                  <a:tcPr marL="68580" marR="68580" marT="0" marB="0" anchor="ctr"/>
                </a:tc>
                <a:extLst>
                  <a:ext uri="{0D108BD9-81ED-4DB2-BD59-A6C34878D82A}">
                    <a16:rowId xmlns:a16="http://schemas.microsoft.com/office/drawing/2014/main" val="184779009"/>
                  </a:ext>
                </a:extLst>
              </a:tr>
            </a:tbl>
          </a:graphicData>
        </a:graphic>
      </p:graphicFrame>
    </p:spTree>
    <p:extLst>
      <p:ext uri="{BB962C8B-B14F-4D97-AF65-F5344CB8AC3E}">
        <p14:creationId xmlns:p14="http://schemas.microsoft.com/office/powerpoint/2010/main" val="70590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6733DB-F96F-48DF-8DD3-0123B98A7F69}"/>
              </a:ext>
            </a:extLst>
          </p:cNvPr>
          <p:cNvSpPr>
            <a:spLocks noGrp="1"/>
          </p:cNvSpPr>
          <p:nvPr>
            <p:ph type="body" sz="quarter" idx="11"/>
          </p:nvPr>
        </p:nvSpPr>
        <p:spPr>
          <a:xfrm>
            <a:off x="457201" y="975278"/>
            <a:ext cx="3941298" cy="3445524"/>
          </a:xfrm>
        </p:spPr>
        <p:txBody>
          <a:bodyPr vert="horz" lIns="91440" tIns="45720" rIns="91440" bIns="45720" rtlCol="0" anchor="t">
            <a:noAutofit/>
          </a:bodyPr>
          <a:lstStyle/>
          <a:p>
            <a:pPr marL="285750" indent="-285750">
              <a:buFont typeface="Arial" panose="020B0604020202020204" pitchFamily="34" charset="0"/>
              <a:buChar char="•"/>
            </a:pPr>
            <a:r>
              <a:rPr lang="en-US" sz="1400">
                <a:ea typeface="+mn-lt"/>
                <a:cs typeface="+mn-lt"/>
              </a:rPr>
              <a:t>To assess independent variable impact on the dependent variable; significance, magnitude and direction</a:t>
            </a:r>
            <a:endParaRPr lang="en-US" sz="1400">
              <a:cs typeface="Arial"/>
            </a:endParaRPr>
          </a:p>
          <a:p>
            <a:pPr marL="285750" indent="-285750">
              <a:buFont typeface="Arial" panose="020B0604020202020204" pitchFamily="34" charset="0"/>
              <a:buChar char="•"/>
            </a:pPr>
            <a:r>
              <a:rPr lang="en-US" sz="1400">
                <a:ea typeface="+mn-lt"/>
                <a:cs typeface="+mn-lt"/>
              </a:rPr>
              <a:t>Model Parameters column denotes the magnitude and direction of the effect of each predictor on the dependent variable, it can be seen that:</a:t>
            </a:r>
            <a:endParaRPr lang="en-US" sz="1200">
              <a:ea typeface="+mn-lt"/>
              <a:cs typeface="+mn-lt"/>
            </a:endParaRPr>
          </a:p>
          <a:p>
            <a:pPr marL="628650" lvl="1" indent="-285750">
              <a:spcBef>
                <a:spcPts val="0"/>
              </a:spcBef>
              <a:buFont typeface="Arial,Sans-Serif" panose="020B0604020202020204" pitchFamily="34" charset="0"/>
              <a:buChar char="•"/>
            </a:pPr>
            <a:r>
              <a:rPr lang="en-US" sz="1200">
                <a:ea typeface="+mn-lt"/>
                <a:cs typeface="+mn-lt"/>
              </a:rPr>
              <a:t>The coefficient for age is negative meaning that getting older means working less hours per week </a:t>
            </a:r>
          </a:p>
          <a:p>
            <a:pPr marL="628650" lvl="1" indent="-285750">
              <a:buFont typeface="Arial,Sans-Serif" panose="020B0604020202020204" pitchFamily="34" charset="0"/>
              <a:buChar char="•"/>
            </a:pPr>
            <a:r>
              <a:rPr lang="en-US" sz="1200">
                <a:latin typeface="Arial"/>
                <a:ea typeface="+mn-lt"/>
                <a:cs typeface="+mn-lt"/>
              </a:rPr>
              <a:t>The coefficient for sex where Male is the reference category is also negative meaning males work more hours per week than females </a:t>
            </a:r>
          </a:p>
          <a:p>
            <a:pPr marL="628650" lvl="1" indent="-285750">
              <a:spcBef>
                <a:spcPts val="0"/>
              </a:spcBef>
              <a:buFont typeface="Arial,Sans-Serif" panose="020B0604020202020204" pitchFamily="34" charset="0"/>
              <a:buChar char="•"/>
            </a:pPr>
            <a:r>
              <a:rPr lang="en-US" sz="1200">
                <a:ea typeface="+mn-lt"/>
                <a:cs typeface="+mn-lt"/>
              </a:rPr>
              <a:t>Both these variables are significant as denoted by their p-values </a:t>
            </a:r>
            <a:endParaRPr lang="en-US"/>
          </a:p>
        </p:txBody>
      </p:sp>
      <p:sp>
        <p:nvSpPr>
          <p:cNvPr id="2" name="Title 1">
            <a:extLst>
              <a:ext uri="{FF2B5EF4-FFF2-40B4-BE49-F238E27FC236}">
                <a16:creationId xmlns:a16="http://schemas.microsoft.com/office/drawing/2014/main" id="{DB346A07-8036-4010-9066-7723C571CEE7}"/>
              </a:ext>
            </a:extLst>
          </p:cNvPr>
          <p:cNvSpPr>
            <a:spLocks noGrp="1"/>
          </p:cNvSpPr>
          <p:nvPr>
            <p:ph type="title"/>
          </p:nvPr>
        </p:nvSpPr>
        <p:spPr/>
        <p:txBody>
          <a:bodyPr/>
          <a:lstStyle/>
          <a:p>
            <a:r>
              <a:rPr lang="en-US">
                <a:latin typeface="Arial"/>
                <a:cs typeface="Arial"/>
              </a:rPr>
              <a:t>Independent Variable Statistics</a:t>
            </a:r>
          </a:p>
        </p:txBody>
      </p:sp>
      <p:pic>
        <p:nvPicPr>
          <p:cNvPr id="6" name="Picture 6" descr="A screenshot of a cell phone&#10;&#10;Description generated with high confidence">
            <a:extLst>
              <a:ext uri="{FF2B5EF4-FFF2-40B4-BE49-F238E27FC236}">
                <a16:creationId xmlns:a16="http://schemas.microsoft.com/office/drawing/2014/main" id="{33BBAC10-AF85-4F71-8F1C-7F4671827238}"/>
              </a:ext>
            </a:extLst>
          </p:cNvPr>
          <p:cNvPicPr>
            <a:picLocks noChangeAspect="1"/>
          </p:cNvPicPr>
          <p:nvPr/>
        </p:nvPicPr>
        <p:blipFill>
          <a:blip r:embed="rId2"/>
          <a:stretch>
            <a:fillRect/>
          </a:stretch>
        </p:blipFill>
        <p:spPr>
          <a:xfrm>
            <a:off x="4434114" y="993175"/>
            <a:ext cx="4630057" cy="3393008"/>
          </a:xfrm>
          <a:prstGeom prst="rect">
            <a:avLst/>
          </a:prstGeom>
          <a:ln>
            <a:solidFill>
              <a:schemeClr val="tx1">
                <a:lumMod val="50000"/>
                <a:lumOff val="50000"/>
              </a:schemeClr>
            </a:solidFill>
          </a:ln>
        </p:spPr>
      </p:pic>
    </p:spTree>
    <p:extLst>
      <p:ext uri="{BB962C8B-B14F-4D97-AF65-F5344CB8AC3E}">
        <p14:creationId xmlns:p14="http://schemas.microsoft.com/office/powerpoint/2010/main" val="94996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5E5775-20AE-4A42-A755-CA3756C2DB52}"/>
              </a:ext>
            </a:extLst>
          </p:cNvPr>
          <p:cNvPicPr>
            <a:picLocks noChangeAspect="1"/>
          </p:cNvPicPr>
          <p:nvPr/>
        </p:nvPicPr>
        <p:blipFill>
          <a:blip r:embed="rId4"/>
          <a:stretch>
            <a:fillRect/>
          </a:stretch>
        </p:blipFill>
        <p:spPr>
          <a:xfrm>
            <a:off x="1325391" y="1312089"/>
            <a:ext cx="3850000" cy="3578572"/>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12929C1D-79AD-4CAC-8974-E440FBF9E18F}"/>
              </a:ext>
            </a:extLst>
          </p:cNvPr>
          <p:cNvPicPr>
            <a:picLocks noChangeAspect="1"/>
          </p:cNvPicPr>
          <p:nvPr/>
        </p:nvPicPr>
        <p:blipFill>
          <a:blip r:embed="rId5"/>
          <a:stretch>
            <a:fillRect/>
          </a:stretch>
        </p:blipFill>
        <p:spPr>
          <a:xfrm>
            <a:off x="5647690" y="1793485"/>
            <a:ext cx="1921937" cy="1793332"/>
          </a:xfrm>
          <a:prstGeom prst="rect">
            <a:avLst/>
          </a:prstGeom>
        </p:spPr>
      </p:pic>
      <p:sp>
        <p:nvSpPr>
          <p:cNvPr id="6" name="Text Placeholder 5">
            <a:extLst>
              <a:ext uri="{FF2B5EF4-FFF2-40B4-BE49-F238E27FC236}">
                <a16:creationId xmlns:a16="http://schemas.microsoft.com/office/drawing/2014/main" id="{95901749-1C94-4312-A414-BED95B638482}"/>
              </a:ext>
            </a:extLst>
          </p:cNvPr>
          <p:cNvSpPr>
            <a:spLocks noGrp="1"/>
          </p:cNvSpPr>
          <p:nvPr>
            <p:ph type="body" sz="quarter" idx="11"/>
          </p:nvPr>
        </p:nvSpPr>
        <p:spPr/>
        <p:txBody>
          <a:bodyPr/>
          <a:lstStyle/>
          <a:p>
            <a:r>
              <a:rPr lang="en-CA"/>
              <a:t>Link Data/Models across Workflows </a:t>
            </a:r>
          </a:p>
        </p:txBody>
      </p:sp>
      <p:sp>
        <p:nvSpPr>
          <p:cNvPr id="2" name="Title 1">
            <a:extLst>
              <a:ext uri="{FF2B5EF4-FFF2-40B4-BE49-F238E27FC236}">
                <a16:creationId xmlns:a16="http://schemas.microsoft.com/office/drawing/2014/main" id="{BD6A1103-9DF5-4308-A2E5-13B853B16FB4}"/>
              </a:ext>
            </a:extLst>
          </p:cNvPr>
          <p:cNvSpPr>
            <a:spLocks noGrp="1"/>
          </p:cNvSpPr>
          <p:nvPr>
            <p:ph type="title"/>
          </p:nvPr>
        </p:nvSpPr>
        <p:spPr/>
        <p:txBody>
          <a:bodyPr/>
          <a:lstStyle/>
          <a:p>
            <a:r>
              <a:rPr lang="en-CA"/>
              <a:t>Linked Workflows </a:t>
            </a:r>
          </a:p>
        </p:txBody>
      </p:sp>
      <p:sp>
        <p:nvSpPr>
          <p:cNvPr id="3" name="Rectangle: Rounded Corners 2">
            <a:extLst>
              <a:ext uri="{FF2B5EF4-FFF2-40B4-BE49-F238E27FC236}">
                <a16:creationId xmlns:a16="http://schemas.microsoft.com/office/drawing/2014/main" id="{1C71710F-C77C-4A1E-B958-2979C471870D}"/>
              </a:ext>
            </a:extLst>
          </p:cNvPr>
          <p:cNvSpPr/>
          <p:nvPr/>
        </p:nvSpPr>
        <p:spPr>
          <a:xfrm>
            <a:off x="1449324" y="2171700"/>
            <a:ext cx="548640" cy="763022"/>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57B93D6A-6B02-4F90-9562-D48FE03D25CC}"/>
              </a:ext>
            </a:extLst>
          </p:cNvPr>
          <p:cNvSpPr/>
          <p:nvPr/>
        </p:nvSpPr>
        <p:spPr>
          <a:xfrm>
            <a:off x="3736848" y="2934722"/>
            <a:ext cx="548640" cy="763022"/>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43481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C7CBC0-D773-48A7-A1E7-9C66D3CDCEDE}"/>
              </a:ext>
            </a:extLst>
          </p:cNvPr>
          <p:cNvSpPr>
            <a:spLocks noGrp="1"/>
          </p:cNvSpPr>
          <p:nvPr>
            <p:ph type="body" sz="quarter" idx="11"/>
          </p:nvPr>
        </p:nvSpPr>
        <p:spPr>
          <a:xfrm>
            <a:off x="89378" y="975278"/>
            <a:ext cx="5367418" cy="3904632"/>
          </a:xfrm>
        </p:spPr>
        <p:txBody>
          <a:bodyPr vert="horz" lIns="91440" tIns="45720" rIns="91440" bIns="45720" rtlCol="0" anchor="t">
            <a:noAutofit/>
          </a:bodyPr>
          <a:lstStyle/>
          <a:p>
            <a:pPr marL="285750" indent="-285750">
              <a:spcAft>
                <a:spcPts val="0"/>
              </a:spcAft>
              <a:buFont typeface="Arial"/>
              <a:buChar char="•"/>
            </a:pPr>
            <a:r>
              <a:rPr lang="en-US" sz="1400">
                <a:ea typeface="+mn-lt"/>
                <a:cs typeface="+mn-lt"/>
              </a:rPr>
              <a:t>From the standardized parameters it can be seen that the age , has the greatest relative impact on the </a:t>
            </a:r>
            <a:r>
              <a:rPr lang="en-US">
                <a:ea typeface="+mn-lt"/>
                <a:cs typeface="+mn-lt"/>
              </a:rPr>
              <a:t>DV</a:t>
            </a:r>
            <a:r>
              <a:rPr lang="en-US" sz="1400">
                <a:ea typeface="+mn-lt"/>
                <a:cs typeface="+mn-lt"/>
              </a:rPr>
              <a:t> followed by dummy variable, sex</a:t>
            </a:r>
          </a:p>
          <a:p>
            <a:pPr marL="285750" indent="-285750">
              <a:spcAft>
                <a:spcPts val="0"/>
              </a:spcAft>
              <a:buFont typeface="Arial"/>
              <a:buChar char="•"/>
            </a:pPr>
            <a:r>
              <a:rPr lang="en-US" sz="1400">
                <a:ea typeface="+mn-lt"/>
                <a:cs typeface="+mn-lt"/>
              </a:rPr>
              <a:t>Some relationship categories are significant, all are retained as this variable, entirely, is significant</a:t>
            </a:r>
            <a:endParaRPr lang="en-US" sz="1400">
              <a:cs typeface="Arial"/>
            </a:endParaRPr>
          </a:p>
          <a:p>
            <a:pPr marL="285750" indent="-285750">
              <a:spcAft>
                <a:spcPts val="0"/>
              </a:spcAft>
              <a:buFont typeface="Arial"/>
              <a:buChar char="•"/>
            </a:pPr>
            <a:r>
              <a:rPr lang="en-US" sz="1400">
                <a:ea typeface="+mn-lt"/>
                <a:cs typeface="+mn-lt"/>
              </a:rPr>
              <a:t>The intercept value of approximately 56.66 is the predicted hours-per-week when all other variables are set to 0. This conceptually does not make sense as it relates to someone with a value of 0 for age and education-num. Also notice that most model parameters are negative</a:t>
            </a:r>
          </a:p>
          <a:p>
            <a:pPr marL="532765" lvl="2" indent="-171450">
              <a:spcAft>
                <a:spcPts val="0"/>
              </a:spcAft>
              <a:buFont typeface="Arial"/>
              <a:buChar char="•"/>
            </a:pPr>
            <a:r>
              <a:rPr lang="en-US">
                <a:ea typeface="+mn-lt"/>
                <a:cs typeface="+mn-lt"/>
              </a:rPr>
              <a:t>NOTE: It may be necessary to create transformed variables to aid interpretation of the constant. For example, the values can be replaced by a value representing difference from the average, referred to as centering; it means that a zero value for a centered variable equals the average, positive values are greater than the average and negative values, less than the average</a:t>
            </a:r>
            <a:endParaRPr lang="en-US">
              <a:cs typeface="Arial"/>
            </a:endParaRPr>
          </a:p>
        </p:txBody>
      </p:sp>
      <p:sp>
        <p:nvSpPr>
          <p:cNvPr id="2" name="Title 1">
            <a:extLst>
              <a:ext uri="{FF2B5EF4-FFF2-40B4-BE49-F238E27FC236}">
                <a16:creationId xmlns:a16="http://schemas.microsoft.com/office/drawing/2014/main" id="{D7AD4AB4-C0B5-4D42-A22E-05D6C35D3B2A}"/>
              </a:ext>
            </a:extLst>
          </p:cNvPr>
          <p:cNvSpPr>
            <a:spLocks noGrp="1"/>
          </p:cNvSpPr>
          <p:nvPr>
            <p:ph type="title"/>
          </p:nvPr>
        </p:nvSpPr>
        <p:spPr/>
        <p:txBody>
          <a:bodyPr/>
          <a:lstStyle/>
          <a:p>
            <a:r>
              <a:rPr lang="en-US">
                <a:latin typeface="Arial"/>
                <a:cs typeface="Arial"/>
              </a:rPr>
              <a:t>Interpretation of parameters</a:t>
            </a:r>
            <a:endParaRPr lang="en-US"/>
          </a:p>
        </p:txBody>
      </p:sp>
      <p:pic>
        <p:nvPicPr>
          <p:cNvPr id="5" name="Picture 5" descr="A screenshot of a cell phone&#10;&#10;Description generated with high confidence">
            <a:extLst>
              <a:ext uri="{FF2B5EF4-FFF2-40B4-BE49-F238E27FC236}">
                <a16:creationId xmlns:a16="http://schemas.microsoft.com/office/drawing/2014/main" id="{7B8081B2-AA7C-48E7-9F56-5C4F2DD5F1B4}"/>
              </a:ext>
            </a:extLst>
          </p:cNvPr>
          <p:cNvPicPr>
            <a:picLocks noChangeAspect="1"/>
          </p:cNvPicPr>
          <p:nvPr/>
        </p:nvPicPr>
        <p:blipFill>
          <a:blip r:embed="rId2"/>
          <a:stretch>
            <a:fillRect/>
          </a:stretch>
        </p:blipFill>
        <p:spPr>
          <a:xfrm>
            <a:off x="5528022" y="1214734"/>
            <a:ext cx="3410750" cy="2897521"/>
          </a:xfrm>
          <a:prstGeom prst="rect">
            <a:avLst/>
          </a:prstGeom>
          <a:ln>
            <a:solidFill>
              <a:schemeClr val="tx1">
                <a:lumMod val="50000"/>
                <a:lumOff val="50000"/>
              </a:schemeClr>
            </a:solidFill>
          </a:ln>
        </p:spPr>
      </p:pic>
    </p:spTree>
    <p:extLst>
      <p:ext uri="{BB962C8B-B14F-4D97-AF65-F5344CB8AC3E}">
        <p14:creationId xmlns:p14="http://schemas.microsoft.com/office/powerpoint/2010/main" val="178884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B79A4-DC70-471B-A882-191BC000D5A2}"/>
              </a:ext>
            </a:extLst>
          </p:cNvPr>
          <p:cNvSpPr>
            <a:spLocks noGrp="1"/>
          </p:cNvSpPr>
          <p:nvPr>
            <p:ph type="title"/>
          </p:nvPr>
        </p:nvSpPr>
        <p:spPr/>
        <p:txBody>
          <a:bodyPr/>
          <a:lstStyle/>
          <a:p>
            <a:r>
              <a:rPr lang="en-US"/>
              <a:t>Independent Variable Statistics Description</a:t>
            </a:r>
          </a:p>
        </p:txBody>
      </p:sp>
      <p:graphicFrame>
        <p:nvGraphicFramePr>
          <p:cNvPr id="5" name="Table 4">
            <a:extLst>
              <a:ext uri="{FF2B5EF4-FFF2-40B4-BE49-F238E27FC236}">
                <a16:creationId xmlns:a16="http://schemas.microsoft.com/office/drawing/2014/main" id="{9B646761-9265-4093-BCAB-318D160AB176}"/>
              </a:ext>
            </a:extLst>
          </p:cNvPr>
          <p:cNvGraphicFramePr>
            <a:graphicFrameLocks noGrp="1"/>
          </p:cNvGraphicFramePr>
          <p:nvPr>
            <p:extLst>
              <p:ext uri="{D42A27DB-BD31-4B8C-83A1-F6EECF244321}">
                <p14:modId xmlns:p14="http://schemas.microsoft.com/office/powerpoint/2010/main" val="2268272363"/>
              </p:ext>
            </p:extLst>
          </p:nvPr>
        </p:nvGraphicFramePr>
        <p:xfrm>
          <a:off x="549933" y="1326311"/>
          <a:ext cx="8202637" cy="2395645"/>
        </p:xfrm>
        <a:graphic>
          <a:graphicData uri="http://schemas.openxmlformats.org/drawingml/2006/table">
            <a:tbl>
              <a:tblPr firstRow="1" firstCol="1" bandRow="1">
                <a:tableStyleId>{5C22544A-7EE6-4342-B048-85BDC9FD1C3A}</a:tableStyleId>
              </a:tblPr>
              <a:tblGrid>
                <a:gridCol w="2657675">
                  <a:extLst>
                    <a:ext uri="{9D8B030D-6E8A-4147-A177-3AD203B41FA5}">
                      <a16:colId xmlns:a16="http://schemas.microsoft.com/office/drawing/2014/main" val="4107563373"/>
                    </a:ext>
                  </a:extLst>
                </a:gridCol>
                <a:gridCol w="5544962">
                  <a:extLst>
                    <a:ext uri="{9D8B030D-6E8A-4147-A177-3AD203B41FA5}">
                      <a16:colId xmlns:a16="http://schemas.microsoft.com/office/drawing/2014/main" val="3312061663"/>
                    </a:ext>
                  </a:extLst>
                </a:gridCol>
              </a:tblGrid>
              <a:tr h="226403">
                <a:tc>
                  <a:txBody>
                    <a:bodyPr/>
                    <a:lstStyle/>
                    <a:p>
                      <a:pPr>
                        <a:spcAft>
                          <a:spcPts val="0"/>
                        </a:spcAft>
                      </a:pPr>
                      <a:r>
                        <a:rPr lang="en-US" sz="1200">
                          <a:effectLst/>
                        </a:rPr>
                        <a:t>Statistic</a:t>
                      </a:r>
                    </a:p>
                  </a:txBody>
                  <a:tcPr marL="68580" marR="68580" marT="0" marB="0"/>
                </a:tc>
                <a:tc>
                  <a:txBody>
                    <a:bodyPr/>
                    <a:lstStyle/>
                    <a:p>
                      <a:pPr>
                        <a:spcAft>
                          <a:spcPts val="0"/>
                        </a:spcAft>
                      </a:pPr>
                      <a:r>
                        <a:rPr lang="en-US" sz="1200">
                          <a:effectLst/>
                        </a:rPr>
                        <a:t>Description</a:t>
                      </a:r>
                    </a:p>
                  </a:txBody>
                  <a:tcPr marL="68580" marR="68580" marT="0" marB="0"/>
                </a:tc>
                <a:extLst>
                  <a:ext uri="{0D108BD9-81ED-4DB2-BD59-A6C34878D82A}">
                    <a16:rowId xmlns:a16="http://schemas.microsoft.com/office/drawing/2014/main" val="3135352680"/>
                  </a:ext>
                </a:extLst>
              </a:tr>
              <a:tr h="226403">
                <a:tc>
                  <a:txBody>
                    <a:bodyPr/>
                    <a:lstStyle/>
                    <a:p>
                      <a:pPr>
                        <a:spcAft>
                          <a:spcPts val="0"/>
                        </a:spcAft>
                      </a:pPr>
                      <a:r>
                        <a:rPr lang="en-US" sz="1200">
                          <a:effectLst/>
                        </a:rPr>
                        <a:t>DF (Degree of Freedom)</a:t>
                      </a:r>
                    </a:p>
                  </a:txBody>
                  <a:tcPr marL="68580" marR="68580" marT="0" marB="0"/>
                </a:tc>
                <a:tc>
                  <a:txBody>
                    <a:bodyPr/>
                    <a:lstStyle/>
                    <a:p>
                      <a:pPr>
                        <a:spcAft>
                          <a:spcPts val="0"/>
                        </a:spcAft>
                      </a:pPr>
                      <a:r>
                        <a:rPr lang="en-US" sz="1200">
                          <a:solidFill>
                            <a:schemeClr val="bg2"/>
                          </a:solidFill>
                          <a:effectLst/>
                        </a:rPr>
                        <a:t>Degrees of freedom for each of the tests of the coefficients</a:t>
                      </a:r>
                    </a:p>
                  </a:txBody>
                  <a:tcPr marL="68580" marR="68580" marT="0" marB="0"/>
                </a:tc>
                <a:extLst>
                  <a:ext uri="{0D108BD9-81ED-4DB2-BD59-A6C34878D82A}">
                    <a16:rowId xmlns:a16="http://schemas.microsoft.com/office/drawing/2014/main" val="887077681"/>
                  </a:ext>
                </a:extLst>
              </a:tr>
              <a:tr h="471676">
                <a:tc>
                  <a:txBody>
                    <a:bodyPr/>
                    <a:lstStyle/>
                    <a:p>
                      <a:pPr>
                        <a:spcAft>
                          <a:spcPts val="0"/>
                        </a:spcAft>
                      </a:pPr>
                      <a:r>
                        <a:rPr lang="en-US" sz="1200">
                          <a:effectLst/>
                        </a:rPr>
                        <a:t>Model parameters</a:t>
                      </a:r>
                    </a:p>
                  </a:txBody>
                  <a:tcPr marL="68580" marR="68580" marT="0" marB="0"/>
                </a:tc>
                <a:tc>
                  <a:txBody>
                    <a:bodyPr/>
                    <a:lstStyle/>
                    <a:p>
                      <a:pPr>
                        <a:spcAft>
                          <a:spcPts val="0"/>
                        </a:spcAft>
                      </a:pPr>
                      <a:r>
                        <a:rPr lang="en-US" sz="1200">
                          <a:solidFill>
                            <a:schemeClr val="bg2"/>
                          </a:solidFill>
                          <a:effectLst/>
                        </a:rPr>
                        <a:t>The coefficients that describe the impact each predictor has on the Dependent Variable. Assess magnitude and direction</a:t>
                      </a:r>
                      <a:endParaRPr lang="en-US" sz="1200">
                        <a:solidFill>
                          <a:schemeClr val="bg2"/>
                        </a:solidFill>
                      </a:endParaRPr>
                    </a:p>
                  </a:txBody>
                  <a:tcPr marL="68580" marR="68580" marT="0" marB="0"/>
                </a:tc>
                <a:extLst>
                  <a:ext uri="{0D108BD9-81ED-4DB2-BD59-A6C34878D82A}">
                    <a16:rowId xmlns:a16="http://schemas.microsoft.com/office/drawing/2014/main" val="831701421"/>
                  </a:ext>
                </a:extLst>
              </a:tr>
              <a:tr h="301407">
                <a:tc>
                  <a:txBody>
                    <a:bodyPr/>
                    <a:lstStyle/>
                    <a:p>
                      <a:pPr>
                        <a:spcAft>
                          <a:spcPts val="0"/>
                        </a:spcAft>
                      </a:pPr>
                      <a:r>
                        <a:rPr lang="en-US" sz="1200">
                          <a:effectLst/>
                        </a:rPr>
                        <a:t>Parameter Standard Error</a:t>
                      </a:r>
                    </a:p>
                  </a:txBody>
                  <a:tcPr marL="68580" marR="68580" marT="0" marB="0"/>
                </a:tc>
                <a:tc>
                  <a:txBody>
                    <a:bodyPr/>
                    <a:lstStyle/>
                    <a:p>
                      <a:pPr>
                        <a:spcAft>
                          <a:spcPts val="0"/>
                        </a:spcAft>
                      </a:pPr>
                      <a:r>
                        <a:rPr lang="en-US" sz="1200">
                          <a:solidFill>
                            <a:schemeClr val="bg2"/>
                          </a:solidFill>
                          <a:effectLst/>
                        </a:rPr>
                        <a:t>Estimate of the Standard Deviation of the coefficient Model Parameter</a:t>
                      </a:r>
                    </a:p>
                  </a:txBody>
                  <a:tcPr marL="68580" marR="68580" marT="0" marB="0"/>
                </a:tc>
                <a:extLst>
                  <a:ext uri="{0D108BD9-81ED-4DB2-BD59-A6C34878D82A}">
                    <a16:rowId xmlns:a16="http://schemas.microsoft.com/office/drawing/2014/main" val="345968768"/>
                  </a:ext>
                </a:extLst>
              </a:tr>
              <a:tr h="698080">
                <a:tc>
                  <a:txBody>
                    <a:bodyPr/>
                    <a:lstStyle/>
                    <a:p>
                      <a:pPr>
                        <a:spcAft>
                          <a:spcPts val="0"/>
                        </a:spcAft>
                      </a:pPr>
                      <a:r>
                        <a:rPr lang="en-US" sz="1200">
                          <a:effectLst/>
                        </a:rPr>
                        <a:t>Wald Chi-Square / p-value</a:t>
                      </a:r>
                      <a:endParaRPr lang="en-US" sz="1200"/>
                    </a:p>
                  </a:txBody>
                  <a:tcPr marL="68580" marR="68580" marT="0" marB="0"/>
                </a:tc>
                <a:tc>
                  <a:txBody>
                    <a:bodyPr/>
                    <a:lstStyle/>
                    <a:p>
                      <a:pPr>
                        <a:spcAft>
                          <a:spcPts val="0"/>
                        </a:spcAft>
                      </a:pPr>
                      <a:r>
                        <a:rPr lang="en-US" sz="1200">
                          <a:solidFill>
                            <a:schemeClr val="bg2"/>
                          </a:solidFill>
                          <a:effectLst/>
                        </a:rPr>
                        <a:t>Both are used to assess significance of relationship between each independent variable and the dependent variable</a:t>
                      </a:r>
                      <a:endParaRPr lang="en-US" sz="1200">
                        <a:solidFill>
                          <a:schemeClr val="bg2"/>
                        </a:solidFill>
                      </a:endParaRPr>
                    </a:p>
                    <a:p>
                      <a:pPr lvl="0">
                        <a:spcAft>
                          <a:spcPts val="0"/>
                        </a:spcAft>
                        <a:buNone/>
                      </a:pPr>
                      <a:r>
                        <a:rPr lang="en-US" sz="1200">
                          <a:solidFill>
                            <a:schemeClr val="bg2"/>
                          </a:solidFill>
                          <a:effectLst/>
                        </a:rPr>
                        <a:t>P-values below 0.05 are preferable</a:t>
                      </a:r>
                    </a:p>
                  </a:txBody>
                  <a:tcPr marL="68580" marR="68580" marT="0" marB="0"/>
                </a:tc>
                <a:extLst>
                  <a:ext uri="{0D108BD9-81ED-4DB2-BD59-A6C34878D82A}">
                    <a16:rowId xmlns:a16="http://schemas.microsoft.com/office/drawing/2014/main" val="1951033458"/>
                  </a:ext>
                </a:extLst>
              </a:tr>
              <a:tr h="471676">
                <a:tc>
                  <a:txBody>
                    <a:bodyPr/>
                    <a:lstStyle/>
                    <a:p>
                      <a:pPr>
                        <a:spcAft>
                          <a:spcPts val="0"/>
                        </a:spcAft>
                      </a:pPr>
                      <a:r>
                        <a:rPr lang="en-US" sz="1200">
                          <a:effectLst/>
                        </a:rPr>
                        <a:t>Standardized Parameter</a:t>
                      </a:r>
                    </a:p>
                    <a:p>
                      <a:pPr>
                        <a:spcAft>
                          <a:spcPts val="0"/>
                        </a:spcAft>
                      </a:pPr>
                      <a:r>
                        <a:rPr lang="en-US" sz="1200">
                          <a:effectLst/>
                        </a:rPr>
                        <a:t>/ Standardized Parameter Error</a:t>
                      </a:r>
                    </a:p>
                  </a:txBody>
                  <a:tcPr marL="68580" marR="68580" marT="0" marB="0"/>
                </a:tc>
                <a:tc>
                  <a:txBody>
                    <a:bodyPr/>
                    <a:lstStyle/>
                    <a:p>
                      <a:pPr>
                        <a:spcAft>
                          <a:spcPts val="0"/>
                        </a:spcAft>
                      </a:pPr>
                      <a:r>
                        <a:rPr lang="en-US" sz="1200">
                          <a:solidFill>
                            <a:schemeClr val="bg2"/>
                          </a:solidFill>
                          <a:effectLst/>
                        </a:rPr>
                        <a:t>A means to assess the relative effect of each predictor and its associated error</a:t>
                      </a:r>
                    </a:p>
                  </a:txBody>
                  <a:tcPr marL="68580" marR="68580" marT="0" marB="0"/>
                </a:tc>
                <a:extLst>
                  <a:ext uri="{0D108BD9-81ED-4DB2-BD59-A6C34878D82A}">
                    <a16:rowId xmlns:a16="http://schemas.microsoft.com/office/drawing/2014/main" val="1766538509"/>
                  </a:ext>
                </a:extLst>
              </a:tr>
            </a:tbl>
          </a:graphicData>
        </a:graphic>
      </p:graphicFrame>
    </p:spTree>
    <p:extLst>
      <p:ext uri="{BB962C8B-B14F-4D97-AF65-F5344CB8AC3E}">
        <p14:creationId xmlns:p14="http://schemas.microsoft.com/office/powerpoint/2010/main" val="300990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8EFA7-A80D-4E86-9F01-7909806054D5}"/>
              </a:ext>
            </a:extLst>
          </p:cNvPr>
          <p:cNvSpPr>
            <a:spLocks noGrp="1"/>
          </p:cNvSpPr>
          <p:nvPr>
            <p:ph type="body" sz="quarter" idx="11"/>
          </p:nvPr>
        </p:nvSpPr>
        <p:spPr>
          <a:xfrm>
            <a:off x="457200" y="975278"/>
            <a:ext cx="5169877" cy="3445524"/>
          </a:xfrm>
        </p:spPr>
        <p:txBody>
          <a:bodyPr vert="horz" lIns="91440" tIns="45720" rIns="91440" bIns="45720" rtlCol="0" anchor="t">
            <a:noAutofit/>
          </a:bodyPr>
          <a:lstStyle/>
          <a:p>
            <a:pPr marL="285750" indent="-285750">
              <a:buFont typeface="Arial"/>
              <a:buChar char="•"/>
            </a:pPr>
            <a:r>
              <a:rPr lang="en-US">
                <a:ea typeface="+mn-lt"/>
                <a:cs typeface="+mn-lt"/>
              </a:rPr>
              <a:t>Used to identify potential multicollinearity issues</a:t>
            </a:r>
          </a:p>
          <a:p>
            <a:pPr marL="285750" indent="-285750">
              <a:buFont typeface="Arial"/>
              <a:buChar char="•"/>
            </a:pPr>
            <a:r>
              <a:rPr lang="en-US">
                <a:ea typeface="+mn-lt"/>
                <a:cs typeface="+mn-lt"/>
              </a:rPr>
              <a:t>Multicollinearity reflects relationships between pairs of independent variables </a:t>
            </a:r>
          </a:p>
          <a:p>
            <a:pPr marL="285750" indent="-285750">
              <a:buFont typeface="Arial"/>
              <a:buChar char="•"/>
            </a:pPr>
            <a:r>
              <a:rPr lang="en-US">
                <a:ea typeface="+mn-lt"/>
                <a:cs typeface="+mn-lt"/>
              </a:rPr>
              <a:t>We want to see low VIF (Variance Inflation Factors). Low means around 1</a:t>
            </a:r>
            <a:endParaRPr lang="en-US">
              <a:cs typeface="Arial" panose="020B0604020202020204"/>
            </a:endParaRPr>
          </a:p>
          <a:p>
            <a:pPr marL="285750" indent="-285750">
              <a:buFont typeface="Arial"/>
              <a:buChar char="•"/>
            </a:pPr>
            <a:r>
              <a:rPr lang="en-US">
                <a:ea typeface="+mn-lt"/>
                <a:cs typeface="+mn-lt"/>
              </a:rPr>
              <a:t>We should be cautious when see values close to 5</a:t>
            </a:r>
          </a:p>
          <a:p>
            <a:pPr marL="285750" indent="-285750">
              <a:buFont typeface="Arial"/>
              <a:buChar char="•"/>
            </a:pPr>
            <a:r>
              <a:rPr lang="en-US">
                <a:ea typeface="+mn-lt"/>
                <a:cs typeface="+mn-lt"/>
              </a:rPr>
              <a:t>High values are close to 10. Reflects highly related variables.  We see this in "age" and "age Group", "Relationship" and "marital-status" , "capital-gain" and "capital-gain-</a:t>
            </a:r>
            <a:r>
              <a:rPr lang="en-US" err="1">
                <a:ea typeface="+mn-lt"/>
                <a:cs typeface="+mn-lt"/>
              </a:rPr>
              <a:t>ZeroTooNull</a:t>
            </a:r>
            <a:r>
              <a:rPr lang="en-US">
                <a:ea typeface="+mn-lt"/>
                <a:cs typeface="+mn-lt"/>
              </a:rPr>
              <a:t>".  This is hardly surprising as these pairs are conceptually similar!</a:t>
            </a:r>
          </a:p>
          <a:p>
            <a:pPr marL="285750" indent="-285750">
              <a:buFont typeface="Arial"/>
              <a:buChar char="•"/>
            </a:pPr>
            <a:endParaRPr lang="en-US">
              <a:ea typeface="+mn-lt"/>
              <a:cs typeface="+mn-lt"/>
            </a:endParaRP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8E24346A-4B73-48B1-82FF-A30F0355E98F}"/>
              </a:ext>
            </a:extLst>
          </p:cNvPr>
          <p:cNvSpPr>
            <a:spLocks noGrp="1"/>
          </p:cNvSpPr>
          <p:nvPr>
            <p:ph type="title"/>
          </p:nvPr>
        </p:nvSpPr>
        <p:spPr/>
        <p:txBody>
          <a:bodyPr/>
          <a:lstStyle/>
          <a:p>
            <a:r>
              <a:rPr lang="en-US"/>
              <a:t>Variance Inflation Factors</a:t>
            </a:r>
          </a:p>
        </p:txBody>
      </p:sp>
      <p:pic>
        <p:nvPicPr>
          <p:cNvPr id="7" name="Picture 7" descr="A screenshot of a cell phone&#10;&#10;Description generated with very high confidence">
            <a:extLst>
              <a:ext uri="{FF2B5EF4-FFF2-40B4-BE49-F238E27FC236}">
                <a16:creationId xmlns:a16="http://schemas.microsoft.com/office/drawing/2014/main" id="{87BD3008-B1FF-46A7-8906-4EDA7A3045A9}"/>
              </a:ext>
            </a:extLst>
          </p:cNvPr>
          <p:cNvPicPr>
            <a:picLocks noChangeAspect="1"/>
          </p:cNvPicPr>
          <p:nvPr/>
        </p:nvPicPr>
        <p:blipFill>
          <a:blip r:embed="rId3"/>
          <a:stretch>
            <a:fillRect/>
          </a:stretch>
        </p:blipFill>
        <p:spPr>
          <a:xfrm>
            <a:off x="5812972" y="801238"/>
            <a:ext cx="3133271" cy="3541024"/>
          </a:xfrm>
          <a:prstGeom prst="rect">
            <a:avLst/>
          </a:prstGeom>
          <a:ln>
            <a:solidFill>
              <a:schemeClr val="tx1">
                <a:lumMod val="50000"/>
                <a:lumOff val="50000"/>
              </a:schemeClr>
            </a:solidFill>
          </a:ln>
        </p:spPr>
      </p:pic>
    </p:spTree>
    <p:extLst>
      <p:ext uri="{BB962C8B-B14F-4D97-AF65-F5344CB8AC3E}">
        <p14:creationId xmlns:p14="http://schemas.microsoft.com/office/powerpoint/2010/main" val="309342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F74C09-3428-4092-8E52-82C35FEB2E87}"/>
              </a:ext>
            </a:extLst>
          </p:cNvPr>
          <p:cNvSpPr>
            <a:spLocks noGrp="1"/>
          </p:cNvSpPr>
          <p:nvPr>
            <p:ph type="body" sz="quarter" idx="11"/>
          </p:nvPr>
        </p:nvSpPr>
        <p:spPr/>
        <p:txBody>
          <a:bodyPr vert="horz" lIns="91440" tIns="45720" rIns="91440" bIns="45720" rtlCol="0" anchor="t">
            <a:noAutofit/>
          </a:bodyPr>
          <a:lstStyle/>
          <a:p>
            <a:pPr marL="285750" indent="-285750">
              <a:buFont typeface="Arial"/>
              <a:buChar char="•"/>
            </a:pPr>
            <a:r>
              <a:rPr lang="en-US">
                <a:ea typeface="+mn-lt"/>
                <a:cs typeface="+mn-lt"/>
              </a:rPr>
              <a:t>The last section of output contains the model equation</a:t>
            </a:r>
            <a:endParaRPr lang="en-US"/>
          </a:p>
          <a:p>
            <a:pPr marL="285750" indent="-285750">
              <a:buFont typeface="Arial"/>
              <a:buChar char="•"/>
            </a:pPr>
            <a:r>
              <a:rPr lang="en-US">
                <a:ea typeface="+mn-lt"/>
                <a:cs typeface="+mn-lt"/>
              </a:rPr>
              <a:t>This equation is used to score new data </a:t>
            </a:r>
            <a:endParaRPr lang="en-US">
              <a:cs typeface="Arial"/>
            </a:endParaRPr>
          </a:p>
          <a:p>
            <a:pPr marL="285750" indent="-285750">
              <a:buFont typeface="Arial"/>
              <a:buChar char="•"/>
            </a:pPr>
            <a:r>
              <a:rPr lang="en-US">
                <a:ea typeface="+mn-lt"/>
                <a:cs typeface="+mn-lt"/>
              </a:rPr>
              <a:t>Can be summarized to perform quick what-if scenarios</a:t>
            </a:r>
            <a:endParaRPr lang="en-US">
              <a:cs typeface="Arial" panose="020B0604020202020204"/>
            </a:endParaRPr>
          </a:p>
        </p:txBody>
      </p:sp>
      <p:sp>
        <p:nvSpPr>
          <p:cNvPr id="2" name="Title 1">
            <a:extLst>
              <a:ext uri="{FF2B5EF4-FFF2-40B4-BE49-F238E27FC236}">
                <a16:creationId xmlns:a16="http://schemas.microsoft.com/office/drawing/2014/main" id="{9E05F1FE-1C8E-439A-B804-A9794603ACCE}"/>
              </a:ext>
            </a:extLst>
          </p:cNvPr>
          <p:cNvSpPr>
            <a:spLocks noGrp="1"/>
          </p:cNvSpPr>
          <p:nvPr>
            <p:ph type="title"/>
          </p:nvPr>
        </p:nvSpPr>
        <p:spPr/>
        <p:txBody>
          <a:bodyPr/>
          <a:lstStyle/>
          <a:p>
            <a:r>
              <a:rPr lang="en-US">
                <a:latin typeface="Arial"/>
                <a:cs typeface="Arial"/>
              </a:rPr>
              <a:t>Model Formula</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A0471E93-617D-4974-AF1F-A19E721CB545}"/>
              </a:ext>
            </a:extLst>
          </p:cNvPr>
          <p:cNvPicPr>
            <a:picLocks noChangeAspect="1"/>
          </p:cNvPicPr>
          <p:nvPr/>
        </p:nvPicPr>
        <p:blipFill>
          <a:blip r:embed="rId2"/>
          <a:stretch>
            <a:fillRect/>
          </a:stretch>
        </p:blipFill>
        <p:spPr>
          <a:xfrm>
            <a:off x="439947" y="2569416"/>
            <a:ext cx="8350368" cy="1535856"/>
          </a:xfrm>
          <a:prstGeom prst="rect">
            <a:avLst/>
          </a:prstGeom>
          <a:ln>
            <a:solidFill>
              <a:schemeClr val="tx1">
                <a:lumMod val="50000"/>
                <a:lumOff val="50000"/>
              </a:schemeClr>
            </a:solidFill>
          </a:ln>
        </p:spPr>
      </p:pic>
    </p:spTree>
    <p:extLst>
      <p:ext uri="{BB962C8B-B14F-4D97-AF65-F5344CB8AC3E}">
        <p14:creationId xmlns:p14="http://schemas.microsoft.com/office/powerpoint/2010/main" val="348613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68348E-0D21-4C26-8390-B22F53C539A4}"/>
              </a:ext>
            </a:extLst>
          </p:cNvPr>
          <p:cNvSpPr>
            <a:spLocks noGrp="1"/>
          </p:cNvSpPr>
          <p:nvPr>
            <p:ph type="body" sz="quarter" idx="11"/>
          </p:nvPr>
        </p:nvSpPr>
        <p:spPr>
          <a:xfrm>
            <a:off x="457201" y="975278"/>
            <a:ext cx="3964488" cy="3445524"/>
          </a:xfrm>
        </p:spPr>
        <p:txBody>
          <a:bodyPr vert="horz" lIns="91440" tIns="45720" rIns="91440" bIns="45720" rtlCol="0" anchor="t">
            <a:noAutofit/>
          </a:bodyPr>
          <a:lstStyle/>
          <a:p>
            <a:pPr marL="285750" indent="-285750">
              <a:buFont typeface="Arial"/>
              <a:buChar char="•"/>
            </a:pPr>
            <a:r>
              <a:rPr lang="en-US"/>
              <a:t>Models may be run several times to address issues like multicollinearity </a:t>
            </a:r>
          </a:p>
          <a:p>
            <a:pPr marL="466090" lvl="1" indent="-285750">
              <a:buFont typeface="Arial,Sans-Serif"/>
              <a:buChar char="•"/>
            </a:pPr>
            <a:r>
              <a:rPr lang="en-US">
                <a:latin typeface="+mn-lt"/>
                <a:ea typeface="+mn-lt"/>
                <a:cs typeface="+mn-lt"/>
              </a:rPr>
              <a:t>Remove the variable "marital-status"  and retain "relationship" </a:t>
            </a:r>
          </a:p>
          <a:p>
            <a:pPr marL="466090" lvl="1" indent="-285750">
              <a:buFont typeface="Arial,Sans-Serif"/>
              <a:buChar char="•"/>
            </a:pPr>
            <a:r>
              <a:rPr lang="en-US">
                <a:latin typeface="+mn-lt"/>
                <a:ea typeface="+mn-lt"/>
                <a:cs typeface="+mn-lt"/>
              </a:rPr>
              <a:t>Remove the variable "age"  and retain "age Group" </a:t>
            </a:r>
          </a:p>
          <a:p>
            <a:pPr marL="466090" lvl="1" indent="-285750">
              <a:buFont typeface="Arial,Sans-Serif"/>
              <a:buChar char="•"/>
            </a:pPr>
            <a:r>
              <a:rPr lang="en-US">
                <a:latin typeface="+mn-lt"/>
                <a:ea typeface="+mn-lt"/>
                <a:cs typeface="+mn-lt"/>
              </a:rPr>
              <a:t>Remove the variable "capital-gain" and retain "capital-gain-</a:t>
            </a:r>
            <a:r>
              <a:rPr lang="en-US" err="1">
                <a:latin typeface="+mn-lt"/>
                <a:ea typeface="+mn-lt"/>
                <a:cs typeface="+mn-lt"/>
              </a:rPr>
              <a:t>ZeroToNull</a:t>
            </a:r>
            <a:r>
              <a:rPr lang="en-US">
                <a:latin typeface="+mn-lt"/>
                <a:ea typeface="+mn-lt"/>
                <a:cs typeface="+mn-lt"/>
              </a:rPr>
              <a:t>"</a:t>
            </a:r>
          </a:p>
          <a:p>
            <a:pPr marL="466090" lvl="1" indent="-285750">
              <a:buFont typeface="Arial,Sans-Serif"/>
              <a:buChar char="•"/>
            </a:pPr>
            <a:r>
              <a:rPr lang="en-US">
                <a:latin typeface="+mn-lt"/>
                <a:ea typeface="+mn-lt"/>
                <a:cs typeface="+mn-lt"/>
              </a:rPr>
              <a:t>Rerun the model using a Stepwise method and review the results</a:t>
            </a:r>
            <a:endParaRPr lang="en-US">
              <a:latin typeface="+mn-lt"/>
            </a:endParaRPr>
          </a:p>
          <a:p>
            <a:pPr marL="285750" indent="-285750">
              <a:buFont typeface="Arial"/>
              <a:buChar char="•"/>
            </a:pPr>
            <a:r>
              <a:rPr lang="en-US">
                <a:ea typeface="+mn-lt"/>
                <a:cs typeface="+mn-lt"/>
              </a:rPr>
              <a:t>There</a:t>
            </a:r>
            <a:r>
              <a:rPr lang="en-US">
                <a:cs typeface="Arial"/>
              </a:rPr>
              <a:t> is no</a:t>
            </a:r>
            <a:r>
              <a:rPr lang="en-US">
                <a:ea typeface="+mn-lt"/>
                <a:cs typeface="+mn-lt"/>
              </a:rPr>
              <a:t> signs of multicollinearity after removal of variables with high Variance Inflation Factors </a:t>
            </a:r>
            <a:endParaRPr lang="en-US">
              <a:cs typeface="Arial" panose="020B0604020202020204"/>
            </a:endParaRPr>
          </a:p>
          <a:p>
            <a:pPr marL="285750" indent="-285750">
              <a:buFont typeface="Arial"/>
              <a:buChar char="•"/>
            </a:pPr>
            <a:r>
              <a:rPr lang="en-US">
                <a:cs typeface="Arial" panose="020B0604020202020204"/>
              </a:rPr>
              <a:t>Question: Did R</a:t>
            </a:r>
            <a:r>
              <a:rPr lang="en-US" baseline="30000">
                <a:cs typeface="Arial" panose="020B0604020202020204"/>
              </a:rPr>
              <a:t>2</a:t>
            </a:r>
            <a:r>
              <a:rPr lang="en-US">
                <a:cs typeface="Arial" panose="020B0604020202020204"/>
              </a:rPr>
              <a:t> drop? Why?</a:t>
            </a:r>
          </a:p>
          <a:p>
            <a:pPr marL="180340" lvl="1"/>
            <a:endParaRPr lang="en-US">
              <a:cs typeface="Arial" panose="020B0604020202020204"/>
            </a:endParaRPr>
          </a:p>
          <a:p>
            <a:endParaRPr lang="en-US">
              <a:cs typeface="Arial" panose="020B0604020202020204"/>
            </a:endParaRPr>
          </a:p>
        </p:txBody>
      </p:sp>
      <p:sp>
        <p:nvSpPr>
          <p:cNvPr id="2" name="Title 1">
            <a:extLst>
              <a:ext uri="{FF2B5EF4-FFF2-40B4-BE49-F238E27FC236}">
                <a16:creationId xmlns:a16="http://schemas.microsoft.com/office/drawing/2014/main" id="{FC645A21-B959-49B6-89DA-FAE861A612F1}"/>
              </a:ext>
            </a:extLst>
          </p:cNvPr>
          <p:cNvSpPr>
            <a:spLocks noGrp="1"/>
          </p:cNvSpPr>
          <p:nvPr>
            <p:ph type="title"/>
          </p:nvPr>
        </p:nvSpPr>
        <p:spPr/>
        <p:txBody>
          <a:bodyPr/>
          <a:lstStyle/>
          <a:p>
            <a:r>
              <a:rPr lang="en-US">
                <a:latin typeface="Arial"/>
                <a:cs typeface="Arial"/>
              </a:rPr>
              <a:t>Re-running the Model</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0FB10D6C-8B82-4A74-BCAA-824F28137243}"/>
              </a:ext>
            </a:extLst>
          </p:cNvPr>
          <p:cNvPicPr>
            <a:picLocks noChangeAspect="1"/>
          </p:cNvPicPr>
          <p:nvPr/>
        </p:nvPicPr>
        <p:blipFill>
          <a:blip r:embed="rId3"/>
          <a:stretch>
            <a:fillRect/>
          </a:stretch>
        </p:blipFill>
        <p:spPr>
          <a:xfrm>
            <a:off x="4421688" y="521198"/>
            <a:ext cx="4402898" cy="4163735"/>
          </a:xfrm>
          <a:prstGeom prst="rect">
            <a:avLst/>
          </a:prstGeom>
          <a:ln>
            <a:solidFill>
              <a:schemeClr val="tx1">
                <a:lumMod val="50000"/>
                <a:lumOff val="50000"/>
              </a:schemeClr>
            </a:solidFill>
          </a:ln>
        </p:spPr>
      </p:pic>
    </p:spTree>
    <p:extLst>
      <p:ext uri="{BB962C8B-B14F-4D97-AF65-F5344CB8AC3E}">
        <p14:creationId xmlns:p14="http://schemas.microsoft.com/office/powerpoint/2010/main" val="145322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A9FBD7-0614-4D71-8C3C-88EFAAE6C901}"/>
              </a:ext>
            </a:extLst>
          </p:cNvPr>
          <p:cNvSpPr>
            <a:spLocks noGrp="1"/>
          </p:cNvSpPr>
          <p:nvPr>
            <p:ph type="body" sz="quarter" idx="11"/>
          </p:nvPr>
        </p:nvSpPr>
        <p:spPr>
          <a:xfrm>
            <a:off x="457200" y="975278"/>
            <a:ext cx="8201025" cy="2035208"/>
          </a:xfrm>
        </p:spPr>
        <p:txBody>
          <a:bodyPr vert="horz" lIns="91440" tIns="45720" rIns="91440" bIns="45720" rtlCol="0" anchor="t">
            <a:noAutofit/>
          </a:bodyPr>
          <a:lstStyle/>
          <a:p>
            <a:pPr marL="285750" indent="-285750">
              <a:buFont typeface="Arial"/>
              <a:buChar char="•"/>
            </a:pPr>
            <a:r>
              <a:rPr lang="en-US" sz="1400">
                <a:ea typeface="+mn-lt"/>
                <a:cs typeface="+mn-lt"/>
              </a:rPr>
              <a:t>Statistical Validation requires scored data </a:t>
            </a:r>
          </a:p>
          <a:p>
            <a:pPr marL="285750" indent="-285750">
              <a:buFont typeface="Arial"/>
              <a:buChar char="•"/>
            </a:pPr>
            <a:r>
              <a:rPr lang="en-US" sz="1400">
                <a:ea typeface="+mn-lt"/>
                <a:cs typeface="+mn-lt"/>
              </a:rPr>
              <a:t>This can be applied to the Development partition of data to evaluate the model, and to the Validation partition to validate the model</a:t>
            </a:r>
            <a:endParaRPr lang="en-US" sz="1400">
              <a:cs typeface="Arial" panose="020B0604020202020204"/>
            </a:endParaRPr>
          </a:p>
          <a:p>
            <a:pPr marL="285750" indent="-285750">
              <a:buFont typeface="Arial"/>
              <a:buChar char="•"/>
            </a:pPr>
            <a:r>
              <a:rPr lang="en-US" sz="1400">
                <a:ea typeface="+mn-lt"/>
                <a:cs typeface="+mn-lt"/>
              </a:rPr>
              <a:t>A </a:t>
            </a:r>
            <a:r>
              <a:rPr lang="en-US" sz="1400" b="1">
                <a:ea typeface="+mn-lt"/>
                <a:cs typeface="+mn-lt"/>
              </a:rPr>
              <a:t>Model Instance</a:t>
            </a:r>
            <a:r>
              <a:rPr lang="en-US" sz="1400">
                <a:ea typeface="+mn-lt"/>
                <a:cs typeface="+mn-lt"/>
              </a:rPr>
              <a:t> can be created for the purpose of versioning</a:t>
            </a:r>
          </a:p>
          <a:p>
            <a:pPr marL="285750" indent="-285750">
              <a:buFont typeface="Arial"/>
              <a:buChar char="•"/>
            </a:pPr>
            <a:r>
              <a:rPr lang="en-US" sz="1400">
                <a:ea typeface="+mn-lt"/>
                <a:cs typeface="+mn-lt"/>
              </a:rPr>
              <a:t>Add </a:t>
            </a:r>
            <a:r>
              <a:rPr lang="en-US" sz="1400" b="1">
                <a:ea typeface="+mn-lt"/>
                <a:cs typeface="+mn-lt"/>
              </a:rPr>
              <a:t>Model Validation</a:t>
            </a:r>
            <a:r>
              <a:rPr lang="en-US" sz="1400">
                <a:ea typeface="+mn-lt"/>
                <a:cs typeface="+mn-lt"/>
              </a:rPr>
              <a:t> nodes from the </a:t>
            </a:r>
            <a:r>
              <a:rPr lang="en-US" sz="1400" b="1">
                <a:ea typeface="+mn-lt"/>
                <a:cs typeface="+mn-lt"/>
              </a:rPr>
              <a:t>Evaluate palette</a:t>
            </a:r>
            <a:r>
              <a:rPr lang="en-US" sz="1400">
                <a:ea typeface="+mn-lt"/>
                <a:cs typeface="+mn-lt"/>
              </a:rPr>
              <a:t> and connect as illustrated below</a:t>
            </a:r>
            <a:endParaRPr lang="en-US" sz="1400">
              <a:cs typeface="Arial" panose="020B0604020202020204"/>
            </a:endParaRPr>
          </a:p>
        </p:txBody>
      </p:sp>
      <p:sp>
        <p:nvSpPr>
          <p:cNvPr id="2" name="Title 1">
            <a:extLst>
              <a:ext uri="{FF2B5EF4-FFF2-40B4-BE49-F238E27FC236}">
                <a16:creationId xmlns:a16="http://schemas.microsoft.com/office/drawing/2014/main" id="{347236E9-724F-4834-9900-424F3430E180}"/>
              </a:ext>
            </a:extLst>
          </p:cNvPr>
          <p:cNvSpPr>
            <a:spLocks noGrp="1"/>
          </p:cNvSpPr>
          <p:nvPr>
            <p:ph type="title"/>
          </p:nvPr>
        </p:nvSpPr>
        <p:spPr/>
        <p:txBody>
          <a:bodyPr/>
          <a:lstStyle/>
          <a:p>
            <a:r>
              <a:rPr lang="en-US">
                <a:latin typeface="Arial"/>
                <a:cs typeface="Arial"/>
              </a:rPr>
              <a:t>Statistical Validation</a:t>
            </a:r>
            <a:endParaRPr lang="en-US"/>
          </a:p>
        </p:txBody>
      </p:sp>
      <p:grpSp>
        <p:nvGrpSpPr>
          <p:cNvPr id="11" name="Group 10">
            <a:extLst>
              <a:ext uri="{FF2B5EF4-FFF2-40B4-BE49-F238E27FC236}">
                <a16:creationId xmlns:a16="http://schemas.microsoft.com/office/drawing/2014/main" id="{9754B0BF-059B-413E-8FF7-470E652B81E5}"/>
              </a:ext>
            </a:extLst>
          </p:cNvPr>
          <p:cNvGrpSpPr/>
          <p:nvPr/>
        </p:nvGrpSpPr>
        <p:grpSpPr>
          <a:xfrm>
            <a:off x="1540720" y="2485869"/>
            <a:ext cx="5818414" cy="2562768"/>
            <a:chOff x="1667329" y="2406152"/>
            <a:chExt cx="5818414" cy="2562768"/>
          </a:xfrm>
        </p:grpSpPr>
        <p:pic>
          <p:nvPicPr>
            <p:cNvPr id="6" name="Picture 6" descr="A screenshot of a video game&#10;&#10;Description generated with high confidence">
              <a:extLst>
                <a:ext uri="{FF2B5EF4-FFF2-40B4-BE49-F238E27FC236}">
                  <a16:creationId xmlns:a16="http://schemas.microsoft.com/office/drawing/2014/main" id="{AE067ADC-118C-4B9B-BADE-D03B4C691684}"/>
                </a:ext>
              </a:extLst>
            </p:cNvPr>
            <p:cNvPicPr>
              <a:picLocks noChangeAspect="1"/>
            </p:cNvPicPr>
            <p:nvPr/>
          </p:nvPicPr>
          <p:blipFill>
            <a:blip r:embed="rId2"/>
            <a:stretch>
              <a:fillRect/>
            </a:stretch>
          </p:blipFill>
          <p:spPr>
            <a:xfrm>
              <a:off x="1667329" y="2406152"/>
              <a:ext cx="5818414" cy="2562768"/>
            </a:xfrm>
            <a:prstGeom prst="rect">
              <a:avLst/>
            </a:prstGeom>
            <a:ln>
              <a:solidFill>
                <a:schemeClr val="tx1">
                  <a:lumMod val="50000"/>
                  <a:lumOff val="50000"/>
                </a:schemeClr>
              </a:solidFill>
            </a:ln>
          </p:spPr>
        </p:pic>
        <p:sp>
          <p:nvSpPr>
            <p:cNvPr id="8" name="Rectangle: Rounded Corners 7">
              <a:extLst>
                <a:ext uri="{FF2B5EF4-FFF2-40B4-BE49-F238E27FC236}">
                  <a16:creationId xmlns:a16="http://schemas.microsoft.com/office/drawing/2014/main" id="{00938337-CC08-4490-999C-2210C6774303}"/>
                </a:ext>
              </a:extLst>
            </p:cNvPr>
            <p:cNvSpPr/>
            <p:nvPr/>
          </p:nvSpPr>
          <p:spPr>
            <a:xfrm>
              <a:off x="1738086" y="3946978"/>
              <a:ext cx="335645" cy="489858"/>
            </a:xfrm>
            <a:prstGeom prst="roundRect">
              <a:avLst/>
            </a:prstGeom>
            <a:solidFill>
              <a:srgbClr val="FA4616">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1754D49-019E-43B9-AEBE-00E70CB93883}"/>
                </a:ext>
              </a:extLst>
            </p:cNvPr>
            <p:cNvSpPr/>
            <p:nvPr/>
          </p:nvSpPr>
          <p:spPr>
            <a:xfrm>
              <a:off x="5484586" y="4155620"/>
              <a:ext cx="462644" cy="535215"/>
            </a:xfrm>
            <a:prstGeom prst="roundRect">
              <a:avLst/>
            </a:prstGeom>
            <a:solidFill>
              <a:srgbClr val="FA4616">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180F4C5-2C9F-4BD9-815F-A367560DEA80}"/>
                </a:ext>
              </a:extLst>
            </p:cNvPr>
            <p:cNvSpPr/>
            <p:nvPr/>
          </p:nvSpPr>
          <p:spPr>
            <a:xfrm>
              <a:off x="6790357" y="4155619"/>
              <a:ext cx="480786" cy="535215"/>
            </a:xfrm>
            <a:prstGeom prst="roundRect">
              <a:avLst/>
            </a:prstGeom>
            <a:solidFill>
              <a:srgbClr val="FA4616">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020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BB7A27-2016-4BFC-B1E5-6072AA391F64}"/>
              </a:ext>
            </a:extLst>
          </p:cNvPr>
          <p:cNvSpPr>
            <a:spLocks noGrp="1"/>
          </p:cNvSpPr>
          <p:nvPr>
            <p:ph type="body" sz="quarter" idx="11"/>
          </p:nvPr>
        </p:nvSpPr>
        <p:spPr>
          <a:xfrm>
            <a:off x="457201" y="975278"/>
            <a:ext cx="4541520" cy="2316562"/>
          </a:xfrm>
        </p:spPr>
        <p:txBody>
          <a:bodyPr vert="horz" lIns="91440" tIns="45720" rIns="91440" bIns="45720" rtlCol="0" anchor="t">
            <a:noAutofit/>
          </a:bodyPr>
          <a:lstStyle/>
          <a:p>
            <a:pPr marL="285750" indent="-285750">
              <a:buFont typeface="Arial"/>
              <a:buChar char="•"/>
            </a:pPr>
            <a:r>
              <a:rPr lang="en-US">
                <a:ea typeface="+mn-lt"/>
                <a:cs typeface="+mn-lt"/>
              </a:rPr>
              <a:t>Double click on the Model Validation node or right click and select Modify</a:t>
            </a:r>
            <a:endParaRPr lang="en-US">
              <a:cs typeface="Arial"/>
            </a:endParaRPr>
          </a:p>
          <a:p>
            <a:pPr marL="285750" indent="-285750">
              <a:buFont typeface="Arial"/>
              <a:buChar char="•"/>
            </a:pPr>
            <a:r>
              <a:rPr lang="en-US">
                <a:cs typeface="Arial"/>
              </a:rPr>
              <a:t>Click </a:t>
            </a:r>
            <a:r>
              <a:rPr lang="en-US" b="1">
                <a:cs typeface="Arial"/>
              </a:rPr>
              <a:t>Next&gt;</a:t>
            </a:r>
            <a:r>
              <a:rPr lang="en-US">
                <a:cs typeface="Arial"/>
              </a:rPr>
              <a:t> and go through the dialogs until the </a:t>
            </a:r>
            <a:r>
              <a:rPr lang="en-US" b="1">
                <a:cs typeface="Arial"/>
              </a:rPr>
              <a:t>Validation – Validation Fields</a:t>
            </a:r>
            <a:r>
              <a:rPr lang="en-US">
                <a:cs typeface="Arial"/>
              </a:rPr>
              <a:t> dialog appears</a:t>
            </a:r>
          </a:p>
          <a:p>
            <a:pPr marL="285750" indent="-285750">
              <a:buFont typeface="Arial"/>
              <a:buChar char="•"/>
            </a:pPr>
            <a:r>
              <a:rPr lang="en-US">
                <a:ea typeface="+mn-lt"/>
                <a:cs typeface="+mn-lt"/>
              </a:rPr>
              <a:t>The new validation fields can be chosen to be generated in the output dataset</a:t>
            </a:r>
          </a:p>
          <a:p>
            <a:pPr marL="285750" indent="-285750">
              <a:buFont typeface="Arial"/>
              <a:buChar char="•"/>
            </a:pPr>
            <a:r>
              <a:rPr lang="en-US">
                <a:ea typeface="+mn-lt"/>
                <a:cs typeface="+mn-lt"/>
              </a:rPr>
              <a:t>The </a:t>
            </a:r>
            <a:r>
              <a:rPr lang="en-US" b="1">
                <a:ea typeface="+mn-lt"/>
                <a:cs typeface="+mn-lt"/>
              </a:rPr>
              <a:t>Hit Range</a:t>
            </a:r>
            <a:r>
              <a:rPr lang="en-US">
                <a:ea typeface="+mn-lt"/>
                <a:cs typeface="+mn-lt"/>
              </a:rPr>
              <a:t> value is used to define an interval for considering a prediction correct or not correct and eventually to assess model accuracy</a:t>
            </a:r>
          </a:p>
          <a:p>
            <a:pPr marL="285750" indent="-285750">
              <a:buFont typeface="Arial"/>
              <a:buChar char="•"/>
            </a:pPr>
            <a:endParaRPr lang="en-US">
              <a:cs typeface="Arial"/>
            </a:endParaRPr>
          </a:p>
        </p:txBody>
      </p:sp>
      <p:sp>
        <p:nvSpPr>
          <p:cNvPr id="2" name="Title 1">
            <a:extLst>
              <a:ext uri="{FF2B5EF4-FFF2-40B4-BE49-F238E27FC236}">
                <a16:creationId xmlns:a16="http://schemas.microsoft.com/office/drawing/2014/main" id="{3722DFAE-AE98-483E-8443-DDEDB618ED7F}"/>
              </a:ext>
            </a:extLst>
          </p:cNvPr>
          <p:cNvSpPr>
            <a:spLocks noGrp="1"/>
          </p:cNvSpPr>
          <p:nvPr>
            <p:ph type="title"/>
          </p:nvPr>
        </p:nvSpPr>
        <p:spPr/>
        <p:txBody>
          <a:bodyPr/>
          <a:lstStyle/>
          <a:p>
            <a:r>
              <a:rPr lang="en-US">
                <a:latin typeface="Arial"/>
                <a:cs typeface="Arial"/>
              </a:rPr>
              <a:t>Validation Fields</a:t>
            </a:r>
            <a:endParaRPr lang="en-US"/>
          </a:p>
        </p:txBody>
      </p:sp>
      <p:sp>
        <p:nvSpPr>
          <p:cNvPr id="6" name="TextBox 5">
            <a:extLst>
              <a:ext uri="{FF2B5EF4-FFF2-40B4-BE49-F238E27FC236}">
                <a16:creationId xmlns:a16="http://schemas.microsoft.com/office/drawing/2014/main" id="{B49CEFA5-70A4-485A-B7B0-C393951B9785}"/>
              </a:ext>
            </a:extLst>
          </p:cNvPr>
          <p:cNvSpPr txBox="1"/>
          <p:nvPr/>
        </p:nvSpPr>
        <p:spPr>
          <a:xfrm>
            <a:off x="498164" y="3540197"/>
            <a:ext cx="900111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750"/>
              </a:spcBef>
              <a:buClr>
                <a:schemeClr val="bg2"/>
              </a:buClr>
              <a:buFont typeface="Arial,Sans-Serif"/>
              <a:buChar char="•"/>
            </a:pPr>
            <a:r>
              <a:rPr lang="en-US" sz="1400" b="1">
                <a:cs typeface="Arial"/>
              </a:rPr>
              <a:t>Hit Range </a:t>
            </a:r>
            <a:r>
              <a:rPr lang="en-US" sz="1400">
                <a:cs typeface="Arial"/>
              </a:rPr>
              <a:t>is</a:t>
            </a:r>
            <a:r>
              <a:rPr lang="en-US" sz="1400" b="1">
                <a:cs typeface="Arial"/>
              </a:rPr>
              <a:t> </a:t>
            </a:r>
            <a:r>
              <a:rPr lang="en-US" sz="1400">
                <a:cs typeface="Arial"/>
              </a:rPr>
              <a:t>in the same units as the dependent variable and based on +/- hours-per-week prediction </a:t>
            </a:r>
            <a:endParaRPr lang="en-US" sz="1400">
              <a:ea typeface="+mn-lt"/>
              <a:cs typeface="+mn-lt"/>
            </a:endParaRPr>
          </a:p>
          <a:p>
            <a:pPr marL="285750" indent="-285750">
              <a:buClr>
                <a:schemeClr val="bg2"/>
              </a:buClr>
              <a:buFont typeface="Arial"/>
              <a:buChar char="•"/>
            </a:pPr>
            <a:r>
              <a:rPr lang="en-US" sz="1400">
                <a:cs typeface="Arial"/>
              </a:rPr>
              <a:t>Set the Hit Range to </a:t>
            </a:r>
            <a:r>
              <a:rPr lang="en-US" sz="1400" b="1">
                <a:cs typeface="Arial"/>
              </a:rPr>
              <a:t>8</a:t>
            </a:r>
            <a:r>
              <a:rPr lang="en-US" sz="1400">
                <a:cs typeface="Arial"/>
              </a:rPr>
              <a:t> and click "Run". This scores the data and creates a new dataset​</a:t>
            </a:r>
          </a:p>
          <a:p>
            <a:pPr marL="285750" indent="-285750">
              <a:buClr>
                <a:schemeClr val="bg2"/>
              </a:buClr>
              <a:buFont typeface="Arial"/>
              <a:buChar char="•"/>
            </a:pPr>
            <a:r>
              <a:rPr lang="en-US" sz="1400">
                <a:cs typeface="Arial"/>
              </a:rPr>
              <a:t>Repeat the process for the Validation partition data</a:t>
            </a:r>
          </a:p>
        </p:txBody>
      </p:sp>
      <p:grpSp>
        <p:nvGrpSpPr>
          <p:cNvPr id="8" name="Group 7">
            <a:extLst>
              <a:ext uri="{FF2B5EF4-FFF2-40B4-BE49-F238E27FC236}">
                <a16:creationId xmlns:a16="http://schemas.microsoft.com/office/drawing/2014/main" id="{88DFE65F-A5C7-450C-A38B-41F408B0C6E4}"/>
              </a:ext>
            </a:extLst>
          </p:cNvPr>
          <p:cNvGrpSpPr/>
          <p:nvPr/>
        </p:nvGrpSpPr>
        <p:grpSpPr>
          <a:xfrm>
            <a:off x="4998721" y="1225710"/>
            <a:ext cx="3992525" cy="1706367"/>
            <a:chOff x="5041161" y="864639"/>
            <a:chExt cx="3992525" cy="1706367"/>
          </a:xfrm>
        </p:grpSpPr>
        <p:pic>
          <p:nvPicPr>
            <p:cNvPr id="4" name="Picture 4" descr="A screenshot of a cell phone&#10;&#10;Description generated with very high confidence">
              <a:extLst>
                <a:ext uri="{FF2B5EF4-FFF2-40B4-BE49-F238E27FC236}">
                  <a16:creationId xmlns:a16="http://schemas.microsoft.com/office/drawing/2014/main" id="{2D64BBD0-5DBF-459D-A877-1FA66E12179A}"/>
                </a:ext>
              </a:extLst>
            </p:cNvPr>
            <p:cNvPicPr>
              <a:picLocks noChangeAspect="1"/>
            </p:cNvPicPr>
            <p:nvPr/>
          </p:nvPicPr>
          <p:blipFill>
            <a:blip r:embed="rId3"/>
            <a:stretch>
              <a:fillRect/>
            </a:stretch>
          </p:blipFill>
          <p:spPr>
            <a:xfrm>
              <a:off x="5041161" y="864639"/>
              <a:ext cx="3992525" cy="1706367"/>
            </a:xfrm>
            <a:prstGeom prst="rect">
              <a:avLst/>
            </a:prstGeom>
            <a:ln>
              <a:solidFill>
                <a:schemeClr val="tx1">
                  <a:lumMod val="50000"/>
                  <a:lumOff val="50000"/>
                </a:schemeClr>
              </a:solidFill>
            </a:ln>
          </p:spPr>
        </p:pic>
        <p:sp>
          <p:nvSpPr>
            <p:cNvPr id="9" name="Rectangle: Rounded Corners 8">
              <a:extLst>
                <a:ext uri="{FF2B5EF4-FFF2-40B4-BE49-F238E27FC236}">
                  <a16:creationId xmlns:a16="http://schemas.microsoft.com/office/drawing/2014/main" id="{E2226241-9490-4783-B9EB-5041C080E4B1}"/>
                </a:ext>
              </a:extLst>
            </p:cNvPr>
            <p:cNvSpPr/>
            <p:nvPr/>
          </p:nvSpPr>
          <p:spPr>
            <a:xfrm>
              <a:off x="7862171" y="918138"/>
              <a:ext cx="542381" cy="409107"/>
            </a:xfrm>
            <a:prstGeom prst="roundRect">
              <a:avLst/>
            </a:prstGeom>
            <a:solidFill>
              <a:srgbClr val="FA4616">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055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7F80F8-4467-44C1-9AA5-D972735610A3}"/>
              </a:ext>
            </a:extLst>
          </p:cNvPr>
          <p:cNvSpPr>
            <a:spLocks noGrp="1"/>
          </p:cNvSpPr>
          <p:nvPr>
            <p:ph type="body" sz="quarter" idx="11"/>
          </p:nvPr>
        </p:nvSpPr>
        <p:spPr>
          <a:xfrm>
            <a:off x="457201" y="975278"/>
            <a:ext cx="4639994" cy="3445524"/>
          </a:xfrm>
        </p:spPr>
        <p:txBody>
          <a:bodyPr vert="horz" lIns="91440" tIns="45720" rIns="91440" bIns="45720" rtlCol="0" anchor="t">
            <a:noAutofit/>
          </a:bodyPr>
          <a:lstStyle/>
          <a:p>
            <a:pPr marL="285750" indent="-285750">
              <a:buFont typeface="Arial"/>
              <a:buChar char="•"/>
            </a:pPr>
            <a:r>
              <a:rPr lang="en-US">
                <a:ea typeface="+mn-lt"/>
                <a:cs typeface="+mn-lt"/>
              </a:rPr>
              <a:t>Open both new datasets. Place them side by side to easily compare the results</a:t>
            </a:r>
          </a:p>
          <a:p>
            <a:pPr marL="285750" indent="-285750">
              <a:buFont typeface="Arial"/>
              <a:buChar char="•"/>
            </a:pPr>
            <a:r>
              <a:rPr lang="en-US">
                <a:ea typeface="+mn-lt"/>
                <a:cs typeface="+mn-lt"/>
              </a:rPr>
              <a:t>First tab contains a statistic table showing parameters to assess accuracy of the model</a:t>
            </a:r>
          </a:p>
          <a:p>
            <a:pPr marL="285750" indent="-285750">
              <a:buFont typeface="Arial"/>
              <a:buChar char="•"/>
            </a:pPr>
            <a:r>
              <a:rPr lang="en-US">
                <a:ea typeface="+mn-lt"/>
                <a:cs typeface="+mn-lt"/>
              </a:rPr>
              <a:t>Focusing on the Development partition results:</a:t>
            </a:r>
            <a:endParaRPr lang="en-US">
              <a:cs typeface="Arial" panose="020B0604020202020204"/>
            </a:endParaRPr>
          </a:p>
          <a:p>
            <a:pPr marL="751840" lvl="1" indent="-285750">
              <a:buFont typeface="Arial,Sans-Serif"/>
              <a:buChar char="•"/>
            </a:pPr>
            <a:r>
              <a:rPr lang="en-US">
                <a:ea typeface="+mn-lt"/>
                <a:cs typeface="+mn-lt"/>
              </a:rPr>
              <a:t>Approx. 69 % of records are correctly predicted within </a:t>
            </a:r>
            <a:r>
              <a:rPr lang="en-US" b="1">
                <a:ea typeface="+mn-lt"/>
                <a:cs typeface="+mn-lt"/>
              </a:rPr>
              <a:t>8</a:t>
            </a:r>
            <a:r>
              <a:rPr lang="en-US">
                <a:ea typeface="+mn-lt"/>
                <a:cs typeface="+mn-lt"/>
              </a:rPr>
              <a:t> hours</a:t>
            </a:r>
          </a:p>
          <a:p>
            <a:pPr marL="751840" lvl="1" indent="-285750">
              <a:buFont typeface="Arial,Sans-Serif"/>
              <a:buChar char="•"/>
            </a:pPr>
            <a:r>
              <a:rPr lang="en-US">
                <a:ea typeface="+mn-lt"/>
                <a:cs typeface="+mn-lt"/>
              </a:rPr>
              <a:t>The R-Square statistic (Variance Explained) is 16%</a:t>
            </a:r>
          </a:p>
          <a:p>
            <a:pPr marL="751840" lvl="1" indent="-285750">
              <a:buFont typeface="Arial,Sans-Serif"/>
              <a:buChar char="•"/>
            </a:pPr>
            <a:r>
              <a:rPr lang="en-US">
                <a:ea typeface="+mn-lt"/>
                <a:cs typeface="+mn-lt"/>
              </a:rPr>
              <a:t>Results for the Validation partition are almost similar. This reflects that the model should give similar accuracy when deployed</a:t>
            </a:r>
            <a:endParaRPr lang="en-US"/>
          </a:p>
          <a:p>
            <a:pPr marL="285750" indent="-285750">
              <a:buFont typeface="Arial"/>
              <a:buChar char="•"/>
            </a:pPr>
            <a:r>
              <a:rPr lang="en-US">
                <a:ea typeface="+mn-lt"/>
                <a:cs typeface="+mn-lt"/>
              </a:rPr>
              <a:t>Model stability and accuracy can be further assessed using the Model Analyzer</a:t>
            </a:r>
            <a:endParaRPr lang="en-US">
              <a:cs typeface="Arial"/>
            </a:endParaRPr>
          </a:p>
          <a:p>
            <a:pPr marL="751840" lvl="1" indent="-285750">
              <a:buFont typeface="Arial"/>
              <a:buChar char="•"/>
            </a:pPr>
            <a:endParaRPr lang="en-US">
              <a:ea typeface="+mn-lt"/>
              <a:cs typeface="+mn-lt"/>
            </a:endParaRPr>
          </a:p>
          <a:p>
            <a:pPr marL="751840" lvl="1" indent="-285750">
              <a:buFont typeface="Arial"/>
              <a:buChar char="•"/>
            </a:pPr>
            <a:endParaRPr lang="en-US">
              <a:cs typeface="Arial"/>
            </a:endParaRPr>
          </a:p>
        </p:txBody>
      </p:sp>
      <p:sp>
        <p:nvSpPr>
          <p:cNvPr id="2" name="Title 1">
            <a:extLst>
              <a:ext uri="{FF2B5EF4-FFF2-40B4-BE49-F238E27FC236}">
                <a16:creationId xmlns:a16="http://schemas.microsoft.com/office/drawing/2014/main" id="{A0FF0B0D-155C-49F6-83B4-67CF4130AB86}"/>
              </a:ext>
            </a:extLst>
          </p:cNvPr>
          <p:cNvSpPr>
            <a:spLocks noGrp="1"/>
          </p:cNvSpPr>
          <p:nvPr>
            <p:ph type="title"/>
          </p:nvPr>
        </p:nvSpPr>
        <p:spPr/>
        <p:txBody>
          <a:bodyPr/>
          <a:lstStyle/>
          <a:p>
            <a:r>
              <a:rPr lang="en-US">
                <a:latin typeface="Arial"/>
                <a:cs typeface="Arial"/>
              </a:rPr>
              <a:t>Validation Report</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70D9EEE3-15E3-493B-A54B-6154B0BEEB44}"/>
              </a:ext>
            </a:extLst>
          </p:cNvPr>
          <p:cNvPicPr>
            <a:picLocks noChangeAspect="1"/>
          </p:cNvPicPr>
          <p:nvPr/>
        </p:nvPicPr>
        <p:blipFill>
          <a:blip r:embed="rId2"/>
          <a:stretch>
            <a:fillRect/>
          </a:stretch>
        </p:blipFill>
        <p:spPr>
          <a:xfrm>
            <a:off x="5180714" y="1240440"/>
            <a:ext cx="3673548" cy="2542436"/>
          </a:xfrm>
          <a:prstGeom prst="rect">
            <a:avLst/>
          </a:prstGeom>
          <a:ln>
            <a:solidFill>
              <a:schemeClr val="tx1">
                <a:lumMod val="50000"/>
                <a:lumOff val="50000"/>
              </a:schemeClr>
            </a:solidFill>
          </a:ln>
        </p:spPr>
      </p:pic>
    </p:spTree>
    <p:extLst>
      <p:ext uri="{BB962C8B-B14F-4D97-AF65-F5344CB8AC3E}">
        <p14:creationId xmlns:p14="http://schemas.microsoft.com/office/powerpoint/2010/main" val="230782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4E299C-6258-4F8C-8EFB-40B3D4AD1DA4}"/>
              </a:ext>
            </a:extLst>
          </p:cNvPr>
          <p:cNvSpPr>
            <a:spLocks noGrp="1"/>
          </p:cNvSpPr>
          <p:nvPr>
            <p:ph type="body" sz="quarter" idx="11"/>
          </p:nvPr>
        </p:nvSpPr>
        <p:spPr>
          <a:xfrm>
            <a:off x="457200" y="975278"/>
            <a:ext cx="8201025" cy="835595"/>
          </a:xfrm>
        </p:spPr>
        <p:txBody>
          <a:bodyPr vert="horz" lIns="91440" tIns="45720" rIns="91440" bIns="45720" rtlCol="0" anchor="t">
            <a:noAutofit/>
          </a:bodyPr>
          <a:lstStyle/>
          <a:p>
            <a:pPr marL="285750" indent="-285750">
              <a:buFont typeface="Arial"/>
              <a:buChar char="•"/>
            </a:pPr>
            <a:r>
              <a:rPr lang="en-US">
                <a:ea typeface="+mn-lt"/>
                <a:cs typeface="+mn-lt"/>
              </a:rPr>
              <a:t>Drag a </a:t>
            </a:r>
            <a:r>
              <a:rPr lang="en-US" b="1">
                <a:ea typeface="+mn-lt"/>
                <a:cs typeface="+mn-lt"/>
              </a:rPr>
              <a:t>Model Analyzer </a:t>
            </a:r>
            <a:r>
              <a:rPr lang="en-US">
                <a:ea typeface="+mn-lt"/>
                <a:cs typeface="+mn-lt"/>
              </a:rPr>
              <a:t>node from the </a:t>
            </a:r>
            <a:r>
              <a:rPr lang="en-US" b="1">
                <a:ea typeface="+mn-lt"/>
                <a:cs typeface="+mn-lt"/>
              </a:rPr>
              <a:t>Evaluate </a:t>
            </a:r>
            <a:r>
              <a:rPr lang="en-US">
                <a:ea typeface="+mn-lt"/>
                <a:cs typeface="+mn-lt"/>
              </a:rPr>
              <a:t>palette onto the canvas</a:t>
            </a:r>
          </a:p>
          <a:p>
            <a:pPr marL="285750" indent="-285750">
              <a:buFont typeface="Arial"/>
              <a:buChar char="•"/>
            </a:pPr>
            <a:r>
              <a:rPr lang="en-US">
                <a:ea typeface="+mn-lt"/>
                <a:cs typeface="+mn-lt"/>
              </a:rPr>
              <a:t>Connect validated Development datasets to the Model Analyzer node as illustrated</a:t>
            </a:r>
          </a:p>
        </p:txBody>
      </p:sp>
      <p:sp>
        <p:nvSpPr>
          <p:cNvPr id="2" name="Title 1">
            <a:extLst>
              <a:ext uri="{FF2B5EF4-FFF2-40B4-BE49-F238E27FC236}">
                <a16:creationId xmlns:a16="http://schemas.microsoft.com/office/drawing/2014/main" id="{6944B771-B6F3-4C0A-8B45-B61BFF8B3D0D}"/>
              </a:ext>
            </a:extLst>
          </p:cNvPr>
          <p:cNvSpPr>
            <a:spLocks noGrp="1"/>
          </p:cNvSpPr>
          <p:nvPr>
            <p:ph type="title"/>
          </p:nvPr>
        </p:nvSpPr>
        <p:spPr/>
        <p:txBody>
          <a:bodyPr/>
          <a:lstStyle/>
          <a:p>
            <a:r>
              <a:rPr lang="en-US">
                <a:latin typeface="Arial"/>
                <a:cs typeface="Arial"/>
              </a:rPr>
              <a:t>Model Analyzer</a:t>
            </a:r>
            <a:endParaRPr lang="en-US"/>
          </a:p>
        </p:txBody>
      </p:sp>
      <p:grpSp>
        <p:nvGrpSpPr>
          <p:cNvPr id="4" name="Group 3">
            <a:extLst>
              <a:ext uri="{FF2B5EF4-FFF2-40B4-BE49-F238E27FC236}">
                <a16:creationId xmlns:a16="http://schemas.microsoft.com/office/drawing/2014/main" id="{A7B909E2-E477-4B52-AA15-1DBE938CA5E6}"/>
              </a:ext>
            </a:extLst>
          </p:cNvPr>
          <p:cNvGrpSpPr/>
          <p:nvPr/>
        </p:nvGrpSpPr>
        <p:grpSpPr>
          <a:xfrm>
            <a:off x="1808051" y="1992749"/>
            <a:ext cx="5948568" cy="2993691"/>
            <a:chOff x="1808051" y="1992749"/>
            <a:chExt cx="5948568" cy="2993691"/>
          </a:xfrm>
        </p:grpSpPr>
        <p:pic>
          <p:nvPicPr>
            <p:cNvPr id="5" name="Picture 7" descr="A screenshot of a video game&#10;&#10;Description generated with high confidence">
              <a:extLst>
                <a:ext uri="{FF2B5EF4-FFF2-40B4-BE49-F238E27FC236}">
                  <a16:creationId xmlns:a16="http://schemas.microsoft.com/office/drawing/2014/main" id="{8A101DF3-BE8B-4582-AFB7-82D0BCFC71B1}"/>
                </a:ext>
              </a:extLst>
            </p:cNvPr>
            <p:cNvPicPr>
              <a:picLocks noChangeAspect="1"/>
            </p:cNvPicPr>
            <p:nvPr/>
          </p:nvPicPr>
          <p:blipFill>
            <a:blip r:embed="rId2"/>
            <a:stretch>
              <a:fillRect/>
            </a:stretch>
          </p:blipFill>
          <p:spPr>
            <a:xfrm>
              <a:off x="1808051" y="1992749"/>
              <a:ext cx="5948568" cy="2993691"/>
            </a:xfrm>
            <a:prstGeom prst="rect">
              <a:avLst/>
            </a:prstGeom>
            <a:ln>
              <a:solidFill>
                <a:schemeClr val="tx1">
                  <a:lumMod val="50000"/>
                  <a:lumOff val="50000"/>
                </a:schemeClr>
              </a:solidFill>
            </a:ln>
          </p:spPr>
        </p:pic>
        <p:sp>
          <p:nvSpPr>
            <p:cNvPr id="6" name="Rectangle: Rounded Corners 5">
              <a:extLst>
                <a:ext uri="{FF2B5EF4-FFF2-40B4-BE49-F238E27FC236}">
                  <a16:creationId xmlns:a16="http://schemas.microsoft.com/office/drawing/2014/main" id="{379F921F-58AC-459B-BE76-F59D42E06498}"/>
                </a:ext>
              </a:extLst>
            </p:cNvPr>
            <p:cNvSpPr/>
            <p:nvPr/>
          </p:nvSpPr>
          <p:spPr>
            <a:xfrm>
              <a:off x="2581239" y="3047753"/>
              <a:ext cx="345559" cy="445239"/>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F77F717-C8C5-4C8F-99E3-404D9AD7A603}"/>
                </a:ext>
              </a:extLst>
            </p:cNvPr>
            <p:cNvSpPr/>
            <p:nvPr/>
          </p:nvSpPr>
          <p:spPr>
            <a:xfrm>
              <a:off x="6356501" y="4202512"/>
              <a:ext cx="345559" cy="445239"/>
            </a:xfrm>
            <a:prstGeom prst="roundRect">
              <a:avLst/>
            </a:prstGeom>
            <a:solidFill>
              <a:srgbClr val="FF88A4">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738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1B7ABB-9CDC-4FC0-AA03-1F1D6E766956}"/>
              </a:ext>
            </a:extLst>
          </p:cNvPr>
          <p:cNvSpPr>
            <a:spLocks noGrp="1"/>
          </p:cNvSpPr>
          <p:nvPr>
            <p:ph type="body" sz="quarter" idx="11"/>
          </p:nvPr>
        </p:nvSpPr>
        <p:spPr/>
        <p:txBody>
          <a:bodyPr vert="horz" lIns="91440" tIns="45720" rIns="91440" bIns="45720" rtlCol="0" anchor="t">
            <a:noAutofit/>
          </a:bodyPr>
          <a:lstStyle/>
          <a:p>
            <a:pPr marL="285750" indent="-285750">
              <a:buFont typeface="Arial"/>
              <a:buChar char="•"/>
            </a:pPr>
            <a:r>
              <a:rPr lang="en-US">
                <a:cs typeface="Arial" panose="020B0604020202020204"/>
              </a:rPr>
              <a:t>Open the Model Analyzer node to configure it</a:t>
            </a:r>
          </a:p>
          <a:p>
            <a:pPr marL="285750" indent="-285750">
              <a:buFont typeface="Arial"/>
              <a:buChar char="•"/>
            </a:pPr>
            <a:r>
              <a:rPr lang="en-US">
                <a:cs typeface="Arial" panose="020B0604020202020204"/>
              </a:rPr>
              <a:t>Modify the default name if you need to </a:t>
            </a:r>
          </a:p>
          <a:p>
            <a:pPr marL="285750" indent="-285750">
              <a:buFont typeface="Arial"/>
              <a:buChar char="•"/>
            </a:pPr>
            <a:r>
              <a:rPr lang="en-US">
                <a:cs typeface="Arial" panose="020B0604020202020204"/>
              </a:rPr>
              <a:t>Notice the </a:t>
            </a:r>
            <a:r>
              <a:rPr lang="en-US" b="1">
                <a:cs typeface="Arial" panose="020B0604020202020204"/>
              </a:rPr>
              <a:t>Dependent Variable Type</a:t>
            </a:r>
          </a:p>
          <a:p>
            <a:pPr marL="285750" indent="-285750">
              <a:buFont typeface="Arial"/>
              <a:buChar char="•"/>
            </a:pPr>
            <a:r>
              <a:rPr lang="en-US">
                <a:cs typeface="Arial" panose="020B0604020202020204"/>
              </a:rPr>
              <a:t>Ensure </a:t>
            </a:r>
            <a:r>
              <a:rPr lang="en-US" b="1">
                <a:cs typeface="Arial" panose="020B0604020202020204"/>
              </a:rPr>
              <a:t>DV</a:t>
            </a:r>
            <a:r>
              <a:rPr lang="en-US">
                <a:cs typeface="Arial" panose="020B0604020202020204"/>
              </a:rPr>
              <a:t> and </a:t>
            </a:r>
            <a:r>
              <a:rPr lang="en-US" b="1">
                <a:cs typeface="Arial" panose="020B0604020202020204"/>
              </a:rPr>
              <a:t>Prediction</a:t>
            </a:r>
            <a:r>
              <a:rPr lang="en-US">
                <a:cs typeface="Arial" panose="020B0604020202020204"/>
              </a:rPr>
              <a:t> fields are correctly chosen</a:t>
            </a:r>
          </a:p>
          <a:p>
            <a:pPr marL="285750" indent="-285750">
              <a:buFont typeface="Arial"/>
              <a:buChar char="•"/>
            </a:pPr>
            <a:r>
              <a:rPr lang="en-US">
                <a:cs typeface="Arial" panose="020B0604020202020204"/>
              </a:rPr>
              <a:t>Assign a label using </a:t>
            </a:r>
            <a:r>
              <a:rPr lang="en-US" b="1">
                <a:cs typeface="Arial" panose="020B0604020202020204"/>
              </a:rPr>
              <a:t>Model Label in Analyzer </a:t>
            </a:r>
            <a:r>
              <a:rPr lang="en-US">
                <a:cs typeface="Arial" panose="020B0604020202020204"/>
              </a:rPr>
              <a:t>section</a:t>
            </a:r>
          </a:p>
          <a:p>
            <a:pPr marL="285750" indent="-285750">
              <a:buFont typeface="Arial"/>
              <a:buChar char="•"/>
            </a:pPr>
            <a:r>
              <a:rPr lang="en-US">
                <a:cs typeface="Arial" panose="020B0604020202020204"/>
              </a:rPr>
              <a:t>Click </a:t>
            </a:r>
            <a:r>
              <a:rPr lang="en-US" b="1">
                <a:cs typeface="Arial" panose="020B0604020202020204"/>
              </a:rPr>
              <a:t>Run</a:t>
            </a:r>
            <a:endParaRPr lang="en-US">
              <a:cs typeface="Arial" panose="020B0604020202020204"/>
            </a:endParaRPr>
          </a:p>
          <a:p>
            <a:pPr marL="285750" indent="-285750">
              <a:buFont typeface="Arial"/>
              <a:buChar char="•"/>
            </a:pPr>
            <a:endParaRPr lang="en-US" b="1">
              <a:cs typeface="Arial" panose="020B0604020202020204"/>
            </a:endParaRPr>
          </a:p>
          <a:p>
            <a:pPr marL="285750" indent="-285750">
              <a:buFont typeface="Arial"/>
              <a:buChar char="•"/>
            </a:pPr>
            <a:r>
              <a:rPr lang="en-US">
                <a:cs typeface="Arial" panose="020B0604020202020204"/>
              </a:rPr>
              <a:t>Notes:</a:t>
            </a:r>
          </a:p>
          <a:p>
            <a:pPr marL="466090" lvl="1" indent="-285750">
              <a:buFont typeface="Arial"/>
              <a:buChar char="•"/>
            </a:pPr>
            <a:r>
              <a:rPr lang="en-US">
                <a:ea typeface="+mn-lt"/>
                <a:cs typeface="+mn-lt"/>
              </a:rPr>
              <a:t>If more than one dataset are connected to the Model Analyzer, use tabs to move to the other datasets </a:t>
            </a:r>
            <a:endParaRPr lang="en-US">
              <a:cs typeface="Arial" panose="020B0604020202020204"/>
            </a:endParaRPr>
          </a:p>
          <a:p>
            <a:pPr marL="466090" lvl="1" indent="-285750">
              <a:buFont typeface="Arial"/>
              <a:buChar char="•"/>
            </a:pPr>
            <a:r>
              <a:rPr lang="en-US">
                <a:cs typeface="Arial" panose="020B0604020202020204"/>
              </a:rPr>
              <a:t>Any dataset that contains the same type </a:t>
            </a:r>
            <a:r>
              <a:rPr lang="en-US" b="1">
                <a:cs typeface="Arial" panose="020B0604020202020204"/>
              </a:rPr>
              <a:t>DV</a:t>
            </a:r>
            <a:r>
              <a:rPr lang="en-US">
                <a:cs typeface="Arial" panose="020B0604020202020204"/>
              </a:rPr>
              <a:t> and a field with </a:t>
            </a:r>
            <a:r>
              <a:rPr lang="en-US" b="1">
                <a:cs typeface="Arial" panose="020B0604020202020204"/>
              </a:rPr>
              <a:t>predictions</a:t>
            </a:r>
            <a:r>
              <a:rPr lang="en-US">
                <a:cs typeface="Arial" panose="020B0604020202020204"/>
              </a:rPr>
              <a:t>, can be used as input to Model Analyzer. Hence, Model Analyzer node can have many inputs in order to compare different models' performances </a:t>
            </a:r>
            <a:endParaRPr lang="en-US"/>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CBA1A0D6-FF19-4E5E-AE03-75D7488099BA}"/>
              </a:ext>
            </a:extLst>
          </p:cNvPr>
          <p:cNvSpPr>
            <a:spLocks noGrp="1"/>
          </p:cNvSpPr>
          <p:nvPr>
            <p:ph type="title"/>
          </p:nvPr>
        </p:nvSpPr>
        <p:spPr/>
        <p:txBody>
          <a:bodyPr/>
          <a:lstStyle/>
          <a:p>
            <a:r>
              <a:rPr lang="en-US">
                <a:latin typeface="Arial"/>
                <a:cs typeface="Arial"/>
              </a:rPr>
              <a:t>Model Analyzer Dialog</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476848D2-264B-438E-9F69-BFD25A5E861E}"/>
              </a:ext>
            </a:extLst>
          </p:cNvPr>
          <p:cNvPicPr>
            <a:picLocks noChangeAspect="1"/>
          </p:cNvPicPr>
          <p:nvPr/>
        </p:nvPicPr>
        <p:blipFill>
          <a:blip r:embed="rId2"/>
          <a:stretch>
            <a:fillRect/>
          </a:stretch>
        </p:blipFill>
        <p:spPr>
          <a:xfrm>
            <a:off x="5701747" y="895299"/>
            <a:ext cx="3149047" cy="1969708"/>
          </a:xfrm>
          <a:prstGeom prst="rect">
            <a:avLst/>
          </a:prstGeom>
          <a:ln>
            <a:solidFill>
              <a:schemeClr val="tx1">
                <a:lumMod val="50000"/>
                <a:lumOff val="50000"/>
              </a:schemeClr>
            </a:solidFill>
          </a:ln>
        </p:spPr>
      </p:pic>
    </p:spTree>
    <p:extLst>
      <p:ext uri="{BB962C8B-B14F-4D97-AF65-F5344CB8AC3E}">
        <p14:creationId xmlns:p14="http://schemas.microsoft.com/office/powerpoint/2010/main" val="289330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85504DA-0798-4527-A35C-BEFC4CA6DBCF}"/>
              </a:ext>
            </a:extLst>
          </p:cNvPr>
          <p:cNvSpPr>
            <a:spLocks noGrp="1"/>
          </p:cNvSpPr>
          <p:nvPr>
            <p:ph type="body" sz="quarter" idx="11"/>
          </p:nvPr>
        </p:nvSpPr>
        <p:spPr/>
        <p:txBody>
          <a:bodyPr/>
          <a:lstStyle/>
          <a:p>
            <a:r>
              <a:rPr lang="en-US"/>
              <a:t>About me: </a:t>
            </a:r>
          </a:p>
          <a:p>
            <a:pPr lvl="1"/>
            <a:r>
              <a:rPr lang="en-US"/>
              <a:t>Name:</a:t>
            </a:r>
          </a:p>
          <a:p>
            <a:pPr lvl="1"/>
            <a:r>
              <a:rPr lang="en-US"/>
              <a:t>Position: </a:t>
            </a:r>
          </a:p>
          <a:p>
            <a:pPr lvl="1"/>
            <a:r>
              <a:rPr lang="en-US"/>
              <a:t>Why I’m here:</a:t>
            </a:r>
          </a:p>
          <a:p>
            <a:pPr lvl="1"/>
            <a:r>
              <a:rPr lang="en-US"/>
              <a:t>Experience in statistics/statistical programming:</a:t>
            </a:r>
          </a:p>
          <a:p>
            <a:pPr lvl="1"/>
            <a:endParaRPr lang="en-US"/>
          </a:p>
          <a:p>
            <a:r>
              <a:rPr lang="en-US"/>
              <a:t>About You: </a:t>
            </a:r>
          </a:p>
          <a:p>
            <a:pPr lvl="1"/>
            <a:r>
              <a:rPr lang="en-US"/>
              <a:t>Why are you here?</a:t>
            </a:r>
          </a:p>
          <a:p>
            <a:pPr lvl="1"/>
            <a:endParaRPr lang="en-US"/>
          </a:p>
          <a:p>
            <a:pPr marL="180612" lvl="1" indent="0">
              <a:buNone/>
            </a:pPr>
            <a:endParaRPr lang="en-US"/>
          </a:p>
          <a:p>
            <a:pPr lvl="1"/>
            <a:endParaRPr lang="en-US"/>
          </a:p>
        </p:txBody>
      </p:sp>
      <p:sp>
        <p:nvSpPr>
          <p:cNvPr id="6" name="Title 5">
            <a:extLst>
              <a:ext uri="{FF2B5EF4-FFF2-40B4-BE49-F238E27FC236}">
                <a16:creationId xmlns:a16="http://schemas.microsoft.com/office/drawing/2014/main" id="{CE1631FA-565A-4F1A-96B2-64685C447BFA}"/>
              </a:ext>
            </a:extLst>
          </p:cNvPr>
          <p:cNvSpPr>
            <a:spLocks noGrp="1"/>
          </p:cNvSpPr>
          <p:nvPr>
            <p:ph type="title"/>
          </p:nvPr>
        </p:nvSpPr>
        <p:spPr/>
        <p:txBody>
          <a:bodyPr/>
          <a:lstStyle/>
          <a:p>
            <a:r>
              <a:rPr lang="en-US"/>
              <a:t>Introductions </a:t>
            </a:r>
          </a:p>
        </p:txBody>
      </p:sp>
    </p:spTree>
    <p:custDataLst>
      <p:tags r:id="rId1"/>
    </p:custDataLst>
    <p:extLst>
      <p:ext uri="{BB962C8B-B14F-4D97-AF65-F5344CB8AC3E}">
        <p14:creationId xmlns:p14="http://schemas.microsoft.com/office/powerpoint/2010/main" val="59044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pic>
        <p:nvPicPr>
          <p:cNvPr id="14" name="Picture 13">
            <a:extLst>
              <a:ext uri="{FF2B5EF4-FFF2-40B4-BE49-F238E27FC236}">
                <a16:creationId xmlns:a16="http://schemas.microsoft.com/office/drawing/2014/main" id="{83E86C3A-7E1A-4F09-977B-8DBBFA8ADFF3}"/>
              </a:ext>
            </a:extLst>
          </p:cNvPr>
          <p:cNvPicPr>
            <a:picLocks noChangeAspect="1"/>
          </p:cNvPicPr>
          <p:nvPr/>
        </p:nvPicPr>
        <p:blipFill>
          <a:blip r:embed="rId4"/>
          <a:stretch>
            <a:fillRect/>
          </a:stretch>
        </p:blipFill>
        <p:spPr>
          <a:xfrm>
            <a:off x="4228679" y="489459"/>
            <a:ext cx="3817622" cy="2043852"/>
          </a:xfrm>
          <a:prstGeom prst="rect">
            <a:avLst/>
          </a:prstGeom>
        </p:spPr>
      </p:pic>
      <p:pic>
        <p:nvPicPr>
          <p:cNvPr id="20" name="Picture 19">
            <a:extLst>
              <a:ext uri="{FF2B5EF4-FFF2-40B4-BE49-F238E27FC236}">
                <a16:creationId xmlns:a16="http://schemas.microsoft.com/office/drawing/2014/main" id="{A183E318-F905-4E5A-87CA-475685249078}"/>
              </a:ext>
            </a:extLst>
          </p:cNvPr>
          <p:cNvPicPr>
            <a:picLocks noChangeAspect="1"/>
          </p:cNvPicPr>
          <p:nvPr/>
        </p:nvPicPr>
        <p:blipFill>
          <a:blip r:embed="rId5"/>
          <a:stretch>
            <a:fillRect/>
          </a:stretch>
        </p:blipFill>
        <p:spPr>
          <a:xfrm>
            <a:off x="3609736" y="2597727"/>
            <a:ext cx="5161705" cy="2480066"/>
          </a:xfrm>
          <a:prstGeom prst="rect">
            <a:avLst/>
          </a:prstGeom>
          <a:ln>
            <a:solidFill>
              <a:schemeClr val="tx1">
                <a:lumMod val="50000"/>
                <a:lumOff val="50000"/>
              </a:schemeClr>
            </a:solidFill>
          </a:ln>
        </p:spPr>
      </p:pic>
      <p:sp>
        <p:nvSpPr>
          <p:cNvPr id="3" name="Text Placeholder 2">
            <a:extLst>
              <a:ext uri="{FF2B5EF4-FFF2-40B4-BE49-F238E27FC236}">
                <a16:creationId xmlns:a16="http://schemas.microsoft.com/office/drawing/2014/main" id="{D3344A4F-3814-43B2-A190-6C170E5ED775}"/>
              </a:ext>
            </a:extLst>
          </p:cNvPr>
          <p:cNvSpPr>
            <a:spLocks noGrp="1"/>
          </p:cNvSpPr>
          <p:nvPr>
            <p:ph type="body" sz="quarter" idx="11"/>
          </p:nvPr>
        </p:nvSpPr>
        <p:spPr>
          <a:xfrm>
            <a:off x="457200" y="975278"/>
            <a:ext cx="2752293" cy="3445524"/>
          </a:xfrm>
        </p:spPr>
        <p:txBody>
          <a:bodyPr/>
          <a:lstStyle/>
          <a:p>
            <a:r>
              <a:rPr lang="en-CA"/>
              <a:t>Help menu</a:t>
            </a:r>
          </a:p>
          <a:p>
            <a:r>
              <a:rPr lang="en-CA"/>
              <a:t>Demos</a:t>
            </a:r>
          </a:p>
          <a:p>
            <a:r>
              <a:rPr lang="en-CA"/>
              <a:t>Tutorials </a:t>
            </a:r>
          </a:p>
        </p:txBody>
      </p:sp>
      <p:sp>
        <p:nvSpPr>
          <p:cNvPr id="2" name="Title 1">
            <a:extLst>
              <a:ext uri="{FF2B5EF4-FFF2-40B4-BE49-F238E27FC236}">
                <a16:creationId xmlns:a16="http://schemas.microsoft.com/office/drawing/2014/main" id="{5FE587A6-DA38-429B-995C-C26ADB093998}"/>
              </a:ext>
            </a:extLst>
          </p:cNvPr>
          <p:cNvSpPr>
            <a:spLocks noGrp="1"/>
          </p:cNvSpPr>
          <p:nvPr>
            <p:ph type="title"/>
          </p:nvPr>
        </p:nvSpPr>
        <p:spPr/>
        <p:txBody>
          <a:bodyPr/>
          <a:lstStyle/>
          <a:p>
            <a:r>
              <a:rPr lang="en-CA"/>
              <a:t>Help Options</a:t>
            </a:r>
          </a:p>
        </p:txBody>
      </p:sp>
    </p:spTree>
    <p:custDataLst>
      <p:tags r:id="rId1"/>
    </p:custDataLst>
    <p:extLst>
      <p:ext uri="{BB962C8B-B14F-4D97-AF65-F5344CB8AC3E}">
        <p14:creationId xmlns:p14="http://schemas.microsoft.com/office/powerpoint/2010/main" val="414485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C89E99F-5228-4EAC-9EF3-37F227C0110C}"/>
              </a:ext>
            </a:extLst>
          </p:cNvPr>
          <p:cNvSpPr>
            <a:spLocks noGrp="1"/>
          </p:cNvSpPr>
          <p:nvPr>
            <p:ph type="body" sz="quarter" idx="11"/>
          </p:nvPr>
        </p:nvSpPr>
        <p:spPr>
          <a:xfrm>
            <a:off x="457200" y="975278"/>
            <a:ext cx="5181916" cy="3445524"/>
          </a:xfrm>
        </p:spPr>
        <p:txBody>
          <a:bodyPr vert="horz" lIns="91440" tIns="45720" rIns="91440" bIns="45720" rtlCol="0" anchor="t">
            <a:noAutofit/>
          </a:bodyPr>
          <a:lstStyle/>
          <a:p>
            <a:pPr marL="466090" lvl="1" indent="-285750"/>
            <a:r>
              <a:rPr lang="en-US">
                <a:ea typeface="+mn-lt"/>
                <a:cs typeface="+mn-lt"/>
              </a:rPr>
              <a:t>The average estimates plotted against actual values</a:t>
            </a:r>
          </a:p>
          <a:p>
            <a:pPr marL="466090" lvl="1" indent="-285750"/>
            <a:r>
              <a:rPr lang="en-US">
                <a:ea typeface="+mn-lt"/>
                <a:cs typeface="+mn-lt"/>
              </a:rPr>
              <a:t>The line in the middle is the estimates </a:t>
            </a:r>
          </a:p>
          <a:p>
            <a:pPr marL="466090" lvl="1" indent="-285750"/>
            <a:r>
              <a:rPr lang="en-US">
                <a:ea typeface="+mn-lt"/>
                <a:cs typeface="+mn-lt"/>
              </a:rPr>
              <a:t>The upper and lower lines are the error lines</a:t>
            </a:r>
            <a:endParaRPr lang="en-US">
              <a:cs typeface="Arial"/>
            </a:endParaRPr>
          </a:p>
          <a:p>
            <a:pPr marL="466090" lvl="1" indent="-285750"/>
            <a:r>
              <a:rPr lang="en-US">
                <a:ea typeface="+mn-lt"/>
                <a:cs typeface="+mn-lt"/>
              </a:rPr>
              <a:t>For a good model we expect to see:</a:t>
            </a:r>
          </a:p>
          <a:p>
            <a:pPr marL="532765" lvl="2" indent="-171450"/>
            <a:r>
              <a:rPr lang="en-US">
                <a:ea typeface="+mn-lt"/>
                <a:cs typeface="+mn-lt"/>
              </a:rPr>
              <a:t>The middle line close to the diagonal line</a:t>
            </a:r>
          </a:p>
          <a:p>
            <a:pPr marL="532765" lvl="2" indent="-171450"/>
            <a:r>
              <a:rPr lang="en-US">
                <a:ea typeface="+mn-lt"/>
                <a:cs typeface="+mn-lt"/>
              </a:rPr>
              <a:t>The top error line above the diagonal line and the bottom error line below the diagonal line</a:t>
            </a:r>
            <a:endParaRPr lang="en-US">
              <a:cs typeface="Arial" panose="020B0604020202020204"/>
            </a:endParaRPr>
          </a:p>
          <a:p>
            <a:pPr marL="466090" lvl="1" indent="-285750"/>
            <a:r>
              <a:rPr lang="en-US">
                <a:ea typeface="+mn-lt"/>
                <a:cs typeface="+mn-lt"/>
              </a:rPr>
              <a:t>This model is good for hours-per-week at about 40 hours, which is in the middle, but bad at the edges</a:t>
            </a:r>
          </a:p>
          <a:p>
            <a:pPr marL="532765" lvl="2" indent="-171450"/>
            <a:r>
              <a:rPr lang="en-US">
                <a:ea typeface="+mn-lt"/>
                <a:cs typeface="+mn-lt"/>
              </a:rPr>
              <a:t>Because there are more data in the middle</a:t>
            </a:r>
          </a:p>
          <a:p>
            <a:pPr marL="466090" lvl="1" indent="-285750"/>
            <a:r>
              <a:rPr lang="en-US">
                <a:ea typeface="+mn-lt"/>
                <a:cs typeface="+mn-lt"/>
              </a:rPr>
              <a:t>In general, this model has not done a good job in picking the pattern</a:t>
            </a:r>
          </a:p>
          <a:p>
            <a:pPr marL="466090" lvl="1" indent="-285750"/>
            <a:r>
              <a:rPr lang="en-US">
                <a:ea typeface="+mn-lt"/>
                <a:cs typeface="+mn-lt"/>
              </a:rPr>
              <a:t>This is ok we are just trying to understand  Knowledge Studio functionalities!</a:t>
            </a:r>
          </a:p>
          <a:p>
            <a:pPr marL="179705" indent="-179705"/>
            <a:endParaRPr lang="en-US">
              <a:cs typeface="Arial"/>
            </a:endParaRPr>
          </a:p>
        </p:txBody>
      </p:sp>
      <p:sp>
        <p:nvSpPr>
          <p:cNvPr id="2" name="Title 1">
            <a:extLst>
              <a:ext uri="{FF2B5EF4-FFF2-40B4-BE49-F238E27FC236}">
                <a16:creationId xmlns:a16="http://schemas.microsoft.com/office/drawing/2014/main" id="{57C2CC89-39F1-41AA-AAAA-E4EADB885D7A}"/>
              </a:ext>
            </a:extLst>
          </p:cNvPr>
          <p:cNvSpPr>
            <a:spLocks noGrp="1"/>
          </p:cNvSpPr>
          <p:nvPr>
            <p:ph type="title"/>
          </p:nvPr>
        </p:nvSpPr>
        <p:spPr/>
        <p:txBody>
          <a:bodyPr anchor="ctr">
            <a:noAutofit/>
          </a:bodyPr>
          <a:lstStyle/>
          <a:p>
            <a:r>
              <a:rPr lang="en-US">
                <a:latin typeface="Arial"/>
                <a:cs typeface="Arial"/>
              </a:rPr>
              <a:t>Bias Charts</a:t>
            </a:r>
            <a:endParaRPr lang="en-US"/>
          </a:p>
        </p:txBody>
      </p:sp>
      <p:pic>
        <p:nvPicPr>
          <p:cNvPr id="3" name="Picture 3" descr="A close up of a map&#10;&#10;Description generated with very high confidence">
            <a:extLst>
              <a:ext uri="{FF2B5EF4-FFF2-40B4-BE49-F238E27FC236}">
                <a16:creationId xmlns:a16="http://schemas.microsoft.com/office/drawing/2014/main" id="{CBC9909B-2D80-4DF1-A8A7-78AF368ACF7F}"/>
              </a:ext>
            </a:extLst>
          </p:cNvPr>
          <p:cNvPicPr>
            <a:picLocks noChangeAspect="1"/>
          </p:cNvPicPr>
          <p:nvPr/>
        </p:nvPicPr>
        <p:blipFill>
          <a:blip r:embed="rId3"/>
          <a:stretch>
            <a:fillRect/>
          </a:stretch>
        </p:blipFill>
        <p:spPr>
          <a:xfrm>
            <a:off x="5665392" y="1210747"/>
            <a:ext cx="3360766" cy="2600850"/>
          </a:xfrm>
          <a:prstGeom prst="rect">
            <a:avLst/>
          </a:prstGeom>
          <a:ln>
            <a:solidFill>
              <a:schemeClr val="tx1">
                <a:lumMod val="50000"/>
                <a:lumOff val="50000"/>
              </a:schemeClr>
            </a:solidFill>
          </a:ln>
        </p:spPr>
      </p:pic>
    </p:spTree>
    <p:extLst>
      <p:ext uri="{BB962C8B-B14F-4D97-AF65-F5344CB8AC3E}">
        <p14:creationId xmlns:p14="http://schemas.microsoft.com/office/powerpoint/2010/main" val="286098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C89E99F-5228-4EAC-9EF3-37F227C0110C}"/>
              </a:ext>
            </a:extLst>
          </p:cNvPr>
          <p:cNvSpPr>
            <a:spLocks noGrp="1"/>
          </p:cNvSpPr>
          <p:nvPr>
            <p:ph type="body" sz="quarter" idx="11"/>
          </p:nvPr>
        </p:nvSpPr>
        <p:spPr>
          <a:xfrm>
            <a:off x="457201" y="975278"/>
            <a:ext cx="4907280" cy="3445524"/>
          </a:xfrm>
        </p:spPr>
        <p:txBody>
          <a:bodyPr vert="horz" lIns="91440" tIns="45720" rIns="91440" bIns="45720" rtlCol="0" anchor="t">
            <a:noAutofit/>
          </a:bodyPr>
          <a:lstStyle/>
          <a:p>
            <a:pPr marL="179705" indent="-179705"/>
            <a:r>
              <a:rPr lang="en-US" sz="1400">
                <a:ea typeface="+mn-lt"/>
                <a:cs typeface="+mn-lt"/>
              </a:rPr>
              <a:t>Count of the residuals plotted against the residuals</a:t>
            </a:r>
          </a:p>
          <a:p>
            <a:pPr marL="179705" indent="-179705"/>
            <a:r>
              <a:rPr lang="en-US" sz="1400">
                <a:ea typeface="+mn-lt"/>
                <a:cs typeface="+mn-lt"/>
              </a:rPr>
              <a:t>Shows if residuals are normally distributed</a:t>
            </a:r>
          </a:p>
          <a:p>
            <a:pPr marL="179705" indent="-179705"/>
            <a:r>
              <a:rPr lang="en-US" sz="1400">
                <a:cs typeface="Arial" panose="020B0604020202020204"/>
              </a:rPr>
              <a:t>For a good model we expected to see a bell curve shape</a:t>
            </a:r>
            <a:endParaRPr lang="en-US" sz="1400"/>
          </a:p>
          <a:p>
            <a:pPr marL="179705" indent="-179705"/>
            <a:r>
              <a:rPr lang="en-US" sz="1400">
                <a:ea typeface="+mn-lt"/>
                <a:cs typeface="+mn-lt"/>
              </a:rPr>
              <a:t>This chart does not look normal, but it is not too bad</a:t>
            </a:r>
          </a:p>
          <a:p>
            <a:pPr marL="179705" indent="-179705"/>
            <a:r>
              <a:rPr lang="en-US" sz="1400">
                <a:ea typeface="+mn-lt"/>
                <a:cs typeface="+mn-lt"/>
              </a:rPr>
              <a:t>This has a too long left tail compare to the right and it has a big mass on the right close to the center line as opposed to what it has on the left</a:t>
            </a:r>
          </a:p>
          <a:p>
            <a:pPr marL="179705" indent="-179705"/>
            <a:r>
              <a:rPr lang="en-US" sz="1400">
                <a:ea typeface="+mn-lt"/>
                <a:cs typeface="+mn-lt"/>
              </a:rPr>
              <a:t>The distribution is negatively skewed meaning there is a slight tendency to overestimate the dependent variable</a:t>
            </a:r>
            <a:endParaRPr lang="en-US" sz="1400"/>
          </a:p>
          <a:p>
            <a:pPr marL="179705" indent="-179705"/>
            <a:r>
              <a:rPr lang="en-US" sz="1400">
                <a:ea typeface="+mn-lt"/>
                <a:cs typeface="+mn-lt"/>
              </a:rPr>
              <a:t>This accuracy chart shows that some information is not captured, and residuals have some pattern that needs to be looked in</a:t>
            </a:r>
          </a:p>
          <a:p>
            <a:pPr marL="359410" lvl="1" indent="-179070"/>
            <a:endParaRPr lang="en-US">
              <a:cs typeface="Arial" panose="020B0604020202020204"/>
            </a:endParaRPr>
          </a:p>
        </p:txBody>
      </p:sp>
      <p:sp>
        <p:nvSpPr>
          <p:cNvPr id="2" name="Title 1">
            <a:extLst>
              <a:ext uri="{FF2B5EF4-FFF2-40B4-BE49-F238E27FC236}">
                <a16:creationId xmlns:a16="http://schemas.microsoft.com/office/drawing/2014/main" id="{57C2CC89-39F1-41AA-AAAA-E4EADB885D7A}"/>
              </a:ext>
            </a:extLst>
          </p:cNvPr>
          <p:cNvSpPr>
            <a:spLocks noGrp="1"/>
          </p:cNvSpPr>
          <p:nvPr>
            <p:ph type="title"/>
          </p:nvPr>
        </p:nvSpPr>
        <p:spPr/>
        <p:txBody>
          <a:bodyPr anchor="ctr">
            <a:noAutofit/>
          </a:bodyPr>
          <a:lstStyle/>
          <a:p>
            <a:r>
              <a:rPr lang="en-US">
                <a:latin typeface="Arial"/>
                <a:cs typeface="Arial"/>
              </a:rPr>
              <a:t>Accuracy Chart</a:t>
            </a:r>
            <a:endParaRPr lang="en-US"/>
          </a:p>
        </p:txBody>
      </p:sp>
      <p:pic>
        <p:nvPicPr>
          <p:cNvPr id="4" name="Picture 4" descr="A close up of a map&#10;&#10;Description generated with very high confidence">
            <a:extLst>
              <a:ext uri="{FF2B5EF4-FFF2-40B4-BE49-F238E27FC236}">
                <a16:creationId xmlns:a16="http://schemas.microsoft.com/office/drawing/2014/main" id="{0BF0AAFA-C52E-4DDE-909E-03440E2982A1}"/>
              </a:ext>
            </a:extLst>
          </p:cNvPr>
          <p:cNvPicPr>
            <a:picLocks noChangeAspect="1"/>
          </p:cNvPicPr>
          <p:nvPr/>
        </p:nvPicPr>
        <p:blipFill>
          <a:blip r:embed="rId3"/>
          <a:stretch>
            <a:fillRect/>
          </a:stretch>
        </p:blipFill>
        <p:spPr>
          <a:xfrm>
            <a:off x="5566117" y="1084221"/>
            <a:ext cx="3458612" cy="2682458"/>
          </a:xfrm>
          <a:prstGeom prst="rect">
            <a:avLst/>
          </a:prstGeom>
          <a:ln>
            <a:solidFill>
              <a:schemeClr val="tx1">
                <a:lumMod val="50000"/>
                <a:lumOff val="50000"/>
              </a:schemeClr>
            </a:solidFill>
          </a:ln>
        </p:spPr>
      </p:pic>
    </p:spTree>
    <p:extLst>
      <p:ext uri="{BB962C8B-B14F-4D97-AF65-F5344CB8AC3E}">
        <p14:creationId xmlns:p14="http://schemas.microsoft.com/office/powerpoint/2010/main" val="187487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C89E99F-5228-4EAC-9EF3-37F227C0110C}"/>
              </a:ext>
            </a:extLst>
          </p:cNvPr>
          <p:cNvSpPr>
            <a:spLocks noGrp="1"/>
          </p:cNvSpPr>
          <p:nvPr>
            <p:ph type="body" sz="quarter" idx="11"/>
          </p:nvPr>
        </p:nvSpPr>
        <p:spPr>
          <a:xfrm>
            <a:off x="457201" y="975278"/>
            <a:ext cx="5113606" cy="3445524"/>
          </a:xfrm>
        </p:spPr>
        <p:txBody>
          <a:bodyPr vert="horz" lIns="91440" tIns="45720" rIns="91440" bIns="45720" rtlCol="0" anchor="t">
            <a:noAutofit/>
          </a:bodyPr>
          <a:lstStyle/>
          <a:p>
            <a:pPr marL="179705" indent="-179705"/>
            <a:r>
              <a:rPr lang="en-US">
                <a:ea typeface="+mn-lt"/>
                <a:cs typeface="+mn-lt"/>
              </a:rPr>
              <a:t>Actual values plotted against estimated values</a:t>
            </a:r>
          </a:p>
          <a:p>
            <a:pPr marL="179705" indent="-179705"/>
            <a:r>
              <a:rPr lang="en-US">
                <a:ea typeface="+mn-lt"/>
                <a:cs typeface="+mn-lt"/>
              </a:rPr>
              <a:t>First a warning pops up reminding that a sample of data is plotted</a:t>
            </a:r>
            <a:endParaRPr lang="en-US">
              <a:cs typeface="Arial"/>
            </a:endParaRPr>
          </a:p>
          <a:p>
            <a:pPr marL="359410" lvl="1" indent="-179070"/>
            <a:r>
              <a:rPr lang="en-US">
                <a:ea typeface="+mn-lt"/>
                <a:cs typeface="+mn-lt"/>
              </a:rPr>
              <a:t>This can be modified through </a:t>
            </a:r>
            <a:r>
              <a:rPr lang="en-US" b="1">
                <a:ea typeface="+mn-lt"/>
                <a:cs typeface="+mn-lt"/>
              </a:rPr>
              <a:t>Options</a:t>
            </a:r>
            <a:r>
              <a:rPr lang="en-US">
                <a:ea typeface="+mn-lt"/>
                <a:cs typeface="+mn-lt"/>
              </a:rPr>
              <a:t> in the Toolbar</a:t>
            </a:r>
          </a:p>
          <a:p>
            <a:pPr marL="359410" lvl="1" indent="-179070"/>
            <a:r>
              <a:rPr lang="en-US">
                <a:ea typeface="+mn-lt"/>
                <a:cs typeface="+mn-lt"/>
              </a:rPr>
              <a:t>Maximum number of dots to plot is 32000 which can be chosen randomly</a:t>
            </a:r>
            <a:endParaRPr lang="en-US"/>
          </a:p>
          <a:p>
            <a:pPr marL="179705" indent="-179705"/>
            <a:r>
              <a:rPr lang="en-US">
                <a:ea typeface="+mn-lt"/>
                <a:cs typeface="+mn-lt"/>
              </a:rPr>
              <a:t>For a good model we expect to see:</a:t>
            </a:r>
          </a:p>
          <a:p>
            <a:pPr marL="359410" lvl="1" indent="-179070"/>
            <a:r>
              <a:rPr lang="en-US">
                <a:ea typeface="+mn-lt"/>
                <a:cs typeface="+mn-lt"/>
              </a:rPr>
              <a:t>Dots around the diagonal line</a:t>
            </a:r>
            <a:endParaRPr lang="en-US">
              <a:cs typeface="Arial"/>
            </a:endParaRPr>
          </a:p>
          <a:p>
            <a:pPr marL="179705" indent="-179705"/>
            <a:r>
              <a:rPr lang="en-US">
                <a:ea typeface="+mn-lt"/>
                <a:cs typeface="+mn-lt"/>
              </a:rPr>
              <a:t>This models is not good</a:t>
            </a:r>
          </a:p>
          <a:p>
            <a:pPr marL="179705" indent="-179705"/>
            <a:r>
              <a:rPr lang="en-US">
                <a:ea typeface="+mn-lt"/>
                <a:cs typeface="+mn-lt"/>
              </a:rPr>
              <a:t>This chart gives sort of same information that Bias chart gave</a:t>
            </a:r>
            <a:endParaRPr lang="en-US">
              <a:cs typeface="Arial"/>
            </a:endParaRPr>
          </a:p>
        </p:txBody>
      </p:sp>
      <p:sp>
        <p:nvSpPr>
          <p:cNvPr id="2" name="Title 1">
            <a:extLst>
              <a:ext uri="{FF2B5EF4-FFF2-40B4-BE49-F238E27FC236}">
                <a16:creationId xmlns:a16="http://schemas.microsoft.com/office/drawing/2014/main" id="{57C2CC89-39F1-41AA-AAAA-E4EADB885D7A}"/>
              </a:ext>
            </a:extLst>
          </p:cNvPr>
          <p:cNvSpPr>
            <a:spLocks noGrp="1"/>
          </p:cNvSpPr>
          <p:nvPr>
            <p:ph type="title"/>
          </p:nvPr>
        </p:nvSpPr>
        <p:spPr/>
        <p:txBody>
          <a:bodyPr anchor="ctr">
            <a:noAutofit/>
          </a:bodyPr>
          <a:lstStyle/>
          <a:p>
            <a:r>
              <a:rPr lang="en-US">
                <a:latin typeface="Arial"/>
                <a:cs typeface="Arial"/>
              </a:rPr>
              <a:t>Scatter Plot</a:t>
            </a:r>
            <a:endParaRPr lang="en-US"/>
          </a:p>
        </p:txBody>
      </p:sp>
      <p:pic>
        <p:nvPicPr>
          <p:cNvPr id="4" name="Picture 4" descr="A screenshot of a cell phone&#10;&#10;Description generated with high confidence">
            <a:extLst>
              <a:ext uri="{FF2B5EF4-FFF2-40B4-BE49-F238E27FC236}">
                <a16:creationId xmlns:a16="http://schemas.microsoft.com/office/drawing/2014/main" id="{FD32D790-04F9-4FB0-B280-63FBC173AD2D}"/>
              </a:ext>
            </a:extLst>
          </p:cNvPr>
          <p:cNvPicPr>
            <a:picLocks noChangeAspect="1"/>
          </p:cNvPicPr>
          <p:nvPr/>
        </p:nvPicPr>
        <p:blipFill>
          <a:blip r:embed="rId3"/>
          <a:stretch>
            <a:fillRect/>
          </a:stretch>
        </p:blipFill>
        <p:spPr>
          <a:xfrm>
            <a:off x="5524277" y="943417"/>
            <a:ext cx="3442476" cy="2667291"/>
          </a:xfrm>
          <a:prstGeom prst="rect">
            <a:avLst/>
          </a:prstGeom>
          <a:ln>
            <a:solidFill>
              <a:schemeClr val="tx1">
                <a:lumMod val="50000"/>
                <a:lumOff val="50000"/>
              </a:schemeClr>
            </a:solidFill>
          </a:ln>
        </p:spPr>
      </p:pic>
    </p:spTree>
    <p:extLst>
      <p:ext uri="{BB962C8B-B14F-4D97-AF65-F5344CB8AC3E}">
        <p14:creationId xmlns:p14="http://schemas.microsoft.com/office/powerpoint/2010/main" val="400630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C89E99F-5228-4EAC-9EF3-37F227C0110C}"/>
              </a:ext>
            </a:extLst>
          </p:cNvPr>
          <p:cNvSpPr>
            <a:spLocks noGrp="1"/>
          </p:cNvSpPr>
          <p:nvPr>
            <p:ph type="body" sz="quarter" idx="11"/>
          </p:nvPr>
        </p:nvSpPr>
        <p:spPr>
          <a:xfrm>
            <a:off x="457200" y="975278"/>
            <a:ext cx="4940105" cy="3445524"/>
          </a:xfrm>
        </p:spPr>
        <p:txBody>
          <a:bodyPr vert="horz" lIns="91440" tIns="45720" rIns="91440" bIns="45720" rtlCol="0" anchor="t">
            <a:noAutofit/>
          </a:bodyPr>
          <a:lstStyle/>
          <a:p>
            <a:pPr marL="179705" indent="-179705"/>
            <a:r>
              <a:rPr lang="en-US">
                <a:ea typeface="+mn-lt"/>
                <a:cs typeface="+mn-lt"/>
              </a:rPr>
              <a:t>Shows heteroscedasticity or homoscedasticity</a:t>
            </a:r>
          </a:p>
          <a:p>
            <a:pPr marL="179705" indent="-179705"/>
            <a:r>
              <a:rPr lang="en-US">
                <a:ea typeface="+mn-lt"/>
                <a:cs typeface="+mn-lt"/>
              </a:rPr>
              <a:t>For a good model we expect to see a flatter line</a:t>
            </a:r>
          </a:p>
          <a:p>
            <a:pPr marL="179705" indent="-179705"/>
            <a:r>
              <a:rPr lang="en-US">
                <a:ea typeface="+mn-lt"/>
                <a:cs typeface="+mn-lt"/>
              </a:rPr>
              <a:t>In this chart in the middle there are a lot less error</a:t>
            </a:r>
          </a:p>
          <a:p>
            <a:pPr marL="179705" indent="-179705"/>
            <a:r>
              <a:rPr lang="en-US">
                <a:ea typeface="+mn-lt"/>
                <a:cs typeface="+mn-lt"/>
              </a:rPr>
              <a:t>Error is higher for lower values and higher values. This was captured in the bias chart too</a:t>
            </a:r>
          </a:p>
          <a:p>
            <a:pPr marL="179705" indent="-179705"/>
            <a:r>
              <a:rPr lang="en-US">
                <a:ea typeface="+mn-lt"/>
                <a:cs typeface="+mn-lt"/>
              </a:rPr>
              <a:t>This is heteroscedasticity on the sides because not many people work 80 hours a week or work 5 hours a week</a:t>
            </a:r>
          </a:p>
          <a:p>
            <a:pPr marL="359410" lvl="1" indent="-179070"/>
            <a:r>
              <a:rPr lang="en-US">
                <a:ea typeface="+mn-lt"/>
                <a:cs typeface="+mn-lt"/>
              </a:rPr>
              <a:t>Error depends on hours-per-week</a:t>
            </a:r>
          </a:p>
          <a:p>
            <a:pPr marL="359410" lvl="1" indent="-179070"/>
            <a:r>
              <a:rPr lang="en-US">
                <a:ea typeface="+mn-lt"/>
                <a:cs typeface="+mn-lt"/>
              </a:rPr>
              <a:t>This is an indicator that residuals are not homoscedastic</a:t>
            </a:r>
          </a:p>
          <a:p>
            <a:pPr marL="359410" lvl="1" indent="-179070"/>
            <a:r>
              <a:rPr lang="en-US">
                <a:ea typeface="+mn-lt"/>
                <a:cs typeface="+mn-lt"/>
              </a:rPr>
              <a:t>Maybe more variables need to be included in the model</a:t>
            </a:r>
          </a:p>
          <a:p>
            <a:pPr marL="179705" indent="-179705"/>
            <a:endParaRPr lang="en-US">
              <a:cs typeface="Arial" panose="020B0604020202020204"/>
            </a:endParaRPr>
          </a:p>
          <a:p>
            <a:pPr marL="179705" indent="-179705"/>
            <a:endParaRPr lang="en-US">
              <a:cs typeface="Arial" panose="020B0604020202020204"/>
            </a:endParaRPr>
          </a:p>
        </p:txBody>
      </p:sp>
      <p:sp>
        <p:nvSpPr>
          <p:cNvPr id="2" name="Title 1">
            <a:extLst>
              <a:ext uri="{FF2B5EF4-FFF2-40B4-BE49-F238E27FC236}">
                <a16:creationId xmlns:a16="http://schemas.microsoft.com/office/drawing/2014/main" id="{57C2CC89-39F1-41AA-AAAA-E4EADB885D7A}"/>
              </a:ext>
            </a:extLst>
          </p:cNvPr>
          <p:cNvSpPr>
            <a:spLocks noGrp="1"/>
          </p:cNvSpPr>
          <p:nvPr>
            <p:ph type="title"/>
          </p:nvPr>
        </p:nvSpPr>
        <p:spPr/>
        <p:txBody>
          <a:bodyPr anchor="ctr">
            <a:noAutofit/>
          </a:bodyPr>
          <a:lstStyle/>
          <a:p>
            <a:r>
              <a:rPr lang="en-US">
                <a:latin typeface="Arial"/>
                <a:cs typeface="Arial"/>
              </a:rPr>
              <a:t>Error Chart</a:t>
            </a:r>
            <a:endParaRPr lang="en-US"/>
          </a:p>
        </p:txBody>
      </p:sp>
      <p:pic>
        <p:nvPicPr>
          <p:cNvPr id="3" name="Picture 4" descr="A close up of a map&#10;&#10;Description generated with high confidence">
            <a:extLst>
              <a:ext uri="{FF2B5EF4-FFF2-40B4-BE49-F238E27FC236}">
                <a16:creationId xmlns:a16="http://schemas.microsoft.com/office/drawing/2014/main" id="{86E7D5EC-A56C-4679-82A8-125E969B7C37}"/>
              </a:ext>
            </a:extLst>
          </p:cNvPr>
          <p:cNvPicPr>
            <a:picLocks noChangeAspect="1"/>
          </p:cNvPicPr>
          <p:nvPr/>
        </p:nvPicPr>
        <p:blipFill>
          <a:blip r:embed="rId3"/>
          <a:stretch>
            <a:fillRect/>
          </a:stretch>
        </p:blipFill>
        <p:spPr>
          <a:xfrm>
            <a:off x="5500010" y="1150482"/>
            <a:ext cx="3466741" cy="2689998"/>
          </a:xfrm>
          <a:prstGeom prst="rect">
            <a:avLst/>
          </a:prstGeom>
          <a:ln>
            <a:solidFill>
              <a:schemeClr val="tx1">
                <a:lumMod val="50000"/>
                <a:lumOff val="50000"/>
              </a:schemeClr>
            </a:solidFill>
          </a:ln>
        </p:spPr>
      </p:pic>
    </p:spTree>
    <p:extLst>
      <p:ext uri="{BB962C8B-B14F-4D97-AF65-F5344CB8AC3E}">
        <p14:creationId xmlns:p14="http://schemas.microsoft.com/office/powerpoint/2010/main" val="220167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C89E99F-5228-4EAC-9EF3-37F227C0110C}"/>
              </a:ext>
            </a:extLst>
          </p:cNvPr>
          <p:cNvSpPr>
            <a:spLocks noGrp="1"/>
          </p:cNvSpPr>
          <p:nvPr>
            <p:ph type="body" sz="quarter" idx="11"/>
          </p:nvPr>
        </p:nvSpPr>
        <p:spPr>
          <a:xfrm>
            <a:off x="457200" y="975278"/>
            <a:ext cx="5652051" cy="3445524"/>
          </a:xfrm>
        </p:spPr>
        <p:txBody>
          <a:bodyPr vert="horz" lIns="91440" tIns="45720" rIns="91440" bIns="45720" rtlCol="0" anchor="t">
            <a:noAutofit/>
          </a:bodyPr>
          <a:lstStyle/>
          <a:p>
            <a:pPr marL="179705" indent="-179705"/>
            <a:r>
              <a:rPr lang="en-US">
                <a:ea typeface="+mn-lt"/>
                <a:cs typeface="+mn-lt"/>
              </a:rPr>
              <a:t>Go back to canvas an connect the validated Validation dataset to the Analyzer node and rerun the node</a:t>
            </a:r>
          </a:p>
          <a:p>
            <a:pPr marL="179705" indent="-179705"/>
            <a:r>
              <a:rPr lang="en-US">
                <a:ea typeface="+mn-lt"/>
                <a:cs typeface="+mn-lt"/>
              </a:rPr>
              <a:t>Place all charts together to have a better look</a:t>
            </a:r>
            <a:endParaRPr lang="en-US"/>
          </a:p>
          <a:p>
            <a:pPr marL="179705" indent="-179705"/>
            <a:r>
              <a:rPr lang="en-US">
                <a:ea typeface="+mn-lt"/>
                <a:cs typeface="+mn-lt"/>
              </a:rPr>
              <a:t>Model performance is similar on both datasets and there is no overfitting</a:t>
            </a:r>
            <a:endParaRPr lang="en-US">
              <a:cs typeface="Arial" panose="020B0604020202020204"/>
            </a:endParaRPr>
          </a:p>
        </p:txBody>
      </p:sp>
      <p:sp>
        <p:nvSpPr>
          <p:cNvPr id="2" name="Title 1">
            <a:extLst>
              <a:ext uri="{FF2B5EF4-FFF2-40B4-BE49-F238E27FC236}">
                <a16:creationId xmlns:a16="http://schemas.microsoft.com/office/drawing/2014/main" id="{57C2CC89-39F1-41AA-AAAA-E4EADB885D7A}"/>
              </a:ext>
            </a:extLst>
          </p:cNvPr>
          <p:cNvSpPr>
            <a:spLocks noGrp="1"/>
          </p:cNvSpPr>
          <p:nvPr>
            <p:ph type="title"/>
          </p:nvPr>
        </p:nvSpPr>
        <p:spPr/>
        <p:txBody>
          <a:bodyPr anchor="ctr">
            <a:noAutofit/>
          </a:bodyPr>
          <a:lstStyle/>
          <a:p>
            <a:r>
              <a:rPr lang="en-US">
                <a:latin typeface="Arial"/>
                <a:cs typeface="Arial"/>
              </a:rPr>
              <a:t>Model Analyzer on Development and Validation Datasets</a:t>
            </a:r>
            <a:endParaRPr lang="en-US"/>
          </a:p>
        </p:txBody>
      </p:sp>
      <p:pic>
        <p:nvPicPr>
          <p:cNvPr id="4" name="Picture 4" descr="A close up of a map&#10;&#10;Description generated with high confidence">
            <a:extLst>
              <a:ext uri="{FF2B5EF4-FFF2-40B4-BE49-F238E27FC236}">
                <a16:creationId xmlns:a16="http://schemas.microsoft.com/office/drawing/2014/main" id="{63C85841-25C7-44F2-9B85-57E0EAAB8F81}"/>
              </a:ext>
            </a:extLst>
          </p:cNvPr>
          <p:cNvPicPr>
            <a:picLocks noChangeAspect="1"/>
          </p:cNvPicPr>
          <p:nvPr/>
        </p:nvPicPr>
        <p:blipFill>
          <a:blip r:embed="rId2"/>
          <a:stretch>
            <a:fillRect/>
          </a:stretch>
        </p:blipFill>
        <p:spPr>
          <a:xfrm>
            <a:off x="3493002" y="2588129"/>
            <a:ext cx="2407881" cy="2398962"/>
          </a:xfrm>
          <a:prstGeom prst="rect">
            <a:avLst/>
          </a:prstGeom>
          <a:noFill/>
          <a:ln>
            <a:solidFill>
              <a:schemeClr val="tx1">
                <a:lumMod val="50000"/>
                <a:lumOff val="50000"/>
              </a:schemeClr>
            </a:solidFill>
          </a:ln>
        </p:spPr>
      </p:pic>
      <p:grpSp>
        <p:nvGrpSpPr>
          <p:cNvPr id="7" name="Group 6">
            <a:extLst>
              <a:ext uri="{FF2B5EF4-FFF2-40B4-BE49-F238E27FC236}">
                <a16:creationId xmlns:a16="http://schemas.microsoft.com/office/drawing/2014/main" id="{AB719841-CA02-444A-B165-6127D887D2B5}"/>
              </a:ext>
            </a:extLst>
          </p:cNvPr>
          <p:cNvGrpSpPr/>
          <p:nvPr/>
        </p:nvGrpSpPr>
        <p:grpSpPr>
          <a:xfrm>
            <a:off x="6173857" y="1024304"/>
            <a:ext cx="2743200" cy="3094892"/>
            <a:chOff x="6173857" y="1024304"/>
            <a:chExt cx="2743200" cy="3094892"/>
          </a:xfrm>
        </p:grpSpPr>
        <p:pic>
          <p:nvPicPr>
            <p:cNvPr id="3" name="Picture 4" descr="A picture containing green&#10;&#10;Description generated with very high confidence">
              <a:extLst>
                <a:ext uri="{FF2B5EF4-FFF2-40B4-BE49-F238E27FC236}">
                  <a16:creationId xmlns:a16="http://schemas.microsoft.com/office/drawing/2014/main" id="{EB59085E-75AC-4BCD-AB23-A6D36C565CC3}"/>
                </a:ext>
              </a:extLst>
            </p:cNvPr>
            <p:cNvPicPr>
              <a:picLocks noChangeAspect="1"/>
            </p:cNvPicPr>
            <p:nvPr/>
          </p:nvPicPr>
          <p:blipFill>
            <a:blip r:embed="rId3"/>
            <a:stretch>
              <a:fillRect/>
            </a:stretch>
          </p:blipFill>
          <p:spPr>
            <a:xfrm>
              <a:off x="6173857" y="1024304"/>
              <a:ext cx="2743200" cy="3094892"/>
            </a:xfrm>
            <a:prstGeom prst="rect">
              <a:avLst/>
            </a:prstGeom>
          </p:spPr>
        </p:pic>
        <p:sp>
          <p:nvSpPr>
            <p:cNvPr id="6" name="Rectangle: Rounded Corners 5">
              <a:extLst>
                <a:ext uri="{FF2B5EF4-FFF2-40B4-BE49-F238E27FC236}">
                  <a16:creationId xmlns:a16="http://schemas.microsoft.com/office/drawing/2014/main" id="{78E8AAD7-50F9-4F7D-BB90-E5E4A7F57D9F}"/>
                </a:ext>
              </a:extLst>
            </p:cNvPr>
            <p:cNvSpPr/>
            <p:nvPr/>
          </p:nvSpPr>
          <p:spPr>
            <a:xfrm>
              <a:off x="7460974" y="2744028"/>
              <a:ext cx="1391477" cy="546652"/>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A49D0E42-EEFF-44DD-8676-C58D09731B08}"/>
              </a:ext>
            </a:extLst>
          </p:cNvPr>
          <p:cNvSpPr txBox="1"/>
          <p:nvPr/>
        </p:nvSpPr>
        <p:spPr>
          <a:xfrm>
            <a:off x="457200" y="2540300"/>
            <a:ext cx="318217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bg2"/>
              </a:buClr>
              <a:buFont typeface="Arial"/>
              <a:buChar char="•"/>
            </a:pPr>
            <a:r>
              <a:rPr lang="en-US" sz="1400"/>
              <a:t>Other variables and transformations should be considered in an attempt to improve the model</a:t>
            </a:r>
            <a:r>
              <a:rPr lang="en-US" sz="1400">
                <a:cs typeface="Arial"/>
              </a:rPr>
              <a:t>​</a:t>
            </a:r>
            <a:endParaRPr lang="en-US" sz="1400"/>
          </a:p>
        </p:txBody>
      </p:sp>
    </p:spTree>
    <p:extLst>
      <p:ext uri="{BB962C8B-B14F-4D97-AF65-F5344CB8AC3E}">
        <p14:creationId xmlns:p14="http://schemas.microsoft.com/office/powerpoint/2010/main" val="394212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0F55C2-C6EE-4E03-A690-A1DF7C15603B}"/>
              </a:ext>
            </a:extLst>
          </p:cNvPr>
          <p:cNvSpPr>
            <a:spLocks noGrp="1"/>
          </p:cNvSpPr>
          <p:nvPr>
            <p:ph type="body" sz="quarter" idx="11"/>
          </p:nvPr>
        </p:nvSpPr>
        <p:spPr>
          <a:xfrm>
            <a:off x="457201" y="975278"/>
            <a:ext cx="3538330" cy="3445524"/>
          </a:xfrm>
        </p:spPr>
        <p:txBody>
          <a:bodyPr vert="horz" lIns="91440" tIns="45720" rIns="91440" bIns="45720" rtlCol="0" anchor="t">
            <a:noAutofit/>
          </a:bodyPr>
          <a:lstStyle/>
          <a:p>
            <a:pPr marL="179705" indent="-179705"/>
            <a:r>
              <a:rPr lang="en-US">
                <a:ea typeface="+mn-lt"/>
                <a:cs typeface="+mn-lt"/>
              </a:rPr>
              <a:t>Build a few more </a:t>
            </a:r>
            <a:r>
              <a:rPr lang="en-US" b="1">
                <a:ea typeface="+mn-lt"/>
                <a:cs typeface="+mn-lt"/>
              </a:rPr>
              <a:t>Linear Regression</a:t>
            </a:r>
            <a:r>
              <a:rPr lang="en-US">
                <a:ea typeface="+mn-lt"/>
                <a:cs typeface="+mn-lt"/>
              </a:rPr>
              <a:t> models</a:t>
            </a:r>
            <a:endParaRPr lang="en-US"/>
          </a:p>
          <a:p>
            <a:pPr marL="179705" indent="-179705"/>
            <a:r>
              <a:rPr lang="en-US">
                <a:ea typeface="+mn-lt"/>
                <a:cs typeface="+mn-lt"/>
              </a:rPr>
              <a:t>Use different </a:t>
            </a:r>
            <a:r>
              <a:rPr lang="en-US" b="1">
                <a:ea typeface="+mn-lt"/>
                <a:cs typeface="+mn-lt"/>
              </a:rPr>
              <a:t>Variable Selection Methods</a:t>
            </a:r>
            <a:r>
              <a:rPr lang="en-US">
                <a:ea typeface="+mn-lt"/>
                <a:cs typeface="+mn-lt"/>
              </a:rPr>
              <a:t> and </a:t>
            </a:r>
            <a:r>
              <a:rPr lang="en-US" b="1">
                <a:ea typeface="+mn-lt"/>
                <a:cs typeface="+mn-lt"/>
              </a:rPr>
              <a:t>Independent Variables</a:t>
            </a:r>
            <a:endParaRPr lang="en-US" b="1">
              <a:cs typeface="Arial"/>
            </a:endParaRPr>
          </a:p>
          <a:p>
            <a:pPr marL="179705" indent="-179705"/>
            <a:r>
              <a:rPr lang="en-US">
                <a:ea typeface="+mn-lt"/>
                <a:cs typeface="+mn-lt"/>
              </a:rPr>
              <a:t>Use </a:t>
            </a:r>
            <a:r>
              <a:rPr lang="en-US" b="1">
                <a:ea typeface="+mn-lt"/>
                <a:cs typeface="+mn-lt"/>
              </a:rPr>
              <a:t>Model Validation</a:t>
            </a:r>
            <a:r>
              <a:rPr lang="en-US">
                <a:ea typeface="+mn-lt"/>
                <a:cs typeface="+mn-lt"/>
              </a:rPr>
              <a:t> node to generate datasets containing validation fields</a:t>
            </a:r>
          </a:p>
          <a:p>
            <a:pPr marL="179705" indent="-179705"/>
            <a:r>
              <a:rPr lang="en-US">
                <a:ea typeface="+mn-lt"/>
                <a:cs typeface="+mn-lt"/>
              </a:rPr>
              <a:t>Compare the models using </a:t>
            </a:r>
            <a:r>
              <a:rPr lang="en-US" b="1">
                <a:ea typeface="+mn-lt"/>
                <a:cs typeface="+mn-lt"/>
              </a:rPr>
              <a:t>Model Analyzer</a:t>
            </a:r>
            <a:r>
              <a:rPr lang="en-US">
                <a:ea typeface="+mn-lt"/>
                <a:cs typeface="+mn-lt"/>
              </a:rPr>
              <a:t> node</a:t>
            </a:r>
          </a:p>
        </p:txBody>
      </p:sp>
      <p:sp>
        <p:nvSpPr>
          <p:cNvPr id="2" name="Title 1">
            <a:extLst>
              <a:ext uri="{FF2B5EF4-FFF2-40B4-BE49-F238E27FC236}">
                <a16:creationId xmlns:a16="http://schemas.microsoft.com/office/drawing/2014/main" id="{1DD219FB-4232-43B9-A353-01D2345CC61A}"/>
              </a:ext>
            </a:extLst>
          </p:cNvPr>
          <p:cNvSpPr>
            <a:spLocks noGrp="1"/>
          </p:cNvSpPr>
          <p:nvPr>
            <p:ph type="title"/>
          </p:nvPr>
        </p:nvSpPr>
        <p:spPr/>
        <p:txBody>
          <a:bodyPr/>
          <a:lstStyle/>
          <a:p>
            <a:r>
              <a:rPr lang="en-US">
                <a:latin typeface="Arial"/>
                <a:cs typeface="Arial"/>
              </a:rPr>
              <a:t>Build More Models</a:t>
            </a:r>
            <a:endParaRPr lang="en-US"/>
          </a:p>
        </p:txBody>
      </p:sp>
      <p:grpSp>
        <p:nvGrpSpPr>
          <p:cNvPr id="23" name="Group 22">
            <a:extLst>
              <a:ext uri="{FF2B5EF4-FFF2-40B4-BE49-F238E27FC236}">
                <a16:creationId xmlns:a16="http://schemas.microsoft.com/office/drawing/2014/main" id="{C942D51A-F006-4940-906C-AB3A022688F9}"/>
              </a:ext>
            </a:extLst>
          </p:cNvPr>
          <p:cNvGrpSpPr/>
          <p:nvPr/>
        </p:nvGrpSpPr>
        <p:grpSpPr>
          <a:xfrm>
            <a:off x="3995530" y="898267"/>
            <a:ext cx="4639917" cy="3529182"/>
            <a:chOff x="3995530" y="898267"/>
            <a:chExt cx="4639917" cy="3529182"/>
          </a:xfrm>
        </p:grpSpPr>
        <p:pic>
          <p:nvPicPr>
            <p:cNvPr id="17" name="Picture 17" descr="A picture containing green, table, air, group&#10;&#10;Description generated with very high confidence">
              <a:extLst>
                <a:ext uri="{FF2B5EF4-FFF2-40B4-BE49-F238E27FC236}">
                  <a16:creationId xmlns:a16="http://schemas.microsoft.com/office/drawing/2014/main" id="{77052CFD-50ED-481E-BC42-25EAB9A9528F}"/>
                </a:ext>
              </a:extLst>
            </p:cNvPr>
            <p:cNvPicPr>
              <a:picLocks noChangeAspect="1"/>
            </p:cNvPicPr>
            <p:nvPr/>
          </p:nvPicPr>
          <p:blipFill>
            <a:blip r:embed="rId2"/>
            <a:stretch>
              <a:fillRect/>
            </a:stretch>
          </p:blipFill>
          <p:spPr>
            <a:xfrm>
              <a:off x="3995530" y="898267"/>
              <a:ext cx="4639917" cy="3529182"/>
            </a:xfrm>
            <a:prstGeom prst="rect">
              <a:avLst/>
            </a:prstGeom>
          </p:spPr>
        </p:pic>
        <p:sp>
          <p:nvSpPr>
            <p:cNvPr id="19" name="Rectangle: Rounded Corners 18">
              <a:extLst>
                <a:ext uri="{FF2B5EF4-FFF2-40B4-BE49-F238E27FC236}">
                  <a16:creationId xmlns:a16="http://schemas.microsoft.com/office/drawing/2014/main" id="{CD92631D-F8AA-4F6C-BF7F-CEBBE3BC9D92}"/>
                </a:ext>
              </a:extLst>
            </p:cNvPr>
            <p:cNvSpPr/>
            <p:nvPr/>
          </p:nvSpPr>
          <p:spPr>
            <a:xfrm>
              <a:off x="5415169" y="2114550"/>
              <a:ext cx="2567608" cy="1068455"/>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DE1C7D2B-AA65-4A94-88CD-A938095D1837}"/>
                </a:ext>
              </a:extLst>
            </p:cNvPr>
            <p:cNvSpPr/>
            <p:nvPr/>
          </p:nvSpPr>
          <p:spPr>
            <a:xfrm>
              <a:off x="6235146" y="3704811"/>
              <a:ext cx="381001" cy="472108"/>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580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FD11C-486F-4AA8-8D34-FF452BFE10CC}"/>
              </a:ext>
            </a:extLst>
          </p:cNvPr>
          <p:cNvSpPr>
            <a:spLocks noGrp="1"/>
          </p:cNvSpPr>
          <p:nvPr>
            <p:ph type="body" sz="quarter" idx="11"/>
          </p:nvPr>
        </p:nvSpPr>
        <p:spPr>
          <a:xfrm>
            <a:off x="386862" y="829651"/>
            <a:ext cx="8201025" cy="1253997"/>
          </a:xfrm>
        </p:spPr>
        <p:txBody>
          <a:bodyPr vert="horz" lIns="91440" tIns="45720" rIns="91440" bIns="45720" rtlCol="0" anchor="t">
            <a:noAutofit/>
          </a:bodyPr>
          <a:lstStyle/>
          <a:p>
            <a:pPr marL="285750" indent="-285750">
              <a:buFont typeface="Arial"/>
              <a:buChar char="•"/>
            </a:pPr>
            <a:r>
              <a:rPr lang="en-US">
                <a:ea typeface="+mn-lt"/>
                <a:cs typeface="+mn-lt"/>
              </a:rPr>
              <a:t>The final stage, model deployment can be performed by:</a:t>
            </a:r>
            <a:endParaRPr lang="en-US">
              <a:cs typeface="Arial" panose="020B0604020202020204"/>
            </a:endParaRPr>
          </a:p>
          <a:p>
            <a:pPr marL="466090" lvl="1" indent="-285750">
              <a:buFont typeface="Arial"/>
              <a:buChar char="•"/>
            </a:pPr>
            <a:r>
              <a:rPr lang="en-US">
                <a:ea typeface="+mn-lt"/>
                <a:cs typeface="+mn-lt"/>
              </a:rPr>
              <a:t>Scoring an existing dataset by </a:t>
            </a:r>
            <a:r>
              <a:rPr lang="en-US" b="1">
                <a:ea typeface="+mn-lt"/>
                <a:cs typeface="+mn-lt"/>
              </a:rPr>
              <a:t>Scoring</a:t>
            </a:r>
            <a:r>
              <a:rPr lang="en-US">
                <a:ea typeface="+mn-lt"/>
                <a:cs typeface="+mn-lt"/>
              </a:rPr>
              <a:t> node located in the </a:t>
            </a:r>
            <a:r>
              <a:rPr lang="en-US" b="1">
                <a:ea typeface="+mn-lt"/>
                <a:cs typeface="+mn-lt"/>
              </a:rPr>
              <a:t>Action </a:t>
            </a:r>
            <a:r>
              <a:rPr lang="en-US">
                <a:ea typeface="+mn-lt"/>
                <a:cs typeface="+mn-lt"/>
              </a:rPr>
              <a:t>palette</a:t>
            </a:r>
          </a:p>
          <a:p>
            <a:pPr marL="466090" lvl="1" indent="-285750">
              <a:buFont typeface="Arial"/>
              <a:buChar char="•"/>
            </a:pPr>
            <a:r>
              <a:rPr lang="en-US">
                <a:ea typeface="+mn-lt"/>
                <a:cs typeface="+mn-lt"/>
              </a:rPr>
              <a:t>Generating code for the model by </a:t>
            </a:r>
            <a:r>
              <a:rPr lang="en-US" b="1">
                <a:ea typeface="+mn-lt"/>
                <a:cs typeface="+mn-lt"/>
              </a:rPr>
              <a:t>Generate Code</a:t>
            </a:r>
            <a:r>
              <a:rPr lang="en-US">
                <a:ea typeface="+mn-lt"/>
                <a:cs typeface="+mn-lt"/>
              </a:rPr>
              <a:t> node in the </a:t>
            </a:r>
            <a:r>
              <a:rPr lang="en-US" b="1">
                <a:ea typeface="+mn-lt"/>
                <a:cs typeface="+mn-lt"/>
              </a:rPr>
              <a:t>Action </a:t>
            </a:r>
            <a:r>
              <a:rPr lang="en-US">
                <a:ea typeface="+mn-lt"/>
                <a:cs typeface="+mn-lt"/>
              </a:rPr>
              <a:t>palette</a:t>
            </a:r>
            <a:endParaRPr lang="en-US"/>
          </a:p>
          <a:p>
            <a:pPr marL="466090" lvl="1" indent="-285750">
              <a:buFont typeface="Arial"/>
              <a:buChar char="•"/>
            </a:pPr>
            <a:r>
              <a:rPr lang="en-US">
                <a:ea typeface="+mn-lt"/>
                <a:cs typeface="+mn-lt"/>
              </a:rPr>
              <a:t>Exporting to a file or database or Knowledge Hub by associated nodes in the </a:t>
            </a:r>
            <a:r>
              <a:rPr lang="en-US" b="1">
                <a:ea typeface="+mn-lt"/>
                <a:cs typeface="+mn-lt"/>
              </a:rPr>
              <a:t>Connect </a:t>
            </a:r>
            <a:r>
              <a:rPr lang="en-US">
                <a:ea typeface="+mn-lt"/>
                <a:cs typeface="+mn-lt"/>
              </a:rPr>
              <a:t>palette</a:t>
            </a:r>
            <a:endParaRPr lang="en-US">
              <a:cs typeface="Arial" panose="020B0604020202020204"/>
            </a:endParaRP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92181E66-33A2-4E7B-AC46-B986F9579AD4}"/>
              </a:ext>
            </a:extLst>
          </p:cNvPr>
          <p:cNvSpPr>
            <a:spLocks noGrp="1"/>
          </p:cNvSpPr>
          <p:nvPr>
            <p:ph type="title"/>
          </p:nvPr>
        </p:nvSpPr>
        <p:spPr/>
        <p:txBody>
          <a:bodyPr/>
          <a:lstStyle/>
          <a:p>
            <a:r>
              <a:rPr lang="en-US">
                <a:latin typeface="Arial"/>
                <a:cs typeface="Arial"/>
              </a:rPr>
              <a:t>Model Deployment</a:t>
            </a:r>
            <a:endParaRPr lang="en-US"/>
          </a:p>
        </p:txBody>
      </p:sp>
      <p:pic>
        <p:nvPicPr>
          <p:cNvPr id="10" name="Picture 10" descr="A screenshot of a cell phone&#10;&#10;Description generated with high confidence">
            <a:extLst>
              <a:ext uri="{FF2B5EF4-FFF2-40B4-BE49-F238E27FC236}">
                <a16:creationId xmlns:a16="http://schemas.microsoft.com/office/drawing/2014/main" id="{14703A98-11E3-48D9-BA7C-796ADFA85370}"/>
              </a:ext>
            </a:extLst>
          </p:cNvPr>
          <p:cNvPicPr>
            <a:picLocks noChangeAspect="1"/>
          </p:cNvPicPr>
          <p:nvPr/>
        </p:nvPicPr>
        <p:blipFill>
          <a:blip r:embed="rId2"/>
          <a:stretch>
            <a:fillRect/>
          </a:stretch>
        </p:blipFill>
        <p:spPr>
          <a:xfrm>
            <a:off x="4741322" y="2280753"/>
            <a:ext cx="3478899" cy="2258145"/>
          </a:xfrm>
          <a:prstGeom prst="rect">
            <a:avLst/>
          </a:prstGeom>
        </p:spPr>
      </p:pic>
      <p:grpSp>
        <p:nvGrpSpPr>
          <p:cNvPr id="17" name="Group 16">
            <a:extLst>
              <a:ext uri="{FF2B5EF4-FFF2-40B4-BE49-F238E27FC236}">
                <a16:creationId xmlns:a16="http://schemas.microsoft.com/office/drawing/2014/main" id="{5443C731-0563-453A-A038-481D50E01125}"/>
              </a:ext>
            </a:extLst>
          </p:cNvPr>
          <p:cNvGrpSpPr/>
          <p:nvPr/>
        </p:nvGrpSpPr>
        <p:grpSpPr>
          <a:xfrm>
            <a:off x="2519734" y="2129458"/>
            <a:ext cx="1578333" cy="2864127"/>
            <a:chOff x="2519734" y="2129458"/>
            <a:chExt cx="1578333" cy="2864127"/>
          </a:xfrm>
        </p:grpSpPr>
        <p:pic>
          <p:nvPicPr>
            <p:cNvPr id="8" name="Picture 8" descr="A screenshot of a cell phone&#10;&#10;Description generated with very high confidence">
              <a:extLst>
                <a:ext uri="{FF2B5EF4-FFF2-40B4-BE49-F238E27FC236}">
                  <a16:creationId xmlns:a16="http://schemas.microsoft.com/office/drawing/2014/main" id="{1FF78DD7-C75B-495F-B2FC-0503B846134E}"/>
                </a:ext>
              </a:extLst>
            </p:cNvPr>
            <p:cNvPicPr>
              <a:picLocks noChangeAspect="1"/>
            </p:cNvPicPr>
            <p:nvPr/>
          </p:nvPicPr>
          <p:blipFill>
            <a:blip r:embed="rId3"/>
            <a:stretch>
              <a:fillRect/>
            </a:stretch>
          </p:blipFill>
          <p:spPr>
            <a:xfrm>
              <a:off x="2519734" y="2129458"/>
              <a:ext cx="1578333" cy="2864127"/>
            </a:xfrm>
            <a:prstGeom prst="rect">
              <a:avLst/>
            </a:prstGeom>
            <a:ln>
              <a:solidFill>
                <a:schemeClr val="tx1">
                  <a:lumMod val="50000"/>
                  <a:lumOff val="50000"/>
                </a:schemeClr>
              </a:solidFill>
            </a:ln>
          </p:spPr>
        </p:pic>
        <p:sp>
          <p:nvSpPr>
            <p:cNvPr id="12" name="Rectangle: Rounded Corners 11">
              <a:extLst>
                <a:ext uri="{FF2B5EF4-FFF2-40B4-BE49-F238E27FC236}">
                  <a16:creationId xmlns:a16="http://schemas.microsoft.com/office/drawing/2014/main" id="{F2FDC261-1DFE-400A-A5E8-B232DC578BDB}"/>
                </a:ext>
              </a:extLst>
            </p:cNvPr>
            <p:cNvSpPr/>
            <p:nvPr/>
          </p:nvSpPr>
          <p:spPr>
            <a:xfrm>
              <a:off x="2607365" y="2909680"/>
              <a:ext cx="438978" cy="588065"/>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F3FD3A7-DDD2-479E-9C0A-5CF36618D327}"/>
                </a:ext>
              </a:extLst>
            </p:cNvPr>
            <p:cNvSpPr/>
            <p:nvPr/>
          </p:nvSpPr>
          <p:spPr>
            <a:xfrm>
              <a:off x="3402495" y="2358486"/>
              <a:ext cx="530086" cy="613847"/>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EA33BE1-9C6F-4ADA-9F13-502A7BACD8A5}"/>
              </a:ext>
            </a:extLst>
          </p:cNvPr>
          <p:cNvGrpSpPr/>
          <p:nvPr/>
        </p:nvGrpSpPr>
        <p:grpSpPr>
          <a:xfrm>
            <a:off x="754973" y="2129459"/>
            <a:ext cx="1587749" cy="2864127"/>
            <a:chOff x="754973" y="2129459"/>
            <a:chExt cx="1587749" cy="2864127"/>
          </a:xfrm>
        </p:grpSpPr>
        <p:pic>
          <p:nvPicPr>
            <p:cNvPr id="6" name="Picture 6" descr="A screenshot of a cell phone&#10;&#10;Description generated with very high confidence">
              <a:extLst>
                <a:ext uri="{FF2B5EF4-FFF2-40B4-BE49-F238E27FC236}">
                  <a16:creationId xmlns:a16="http://schemas.microsoft.com/office/drawing/2014/main" id="{63C4314F-3547-4477-B0EF-98EE976A98F4}"/>
                </a:ext>
              </a:extLst>
            </p:cNvPr>
            <p:cNvPicPr>
              <a:picLocks noChangeAspect="1"/>
            </p:cNvPicPr>
            <p:nvPr/>
          </p:nvPicPr>
          <p:blipFill>
            <a:blip r:embed="rId4"/>
            <a:stretch>
              <a:fillRect/>
            </a:stretch>
          </p:blipFill>
          <p:spPr>
            <a:xfrm>
              <a:off x="754973" y="2129459"/>
              <a:ext cx="1587749" cy="2864127"/>
            </a:xfrm>
            <a:prstGeom prst="rect">
              <a:avLst/>
            </a:prstGeom>
            <a:ln>
              <a:solidFill>
                <a:schemeClr val="tx1">
                  <a:lumMod val="50000"/>
                  <a:lumOff val="50000"/>
                </a:schemeClr>
              </a:solidFill>
            </a:ln>
          </p:spPr>
        </p:pic>
        <p:sp>
          <p:nvSpPr>
            <p:cNvPr id="14" name="Rectangle: Rounded Corners 13">
              <a:extLst>
                <a:ext uri="{FF2B5EF4-FFF2-40B4-BE49-F238E27FC236}">
                  <a16:creationId xmlns:a16="http://schemas.microsoft.com/office/drawing/2014/main" id="{F2324709-DAF4-41E0-9534-00A3E69FFCA1}"/>
                </a:ext>
              </a:extLst>
            </p:cNvPr>
            <p:cNvSpPr/>
            <p:nvPr/>
          </p:nvSpPr>
          <p:spPr>
            <a:xfrm>
              <a:off x="843169" y="4392266"/>
              <a:ext cx="438978" cy="472109"/>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29D1607-4782-46EA-A406-BAD4D6B21844}"/>
                </a:ext>
              </a:extLst>
            </p:cNvPr>
            <p:cNvSpPr/>
            <p:nvPr/>
          </p:nvSpPr>
          <p:spPr>
            <a:xfrm>
              <a:off x="843169" y="3244724"/>
              <a:ext cx="438978" cy="551195"/>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95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10F03D-8225-4C9D-A2EF-ADDC30DEAC91}"/>
              </a:ext>
            </a:extLst>
          </p:cNvPr>
          <p:cNvSpPr>
            <a:spLocks noGrp="1"/>
          </p:cNvSpPr>
          <p:nvPr>
            <p:ph type="body" sz="quarter" idx="11"/>
          </p:nvPr>
        </p:nvSpPr>
        <p:spPr>
          <a:xfrm>
            <a:off x="457200" y="975278"/>
            <a:ext cx="6131169" cy="3445524"/>
          </a:xfrm>
        </p:spPr>
        <p:txBody>
          <a:bodyPr vert="horz" lIns="91440" tIns="45720" rIns="91440" bIns="45720" rtlCol="0" anchor="t">
            <a:noAutofit/>
          </a:bodyPr>
          <a:lstStyle/>
          <a:p>
            <a:pPr marL="285750" indent="-285750">
              <a:buFont typeface="Arial"/>
              <a:buChar char="•"/>
            </a:pPr>
            <a:r>
              <a:rPr lang="en-US">
                <a:ea typeface="+mn-lt"/>
                <a:cs typeface="+mn-lt"/>
              </a:rPr>
              <a:t>Scoring a dataset is done through </a:t>
            </a:r>
            <a:r>
              <a:rPr lang="en-US" b="1">
                <a:ea typeface="+mn-lt"/>
                <a:cs typeface="+mn-lt"/>
              </a:rPr>
              <a:t>Scoring</a:t>
            </a:r>
            <a:r>
              <a:rPr lang="en-US">
                <a:ea typeface="+mn-lt"/>
                <a:cs typeface="+mn-lt"/>
              </a:rPr>
              <a:t> node from the </a:t>
            </a:r>
            <a:r>
              <a:rPr lang="en-US" b="1">
                <a:ea typeface="+mn-lt"/>
                <a:cs typeface="+mn-lt"/>
              </a:rPr>
              <a:t>Action</a:t>
            </a:r>
            <a:r>
              <a:rPr lang="en-US">
                <a:ea typeface="+mn-lt"/>
                <a:cs typeface="+mn-lt"/>
              </a:rPr>
              <a:t> palette</a:t>
            </a:r>
          </a:p>
          <a:p>
            <a:pPr marL="285750" indent="-285750">
              <a:buFont typeface="Arial"/>
              <a:buChar char="•"/>
            </a:pPr>
            <a:r>
              <a:rPr lang="en-US">
                <a:ea typeface="+mn-lt"/>
                <a:cs typeface="+mn-lt"/>
              </a:rPr>
              <a:t>Connect the model instance and the data to score to the Scoring node as shown in the figure</a:t>
            </a:r>
          </a:p>
          <a:p>
            <a:pPr marL="285750" indent="-285750">
              <a:buFont typeface="Arial"/>
              <a:buChar char="•"/>
            </a:pPr>
            <a:r>
              <a:rPr lang="en-US">
                <a:ea typeface="+mn-lt"/>
                <a:cs typeface="+mn-lt"/>
              </a:rPr>
              <a:t>The Scoring node dialogs provide the model variables, field mapping capability and scoring fields to create</a:t>
            </a: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29B0BFFC-A683-4183-9AC7-7EF646234298}"/>
              </a:ext>
            </a:extLst>
          </p:cNvPr>
          <p:cNvSpPr>
            <a:spLocks noGrp="1"/>
          </p:cNvSpPr>
          <p:nvPr>
            <p:ph type="title"/>
          </p:nvPr>
        </p:nvSpPr>
        <p:spPr/>
        <p:txBody>
          <a:bodyPr/>
          <a:lstStyle/>
          <a:p>
            <a:r>
              <a:rPr lang="en-US"/>
              <a:t>Score an Existing Dataset</a:t>
            </a:r>
          </a:p>
        </p:txBody>
      </p:sp>
      <p:pic>
        <p:nvPicPr>
          <p:cNvPr id="4" name="Picture 4" descr="A close up of a sign&#10;&#10;Description generated with very high confidence">
            <a:extLst>
              <a:ext uri="{FF2B5EF4-FFF2-40B4-BE49-F238E27FC236}">
                <a16:creationId xmlns:a16="http://schemas.microsoft.com/office/drawing/2014/main" id="{D5BB47F3-17AF-46B8-BB43-253AF64511B7}"/>
              </a:ext>
            </a:extLst>
          </p:cNvPr>
          <p:cNvPicPr>
            <a:picLocks noChangeAspect="1"/>
          </p:cNvPicPr>
          <p:nvPr/>
        </p:nvPicPr>
        <p:blipFill>
          <a:blip r:embed="rId2"/>
          <a:stretch>
            <a:fillRect/>
          </a:stretch>
        </p:blipFill>
        <p:spPr>
          <a:xfrm>
            <a:off x="6770914" y="814053"/>
            <a:ext cx="2076450" cy="1511754"/>
          </a:xfrm>
          <a:prstGeom prst="rect">
            <a:avLst/>
          </a:prstGeom>
        </p:spPr>
      </p:pic>
      <p:sp>
        <p:nvSpPr>
          <p:cNvPr id="8" name="TextBox 7">
            <a:extLst>
              <a:ext uri="{FF2B5EF4-FFF2-40B4-BE49-F238E27FC236}">
                <a16:creationId xmlns:a16="http://schemas.microsoft.com/office/drawing/2014/main" id="{CDF013DF-58A6-4335-B886-26AC44F7FC15}"/>
              </a:ext>
            </a:extLst>
          </p:cNvPr>
          <p:cNvSpPr txBox="1"/>
          <p:nvPr/>
        </p:nvSpPr>
        <p:spPr>
          <a:xfrm>
            <a:off x="457200" y="2578491"/>
            <a:ext cx="475161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bg2"/>
              </a:buClr>
              <a:buFont typeface="Arial" panose="020B0604020202020204" pitchFamily="34" charset="0"/>
              <a:buChar char="•"/>
            </a:pPr>
            <a:r>
              <a:rPr lang="en-US" sz="1400"/>
              <a:t>Click "Next&gt;" to the </a:t>
            </a:r>
            <a:r>
              <a:rPr lang="en-US" sz="1400" b="1"/>
              <a:t>Scoring – Scoring Fields</a:t>
            </a:r>
            <a:r>
              <a:rPr lang="en-US" sz="1400"/>
              <a:t> dialog to choose scoring fields </a:t>
            </a:r>
          </a:p>
        </p:txBody>
      </p:sp>
      <p:sp>
        <p:nvSpPr>
          <p:cNvPr id="9" name="TextBox 8">
            <a:extLst>
              <a:ext uri="{FF2B5EF4-FFF2-40B4-BE49-F238E27FC236}">
                <a16:creationId xmlns:a16="http://schemas.microsoft.com/office/drawing/2014/main" id="{FDDEE416-0BB2-4182-942A-4286F8BE1707}"/>
              </a:ext>
            </a:extLst>
          </p:cNvPr>
          <p:cNvSpPr txBox="1"/>
          <p:nvPr/>
        </p:nvSpPr>
        <p:spPr>
          <a:xfrm>
            <a:off x="457200" y="3167993"/>
            <a:ext cx="4694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bg2"/>
              </a:buClr>
              <a:buFont typeface="Arial"/>
              <a:buChar char="•"/>
            </a:pPr>
            <a:r>
              <a:rPr lang="en-US" sz="1400"/>
              <a:t>Click "Run" to create an additional file with scoring fields added</a:t>
            </a:r>
            <a:endParaRPr lang="en-US" sz="1400">
              <a:cs typeface="Arial"/>
            </a:endParaRPr>
          </a:p>
        </p:txBody>
      </p:sp>
      <p:pic>
        <p:nvPicPr>
          <p:cNvPr id="10" name="Picture 10" descr="A picture containing object, clock&#10;&#10;Description generated with very high confidence">
            <a:extLst>
              <a:ext uri="{FF2B5EF4-FFF2-40B4-BE49-F238E27FC236}">
                <a16:creationId xmlns:a16="http://schemas.microsoft.com/office/drawing/2014/main" id="{9A7909B3-092E-4965-959B-504A2F77E99C}"/>
              </a:ext>
            </a:extLst>
          </p:cNvPr>
          <p:cNvPicPr>
            <a:picLocks noChangeAspect="1"/>
          </p:cNvPicPr>
          <p:nvPr/>
        </p:nvPicPr>
        <p:blipFill>
          <a:blip r:embed="rId3"/>
          <a:stretch>
            <a:fillRect/>
          </a:stretch>
        </p:blipFill>
        <p:spPr>
          <a:xfrm>
            <a:off x="2478258" y="3644326"/>
            <a:ext cx="2318658" cy="1139116"/>
          </a:xfrm>
          <a:prstGeom prst="rect">
            <a:avLst/>
          </a:prstGeom>
        </p:spPr>
      </p:pic>
      <p:pic>
        <p:nvPicPr>
          <p:cNvPr id="12" name="Picture 12" descr="A screenshot of a cell phone&#10;&#10;Description generated with very high confidence">
            <a:extLst>
              <a:ext uri="{FF2B5EF4-FFF2-40B4-BE49-F238E27FC236}">
                <a16:creationId xmlns:a16="http://schemas.microsoft.com/office/drawing/2014/main" id="{CD6B323D-7318-4A15-A092-22DB3A849230}"/>
              </a:ext>
            </a:extLst>
          </p:cNvPr>
          <p:cNvPicPr>
            <a:picLocks noChangeAspect="1"/>
          </p:cNvPicPr>
          <p:nvPr/>
        </p:nvPicPr>
        <p:blipFill>
          <a:blip r:embed="rId4"/>
          <a:stretch>
            <a:fillRect/>
          </a:stretch>
        </p:blipFill>
        <p:spPr>
          <a:xfrm>
            <a:off x="5208813" y="2627940"/>
            <a:ext cx="3829050" cy="1199050"/>
          </a:xfrm>
          <a:prstGeom prst="rect">
            <a:avLst/>
          </a:prstGeom>
          <a:ln>
            <a:solidFill>
              <a:schemeClr val="tx1">
                <a:lumMod val="50000"/>
                <a:lumOff val="50000"/>
              </a:schemeClr>
            </a:solidFill>
          </a:ln>
        </p:spPr>
      </p:pic>
    </p:spTree>
    <p:extLst>
      <p:ext uri="{BB962C8B-B14F-4D97-AF65-F5344CB8AC3E}">
        <p14:creationId xmlns:p14="http://schemas.microsoft.com/office/powerpoint/2010/main" val="381483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02CA82-358D-4259-AA54-9FECA7921274}"/>
              </a:ext>
            </a:extLst>
          </p:cNvPr>
          <p:cNvSpPr>
            <a:spLocks noGrp="1"/>
          </p:cNvSpPr>
          <p:nvPr>
            <p:ph type="body" sz="quarter" idx="11"/>
          </p:nvPr>
        </p:nvSpPr>
        <p:spPr>
          <a:xfrm>
            <a:off x="296811" y="792398"/>
            <a:ext cx="5748185" cy="3445524"/>
          </a:xfrm>
        </p:spPr>
        <p:txBody>
          <a:bodyPr/>
          <a:lstStyle/>
          <a:p>
            <a:pPr>
              <a:buFont typeface="Arial"/>
              <a:buChar char="•"/>
            </a:pPr>
            <a:r>
              <a:rPr lang="en-US">
                <a:ea typeface="+mn-lt"/>
                <a:cs typeface="+mn-lt"/>
              </a:rPr>
              <a:t>A</a:t>
            </a:r>
            <a:r>
              <a:rPr lang="en-US"/>
              <a:t> model can score an existing dataset and then be exported through 3 nodes from </a:t>
            </a:r>
            <a:r>
              <a:rPr lang="en-US" b="1"/>
              <a:t>Connect</a:t>
            </a:r>
            <a:r>
              <a:rPr lang="en-US"/>
              <a:t> palette:</a:t>
            </a:r>
          </a:p>
          <a:p>
            <a:pPr marL="628650" lvl="1" indent="-285750">
              <a:buFont typeface="Arial"/>
              <a:buChar char="•"/>
            </a:pPr>
            <a:r>
              <a:rPr lang="en-US">
                <a:latin typeface="+mn-lt"/>
              </a:rPr>
              <a:t>Use</a:t>
            </a:r>
            <a:r>
              <a:rPr lang="en-US" b="1">
                <a:latin typeface="+mn-lt"/>
                <a:ea typeface="+mn-lt"/>
                <a:cs typeface="+mn-lt"/>
              </a:rPr>
              <a:t> File Export</a:t>
            </a:r>
            <a:r>
              <a:rPr lang="en-US">
                <a:latin typeface="+mn-lt"/>
                <a:ea typeface="+mn-lt"/>
                <a:cs typeface="+mn-lt"/>
              </a:rPr>
              <a:t> node. Available formats are:</a:t>
            </a:r>
          </a:p>
          <a:p>
            <a:pPr marL="971550" lvl="2" indent="-285750">
              <a:buFont typeface="Arial"/>
              <a:buChar char="•"/>
            </a:pPr>
            <a:r>
              <a:rPr lang="en-US">
                <a:ea typeface="+mn-lt"/>
                <a:cs typeface="+mn-lt"/>
              </a:rPr>
              <a:t>Text, Excel, KDD, R, SAS 8 &amp; 9, and SPSS Native</a:t>
            </a:r>
          </a:p>
          <a:p>
            <a:pPr marL="628650" lvl="1" indent="-285750">
              <a:buFont typeface="Arial"/>
              <a:buChar char="•"/>
            </a:pPr>
            <a:r>
              <a:rPr lang="en-US">
                <a:latin typeface="+mn-lt"/>
                <a:ea typeface="+mn-lt"/>
                <a:cs typeface="+mn-lt"/>
              </a:rPr>
              <a:t>Publish</a:t>
            </a:r>
            <a:r>
              <a:rPr lang="en-US">
                <a:latin typeface="+mn-lt"/>
                <a:cs typeface="Arial"/>
              </a:rPr>
              <a:t> the results as an ODBC data source via </a:t>
            </a:r>
            <a:r>
              <a:rPr lang="en-US" b="1">
                <a:latin typeface="+mn-lt"/>
                <a:cs typeface="Arial"/>
              </a:rPr>
              <a:t>ODBC Export</a:t>
            </a:r>
            <a:r>
              <a:rPr lang="en-US">
                <a:latin typeface="+mn-lt"/>
                <a:cs typeface="Arial"/>
              </a:rPr>
              <a:t> </a:t>
            </a:r>
          </a:p>
          <a:p>
            <a:pPr marL="628650" lvl="1" indent="-285750">
              <a:buFont typeface="Arial"/>
              <a:buChar char="•"/>
            </a:pPr>
            <a:r>
              <a:rPr lang="en-US">
                <a:latin typeface="+mn-lt"/>
                <a:cs typeface="Arial"/>
              </a:rPr>
              <a:t>Upload the results to Altair Knowledge Hub using </a:t>
            </a:r>
            <a:r>
              <a:rPr lang="en-US" b="1">
                <a:latin typeface="+mn-lt"/>
                <a:cs typeface="Arial"/>
              </a:rPr>
              <a:t>Export Dataset to Knowledge Hub</a:t>
            </a:r>
            <a:r>
              <a:rPr lang="en-US">
                <a:latin typeface="+mn-lt"/>
                <a:cs typeface="Arial"/>
              </a:rPr>
              <a:t> node</a:t>
            </a:r>
            <a:endParaRPr lang="en-US">
              <a:latin typeface="+mn-lt"/>
              <a:ea typeface="+mn-lt"/>
              <a:cs typeface="+mn-lt"/>
            </a:endParaRPr>
          </a:p>
        </p:txBody>
      </p:sp>
      <p:sp>
        <p:nvSpPr>
          <p:cNvPr id="2" name="Title 1">
            <a:extLst>
              <a:ext uri="{FF2B5EF4-FFF2-40B4-BE49-F238E27FC236}">
                <a16:creationId xmlns:a16="http://schemas.microsoft.com/office/drawing/2014/main" id="{52DA4955-D858-46C0-B9B3-55CFE08A2B21}"/>
              </a:ext>
            </a:extLst>
          </p:cNvPr>
          <p:cNvSpPr>
            <a:spLocks noGrp="1"/>
          </p:cNvSpPr>
          <p:nvPr>
            <p:ph type="title"/>
          </p:nvPr>
        </p:nvSpPr>
        <p:spPr/>
        <p:txBody>
          <a:bodyPr/>
          <a:lstStyle/>
          <a:p>
            <a:r>
              <a:rPr lang="en-US">
                <a:latin typeface="Arial"/>
                <a:cs typeface="Arial"/>
              </a:rPr>
              <a:t>Export the Scored Dataset</a:t>
            </a:r>
            <a:endParaRPr lang="en-US"/>
          </a:p>
        </p:txBody>
      </p:sp>
      <p:pic>
        <p:nvPicPr>
          <p:cNvPr id="7" name="Picture 7" descr="A screenshot of a cell phone&#10;&#10;Description generated with very high confidence">
            <a:extLst>
              <a:ext uri="{FF2B5EF4-FFF2-40B4-BE49-F238E27FC236}">
                <a16:creationId xmlns:a16="http://schemas.microsoft.com/office/drawing/2014/main" id="{114EC0B3-D1C5-4E96-88E3-8D1FC72356EA}"/>
              </a:ext>
            </a:extLst>
          </p:cNvPr>
          <p:cNvPicPr>
            <a:picLocks noChangeAspect="1"/>
          </p:cNvPicPr>
          <p:nvPr/>
        </p:nvPicPr>
        <p:blipFill>
          <a:blip r:embed="rId2"/>
          <a:stretch>
            <a:fillRect/>
          </a:stretch>
        </p:blipFill>
        <p:spPr>
          <a:xfrm>
            <a:off x="296811" y="3115961"/>
            <a:ext cx="2467530" cy="1716305"/>
          </a:xfrm>
          <a:prstGeom prst="rect">
            <a:avLst/>
          </a:prstGeom>
          <a:ln>
            <a:solidFill>
              <a:schemeClr val="tx1">
                <a:lumMod val="50000"/>
                <a:lumOff val="50000"/>
              </a:schemeClr>
            </a:solidFill>
          </a:ln>
        </p:spPr>
      </p:pic>
      <p:pic>
        <p:nvPicPr>
          <p:cNvPr id="9" name="Picture 9">
            <a:extLst>
              <a:ext uri="{FF2B5EF4-FFF2-40B4-BE49-F238E27FC236}">
                <a16:creationId xmlns:a16="http://schemas.microsoft.com/office/drawing/2014/main" id="{35AABE14-0448-42D5-A2F7-32A58A65A372}"/>
              </a:ext>
            </a:extLst>
          </p:cNvPr>
          <p:cNvPicPr>
            <a:picLocks noChangeAspect="1"/>
          </p:cNvPicPr>
          <p:nvPr/>
        </p:nvPicPr>
        <p:blipFill>
          <a:blip r:embed="rId3"/>
          <a:stretch>
            <a:fillRect/>
          </a:stretch>
        </p:blipFill>
        <p:spPr>
          <a:xfrm>
            <a:off x="6280413" y="930124"/>
            <a:ext cx="2521273" cy="1784392"/>
          </a:xfrm>
          <a:prstGeom prst="rect">
            <a:avLst/>
          </a:prstGeom>
        </p:spPr>
      </p:pic>
      <p:pic>
        <p:nvPicPr>
          <p:cNvPr id="17" name="Picture 17" descr="A screenshot of a cell phone&#10;&#10;Description generated with very high confidence">
            <a:extLst>
              <a:ext uri="{FF2B5EF4-FFF2-40B4-BE49-F238E27FC236}">
                <a16:creationId xmlns:a16="http://schemas.microsoft.com/office/drawing/2014/main" id="{82DC8529-8BF4-4517-A956-9185E9983C88}"/>
              </a:ext>
            </a:extLst>
          </p:cNvPr>
          <p:cNvPicPr>
            <a:picLocks noChangeAspect="1"/>
          </p:cNvPicPr>
          <p:nvPr/>
        </p:nvPicPr>
        <p:blipFill>
          <a:blip r:embed="rId4"/>
          <a:stretch>
            <a:fillRect/>
          </a:stretch>
        </p:blipFill>
        <p:spPr>
          <a:xfrm>
            <a:off x="5315132" y="3171613"/>
            <a:ext cx="2273439" cy="1801835"/>
          </a:xfrm>
          <a:prstGeom prst="rect">
            <a:avLst/>
          </a:prstGeom>
          <a:ln>
            <a:solidFill>
              <a:schemeClr val="tx1">
                <a:lumMod val="50000"/>
                <a:lumOff val="50000"/>
              </a:schemeClr>
            </a:solidFill>
          </a:ln>
        </p:spPr>
      </p:pic>
      <p:pic>
        <p:nvPicPr>
          <p:cNvPr id="19" name="Picture 19" descr="A screenshot of a cell phone&#10;&#10;Description generated with very high confidence">
            <a:extLst>
              <a:ext uri="{FF2B5EF4-FFF2-40B4-BE49-F238E27FC236}">
                <a16:creationId xmlns:a16="http://schemas.microsoft.com/office/drawing/2014/main" id="{60BA214C-ECB8-4101-B00F-02CCBC5DDBD7}"/>
              </a:ext>
            </a:extLst>
          </p:cNvPr>
          <p:cNvPicPr>
            <a:picLocks noChangeAspect="1"/>
          </p:cNvPicPr>
          <p:nvPr/>
        </p:nvPicPr>
        <p:blipFill>
          <a:blip r:embed="rId5"/>
          <a:stretch>
            <a:fillRect/>
          </a:stretch>
        </p:blipFill>
        <p:spPr>
          <a:xfrm>
            <a:off x="2715772" y="3118688"/>
            <a:ext cx="2582404" cy="1907686"/>
          </a:xfrm>
          <a:prstGeom prst="rect">
            <a:avLst/>
          </a:prstGeom>
          <a:ln>
            <a:solidFill>
              <a:schemeClr val="tx1">
                <a:lumMod val="50000"/>
                <a:lumOff val="50000"/>
              </a:schemeClr>
            </a:solidFill>
          </a:ln>
        </p:spPr>
      </p:pic>
      <p:sp>
        <p:nvSpPr>
          <p:cNvPr id="4" name="Speech Bubble: Rectangle 3">
            <a:extLst>
              <a:ext uri="{FF2B5EF4-FFF2-40B4-BE49-F238E27FC236}">
                <a16:creationId xmlns:a16="http://schemas.microsoft.com/office/drawing/2014/main" id="{FEA477A9-E45B-4366-9E28-6B9DE1027F0A}"/>
              </a:ext>
            </a:extLst>
          </p:cNvPr>
          <p:cNvSpPr/>
          <p:nvPr/>
        </p:nvSpPr>
        <p:spPr>
          <a:xfrm>
            <a:off x="7717136" y="2952204"/>
            <a:ext cx="1341803" cy="1734096"/>
          </a:xfrm>
          <a:prstGeom prst="wedgeRectCallout">
            <a:avLst>
              <a:gd name="adj1" fmla="val 5643"/>
              <a:gd name="adj2" fmla="val -6421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This workflow illustrates the scored data being exported to a file, to a database and to Knowledge Hub</a:t>
            </a:r>
          </a:p>
        </p:txBody>
      </p:sp>
    </p:spTree>
    <p:extLst>
      <p:ext uri="{BB962C8B-B14F-4D97-AF65-F5344CB8AC3E}">
        <p14:creationId xmlns:p14="http://schemas.microsoft.com/office/powerpoint/2010/main" val="170266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2F1028-6CB9-4A5F-94D6-CC81C917CA74}"/>
              </a:ext>
            </a:extLst>
          </p:cNvPr>
          <p:cNvSpPr>
            <a:spLocks noGrp="1"/>
          </p:cNvSpPr>
          <p:nvPr>
            <p:ph type="body" sz="quarter" idx="11"/>
          </p:nvPr>
        </p:nvSpPr>
        <p:spPr>
          <a:xfrm>
            <a:off x="457201" y="975278"/>
            <a:ext cx="4114800" cy="3445524"/>
          </a:xfrm>
        </p:spPr>
        <p:txBody>
          <a:bodyPr vert="horz" lIns="91440" tIns="45720" rIns="91440" bIns="45720" rtlCol="0" anchor="t">
            <a:noAutofit/>
          </a:bodyPr>
          <a:lstStyle/>
          <a:p>
            <a:pPr marL="285750" indent="-285750">
              <a:buFont typeface="Arial"/>
              <a:buChar char="•"/>
            </a:pPr>
            <a:r>
              <a:rPr lang="en-US">
                <a:ea typeface="+mn-lt"/>
                <a:cs typeface="+mn-lt"/>
              </a:rPr>
              <a:t>Connect </a:t>
            </a:r>
            <a:r>
              <a:rPr lang="en-US" b="1">
                <a:ea typeface="+mn-lt"/>
                <a:cs typeface="+mn-lt"/>
              </a:rPr>
              <a:t>Generate code</a:t>
            </a:r>
            <a:r>
              <a:rPr lang="en-US">
                <a:ea typeface="+mn-lt"/>
                <a:cs typeface="+mn-lt"/>
              </a:rPr>
              <a:t> node to the model</a:t>
            </a:r>
          </a:p>
          <a:p>
            <a:pPr marL="285750" indent="-285750">
              <a:buFont typeface="Arial"/>
              <a:buChar char="•"/>
            </a:pPr>
            <a:r>
              <a:rPr lang="en-US">
                <a:ea typeface="+mn-lt"/>
                <a:cs typeface="+mn-lt"/>
              </a:rPr>
              <a:t>Code generation for Linear Regression is available in different formats. Each format can be produced by selecting the appropriate option from the </a:t>
            </a:r>
            <a:r>
              <a:rPr lang="en-US" b="1">
                <a:ea typeface="+mn-lt"/>
                <a:cs typeface="+mn-lt"/>
              </a:rPr>
              <a:t>Code Type</a:t>
            </a:r>
            <a:r>
              <a:rPr lang="en-US">
                <a:ea typeface="+mn-lt"/>
                <a:cs typeface="+mn-lt"/>
              </a:rPr>
              <a:t> dropdown menu. Choose Python</a:t>
            </a:r>
          </a:p>
          <a:p>
            <a:pPr marL="285750" indent="-285750">
              <a:buFont typeface="Arial"/>
              <a:buChar char="•"/>
            </a:pPr>
            <a:r>
              <a:rPr lang="en-US">
                <a:ea typeface="+mn-lt"/>
                <a:cs typeface="+mn-lt"/>
              </a:rPr>
              <a:t>Click "Run"</a:t>
            </a:r>
            <a:endParaRPr lang="en-US">
              <a:cs typeface="Arial" panose="020B0604020202020204"/>
            </a:endParaRPr>
          </a:p>
          <a:p>
            <a:pPr marL="285750" indent="-285750">
              <a:buFont typeface="Arial"/>
              <a:buChar char="•"/>
            </a:pPr>
            <a:r>
              <a:rPr lang="en-US">
                <a:ea typeface="+mn-lt"/>
                <a:cs typeface="+mn-lt"/>
              </a:rPr>
              <a:t>A snippet of the generated Python code is illustrated</a:t>
            </a:r>
            <a:endParaRPr lang="en-US">
              <a:cs typeface="Arial" panose="020B0604020202020204"/>
            </a:endParaRPr>
          </a:p>
          <a:p>
            <a:pPr marL="285750" indent="-285750">
              <a:buFont typeface="Arial"/>
              <a:buChar char="•"/>
            </a:pPr>
            <a:r>
              <a:rPr lang="en-US">
                <a:ea typeface="+mn-lt"/>
                <a:cs typeface="+mn-lt"/>
              </a:rPr>
              <a:t>The generated code can be saved by selecting the </a:t>
            </a:r>
            <a:r>
              <a:rPr lang="en-US" b="1">
                <a:ea typeface="+mn-lt"/>
                <a:cs typeface="+mn-lt"/>
              </a:rPr>
              <a:t>Save As </a:t>
            </a:r>
            <a:r>
              <a:rPr lang="en-US">
                <a:ea typeface="+mn-lt"/>
                <a:cs typeface="+mn-lt"/>
              </a:rPr>
              <a:t>option from the </a:t>
            </a:r>
            <a:r>
              <a:rPr lang="en-US" b="1">
                <a:ea typeface="+mn-lt"/>
                <a:cs typeface="+mn-lt"/>
              </a:rPr>
              <a:t>File</a:t>
            </a:r>
            <a:r>
              <a:rPr lang="en-US">
                <a:ea typeface="+mn-lt"/>
                <a:cs typeface="+mn-lt"/>
              </a:rPr>
              <a:t> menu or can be copied and pasted</a:t>
            </a:r>
            <a:endParaRPr lang="en-US">
              <a:cs typeface="Arial" panose="020B0604020202020204"/>
            </a:endParaRP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850DBCB0-DDCE-4DA8-B402-0EC27D3116BA}"/>
              </a:ext>
            </a:extLst>
          </p:cNvPr>
          <p:cNvSpPr>
            <a:spLocks noGrp="1"/>
          </p:cNvSpPr>
          <p:nvPr>
            <p:ph type="title"/>
          </p:nvPr>
        </p:nvSpPr>
        <p:spPr/>
        <p:txBody>
          <a:bodyPr/>
          <a:lstStyle/>
          <a:p>
            <a:r>
              <a:rPr lang="en-US"/>
              <a:t>Model Code Generation</a:t>
            </a:r>
          </a:p>
        </p:txBody>
      </p:sp>
      <p:pic>
        <p:nvPicPr>
          <p:cNvPr id="12" name="Picture 12" descr="A screenshot of a cell phone&#10;&#10;Description generated with very high confidence">
            <a:extLst>
              <a:ext uri="{FF2B5EF4-FFF2-40B4-BE49-F238E27FC236}">
                <a16:creationId xmlns:a16="http://schemas.microsoft.com/office/drawing/2014/main" id="{E33174B2-77EC-4768-B7B6-1CF415EA5BD5}"/>
              </a:ext>
            </a:extLst>
          </p:cNvPr>
          <p:cNvPicPr>
            <a:picLocks noChangeAspect="1"/>
          </p:cNvPicPr>
          <p:nvPr/>
        </p:nvPicPr>
        <p:blipFill>
          <a:blip r:embed="rId3"/>
          <a:stretch>
            <a:fillRect/>
          </a:stretch>
        </p:blipFill>
        <p:spPr>
          <a:xfrm>
            <a:off x="4692978" y="1843968"/>
            <a:ext cx="2743200" cy="3242413"/>
          </a:xfrm>
          <a:prstGeom prst="rect">
            <a:avLst/>
          </a:prstGeom>
          <a:ln>
            <a:solidFill>
              <a:schemeClr val="tx1">
                <a:lumMod val="50000"/>
                <a:lumOff val="50000"/>
              </a:schemeClr>
            </a:solidFill>
          </a:ln>
        </p:spPr>
      </p:pic>
      <p:pic>
        <p:nvPicPr>
          <p:cNvPr id="14" name="Picture 14" descr="A screenshot of a cell phone&#10;&#10;Description generated with very high confidence">
            <a:extLst>
              <a:ext uri="{FF2B5EF4-FFF2-40B4-BE49-F238E27FC236}">
                <a16:creationId xmlns:a16="http://schemas.microsoft.com/office/drawing/2014/main" id="{E035202F-C5C2-43A7-B9D4-2C2961CC44D5}"/>
              </a:ext>
            </a:extLst>
          </p:cNvPr>
          <p:cNvPicPr>
            <a:picLocks noChangeAspect="1"/>
          </p:cNvPicPr>
          <p:nvPr/>
        </p:nvPicPr>
        <p:blipFill>
          <a:blip r:embed="rId4"/>
          <a:stretch>
            <a:fillRect/>
          </a:stretch>
        </p:blipFill>
        <p:spPr>
          <a:xfrm>
            <a:off x="6402783" y="406136"/>
            <a:ext cx="2540410" cy="2063491"/>
          </a:xfrm>
          <a:prstGeom prst="rect">
            <a:avLst/>
          </a:prstGeom>
        </p:spPr>
      </p:pic>
    </p:spTree>
    <p:custDataLst>
      <p:tags r:id="rId1"/>
    </p:custDataLst>
    <p:extLst>
      <p:ext uri="{BB962C8B-B14F-4D97-AF65-F5344CB8AC3E}">
        <p14:creationId xmlns:p14="http://schemas.microsoft.com/office/powerpoint/2010/main" val="308863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3379045"/>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2" name="Rectangle 1">
            <a:extLst>
              <a:ext uri="{FF2B5EF4-FFF2-40B4-BE49-F238E27FC236}">
                <a16:creationId xmlns:a16="http://schemas.microsoft.com/office/drawing/2014/main" id="{3F7FDDEF-FFD0-4CDA-905E-A1205B1B694C}"/>
              </a:ext>
            </a:extLst>
          </p:cNvPr>
          <p:cNvSpPr/>
          <p:nvPr/>
        </p:nvSpPr>
        <p:spPr>
          <a:xfrm>
            <a:off x="188120" y="874605"/>
            <a:ext cx="8948915" cy="2380716"/>
          </a:xfrm>
          <a:prstGeom prst="rect">
            <a:avLst/>
          </a:prstGeom>
        </p:spPr>
        <p:txBody>
          <a:bodyPr wrap="square">
            <a:spAutoFit/>
          </a:bodyPr>
          <a:lstStyle/>
          <a:p>
            <a:pPr marL="342900" indent="-342900">
              <a:lnSpc>
                <a:spcPct val="107000"/>
              </a:lnSpc>
              <a:buClr>
                <a:schemeClr val="bg2"/>
              </a:buClr>
              <a:buFont typeface="+mj-lt"/>
              <a:buAutoNum type="arabicPeriod"/>
            </a:pPr>
            <a:r>
              <a:rPr lang="en-CA" sz="1400">
                <a:solidFill>
                  <a:srgbClr val="000000"/>
                </a:solidFill>
                <a:ea typeface="Calibri" panose="020F0502020204030204" pitchFamily="34" charset="0"/>
                <a:cs typeface="Calibri" panose="020F0502020204030204" pitchFamily="34" charset="0"/>
              </a:rPr>
              <a:t>Start </a:t>
            </a:r>
            <a:r>
              <a:rPr lang="en-CA" sz="1400" b="1">
                <a:solidFill>
                  <a:srgbClr val="000000"/>
                </a:solidFill>
                <a:ea typeface="Calibri" panose="020F0502020204030204" pitchFamily="34" charset="0"/>
                <a:cs typeface="Calibri-Bold"/>
              </a:rPr>
              <a:t>Knowledge Studio</a:t>
            </a:r>
            <a:endParaRPr lang="en-CA" sz="1400">
              <a:ea typeface="Calibri" panose="020F0502020204030204" pitchFamily="34" charset="0"/>
              <a:cs typeface="Arial" panose="020B0604020202020204" pitchFamily="34" charset="0"/>
            </a:endParaRPr>
          </a:p>
          <a:p>
            <a:pPr marL="342900" indent="-342900">
              <a:lnSpc>
                <a:spcPct val="107000"/>
              </a:lnSpc>
              <a:buClr>
                <a:schemeClr val="bg2"/>
              </a:buClr>
              <a:buFont typeface="+mj-lt"/>
              <a:buAutoNum type="arabicPeriod"/>
            </a:pPr>
            <a:r>
              <a:rPr lang="en-CA" sz="1400">
                <a:solidFill>
                  <a:srgbClr val="000000"/>
                </a:solidFill>
                <a:ea typeface="Calibri" panose="020F0502020204030204" pitchFamily="34" charset="0"/>
                <a:cs typeface="Calibri" panose="020F0502020204030204" pitchFamily="34" charset="0"/>
              </a:rPr>
              <a:t>Using the </a:t>
            </a:r>
            <a:r>
              <a:rPr lang="en-CA" sz="1400" b="1">
                <a:solidFill>
                  <a:srgbClr val="000000"/>
                </a:solidFill>
                <a:ea typeface="Calibri" panose="020F0502020204030204" pitchFamily="34" charset="0"/>
                <a:cs typeface="Calibri-Bold"/>
              </a:rPr>
              <a:t>File </a:t>
            </a:r>
            <a:r>
              <a:rPr lang="en-CA" sz="1400">
                <a:solidFill>
                  <a:srgbClr val="000000"/>
                </a:solidFill>
                <a:ea typeface="Calibri" panose="020F0502020204030204" pitchFamily="34" charset="0"/>
                <a:cs typeface="Calibri" panose="020F0502020204030204" pitchFamily="34" charset="0"/>
              </a:rPr>
              <a:t>menu</a:t>
            </a:r>
            <a:endParaRPr lang="en-CA" sz="1400">
              <a:ea typeface="Calibri" panose="020F0502020204030204" pitchFamily="34" charset="0"/>
              <a:cs typeface="Arial" panose="020B0604020202020204" pitchFamily="34" charset="0"/>
            </a:endParaRPr>
          </a:p>
          <a:p>
            <a:pPr marL="685800" lvl="1" indent="-342900">
              <a:lnSpc>
                <a:spcPct val="107000"/>
              </a:lnSpc>
              <a:buClr>
                <a:schemeClr val="bg2"/>
              </a:buClr>
              <a:buFont typeface="+mj-lt"/>
              <a:buAutoNum type="alphaLcParenR"/>
            </a:pPr>
            <a:r>
              <a:rPr lang="en-CA" sz="1400">
                <a:solidFill>
                  <a:srgbClr val="000000"/>
                </a:solidFill>
                <a:ea typeface="Calibri" panose="020F0502020204030204" pitchFamily="34" charset="0"/>
                <a:cs typeface="Calibri" panose="020F0502020204030204" pitchFamily="34" charset="0"/>
              </a:rPr>
              <a:t>Set an appropriate </a:t>
            </a:r>
            <a:r>
              <a:rPr lang="en-CA" sz="1400" b="1">
                <a:solidFill>
                  <a:srgbClr val="000000"/>
                </a:solidFill>
                <a:ea typeface="Calibri" panose="020F0502020204030204" pitchFamily="34" charset="0"/>
                <a:cs typeface="Calibri-Bold"/>
              </a:rPr>
              <a:t>Working Directory </a:t>
            </a:r>
            <a:r>
              <a:rPr lang="en-CA" sz="1400">
                <a:solidFill>
                  <a:srgbClr val="000000"/>
                </a:solidFill>
                <a:ea typeface="Calibri" panose="020F0502020204030204" pitchFamily="34" charset="0"/>
                <a:cs typeface="Calibri" panose="020F0502020204030204" pitchFamily="34" charset="0"/>
              </a:rPr>
              <a:t>to store projects. This can be any location of your choosing</a:t>
            </a:r>
            <a:endParaRPr lang="en-CA" sz="1400">
              <a:ea typeface="Calibri" panose="020F0502020204030204" pitchFamily="34" charset="0"/>
              <a:cs typeface="Arial" panose="020B0604020202020204" pitchFamily="34" charset="0"/>
            </a:endParaRPr>
          </a:p>
          <a:p>
            <a:pPr marL="685800" lvl="1" indent="-342900">
              <a:lnSpc>
                <a:spcPct val="107000"/>
              </a:lnSpc>
              <a:buClr>
                <a:schemeClr val="bg2"/>
              </a:buClr>
              <a:buFont typeface="+mj-lt"/>
              <a:buAutoNum type="alphaLcParenR"/>
            </a:pPr>
            <a:r>
              <a:rPr lang="en-CA" sz="1400">
                <a:solidFill>
                  <a:srgbClr val="000000"/>
                </a:solidFill>
                <a:ea typeface="Calibri" panose="020F0502020204030204" pitchFamily="34" charset="0"/>
                <a:cs typeface="Calibri" panose="020F0502020204030204" pitchFamily="34" charset="0"/>
              </a:rPr>
              <a:t>Create a new </a:t>
            </a:r>
            <a:r>
              <a:rPr lang="en-CA" sz="1400" b="1">
                <a:solidFill>
                  <a:srgbClr val="000000"/>
                </a:solidFill>
                <a:ea typeface="Calibri" panose="020F0502020204030204" pitchFamily="34" charset="0"/>
                <a:cs typeface="Calibri-Bold"/>
              </a:rPr>
              <a:t>Project </a:t>
            </a:r>
            <a:r>
              <a:rPr lang="en-CA" sz="1400">
                <a:solidFill>
                  <a:srgbClr val="000000"/>
                </a:solidFill>
                <a:ea typeface="Calibri" panose="020F0502020204030204" pitchFamily="34" charset="0"/>
                <a:cs typeface="Calibri" panose="020F0502020204030204" pitchFamily="34" charset="0"/>
              </a:rPr>
              <a:t>and give it a name of your choosing</a:t>
            </a:r>
            <a:endParaRPr lang="en-CA" sz="1400">
              <a:ea typeface="Calibri" panose="020F0502020204030204" pitchFamily="34" charset="0"/>
              <a:cs typeface="Arial" panose="020B0604020202020204" pitchFamily="34" charset="0"/>
            </a:endParaRPr>
          </a:p>
          <a:p>
            <a:pPr marL="342900" indent="-342900">
              <a:lnSpc>
                <a:spcPct val="107000"/>
              </a:lnSpc>
              <a:buClr>
                <a:schemeClr val="bg2"/>
              </a:buClr>
              <a:buFont typeface="+mj-lt"/>
              <a:buAutoNum type="arabicPeriod"/>
            </a:pPr>
            <a:r>
              <a:rPr lang="en-CA" sz="1400">
                <a:solidFill>
                  <a:srgbClr val="000000"/>
                </a:solidFill>
                <a:ea typeface="Calibri" panose="020F0502020204030204" pitchFamily="34" charset="0"/>
                <a:cs typeface="Calibri" panose="020F0502020204030204" pitchFamily="34" charset="0"/>
              </a:rPr>
              <a:t>Explore the different node palettes and become familiar with the nodes contained therein</a:t>
            </a:r>
            <a:endParaRPr lang="en-CA" sz="1400">
              <a:ea typeface="Calibri" panose="020F0502020204030204" pitchFamily="34" charset="0"/>
              <a:cs typeface="Arial" panose="020B0604020202020204" pitchFamily="34" charset="0"/>
            </a:endParaRPr>
          </a:p>
          <a:p>
            <a:pPr marL="342900" indent="-342900">
              <a:lnSpc>
                <a:spcPct val="107000"/>
              </a:lnSpc>
              <a:buClr>
                <a:schemeClr val="bg2"/>
              </a:buClr>
              <a:buFont typeface="+mj-lt"/>
              <a:buAutoNum type="arabicPeriod"/>
            </a:pPr>
            <a:r>
              <a:rPr lang="en-CA" sz="1400">
                <a:solidFill>
                  <a:srgbClr val="000000"/>
                </a:solidFill>
                <a:ea typeface="Calibri" panose="020F0502020204030204" pitchFamily="34" charset="0"/>
                <a:cs typeface="Calibri" panose="020F0502020204030204" pitchFamily="34" charset="0"/>
              </a:rPr>
              <a:t>Open the </a:t>
            </a:r>
            <a:r>
              <a:rPr lang="en-CA" sz="1400" b="1">
                <a:solidFill>
                  <a:srgbClr val="000000"/>
                </a:solidFill>
                <a:ea typeface="Calibri" panose="020F0502020204030204" pitchFamily="34" charset="0"/>
                <a:cs typeface="Calibri-Bold"/>
              </a:rPr>
              <a:t>Help </a:t>
            </a:r>
            <a:r>
              <a:rPr lang="en-CA" sz="1400">
                <a:solidFill>
                  <a:srgbClr val="000000"/>
                </a:solidFill>
                <a:ea typeface="Calibri" panose="020F0502020204030204" pitchFamily="34" charset="0"/>
                <a:cs typeface="Calibri" panose="020F0502020204030204" pitchFamily="34" charset="0"/>
              </a:rPr>
              <a:t>files and locate information on the topics:</a:t>
            </a:r>
            <a:endParaRPr lang="en-CA" sz="1400">
              <a:ea typeface="Calibri" panose="020F0502020204030204" pitchFamily="34" charset="0"/>
              <a:cs typeface="Arial" panose="020B0604020202020204" pitchFamily="34" charset="0"/>
            </a:endParaRPr>
          </a:p>
          <a:p>
            <a:pPr marL="685800" lvl="1" indent="-342900">
              <a:lnSpc>
                <a:spcPct val="107000"/>
              </a:lnSpc>
              <a:buClr>
                <a:schemeClr val="bg2"/>
              </a:buClr>
              <a:buFont typeface="+mj-lt"/>
              <a:buAutoNum type="alphaLcParenR"/>
            </a:pPr>
            <a:r>
              <a:rPr lang="en-CA" sz="1400">
                <a:solidFill>
                  <a:srgbClr val="000000"/>
                </a:solidFill>
                <a:ea typeface="Calibri" panose="020F0502020204030204" pitchFamily="34" charset="0"/>
                <a:cs typeface="Calibri-Bold"/>
              </a:rPr>
              <a:t>Working with projects</a:t>
            </a:r>
            <a:r>
              <a:rPr lang="en-CA" sz="1400">
                <a:ea typeface="Calibri" panose="020F0502020204030204" pitchFamily="34" charset="0"/>
                <a:cs typeface="Arial" panose="020B0604020202020204" pitchFamily="34" charset="0"/>
              </a:rPr>
              <a:t> </a:t>
            </a:r>
          </a:p>
          <a:p>
            <a:pPr marL="685800" lvl="1" indent="-342900">
              <a:lnSpc>
                <a:spcPct val="107000"/>
              </a:lnSpc>
              <a:buClr>
                <a:schemeClr val="bg2"/>
              </a:buClr>
              <a:buFont typeface="+mj-lt"/>
              <a:buAutoNum type="alphaLcParenR"/>
            </a:pPr>
            <a:r>
              <a:rPr lang="en-CA" sz="1400">
                <a:solidFill>
                  <a:srgbClr val="000000"/>
                </a:solidFill>
                <a:ea typeface="Calibri" panose="020F0502020204030204" pitchFamily="34" charset="0"/>
                <a:cs typeface="Calibri-Bold"/>
              </a:rPr>
              <a:t>Importing Data (Overview)</a:t>
            </a:r>
            <a:endParaRPr lang="en-CA" sz="1400">
              <a:solidFill>
                <a:srgbClr val="000000"/>
              </a:solidFill>
              <a:ea typeface="Calibri" panose="020F0502020204030204" pitchFamily="34" charset="0"/>
              <a:cs typeface="Arial" panose="020B0604020202020204" pitchFamily="34" charset="0"/>
            </a:endParaRPr>
          </a:p>
          <a:p>
            <a:pPr marL="342900" lvl="1">
              <a:lnSpc>
                <a:spcPct val="107000"/>
              </a:lnSpc>
              <a:buClr>
                <a:schemeClr val="bg2"/>
              </a:buClr>
            </a:pPr>
            <a:r>
              <a:rPr lang="en-CA" sz="1400">
                <a:ea typeface="Calibri" panose="020F0502020204030204" pitchFamily="34" charset="0"/>
                <a:cs typeface="Calibri-Bold"/>
              </a:rPr>
              <a:t>NOTE: </a:t>
            </a:r>
            <a:r>
              <a:rPr lang="en-CA" sz="1400">
                <a:solidFill>
                  <a:srgbClr val="000000"/>
                </a:solidFill>
                <a:ea typeface="Calibri" panose="020F0502020204030204" pitchFamily="34" charset="0"/>
                <a:cs typeface="Calibri" panose="020F0502020204030204" pitchFamily="34" charset="0"/>
              </a:rPr>
              <a:t>These can be found from the </a:t>
            </a:r>
            <a:r>
              <a:rPr lang="en-CA" sz="1400" b="1">
                <a:solidFill>
                  <a:srgbClr val="000000"/>
                </a:solidFill>
                <a:ea typeface="Calibri" panose="020F0502020204030204" pitchFamily="34" charset="0"/>
                <a:cs typeface="Calibri-Bold"/>
              </a:rPr>
              <a:t>Contents </a:t>
            </a:r>
            <a:r>
              <a:rPr lang="en-CA" sz="1400">
                <a:solidFill>
                  <a:srgbClr val="000000"/>
                </a:solidFill>
                <a:ea typeface="Calibri" panose="020F0502020204030204" pitchFamily="34" charset="0"/>
                <a:cs typeface="Calibri" panose="020F0502020204030204" pitchFamily="34" charset="0"/>
              </a:rPr>
              <a:t>tab</a:t>
            </a:r>
            <a:endParaRPr lang="en-CA" sz="1400">
              <a:ea typeface="Calibri" panose="020F0502020204030204" pitchFamily="34" charset="0"/>
              <a:cs typeface="Arial" panose="020B0604020202020204" pitchFamily="34" charset="0"/>
            </a:endParaRPr>
          </a:p>
          <a:p>
            <a:pPr marL="342900" indent="-342900">
              <a:lnSpc>
                <a:spcPct val="107000"/>
              </a:lnSpc>
              <a:spcAft>
                <a:spcPts val="600"/>
              </a:spcAft>
              <a:buClr>
                <a:schemeClr val="bg2"/>
              </a:buClr>
              <a:buFont typeface="+mj-lt"/>
              <a:buAutoNum type="arabicPeriod"/>
            </a:pPr>
            <a:r>
              <a:rPr lang="en-CA" sz="1400">
                <a:solidFill>
                  <a:srgbClr val="000000"/>
                </a:solidFill>
                <a:ea typeface="Calibri" panose="020F0502020204030204" pitchFamily="34" charset="0"/>
                <a:cs typeface="Calibri" panose="020F0502020204030204" pitchFamily="34" charset="0"/>
              </a:rPr>
              <a:t>Access </a:t>
            </a:r>
            <a:r>
              <a:rPr lang="en-CA" sz="1400" b="1">
                <a:solidFill>
                  <a:srgbClr val="000000"/>
                </a:solidFill>
                <a:ea typeface="Calibri" panose="020F0502020204030204" pitchFamily="34" charset="0"/>
                <a:cs typeface="Calibri-Bold"/>
              </a:rPr>
              <a:t>Context Sensitive Help </a:t>
            </a:r>
            <a:r>
              <a:rPr lang="en-CA" sz="1400">
                <a:solidFill>
                  <a:srgbClr val="000000"/>
                </a:solidFill>
                <a:ea typeface="Calibri" panose="020F0502020204030204" pitchFamily="34" charset="0"/>
                <a:cs typeface="Calibri" panose="020F0502020204030204" pitchFamily="34" charset="0"/>
              </a:rPr>
              <a:t>for the </a:t>
            </a:r>
            <a:r>
              <a:rPr lang="en-CA" sz="1400" b="1">
                <a:solidFill>
                  <a:srgbClr val="000000"/>
                </a:solidFill>
                <a:ea typeface="Calibri" panose="020F0502020204030204" pitchFamily="34" charset="0"/>
                <a:cs typeface="Calibri-Bold"/>
              </a:rPr>
              <a:t>Import Node</a:t>
            </a:r>
            <a:endParaRPr lang="en-CA" sz="140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CFB165AF-988F-441A-AE98-9DC6AD645F34}"/>
              </a:ext>
            </a:extLst>
          </p:cNvPr>
          <p:cNvSpPr>
            <a:spLocks noGrp="1"/>
          </p:cNvSpPr>
          <p:nvPr>
            <p:ph type="title"/>
          </p:nvPr>
        </p:nvSpPr>
        <p:spPr/>
        <p:txBody>
          <a:bodyPr/>
          <a:lstStyle/>
          <a:p>
            <a:r>
              <a:rPr lang="en-CA"/>
              <a:t>Chapter 3 Exercises </a:t>
            </a:r>
          </a:p>
        </p:txBody>
      </p:sp>
    </p:spTree>
    <p:custDataLst>
      <p:tags r:id="rId1"/>
    </p:custDataLst>
    <p:extLst>
      <p:ext uri="{BB962C8B-B14F-4D97-AF65-F5344CB8AC3E}">
        <p14:creationId xmlns:p14="http://schemas.microsoft.com/office/powerpoint/2010/main" val="400612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Calibri" panose="020F0502020204030204"/>
            </a:endParaRPr>
          </a:p>
        </p:txBody>
      </p:sp>
      <p:sp>
        <p:nvSpPr>
          <p:cNvPr id="3" name="Text Placeholder 2">
            <a:extLst>
              <a:ext uri="{FF2B5EF4-FFF2-40B4-BE49-F238E27FC236}">
                <a16:creationId xmlns:a16="http://schemas.microsoft.com/office/drawing/2014/main" id="{0EF01E5B-E081-404B-9908-27C9E4A4AB9B}"/>
              </a:ext>
            </a:extLst>
          </p:cNvPr>
          <p:cNvSpPr>
            <a:spLocks noGrp="1"/>
          </p:cNvSpPr>
          <p:nvPr>
            <p:ph type="body" sz="quarter" idx="11"/>
          </p:nvPr>
        </p:nvSpPr>
        <p:spPr/>
        <p:txBody>
          <a:bodyPr vert="horz" lIns="91440" tIns="45720" rIns="91440" bIns="45720" rtlCol="0" anchor="t">
            <a:noAutofit/>
          </a:bodyPr>
          <a:lstStyle/>
          <a:p>
            <a:pPr marL="0" indent="0">
              <a:spcAft>
                <a:spcPts val="0"/>
              </a:spcAft>
              <a:buNone/>
              <a:defRPr/>
            </a:pPr>
            <a:r>
              <a:rPr lang="en-US" sz="1400">
                <a:ea typeface="+mn-lt"/>
                <a:cs typeface="+mn-lt"/>
              </a:rPr>
              <a:t>Use </a:t>
            </a:r>
            <a:r>
              <a:rPr lang="en-US" sz="1400" i="1" err="1">
                <a:ea typeface="+mn-lt"/>
                <a:cs typeface="+mn-lt"/>
              </a:rPr>
              <a:t>hours_per_week</a:t>
            </a:r>
            <a:r>
              <a:rPr lang="en-US" sz="1400" i="1">
                <a:ea typeface="+mn-lt"/>
                <a:cs typeface="+mn-lt"/>
              </a:rPr>
              <a:t> </a:t>
            </a:r>
            <a:r>
              <a:rPr lang="en-US" sz="1400">
                <a:ea typeface="+mn-lt"/>
                <a:cs typeface="+mn-lt"/>
              </a:rPr>
              <a:t>as the dependent variable</a:t>
            </a:r>
            <a:endParaRPr lang="en-US">
              <a:ea typeface="+mn-lt"/>
              <a:cs typeface="+mn-lt"/>
            </a:endParaRPr>
          </a:p>
          <a:p>
            <a:pPr marL="257175" indent="-257175">
              <a:spcAft>
                <a:spcPts val="0"/>
              </a:spcAft>
              <a:buAutoNum type="arabicPeriod"/>
              <a:defRPr/>
            </a:pPr>
            <a:r>
              <a:rPr lang="en-US" sz="1400">
                <a:ea typeface="+mn-lt"/>
                <a:cs typeface="+mn-lt"/>
              </a:rPr>
              <a:t>Import the Census dataset. Explore the data using the profiling features available in Knowledge Studio:</a:t>
            </a:r>
            <a:endParaRPr lang="en-US">
              <a:ea typeface="+mn-lt"/>
              <a:cs typeface="Calibri"/>
            </a:endParaRPr>
          </a:p>
          <a:p>
            <a:pPr marL="257175" indent="-257175">
              <a:spcBef>
                <a:spcPts val="0"/>
              </a:spcBef>
              <a:spcAft>
                <a:spcPts val="0"/>
              </a:spcAft>
              <a:buAutoNum type="arabicPeriod"/>
            </a:pPr>
            <a:r>
              <a:rPr lang="en-US" sz="1400">
                <a:ea typeface="+mn-lt"/>
                <a:cs typeface="+mn-lt"/>
              </a:rPr>
              <a:t>Some variables have a large number of categories. Assess whether they can be reduced meaningfully to a small number and included in the model</a:t>
            </a:r>
            <a:endParaRPr lang="en-US"/>
          </a:p>
          <a:p>
            <a:pPr marL="257175" indent="-257175">
              <a:spcBef>
                <a:spcPts val="0"/>
              </a:spcBef>
              <a:spcAft>
                <a:spcPts val="0"/>
              </a:spcAft>
              <a:buAutoNum type="arabicPeriod"/>
            </a:pPr>
            <a:r>
              <a:rPr lang="en-US" sz="1400">
                <a:ea typeface="+mn-lt"/>
                <a:cs typeface="+mn-lt"/>
              </a:rPr>
              <a:t>Create two or more dataset partitions to develop and validate the model. Choose appropriate split proportions, and name the partitions Development and Validation</a:t>
            </a:r>
            <a:endParaRPr lang="en-US"/>
          </a:p>
          <a:p>
            <a:pPr marL="257175" indent="-257175">
              <a:spcBef>
                <a:spcPts val="0"/>
              </a:spcBef>
              <a:spcAft>
                <a:spcPts val="0"/>
              </a:spcAft>
              <a:buAutoNum type="arabicPeriod"/>
            </a:pPr>
            <a:r>
              <a:rPr lang="en-US" sz="1400">
                <a:ea typeface="+mn-lt"/>
                <a:cs typeface="+mn-lt"/>
              </a:rPr>
              <a:t>For now, select only one variable for inclusion in the model. Choose the one you think is best</a:t>
            </a:r>
            <a:endParaRPr lang="en-US">
              <a:ea typeface="+mn-lt"/>
              <a:cs typeface="Calibri"/>
            </a:endParaRPr>
          </a:p>
          <a:p>
            <a:pPr marL="257175" indent="-257175">
              <a:spcBef>
                <a:spcPts val="0"/>
              </a:spcBef>
              <a:spcAft>
                <a:spcPts val="0"/>
              </a:spcAft>
              <a:buAutoNum type="arabicPeriod"/>
            </a:pPr>
            <a:r>
              <a:rPr lang="en-US" sz="1400">
                <a:ea typeface="+mn-lt"/>
                <a:cs typeface="+mn-lt"/>
              </a:rPr>
              <a:t>Create a linear regression model based on this one variable. In this instance any inclusion method is acceptable (why?)</a:t>
            </a:r>
            <a:endParaRPr lang="en-US"/>
          </a:p>
          <a:p>
            <a:pPr marL="257175" indent="-257175">
              <a:spcBef>
                <a:spcPts val="0"/>
              </a:spcBef>
              <a:spcAft>
                <a:spcPts val="0"/>
              </a:spcAft>
              <a:buAutoNum type="arabicPeriod"/>
            </a:pPr>
            <a:r>
              <a:rPr lang="en-US" sz="1400">
                <a:ea typeface="+mn-lt"/>
                <a:cs typeface="+mn-lt"/>
              </a:rPr>
              <a:t>Assess the model results. What is the R-Square value? What is the effect of the predictor on the dependent variable? Is it significant? Does the interpretation of the constant make sense?</a:t>
            </a:r>
            <a:endParaRPr lang="en-US"/>
          </a:p>
          <a:p>
            <a:pPr marL="257175" indent="-257175">
              <a:spcAft>
                <a:spcPts val="0"/>
              </a:spcAft>
              <a:buAutoNum type="arabicPeriod"/>
            </a:pPr>
            <a:r>
              <a:rPr lang="en-US" sz="1400">
                <a:ea typeface="+mn-lt"/>
                <a:cs typeface="+mn-lt"/>
              </a:rPr>
              <a:t>Assess the model statistically on the </a:t>
            </a:r>
            <a:r>
              <a:rPr lang="en-US" sz="1400" b="1">
                <a:ea typeface="+mn-lt"/>
                <a:cs typeface="+mn-lt"/>
              </a:rPr>
              <a:t>Validation </a:t>
            </a:r>
            <a:r>
              <a:rPr lang="en-US" sz="1400">
                <a:ea typeface="+mn-lt"/>
                <a:cs typeface="+mn-lt"/>
              </a:rPr>
              <a:t>partition. Input 4 for </a:t>
            </a:r>
            <a:r>
              <a:rPr lang="en-US" sz="1400" b="1">
                <a:ea typeface="+mn-lt"/>
                <a:cs typeface="+mn-lt"/>
              </a:rPr>
              <a:t>Hit Range</a:t>
            </a:r>
            <a:r>
              <a:rPr lang="en-US" sz="1400">
                <a:ea typeface="+mn-lt"/>
                <a:cs typeface="+mn-lt"/>
              </a:rPr>
              <a:t>. This will assess whether a prediction is within +/- 4 hours of the actual </a:t>
            </a:r>
            <a:r>
              <a:rPr lang="en-CA" sz="1400">
                <a:ea typeface="+mn-lt"/>
                <a:cs typeface="+mn-lt"/>
              </a:rPr>
              <a:t>value.</a:t>
            </a:r>
            <a:r>
              <a:rPr lang="en-US" sz="1400">
                <a:ea typeface="+mn-lt"/>
                <a:cs typeface="+mn-lt"/>
              </a:rPr>
              <a:t> What does the </a:t>
            </a:r>
            <a:r>
              <a:rPr lang="en-US" sz="1400" b="1">
                <a:ea typeface="+mn-lt"/>
                <a:cs typeface="+mn-lt"/>
              </a:rPr>
              <a:t>Correct </a:t>
            </a:r>
            <a:r>
              <a:rPr lang="en-US" sz="1400">
                <a:ea typeface="+mn-lt"/>
                <a:cs typeface="+mn-lt"/>
              </a:rPr>
              <a:t>variable mean? How is it calculated? What is its distribution?</a:t>
            </a:r>
            <a:endParaRPr lang="en-US">
              <a:ea typeface="+mn-lt"/>
            </a:endParaRPr>
          </a:p>
          <a:p>
            <a:pPr marL="257175" indent="-257175">
              <a:spcBef>
                <a:spcPts val="0"/>
              </a:spcBef>
              <a:spcAft>
                <a:spcPts val="0"/>
              </a:spcAft>
              <a:buAutoNum type="arabicPeriod"/>
            </a:pPr>
            <a:r>
              <a:rPr lang="en-US">
                <a:ea typeface="+mn-lt"/>
                <a:cs typeface="+mn-lt"/>
              </a:rPr>
              <a:t>Generate corresponding graphs using the Model Analyzer. Is the error random? Are the errors independent and of constant variance? What is the range of the errors? Does the model predict poorly in some areas as opposed to others? Why?</a:t>
            </a:r>
            <a:endParaRPr lang="en-US"/>
          </a:p>
          <a:p>
            <a:pPr marL="257175" indent="-257175">
              <a:spcAft>
                <a:spcPts val="0"/>
              </a:spcAft>
              <a:buAutoNum type="arabicPeriod"/>
            </a:pPr>
            <a:endParaRPr lang="en-US"/>
          </a:p>
          <a:p>
            <a:pPr marL="257175" indent="-257175">
              <a:spcAft>
                <a:spcPts val="0"/>
              </a:spcAft>
              <a:buAutoNum type="arabicPeriod"/>
            </a:pPr>
            <a:endParaRPr lang="en-US" sz="1400"/>
          </a:p>
          <a:p>
            <a:pPr marL="342900" indent="-342900">
              <a:spcAft>
                <a:spcPts val="0"/>
              </a:spcAft>
              <a:buAutoNum type="arabicPeriod"/>
            </a:pPr>
            <a:endParaRPr lang="en-US">
              <a:cs typeface="Calibri"/>
            </a:endParaRPr>
          </a:p>
          <a:p>
            <a:pPr marL="0" indent="0">
              <a:buNone/>
            </a:pPr>
            <a:endParaRPr lang="en-CA"/>
          </a:p>
        </p:txBody>
      </p:sp>
      <p:sp>
        <p:nvSpPr>
          <p:cNvPr id="2" name="Title 1">
            <a:extLst>
              <a:ext uri="{FF2B5EF4-FFF2-40B4-BE49-F238E27FC236}">
                <a16:creationId xmlns:a16="http://schemas.microsoft.com/office/drawing/2014/main" id="{85E12AC9-2415-4870-9C90-6CF6F3F94C9E}"/>
              </a:ext>
            </a:extLst>
          </p:cNvPr>
          <p:cNvSpPr>
            <a:spLocks noGrp="1"/>
          </p:cNvSpPr>
          <p:nvPr>
            <p:ph type="title"/>
          </p:nvPr>
        </p:nvSpPr>
        <p:spPr/>
        <p:txBody>
          <a:bodyPr/>
          <a:lstStyle/>
          <a:p>
            <a:r>
              <a:rPr lang="en-CA"/>
              <a:t>Chapter 14 Exercises (1/2) </a:t>
            </a:r>
          </a:p>
        </p:txBody>
      </p:sp>
    </p:spTree>
    <p:custDataLst>
      <p:tags r:id="rId1"/>
    </p:custDataLst>
    <p:extLst>
      <p:ext uri="{BB962C8B-B14F-4D97-AF65-F5344CB8AC3E}">
        <p14:creationId xmlns:p14="http://schemas.microsoft.com/office/powerpoint/2010/main" val="386137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Calibri" panose="020F0502020204030204"/>
            </a:endParaRPr>
          </a:p>
        </p:txBody>
      </p:sp>
      <p:sp>
        <p:nvSpPr>
          <p:cNvPr id="3" name="Text Placeholder 2">
            <a:extLst>
              <a:ext uri="{FF2B5EF4-FFF2-40B4-BE49-F238E27FC236}">
                <a16:creationId xmlns:a16="http://schemas.microsoft.com/office/drawing/2014/main" id="{0EF01E5B-E081-404B-9908-27C9E4A4AB9B}"/>
              </a:ext>
            </a:extLst>
          </p:cNvPr>
          <p:cNvSpPr>
            <a:spLocks noGrp="1"/>
          </p:cNvSpPr>
          <p:nvPr>
            <p:ph type="body" sz="quarter" idx="11"/>
          </p:nvPr>
        </p:nvSpPr>
        <p:spPr/>
        <p:txBody>
          <a:bodyPr vert="horz" lIns="91440" tIns="45720" rIns="91440" bIns="45720" rtlCol="0" anchor="t">
            <a:noAutofit/>
          </a:bodyPr>
          <a:lstStyle/>
          <a:p>
            <a:pPr marL="342900" indent="-342900">
              <a:buAutoNum type="arabicPeriod" startAt="9"/>
            </a:pPr>
            <a:r>
              <a:rPr lang="en-US" sz="1400">
                <a:cs typeface="Calibri"/>
              </a:rPr>
              <a:t>Re-run the model, including other potential predictors. Use </a:t>
            </a:r>
            <a:r>
              <a:rPr lang="en-US" sz="1400" b="1">
                <a:cs typeface="Arial"/>
              </a:rPr>
              <a:t>Stepwise Selection </a:t>
            </a:r>
            <a:r>
              <a:rPr lang="en-US" sz="1400">
                <a:cs typeface="Calibri"/>
              </a:rPr>
              <a:t>as the selection mode and run the model. Make sure to select a reasonable reference category for any discrete variables</a:t>
            </a:r>
            <a:endParaRPr lang="en-US"/>
          </a:p>
          <a:p>
            <a:pPr marL="257175" indent="-257175">
              <a:buFont typeface="+mj-lt"/>
              <a:buAutoNum type="arabicPeriod" startAt="9"/>
            </a:pPr>
            <a:r>
              <a:rPr lang="en-US" sz="1400">
                <a:cs typeface="Calibri"/>
              </a:rPr>
              <a:t>Assess the model accuracy. What is the </a:t>
            </a:r>
            <a:r>
              <a:rPr lang="en-US" sz="1400" b="1">
                <a:cs typeface="Arial"/>
              </a:rPr>
              <a:t>R-Square </a:t>
            </a:r>
            <a:r>
              <a:rPr lang="en-US" sz="1400">
                <a:cs typeface="Calibri"/>
              </a:rPr>
              <a:t>value? Assess the significance of each predictor and also the direction of the effect. Does the interpretation of the constant make sense? Should any variables be centered to address this?</a:t>
            </a:r>
          </a:p>
          <a:p>
            <a:pPr marL="257175" indent="-257175">
              <a:buFont typeface="+mj-lt"/>
              <a:buAutoNum type="arabicPeriod" startAt="9"/>
            </a:pPr>
            <a:r>
              <a:rPr lang="en-US" sz="1400">
                <a:cs typeface="Calibri"/>
              </a:rPr>
              <a:t>Which variable has the greatest relative impact on the dependent variable?</a:t>
            </a:r>
          </a:p>
          <a:p>
            <a:pPr marL="257175" indent="-257175">
              <a:buFont typeface="+mj-lt"/>
              <a:buAutoNum type="arabicPeriod" startAt="9"/>
            </a:pPr>
            <a:r>
              <a:rPr lang="en-US" sz="1400">
                <a:cs typeface="Calibri"/>
              </a:rPr>
              <a:t>Are there are any multicollinearity issues? If so, what can be done? </a:t>
            </a:r>
          </a:p>
          <a:p>
            <a:pPr marL="257175" indent="-257175">
              <a:buFont typeface="+mj-lt"/>
              <a:buAutoNum type="arabicPeriod" startAt="9"/>
            </a:pPr>
            <a:r>
              <a:rPr lang="en-US" sz="1400">
                <a:cs typeface="Calibri"/>
              </a:rPr>
              <a:t>The modelling process is iterative and should lead to better ability to make decisions which improve the model. Explore a variety of selection modes to try and develop the best possible model. Make sure all coefficients are significant and make sense. Once a final model is selected, validated the model statistically using the </a:t>
            </a:r>
            <a:r>
              <a:rPr lang="en-US" sz="1400" b="1"/>
              <a:t>Model Analyzer</a:t>
            </a:r>
            <a:r>
              <a:rPr lang="en-US" sz="1400">
                <a:cs typeface="Calibri"/>
              </a:rPr>
              <a:t>.</a:t>
            </a:r>
            <a:endParaRPr lang="en-CA" sz="1400"/>
          </a:p>
          <a:p>
            <a:pPr marL="342900" indent="-342900">
              <a:buAutoNum type="arabicPeriod"/>
            </a:pPr>
            <a:endParaRPr lang="en-US" sz="1400">
              <a:cs typeface="Calibri"/>
            </a:endParaRPr>
          </a:p>
          <a:p>
            <a:pPr marL="0" indent="0">
              <a:buNone/>
            </a:pPr>
            <a:endParaRPr lang="en-CA"/>
          </a:p>
        </p:txBody>
      </p:sp>
      <p:sp>
        <p:nvSpPr>
          <p:cNvPr id="2" name="Title 1">
            <a:extLst>
              <a:ext uri="{FF2B5EF4-FFF2-40B4-BE49-F238E27FC236}">
                <a16:creationId xmlns:a16="http://schemas.microsoft.com/office/drawing/2014/main" id="{85E12AC9-2415-4870-9C90-6CF6F3F94C9E}"/>
              </a:ext>
            </a:extLst>
          </p:cNvPr>
          <p:cNvSpPr>
            <a:spLocks noGrp="1"/>
          </p:cNvSpPr>
          <p:nvPr>
            <p:ph type="title"/>
          </p:nvPr>
        </p:nvSpPr>
        <p:spPr/>
        <p:txBody>
          <a:bodyPr/>
          <a:lstStyle/>
          <a:p>
            <a:r>
              <a:rPr lang="en-CA"/>
              <a:t>Chapter 14 Exercises (2/2) </a:t>
            </a:r>
          </a:p>
        </p:txBody>
      </p:sp>
    </p:spTree>
    <p:custDataLst>
      <p:tags r:id="rId1"/>
    </p:custDataLst>
    <p:extLst>
      <p:ext uri="{BB962C8B-B14F-4D97-AF65-F5344CB8AC3E}">
        <p14:creationId xmlns:p14="http://schemas.microsoft.com/office/powerpoint/2010/main" val="228865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15: Logistic regression</a:t>
            </a:r>
          </a:p>
        </p:txBody>
      </p:sp>
    </p:spTree>
    <p:custDataLst>
      <p:tags r:id="rId1"/>
    </p:custDataLst>
    <p:extLst>
      <p:ext uri="{BB962C8B-B14F-4D97-AF65-F5344CB8AC3E}">
        <p14:creationId xmlns:p14="http://schemas.microsoft.com/office/powerpoint/2010/main" val="314176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F6A5817B-6454-4327-B1B8-E09032BC6C97}"/>
              </a:ext>
            </a:extLst>
          </p:cNvPr>
          <p:cNvSpPr>
            <a:spLocks noGrp="1"/>
          </p:cNvSpPr>
          <p:nvPr>
            <p:ph type="body" sz="quarter" idx="11"/>
          </p:nvPr>
        </p:nvSpPr>
        <p:spPr/>
        <p:txBody>
          <a:bodyPr vert="horz" lIns="91440" tIns="45720" rIns="91440" bIns="45720" rtlCol="0" anchor="t">
            <a:noAutofit/>
          </a:bodyPr>
          <a:lstStyle/>
          <a:p>
            <a:pPr marL="179705" indent="-283210">
              <a:buClrTx/>
            </a:pPr>
            <a:r>
              <a:rPr lang="en-GB">
                <a:cs typeface="Arial"/>
              </a:rPr>
              <a:t>Logistic Regression</a:t>
            </a:r>
            <a:endParaRPr lang="en-US"/>
          </a:p>
          <a:p>
            <a:pPr marL="179705" indent="-283210">
              <a:buClrTx/>
            </a:pPr>
            <a:r>
              <a:rPr lang="en-GB">
                <a:cs typeface="Arial"/>
              </a:rPr>
              <a:t>Binary Logistic Regression</a:t>
            </a:r>
          </a:p>
          <a:p>
            <a:pPr marL="182245">
              <a:buClrTx/>
            </a:pPr>
            <a:r>
              <a:rPr lang="en-GB">
                <a:ea typeface="+mn-lt"/>
                <a:cs typeface="+mn-lt"/>
              </a:rPr>
              <a:t>Why Not Use Linear Regression?</a:t>
            </a:r>
            <a:endParaRPr lang="en-GB"/>
          </a:p>
          <a:p>
            <a:pPr marL="179705" indent="-283210">
              <a:buClrTx/>
            </a:pPr>
            <a:r>
              <a:rPr lang="en-US">
                <a:cs typeface="Arial"/>
              </a:rPr>
              <a:t>Why Use Ln Odds?</a:t>
            </a:r>
          </a:p>
          <a:p>
            <a:pPr marL="179705" indent="-283210">
              <a:buClrTx/>
            </a:pPr>
            <a:r>
              <a:rPr lang="en-US">
                <a:cs typeface="Arial"/>
              </a:rPr>
              <a:t>Logistic Regression Modeling Example</a:t>
            </a:r>
          </a:p>
          <a:p>
            <a:pPr marL="179705" indent="-283210">
              <a:buClrTx/>
            </a:pPr>
            <a:r>
              <a:rPr lang="en-US">
                <a:cs typeface="Arial"/>
              </a:rPr>
              <a:t>Logistic Regression Fallout</a:t>
            </a:r>
          </a:p>
          <a:p>
            <a:pPr marL="179705" indent="-283210">
              <a:buClrTx/>
            </a:pPr>
            <a:r>
              <a:rPr lang="en-US">
                <a:cs typeface="Arial"/>
              </a:rPr>
              <a:t>Logistic Regression Considerations</a:t>
            </a:r>
          </a:p>
          <a:p>
            <a:pPr marL="179705" indent="-283210">
              <a:buClrTx/>
            </a:pPr>
            <a:r>
              <a:rPr lang="en-US">
                <a:ea typeface="+mn-lt"/>
                <a:cs typeface="+mn-lt"/>
              </a:rPr>
              <a:t>Demonstration</a:t>
            </a:r>
          </a:p>
          <a:p>
            <a:pPr marL="179705" indent="-283210">
              <a:buClrTx/>
            </a:pPr>
            <a:r>
              <a:rPr lang="en-US">
                <a:latin typeface="Arial"/>
                <a:ea typeface="+mn-lt"/>
                <a:cs typeface="+mn-lt"/>
              </a:rPr>
              <a:t>Logistic Regression in Knowledge Studio</a:t>
            </a: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BAC2401A-AF1C-4D12-93FE-16D2A740AB4E}"/>
              </a:ext>
            </a:extLst>
          </p:cNvPr>
          <p:cNvSpPr>
            <a:spLocks noGrp="1"/>
          </p:cNvSpPr>
          <p:nvPr>
            <p:ph type="title"/>
          </p:nvPr>
        </p:nvSpPr>
        <p:spPr/>
        <p:txBody>
          <a:bodyPr/>
          <a:lstStyle/>
          <a:p>
            <a:r>
              <a:rPr lang="en-CA"/>
              <a:t>Contents </a:t>
            </a:r>
          </a:p>
        </p:txBody>
      </p:sp>
    </p:spTree>
    <p:custDataLst>
      <p:tags r:id="rId1"/>
    </p:custDataLst>
    <p:extLst>
      <p:ext uri="{BB962C8B-B14F-4D97-AF65-F5344CB8AC3E}">
        <p14:creationId xmlns:p14="http://schemas.microsoft.com/office/powerpoint/2010/main" val="87325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AF90F9-8D85-4D47-824D-074A17B29936}"/>
              </a:ext>
            </a:extLst>
          </p:cNvPr>
          <p:cNvSpPr>
            <a:spLocks noGrp="1"/>
          </p:cNvSpPr>
          <p:nvPr>
            <p:ph type="body" sz="quarter" idx="11"/>
          </p:nvPr>
        </p:nvSpPr>
        <p:spPr>
          <a:xfrm>
            <a:off x="457200" y="887355"/>
            <a:ext cx="8215678" cy="3938870"/>
          </a:xfrm>
        </p:spPr>
        <p:txBody>
          <a:bodyPr vert="horz" lIns="91440" tIns="45720" rIns="91440" bIns="45720" rtlCol="0" anchor="t">
            <a:noAutofit/>
          </a:bodyPr>
          <a:lstStyle/>
          <a:p>
            <a:pPr indent="-283210">
              <a:spcAft>
                <a:spcPts val="600"/>
              </a:spcAft>
            </a:pPr>
            <a:r>
              <a:rPr lang="en-US">
                <a:ea typeface="+mn-lt"/>
                <a:cs typeface="+mn-lt"/>
              </a:rPr>
              <a:t>An extension of Linear Regression </a:t>
            </a:r>
            <a:endParaRPr lang="en-US"/>
          </a:p>
          <a:p>
            <a:pPr indent="-283210">
              <a:spcAft>
                <a:spcPts val="600"/>
              </a:spcAft>
            </a:pPr>
            <a:r>
              <a:rPr lang="en-US">
                <a:ea typeface="+mn-lt"/>
                <a:cs typeface="+mn-lt"/>
              </a:rPr>
              <a:t>A modelling technique used for predicting a binary or categorical dependent variable</a:t>
            </a:r>
            <a:endParaRPr lang="en-US">
              <a:ea typeface="+mn-lt"/>
            </a:endParaRPr>
          </a:p>
          <a:p>
            <a:pPr lvl="1" indent="-283210">
              <a:spcAft>
                <a:spcPts val="600"/>
              </a:spcAft>
            </a:pPr>
            <a:r>
              <a:rPr lang="en-US" i="1">
                <a:latin typeface="Arial"/>
                <a:ea typeface="+mn-lt"/>
                <a:cs typeface="Arial"/>
              </a:rPr>
              <a:t>Binary Logistic Regression</a:t>
            </a:r>
            <a:r>
              <a:rPr lang="en-US">
                <a:latin typeface="Arial"/>
                <a:ea typeface="+mn-lt"/>
                <a:cs typeface="Arial"/>
              </a:rPr>
              <a:t>: Dependent</a:t>
            </a:r>
            <a:r>
              <a:rPr lang="en-US">
                <a:latin typeface="Arial"/>
                <a:ea typeface="+mn-lt"/>
                <a:cs typeface="+mn-lt"/>
              </a:rPr>
              <a:t> Variable, is binary with two categories. For example:</a:t>
            </a:r>
            <a:endParaRPr lang="en-US">
              <a:latin typeface="Arial"/>
            </a:endParaRPr>
          </a:p>
          <a:p>
            <a:pPr lvl="2" indent="-283210">
              <a:spcAft>
                <a:spcPts val="600"/>
              </a:spcAft>
            </a:pPr>
            <a:r>
              <a:rPr lang="en-US">
                <a:ea typeface="+mn-lt"/>
                <a:cs typeface="+mn-lt"/>
              </a:rPr>
              <a:t>0, 1</a:t>
            </a:r>
            <a:endParaRPr lang="en-US">
              <a:latin typeface="Arial" panose="020B0604020202020204" pitchFamily="34" charset="0"/>
            </a:endParaRPr>
          </a:p>
          <a:p>
            <a:pPr lvl="2" indent="-283210">
              <a:spcAft>
                <a:spcPts val="600"/>
              </a:spcAft>
            </a:pPr>
            <a:r>
              <a:rPr lang="en-US">
                <a:ea typeface="+mn-lt"/>
                <a:cs typeface="+mn-lt"/>
              </a:rPr>
              <a:t>Bad, Good</a:t>
            </a:r>
            <a:endParaRPr lang="en-US">
              <a:latin typeface="Arial" panose="020B0604020202020204" pitchFamily="34" charset="0"/>
            </a:endParaRPr>
          </a:p>
          <a:p>
            <a:pPr lvl="2" indent="-283210">
              <a:spcAft>
                <a:spcPts val="600"/>
              </a:spcAft>
            </a:pPr>
            <a:r>
              <a:rPr lang="en-US">
                <a:latin typeface="Arial"/>
                <a:ea typeface="+mn-lt"/>
                <a:cs typeface="+mn-lt"/>
              </a:rPr>
              <a:t>Yes, No</a:t>
            </a:r>
            <a:endParaRPr lang="en-US">
              <a:latin typeface="Arial"/>
            </a:endParaRPr>
          </a:p>
          <a:p>
            <a:pPr lvl="1" indent="-283210">
              <a:spcAft>
                <a:spcPts val="600"/>
              </a:spcAft>
            </a:pPr>
            <a:r>
              <a:rPr lang="en-US" i="1">
                <a:latin typeface="Arial"/>
                <a:ea typeface="+mn-lt"/>
                <a:cs typeface="+mn-lt"/>
              </a:rPr>
              <a:t>Multinomial Logistic Regression</a:t>
            </a:r>
            <a:r>
              <a:rPr lang="en-US">
                <a:latin typeface="Arial"/>
                <a:ea typeface="+mn-lt"/>
                <a:cs typeface="+mn-lt"/>
              </a:rPr>
              <a:t>: Problems with three or more DV categories. For example:</a:t>
            </a:r>
            <a:endParaRPr lang="en-US">
              <a:latin typeface="Arial"/>
              <a:ea typeface="+mn-lt"/>
            </a:endParaRPr>
          </a:p>
          <a:p>
            <a:pPr lvl="2" indent="-283210">
              <a:spcAft>
                <a:spcPts val="600"/>
              </a:spcAft>
            </a:pPr>
            <a:r>
              <a:rPr lang="en-US">
                <a:latin typeface="Arial"/>
                <a:ea typeface="+mn-lt"/>
                <a:cs typeface="+mn-lt"/>
              </a:rPr>
              <a:t> Low, Medium, High</a:t>
            </a:r>
          </a:p>
          <a:p>
            <a:pPr lvl="1" indent="-283210">
              <a:spcAft>
                <a:spcPts val="600"/>
              </a:spcAft>
            </a:pPr>
            <a:r>
              <a:rPr lang="en-US" i="1">
                <a:latin typeface="Arial"/>
                <a:ea typeface="+mn-lt"/>
                <a:cs typeface="+mn-lt"/>
              </a:rPr>
              <a:t>Ordinal Logistic Regression:</a:t>
            </a:r>
            <a:r>
              <a:rPr lang="en-US">
                <a:latin typeface="Arial"/>
                <a:ea typeface="+mn-lt"/>
                <a:cs typeface="+mn-lt"/>
              </a:rPr>
              <a:t> Problems with three or more DV categories with ordering. For example: </a:t>
            </a:r>
          </a:p>
          <a:p>
            <a:pPr lvl="2" indent="-283210">
              <a:spcAft>
                <a:spcPts val="600"/>
              </a:spcAft>
            </a:pPr>
            <a:r>
              <a:rPr lang="en-US">
                <a:latin typeface="Arial"/>
                <a:ea typeface="+mn-lt"/>
                <a:cs typeface="+mn-lt"/>
              </a:rPr>
              <a:t>Movie rating from 1 to 5</a:t>
            </a:r>
            <a:endParaRPr lang="en-US">
              <a:latin typeface="Arial" panose="020B0604020202020204" pitchFamily="34" charset="0"/>
            </a:endParaRPr>
          </a:p>
          <a:p>
            <a:pPr lvl="1" indent="-283210">
              <a:spcAft>
                <a:spcPts val="600"/>
              </a:spcAft>
            </a:pPr>
            <a:r>
              <a:rPr lang="en-US">
                <a:latin typeface="Arial"/>
                <a:ea typeface="+mn-lt"/>
                <a:cs typeface="+mn-lt"/>
              </a:rPr>
              <a:t>A Logistic Regression will provide an estimate of the probability that the DV will be in a specific category</a:t>
            </a:r>
            <a:endParaRPr lang="en-US">
              <a:latin typeface="Arial"/>
            </a:endParaRPr>
          </a:p>
        </p:txBody>
      </p:sp>
      <p:sp>
        <p:nvSpPr>
          <p:cNvPr id="3" name="Title 2">
            <a:extLst>
              <a:ext uri="{FF2B5EF4-FFF2-40B4-BE49-F238E27FC236}">
                <a16:creationId xmlns:a16="http://schemas.microsoft.com/office/drawing/2014/main" id="{A075473E-EFCA-4496-8F64-F1E3E587458B}"/>
              </a:ext>
            </a:extLst>
          </p:cNvPr>
          <p:cNvSpPr>
            <a:spLocks noGrp="1"/>
          </p:cNvSpPr>
          <p:nvPr>
            <p:ph type="title"/>
          </p:nvPr>
        </p:nvSpPr>
        <p:spPr/>
        <p:txBody>
          <a:bodyPr/>
          <a:lstStyle/>
          <a:p>
            <a:r>
              <a:rPr lang="en-US">
                <a:latin typeface="Arial"/>
                <a:cs typeface="Arial"/>
              </a:rPr>
              <a:t>Logistic Regression</a:t>
            </a:r>
            <a:endParaRPr lang="en-US"/>
          </a:p>
        </p:txBody>
      </p:sp>
      <p:sp>
        <p:nvSpPr>
          <p:cNvPr id="4" name="Slide Number Placeholder 3">
            <a:extLst>
              <a:ext uri="{FF2B5EF4-FFF2-40B4-BE49-F238E27FC236}">
                <a16:creationId xmlns:a16="http://schemas.microsoft.com/office/drawing/2014/main" id="{39D001CE-C47B-4624-8106-22CF67C3E0F5}"/>
              </a:ext>
            </a:extLst>
          </p:cNvPr>
          <p:cNvSpPr>
            <a:spLocks noGrp="1"/>
          </p:cNvSpPr>
          <p:nvPr>
            <p:ph type="sldNum" sz="quarter" idx="10"/>
          </p:nvPr>
        </p:nvSpPr>
        <p:spPr/>
        <p:txBody>
          <a:bodyPr/>
          <a:lstStyle/>
          <a:p>
            <a:fld id="{C51B5984-C094-0A42-BFB6-9F57449A1222}" type="slidenum">
              <a:rPr lang="en-US" dirty="0" smtClean="0"/>
              <a:pPr/>
              <a:t>314</a:t>
            </a:fld>
            <a:endParaRPr lang="en-US"/>
          </a:p>
        </p:txBody>
      </p:sp>
    </p:spTree>
    <p:custDataLst>
      <p:tags r:id="rId1"/>
    </p:custDataLst>
    <p:extLst>
      <p:ext uri="{BB962C8B-B14F-4D97-AF65-F5344CB8AC3E}">
        <p14:creationId xmlns:p14="http://schemas.microsoft.com/office/powerpoint/2010/main" val="74202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F6702-E43A-4410-9FF2-D96C2E077698}"/>
              </a:ext>
            </a:extLst>
          </p:cNvPr>
          <p:cNvSpPr>
            <a:spLocks noGrp="1"/>
          </p:cNvSpPr>
          <p:nvPr>
            <p:ph type="body" sz="quarter" idx="11"/>
          </p:nvPr>
        </p:nvSpPr>
        <p:spPr/>
        <p:txBody>
          <a:bodyPr vert="horz" lIns="91440" tIns="45720" rIns="91440" bIns="45720" rtlCol="0" anchor="t">
            <a:noAutofit/>
          </a:bodyPr>
          <a:lstStyle/>
          <a:p>
            <a:r>
              <a:rPr lang="en-US">
                <a:ea typeface="+mn-lt"/>
                <a:cs typeface="+mn-lt"/>
              </a:rPr>
              <a:t>Our focus in this course</a:t>
            </a:r>
          </a:p>
          <a:p>
            <a:r>
              <a:rPr lang="en-US" b="1">
                <a:ea typeface="+mn-lt"/>
                <a:cs typeface="+mn-lt"/>
              </a:rPr>
              <a:t>Binary Logistic Regression </a:t>
            </a:r>
            <a:r>
              <a:rPr lang="en-US">
                <a:ea typeface="+mn-lt"/>
                <a:cs typeface="+mn-lt"/>
              </a:rPr>
              <a:t>has the following characteristics: </a:t>
            </a:r>
            <a:endParaRPr lang="en-US"/>
          </a:p>
          <a:p>
            <a:pPr lvl="1"/>
            <a:r>
              <a:rPr lang="en-US">
                <a:latin typeface="Arial"/>
                <a:ea typeface="+mn-lt"/>
                <a:cs typeface="+mn-lt"/>
              </a:rPr>
              <a:t>Does not assume linearity of relationship between the </a:t>
            </a:r>
            <a:r>
              <a:rPr lang="en-US" i="1">
                <a:latin typeface="Arial"/>
                <a:ea typeface="+mn-lt"/>
                <a:cs typeface="+mn-lt"/>
              </a:rPr>
              <a:t>Independent </a:t>
            </a:r>
            <a:r>
              <a:rPr lang="en-US">
                <a:latin typeface="Arial"/>
                <a:ea typeface="+mn-lt"/>
                <a:cs typeface="+mn-lt"/>
              </a:rPr>
              <a:t>and </a:t>
            </a:r>
            <a:r>
              <a:rPr lang="en-US" i="1">
                <a:latin typeface="Arial"/>
                <a:ea typeface="+mn-lt"/>
                <a:cs typeface="+mn-lt"/>
              </a:rPr>
              <a:t>Dependent Variables</a:t>
            </a:r>
            <a:r>
              <a:rPr lang="en-US">
                <a:latin typeface="Arial"/>
                <a:ea typeface="+mn-lt"/>
                <a:cs typeface="+mn-lt"/>
              </a:rPr>
              <a:t> </a:t>
            </a:r>
            <a:endParaRPr lang="en-US">
              <a:latin typeface="Arial"/>
            </a:endParaRPr>
          </a:p>
          <a:p>
            <a:pPr lvl="1"/>
            <a:r>
              <a:rPr lang="en-US">
                <a:ea typeface="+mn-lt"/>
                <a:cs typeface="+mn-lt"/>
              </a:rPr>
              <a:t>The </a:t>
            </a:r>
            <a:r>
              <a:rPr lang="en-US" i="1">
                <a:ea typeface="+mn-lt"/>
                <a:cs typeface="+mn-lt"/>
              </a:rPr>
              <a:t>Dependent Variable</a:t>
            </a:r>
            <a:r>
              <a:rPr lang="en-US">
                <a:ea typeface="+mn-lt"/>
                <a:cs typeface="+mn-lt"/>
              </a:rPr>
              <a:t>, can be categorical; yes, no, or numeric; 0, 1, but can have only two categories </a:t>
            </a:r>
            <a:endParaRPr lang="en-US"/>
          </a:p>
          <a:p>
            <a:pPr lvl="1"/>
            <a:r>
              <a:rPr lang="en-US">
                <a:ea typeface="+mn-lt"/>
                <a:cs typeface="+mn-lt"/>
              </a:rPr>
              <a:t>The </a:t>
            </a:r>
            <a:r>
              <a:rPr lang="en-US" i="1">
                <a:ea typeface="+mn-lt"/>
                <a:cs typeface="+mn-lt"/>
              </a:rPr>
              <a:t>Independent Variable(s)</a:t>
            </a:r>
            <a:r>
              <a:rPr lang="en-US">
                <a:ea typeface="+mn-lt"/>
                <a:cs typeface="+mn-lt"/>
              </a:rPr>
              <a:t>, can be discrete, continuous or a mixture of both </a:t>
            </a:r>
            <a:endParaRPr lang="en-US"/>
          </a:p>
          <a:p>
            <a:pPr lvl="1"/>
            <a:r>
              <a:rPr lang="en-US" b="1">
                <a:latin typeface="Arial"/>
                <a:ea typeface="+mn-lt"/>
                <a:cs typeface="+mn-lt"/>
              </a:rPr>
              <a:t>Logistic Regression </a:t>
            </a:r>
            <a:r>
              <a:rPr lang="en-US">
                <a:latin typeface="Arial"/>
                <a:ea typeface="+mn-lt"/>
                <a:cs typeface="+mn-lt"/>
              </a:rPr>
              <a:t>treats categorical independent variables in the same fashion as </a:t>
            </a:r>
            <a:r>
              <a:rPr lang="en-US" b="1">
                <a:latin typeface="Arial"/>
                <a:ea typeface="+mn-lt"/>
                <a:cs typeface="+mn-lt"/>
              </a:rPr>
              <a:t>Linear</a:t>
            </a:r>
            <a:r>
              <a:rPr lang="en-US">
                <a:latin typeface="Arial"/>
                <a:ea typeface="+mn-lt"/>
                <a:cs typeface="+mn-lt"/>
              </a:rPr>
              <a:t> </a:t>
            </a:r>
            <a:r>
              <a:rPr lang="en-US" b="1">
                <a:latin typeface="Arial"/>
                <a:ea typeface="+mn-lt"/>
                <a:cs typeface="+mn-lt"/>
              </a:rPr>
              <a:t>Regression</a:t>
            </a:r>
            <a:endParaRPr lang="en-US">
              <a:latin typeface="Arial"/>
              <a:cs typeface="Arial"/>
            </a:endParaRPr>
          </a:p>
        </p:txBody>
      </p:sp>
      <p:sp>
        <p:nvSpPr>
          <p:cNvPr id="3" name="Title 2">
            <a:extLst>
              <a:ext uri="{FF2B5EF4-FFF2-40B4-BE49-F238E27FC236}">
                <a16:creationId xmlns:a16="http://schemas.microsoft.com/office/drawing/2014/main" id="{B8637248-68DE-4742-8340-919E321D1625}"/>
              </a:ext>
            </a:extLst>
          </p:cNvPr>
          <p:cNvSpPr>
            <a:spLocks noGrp="1"/>
          </p:cNvSpPr>
          <p:nvPr>
            <p:ph type="title"/>
          </p:nvPr>
        </p:nvSpPr>
        <p:spPr/>
        <p:txBody>
          <a:bodyPr/>
          <a:lstStyle/>
          <a:p>
            <a:r>
              <a:rPr lang="en-US"/>
              <a:t>Binary Logistic Regression</a:t>
            </a:r>
          </a:p>
        </p:txBody>
      </p:sp>
      <p:sp>
        <p:nvSpPr>
          <p:cNvPr id="4" name="Slide Number Placeholder 3">
            <a:extLst>
              <a:ext uri="{FF2B5EF4-FFF2-40B4-BE49-F238E27FC236}">
                <a16:creationId xmlns:a16="http://schemas.microsoft.com/office/drawing/2014/main" id="{7CD5A8F7-BF45-459E-9041-1A0A089A7CC0}"/>
              </a:ext>
            </a:extLst>
          </p:cNvPr>
          <p:cNvSpPr>
            <a:spLocks noGrp="1"/>
          </p:cNvSpPr>
          <p:nvPr>
            <p:ph type="sldNum" sz="quarter" idx="10"/>
          </p:nvPr>
        </p:nvSpPr>
        <p:spPr/>
        <p:txBody>
          <a:bodyPr/>
          <a:lstStyle/>
          <a:p>
            <a:fld id="{C51B5984-C094-0A42-BFB6-9F57449A1222}" type="slidenum">
              <a:rPr lang="en-US" dirty="0" smtClean="0"/>
              <a:pPr/>
              <a:t>315</a:t>
            </a:fld>
            <a:endParaRPr lang="en-US"/>
          </a:p>
        </p:txBody>
      </p:sp>
    </p:spTree>
    <p:custDataLst>
      <p:tags r:id="rId1"/>
    </p:custDataLst>
    <p:extLst>
      <p:ext uri="{BB962C8B-B14F-4D97-AF65-F5344CB8AC3E}">
        <p14:creationId xmlns:p14="http://schemas.microsoft.com/office/powerpoint/2010/main" val="191894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B37EBC-841E-4D79-964A-BF03C7D9035D}"/>
              </a:ext>
            </a:extLst>
          </p:cNvPr>
          <p:cNvSpPr>
            <a:spLocks noGrp="1"/>
          </p:cNvSpPr>
          <p:nvPr>
            <p:ph type="body" sz="quarter" idx="11"/>
          </p:nvPr>
        </p:nvSpPr>
        <p:spPr>
          <a:xfrm>
            <a:off x="457200" y="975278"/>
            <a:ext cx="5105643" cy="4079700"/>
          </a:xfrm>
        </p:spPr>
        <p:txBody>
          <a:bodyPr vert="horz" lIns="91440" tIns="45720" rIns="91440" bIns="45720" rtlCol="0" anchor="t">
            <a:noAutofit/>
          </a:bodyPr>
          <a:lstStyle/>
          <a:p>
            <a:r>
              <a:rPr lang="en-US">
                <a:ea typeface="+mn-lt"/>
                <a:cs typeface="+mn-lt"/>
              </a:rPr>
              <a:t>A Linear Regression model cannot be applied to the categorical DV. This violates one of its primary assumptions</a:t>
            </a:r>
          </a:p>
          <a:p>
            <a:pPr lvl="1"/>
            <a:r>
              <a:rPr lang="en-US">
                <a:latin typeface="Arial"/>
                <a:ea typeface="+mn-lt"/>
                <a:cs typeface="+mn-lt"/>
              </a:rPr>
              <a:t>Recall: Linear Regression assumes a linear association between the dependent and independent variable(s). This means</a:t>
            </a:r>
            <a:r>
              <a:rPr lang="en-GB">
                <a:latin typeface="Arial"/>
                <a:ea typeface="+mn-lt"/>
                <a:cs typeface="+mn-lt"/>
              </a:rPr>
              <a:t> that small changes in inputs lead to small changes in outputs</a:t>
            </a:r>
            <a:endParaRPr lang="en-US">
              <a:latin typeface="Arial"/>
              <a:ea typeface="+mn-lt"/>
              <a:cs typeface="+mn-lt"/>
            </a:endParaRPr>
          </a:p>
          <a:p>
            <a:pPr marL="0" indent="0">
              <a:buNone/>
            </a:pPr>
            <a:r>
              <a:rPr lang="en-US" sz="1350">
                <a:latin typeface="Arial"/>
                <a:ea typeface="+mn-lt"/>
                <a:cs typeface="+mn-lt"/>
              </a:rPr>
              <a:t>                                          y = a+b</a:t>
            </a:r>
            <a:r>
              <a:rPr lang="en-US" sz="1350" baseline="-25000">
                <a:latin typeface="Arial"/>
                <a:ea typeface="+mn-lt"/>
                <a:cs typeface="+mn-lt"/>
              </a:rPr>
              <a:t>1</a:t>
            </a:r>
            <a:r>
              <a:rPr lang="en-US" sz="1350">
                <a:latin typeface="Arial"/>
                <a:ea typeface="+mn-lt"/>
                <a:cs typeface="+mn-lt"/>
              </a:rPr>
              <a:t> x</a:t>
            </a:r>
            <a:endParaRPr lang="en-GB"/>
          </a:p>
          <a:p>
            <a:pPr lvl="1"/>
            <a:r>
              <a:rPr lang="en-GB">
                <a:latin typeface="Arial"/>
                <a:ea typeface="+mn-lt"/>
                <a:cs typeface="+mn-lt"/>
              </a:rPr>
              <a:t>For Binary or Categorical dependent variables, this makes no sense, since “small changes in outputs” has no valid meaning. So, the linear function fails to represent it as it can have a value greater than 1 or less than 0 </a:t>
            </a:r>
            <a:endParaRPr lang="en-GB">
              <a:latin typeface="Arial"/>
              <a:cs typeface="Arial"/>
            </a:endParaRPr>
          </a:p>
          <a:p>
            <a:endParaRPr lang="en-GB"/>
          </a:p>
          <a:p>
            <a:endParaRPr lang="en-US"/>
          </a:p>
        </p:txBody>
      </p:sp>
      <p:sp>
        <p:nvSpPr>
          <p:cNvPr id="3" name="Title 2">
            <a:extLst>
              <a:ext uri="{FF2B5EF4-FFF2-40B4-BE49-F238E27FC236}">
                <a16:creationId xmlns:a16="http://schemas.microsoft.com/office/drawing/2014/main" id="{C537719A-A857-4ECB-9C12-F11F2F145864}"/>
              </a:ext>
            </a:extLst>
          </p:cNvPr>
          <p:cNvSpPr>
            <a:spLocks noGrp="1"/>
          </p:cNvSpPr>
          <p:nvPr>
            <p:ph type="title"/>
          </p:nvPr>
        </p:nvSpPr>
        <p:spPr/>
        <p:txBody>
          <a:bodyPr/>
          <a:lstStyle/>
          <a:p>
            <a:r>
              <a:rPr lang="en-GB">
                <a:latin typeface="Arial"/>
                <a:cs typeface="Arial"/>
              </a:rPr>
              <a:t>Why Not Use Linear Regression?</a:t>
            </a:r>
            <a:endParaRPr lang="en-US"/>
          </a:p>
        </p:txBody>
      </p:sp>
      <p:sp>
        <p:nvSpPr>
          <p:cNvPr id="4" name="Slide Number Placeholder 3">
            <a:extLst>
              <a:ext uri="{FF2B5EF4-FFF2-40B4-BE49-F238E27FC236}">
                <a16:creationId xmlns:a16="http://schemas.microsoft.com/office/drawing/2014/main" id="{49572B96-7E7C-4D45-9E0D-11C7AF16D637}"/>
              </a:ext>
            </a:extLst>
          </p:cNvPr>
          <p:cNvSpPr>
            <a:spLocks noGrp="1"/>
          </p:cNvSpPr>
          <p:nvPr>
            <p:ph type="sldNum" sz="quarter" idx="10"/>
          </p:nvPr>
        </p:nvSpPr>
        <p:spPr/>
        <p:txBody>
          <a:bodyPr/>
          <a:lstStyle/>
          <a:p>
            <a:fld id="{C51B5984-C094-0A42-BFB6-9F57449A1222}" type="slidenum">
              <a:rPr lang="en-US" dirty="0" smtClean="0"/>
              <a:pPr/>
              <a:t>316</a:t>
            </a:fld>
            <a:endParaRPr lang="en-US"/>
          </a:p>
        </p:txBody>
      </p:sp>
      <p:pic>
        <p:nvPicPr>
          <p:cNvPr id="8" name="Picture 8" descr="A picture containing bird&#10;&#10;Description generated with very high confidence">
            <a:extLst>
              <a:ext uri="{FF2B5EF4-FFF2-40B4-BE49-F238E27FC236}">
                <a16:creationId xmlns:a16="http://schemas.microsoft.com/office/drawing/2014/main" id="{5789832A-6E55-4FD3-90DF-83585064D7DA}"/>
              </a:ext>
            </a:extLst>
          </p:cNvPr>
          <p:cNvPicPr>
            <a:picLocks noChangeAspect="1"/>
          </p:cNvPicPr>
          <p:nvPr/>
        </p:nvPicPr>
        <p:blipFill rotWithShape="1">
          <a:blip r:embed="rId3"/>
          <a:srcRect r="50131" b="-261"/>
          <a:stretch/>
        </p:blipFill>
        <p:spPr>
          <a:xfrm>
            <a:off x="5918200" y="973390"/>
            <a:ext cx="2850971" cy="2534377"/>
          </a:xfrm>
          <a:prstGeom prst="rect">
            <a:avLst/>
          </a:prstGeom>
        </p:spPr>
      </p:pic>
    </p:spTree>
    <p:extLst>
      <p:ext uri="{BB962C8B-B14F-4D97-AF65-F5344CB8AC3E}">
        <p14:creationId xmlns:p14="http://schemas.microsoft.com/office/powerpoint/2010/main" val="298816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401D22-0183-44A8-B9BA-379C329ACDA4}"/>
              </a:ext>
            </a:extLst>
          </p:cNvPr>
          <p:cNvSpPr>
            <a:spLocks noGrp="1"/>
          </p:cNvSpPr>
          <p:nvPr>
            <p:ph type="body" sz="quarter" idx="11"/>
          </p:nvPr>
        </p:nvSpPr>
        <p:spPr>
          <a:xfrm>
            <a:off x="457200" y="975278"/>
            <a:ext cx="5785620" cy="3783761"/>
          </a:xfrm>
        </p:spPr>
        <p:txBody>
          <a:bodyPr vert="horz" lIns="91440" tIns="45720" rIns="91440" bIns="45720" rtlCol="0" anchor="t">
            <a:noAutofit/>
          </a:bodyPr>
          <a:lstStyle/>
          <a:p>
            <a:pPr>
              <a:spcAft>
                <a:spcPts val="300"/>
              </a:spcAft>
            </a:pPr>
            <a:r>
              <a:rPr lang="en-GB">
                <a:ea typeface="+mn-lt"/>
                <a:cs typeface="+mn-lt"/>
              </a:rPr>
              <a:t>Assume a linear model between the IVs and the </a:t>
            </a:r>
            <a:r>
              <a:rPr lang="en-GB" i="1">
                <a:ea typeface="+mn-lt"/>
                <a:cs typeface="+mn-lt"/>
              </a:rPr>
              <a:t>probability</a:t>
            </a:r>
            <a:r>
              <a:rPr lang="en-GB">
                <a:ea typeface="+mn-lt"/>
                <a:cs typeface="+mn-lt"/>
              </a:rPr>
              <a:t> that a DV will be in a specific (target) category</a:t>
            </a:r>
            <a:endParaRPr lang="en-US">
              <a:ea typeface="+mn-lt"/>
              <a:cs typeface="+mn-lt"/>
            </a:endParaRPr>
          </a:p>
          <a:p>
            <a:pPr marL="685800" lvl="1" indent="-342900">
              <a:spcAft>
                <a:spcPts val="300"/>
              </a:spcAft>
            </a:pPr>
            <a:r>
              <a:rPr lang="en-GB">
                <a:latin typeface="+mn-lt"/>
                <a:ea typeface="+mn-lt"/>
                <a:cs typeface="+mn-lt"/>
              </a:rPr>
              <a:t>Problem #1: Probabilities are between 0 and 1, so linearity will break at the end points</a:t>
            </a:r>
            <a:endParaRPr lang="en-US">
              <a:latin typeface="+mn-lt"/>
              <a:ea typeface="+mn-lt"/>
              <a:cs typeface="+mn-lt"/>
            </a:endParaRPr>
          </a:p>
          <a:p>
            <a:pPr marL="685800" lvl="1" indent="-342900">
              <a:spcAft>
                <a:spcPts val="300"/>
              </a:spcAft>
            </a:pPr>
            <a:r>
              <a:rPr lang="en-GB">
                <a:latin typeface="+mn-lt"/>
                <a:ea typeface="+mn-lt"/>
                <a:cs typeface="+mn-lt"/>
              </a:rPr>
              <a:t>Solution #1: Use Odds instead of probabilities. </a:t>
            </a:r>
            <a:r>
              <a:rPr lang="en-GB" b="1">
                <a:solidFill>
                  <a:schemeClr val="bg2"/>
                </a:solidFill>
                <a:latin typeface="+mn-lt"/>
                <a:ea typeface="+mn-lt"/>
                <a:cs typeface="+mn-lt"/>
              </a:rPr>
              <a:t>odds= </a:t>
            </a:r>
            <a:r>
              <a:rPr lang="en-GB" b="1" i="1">
                <a:solidFill>
                  <a:schemeClr val="bg2"/>
                </a:solidFill>
                <a:latin typeface="+mn-lt"/>
                <a:ea typeface="+mn-lt"/>
                <a:cs typeface="+mn-lt"/>
              </a:rPr>
              <a:t>p/1-p </a:t>
            </a:r>
            <a:r>
              <a:rPr lang="en-GB">
                <a:latin typeface="+mn-lt"/>
                <a:ea typeface="+mn-lt"/>
                <a:cs typeface="+mn-lt"/>
              </a:rPr>
              <a:t>(where p = probability)</a:t>
            </a:r>
            <a:endParaRPr lang="en-US">
              <a:latin typeface="+mn-lt"/>
              <a:ea typeface="+mn-lt"/>
              <a:cs typeface="+mn-lt"/>
            </a:endParaRPr>
          </a:p>
          <a:p>
            <a:pPr marL="685800" lvl="1" indent="-342900">
              <a:spcAft>
                <a:spcPts val="300"/>
              </a:spcAft>
            </a:pPr>
            <a:r>
              <a:rPr lang="en-GB">
                <a:latin typeface="+mn-lt"/>
                <a:ea typeface="+mn-lt"/>
                <a:cs typeface="+mn-lt"/>
              </a:rPr>
              <a:t>Problem #2: But Odds are still between 0 and infinity, so linearity will break at the 0 side</a:t>
            </a:r>
            <a:endParaRPr lang="en-US">
              <a:latin typeface="+mn-lt"/>
              <a:ea typeface="+mn-lt"/>
              <a:cs typeface="+mn-lt"/>
            </a:endParaRPr>
          </a:p>
          <a:p>
            <a:pPr marL="685800" lvl="1" indent="-342900">
              <a:spcAft>
                <a:spcPts val="300"/>
              </a:spcAft>
            </a:pPr>
            <a:r>
              <a:rPr lang="en-GB">
                <a:latin typeface="+mn-lt"/>
                <a:ea typeface="+mn-lt"/>
                <a:cs typeface="+mn-lt"/>
              </a:rPr>
              <a:t>Solution #2: Use natural log of the Odds instead. That function is called </a:t>
            </a:r>
            <a:r>
              <a:rPr lang="en-GB" b="1">
                <a:solidFill>
                  <a:schemeClr val="bg2"/>
                </a:solidFill>
                <a:latin typeface="+mn-lt"/>
                <a:ea typeface="+mn-lt"/>
                <a:cs typeface="+mn-lt"/>
              </a:rPr>
              <a:t>logit: </a:t>
            </a:r>
            <a:r>
              <a:rPr lang="en-GB" b="1" i="1">
                <a:solidFill>
                  <a:schemeClr val="bg2"/>
                </a:solidFill>
                <a:latin typeface="+mn-lt"/>
                <a:ea typeface="+mn-lt"/>
                <a:cs typeface="+mn-lt"/>
              </a:rPr>
              <a:t>ln(odds) = ln(p/1-p) = logit(p)</a:t>
            </a:r>
            <a:endParaRPr lang="en-GB" b="1">
              <a:solidFill>
                <a:schemeClr val="bg2"/>
              </a:solidFill>
              <a:latin typeface="+mn-lt"/>
              <a:ea typeface="+mn-lt"/>
              <a:cs typeface="+mn-lt"/>
            </a:endParaRPr>
          </a:p>
          <a:p>
            <a:pPr>
              <a:spcAft>
                <a:spcPts val="300"/>
              </a:spcAft>
            </a:pPr>
            <a:r>
              <a:rPr lang="en-GB">
                <a:ea typeface="+mn-lt"/>
                <a:cs typeface="+mn-lt"/>
              </a:rPr>
              <a:t>Conclusion: In Logistic Regression, we claim that there is a </a:t>
            </a:r>
            <a:r>
              <a:rPr lang="en-GB" b="1">
                <a:ea typeface="+mn-lt"/>
                <a:cs typeface="+mn-lt"/>
              </a:rPr>
              <a:t>linear relationship </a:t>
            </a:r>
            <a:r>
              <a:rPr lang="en-GB">
                <a:ea typeface="+mn-lt"/>
                <a:cs typeface="+mn-lt"/>
              </a:rPr>
              <a:t>between the natural logarithm of the odds of DV and the IV(s)</a:t>
            </a:r>
            <a:endParaRPr lang="en-GB">
              <a:ea typeface="+mn-lt"/>
            </a:endParaRPr>
          </a:p>
          <a:p>
            <a:pPr lvl="1">
              <a:spcAft>
                <a:spcPts val="300"/>
              </a:spcAft>
            </a:pPr>
            <a:r>
              <a:rPr lang="en-GB">
                <a:latin typeface="Arial"/>
                <a:ea typeface="+mn-lt"/>
                <a:cs typeface="+mn-lt"/>
              </a:rPr>
              <a:t>Y in this equation is not the DV. It’s odds of DV</a:t>
            </a:r>
            <a:endParaRPr lang="en-GB">
              <a:latin typeface="Arial"/>
              <a:ea typeface="+mn-lt"/>
            </a:endParaRPr>
          </a:p>
          <a:p>
            <a:pPr lvl="1">
              <a:spcAft>
                <a:spcPts val="300"/>
              </a:spcAft>
            </a:pPr>
            <a:r>
              <a:rPr lang="en-GB">
                <a:latin typeface="Arial"/>
                <a:ea typeface="+mn-lt"/>
                <a:cs typeface="+mn-lt"/>
              </a:rPr>
              <a:t>If DV is YES and NO, Y is odds(YES)= number of YES cases divided by number of NO cases in the dataset</a:t>
            </a:r>
            <a:endParaRPr lang="en-GB">
              <a:latin typeface="Arial"/>
              <a:ea typeface="+mn-lt"/>
            </a:endParaRPr>
          </a:p>
          <a:p>
            <a:pPr lvl="1">
              <a:spcAft>
                <a:spcPts val="300"/>
              </a:spcAft>
            </a:pPr>
            <a:r>
              <a:rPr lang="en-GB">
                <a:latin typeface="Arial"/>
                <a:ea typeface="+mn-lt"/>
                <a:cs typeface="+mn-lt"/>
              </a:rPr>
              <a:t>And then we take natural logarithm of that number</a:t>
            </a:r>
            <a:endParaRPr lang="en-GB">
              <a:latin typeface="Arial"/>
              <a:ea typeface="+mn-lt"/>
            </a:endParaRPr>
          </a:p>
          <a:p>
            <a:pPr>
              <a:spcAft>
                <a:spcPts val="300"/>
              </a:spcAft>
            </a:pPr>
            <a:endParaRPr lang="en-GB">
              <a:ea typeface="+mn-lt"/>
            </a:endParaRPr>
          </a:p>
          <a:p>
            <a:pPr>
              <a:spcAft>
                <a:spcPts val="300"/>
              </a:spcAft>
            </a:pPr>
            <a:endParaRPr lang="en-GB">
              <a:ea typeface="+mn-lt"/>
              <a:cs typeface="+mn-lt"/>
            </a:endParaRPr>
          </a:p>
        </p:txBody>
      </p:sp>
      <p:sp>
        <p:nvSpPr>
          <p:cNvPr id="3" name="Title 2">
            <a:extLst>
              <a:ext uri="{FF2B5EF4-FFF2-40B4-BE49-F238E27FC236}">
                <a16:creationId xmlns:a16="http://schemas.microsoft.com/office/drawing/2014/main" id="{BE537BBD-DA77-4C7D-B712-E4E015CA5E10}"/>
              </a:ext>
            </a:extLst>
          </p:cNvPr>
          <p:cNvSpPr>
            <a:spLocks noGrp="1"/>
          </p:cNvSpPr>
          <p:nvPr>
            <p:ph type="title"/>
          </p:nvPr>
        </p:nvSpPr>
        <p:spPr/>
        <p:txBody>
          <a:bodyPr/>
          <a:lstStyle/>
          <a:p>
            <a:r>
              <a:rPr lang="en-US">
                <a:latin typeface="Arial"/>
                <a:cs typeface="Arial"/>
              </a:rPr>
              <a:t>Why Use </a:t>
            </a:r>
            <a:r>
              <a:rPr lang="en-GB">
                <a:latin typeface="Arial"/>
                <a:cs typeface="Arial"/>
              </a:rPr>
              <a:t>Ln Odds?</a:t>
            </a:r>
            <a:r>
              <a:rPr lang="en-US">
                <a:latin typeface="Arial"/>
                <a:cs typeface="Arial"/>
              </a:rPr>
              <a:t> </a:t>
            </a:r>
            <a:endParaRPr lang="en-US"/>
          </a:p>
        </p:txBody>
      </p:sp>
      <p:sp>
        <p:nvSpPr>
          <p:cNvPr id="4" name="Slide Number Placeholder 3">
            <a:extLst>
              <a:ext uri="{FF2B5EF4-FFF2-40B4-BE49-F238E27FC236}">
                <a16:creationId xmlns:a16="http://schemas.microsoft.com/office/drawing/2014/main" id="{283759A7-34DE-433E-B676-BB15C0C2AA7D}"/>
              </a:ext>
            </a:extLst>
          </p:cNvPr>
          <p:cNvSpPr>
            <a:spLocks noGrp="1"/>
          </p:cNvSpPr>
          <p:nvPr>
            <p:ph type="sldNum" sz="quarter" idx="10"/>
          </p:nvPr>
        </p:nvSpPr>
        <p:spPr/>
        <p:txBody>
          <a:bodyPr/>
          <a:lstStyle/>
          <a:p>
            <a:fld id="{C51B5984-C094-0A42-BFB6-9F57449A1222}" type="slidenum">
              <a:rPr lang="en-US" dirty="0" smtClean="0"/>
              <a:pPr/>
              <a:t>317</a:t>
            </a:fld>
            <a:endParaRPr lang="en-US"/>
          </a:p>
        </p:txBody>
      </p:sp>
      <p:pic>
        <p:nvPicPr>
          <p:cNvPr id="13" name="Picture 5" descr="A picture containing bird&#10;&#10;Description generated with very high confidence">
            <a:extLst>
              <a:ext uri="{FF2B5EF4-FFF2-40B4-BE49-F238E27FC236}">
                <a16:creationId xmlns:a16="http://schemas.microsoft.com/office/drawing/2014/main" id="{6E27EA53-27A2-44A2-8D61-C92ADC81F447}"/>
              </a:ext>
            </a:extLst>
          </p:cNvPr>
          <p:cNvPicPr>
            <a:picLocks noChangeAspect="1"/>
          </p:cNvPicPr>
          <p:nvPr/>
        </p:nvPicPr>
        <p:blipFill rotWithShape="1">
          <a:blip r:embed="rId3"/>
          <a:srcRect l="50267" r="-178" b="-552"/>
          <a:stretch/>
        </p:blipFill>
        <p:spPr>
          <a:xfrm>
            <a:off x="6381751" y="1022636"/>
            <a:ext cx="2551724" cy="2277468"/>
          </a:xfrm>
          <a:prstGeom prst="rect">
            <a:avLst/>
          </a:prstGeom>
        </p:spPr>
      </p:pic>
      <p:pic>
        <p:nvPicPr>
          <p:cNvPr id="14" name="Picture 14" descr="A close up of a clock&#10;&#10;Description generated with high confidence">
            <a:extLst>
              <a:ext uri="{FF2B5EF4-FFF2-40B4-BE49-F238E27FC236}">
                <a16:creationId xmlns:a16="http://schemas.microsoft.com/office/drawing/2014/main" id="{CF822835-532A-4D81-B8A7-2214C228A2F0}"/>
              </a:ext>
            </a:extLst>
          </p:cNvPr>
          <p:cNvPicPr>
            <a:picLocks noChangeAspect="1"/>
          </p:cNvPicPr>
          <p:nvPr/>
        </p:nvPicPr>
        <p:blipFill>
          <a:blip r:embed="rId4"/>
          <a:stretch>
            <a:fillRect/>
          </a:stretch>
        </p:blipFill>
        <p:spPr>
          <a:xfrm>
            <a:off x="6242686" y="4026710"/>
            <a:ext cx="2425700" cy="680568"/>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3B1003E2-245E-4501-BE6B-0D9F1CD91FFA}"/>
              </a:ext>
            </a:extLst>
          </p:cNvPr>
          <p:cNvPicPr>
            <a:picLocks noChangeAspect="1"/>
          </p:cNvPicPr>
          <p:nvPr/>
        </p:nvPicPr>
        <p:blipFill>
          <a:blip r:embed="rId5"/>
          <a:stretch>
            <a:fillRect/>
          </a:stretch>
        </p:blipFill>
        <p:spPr>
          <a:xfrm>
            <a:off x="7155180" y="3439478"/>
            <a:ext cx="1594485" cy="567690"/>
          </a:xfrm>
          <a:prstGeom prst="rect">
            <a:avLst/>
          </a:prstGeom>
        </p:spPr>
      </p:pic>
    </p:spTree>
    <p:extLst>
      <p:ext uri="{BB962C8B-B14F-4D97-AF65-F5344CB8AC3E}">
        <p14:creationId xmlns:p14="http://schemas.microsoft.com/office/powerpoint/2010/main" val="25628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F6254-E348-4C9A-9CC9-AC0D274CCC09}"/>
              </a:ext>
            </a:extLst>
          </p:cNvPr>
          <p:cNvSpPr>
            <a:spLocks noGrp="1"/>
          </p:cNvSpPr>
          <p:nvPr>
            <p:ph type="body" sz="quarter" idx="11"/>
          </p:nvPr>
        </p:nvSpPr>
        <p:spPr>
          <a:xfrm>
            <a:off x="457200" y="975278"/>
            <a:ext cx="8211808" cy="1483017"/>
          </a:xfrm>
        </p:spPr>
        <p:txBody>
          <a:bodyPr vert="horz" lIns="91440" tIns="45720" rIns="91440" bIns="45720" rtlCol="0" anchor="t">
            <a:noAutofit/>
          </a:bodyPr>
          <a:lstStyle/>
          <a:p>
            <a:pPr>
              <a:spcAft>
                <a:spcPts val="600"/>
              </a:spcAft>
            </a:pPr>
            <a:r>
              <a:rPr lang="en-US">
                <a:cs typeface="Arial"/>
              </a:rPr>
              <a:t>Let's build a Logistic Regression model with one IV, Income, with three categories: Low, Medium, and High</a:t>
            </a:r>
            <a:endParaRPr lang="en-US"/>
          </a:p>
          <a:p>
            <a:pPr>
              <a:spcAft>
                <a:spcPts val="600"/>
              </a:spcAft>
            </a:pPr>
            <a:r>
              <a:rPr lang="en-US">
                <a:cs typeface="Arial"/>
              </a:rPr>
              <a:t>DV, Response, has two values, Yes and No,</a:t>
            </a:r>
            <a:r>
              <a:rPr lang="en-US">
                <a:ea typeface="+mn-lt"/>
                <a:cs typeface="+mn-lt"/>
              </a:rPr>
              <a:t> representing whether someone responded or did not respond to a previous marketing campaign</a:t>
            </a:r>
            <a:endParaRPr lang="en-US">
              <a:ea typeface="+mn-lt"/>
            </a:endParaRPr>
          </a:p>
          <a:p>
            <a:pPr>
              <a:spcAft>
                <a:spcPts val="600"/>
              </a:spcAft>
            </a:pPr>
            <a:r>
              <a:rPr lang="en-US">
                <a:ea typeface="+mn-lt"/>
                <a:cs typeface="+mn-lt"/>
              </a:rPr>
              <a:t>Here is the cross tabulation:</a:t>
            </a:r>
          </a:p>
          <a:p>
            <a:pPr>
              <a:spcAft>
                <a:spcPts val="600"/>
              </a:spcAft>
            </a:pPr>
            <a:endParaRPr lang="en-US">
              <a:ea typeface="+mn-lt"/>
              <a:cs typeface="+mn-lt"/>
            </a:endParaRPr>
          </a:p>
          <a:p>
            <a:pPr>
              <a:spcAft>
                <a:spcPts val="600"/>
              </a:spcAft>
            </a:pPr>
            <a:endParaRPr lang="en-US">
              <a:ea typeface="+mn-lt"/>
              <a:cs typeface="+mn-lt"/>
            </a:endParaRPr>
          </a:p>
          <a:p>
            <a:pPr>
              <a:spcAft>
                <a:spcPts val="600"/>
              </a:spcAft>
            </a:pPr>
            <a:endParaRPr lang="en-US"/>
          </a:p>
        </p:txBody>
      </p:sp>
      <p:sp>
        <p:nvSpPr>
          <p:cNvPr id="3" name="Title 2">
            <a:extLst>
              <a:ext uri="{FF2B5EF4-FFF2-40B4-BE49-F238E27FC236}">
                <a16:creationId xmlns:a16="http://schemas.microsoft.com/office/drawing/2014/main" id="{9FA66C6C-4D8C-4C8B-8860-15628348364B}"/>
              </a:ext>
            </a:extLst>
          </p:cNvPr>
          <p:cNvSpPr>
            <a:spLocks noGrp="1"/>
          </p:cNvSpPr>
          <p:nvPr>
            <p:ph type="title"/>
          </p:nvPr>
        </p:nvSpPr>
        <p:spPr/>
        <p:txBody>
          <a:bodyPr/>
          <a:lstStyle/>
          <a:p>
            <a:r>
              <a:rPr lang="en-US">
                <a:latin typeface="Arial"/>
                <a:cs typeface="Arial"/>
              </a:rPr>
              <a:t>Logistic Regression Modeling Example</a:t>
            </a:r>
          </a:p>
        </p:txBody>
      </p:sp>
      <p:sp>
        <p:nvSpPr>
          <p:cNvPr id="4" name="Slide Number Placeholder 3">
            <a:extLst>
              <a:ext uri="{FF2B5EF4-FFF2-40B4-BE49-F238E27FC236}">
                <a16:creationId xmlns:a16="http://schemas.microsoft.com/office/drawing/2014/main" id="{0C4C0623-F5FA-435F-B37A-7418132CC37F}"/>
              </a:ext>
            </a:extLst>
          </p:cNvPr>
          <p:cNvSpPr>
            <a:spLocks noGrp="1"/>
          </p:cNvSpPr>
          <p:nvPr>
            <p:ph type="sldNum" sz="quarter" idx="10"/>
          </p:nvPr>
        </p:nvSpPr>
        <p:spPr/>
        <p:txBody>
          <a:bodyPr/>
          <a:lstStyle/>
          <a:p>
            <a:fld id="{C51B5984-C094-0A42-BFB6-9F57449A1222}" type="slidenum">
              <a:rPr lang="en-US" dirty="0" smtClean="0"/>
              <a:pPr/>
              <a:t>318</a:t>
            </a:fld>
            <a:endParaRPr lang="en-US"/>
          </a:p>
        </p:txBody>
      </p:sp>
      <p:graphicFrame>
        <p:nvGraphicFramePr>
          <p:cNvPr id="6" name="Table 6">
            <a:extLst>
              <a:ext uri="{FF2B5EF4-FFF2-40B4-BE49-F238E27FC236}">
                <a16:creationId xmlns:a16="http://schemas.microsoft.com/office/drawing/2014/main" id="{FBD7542A-96A0-45DA-9CD4-9F686069E6AE}"/>
              </a:ext>
            </a:extLst>
          </p:cNvPr>
          <p:cNvGraphicFramePr>
            <a:graphicFrameLocks noGrp="1"/>
          </p:cNvGraphicFramePr>
          <p:nvPr>
            <p:extLst>
              <p:ext uri="{D42A27DB-BD31-4B8C-83A1-F6EECF244321}">
                <p14:modId xmlns:p14="http://schemas.microsoft.com/office/powerpoint/2010/main" val="1797648816"/>
              </p:ext>
            </p:extLst>
          </p:nvPr>
        </p:nvGraphicFramePr>
        <p:xfrm>
          <a:off x="2162642" y="2544707"/>
          <a:ext cx="4784590" cy="1780509"/>
        </p:xfrm>
        <a:graphic>
          <a:graphicData uri="http://schemas.openxmlformats.org/drawingml/2006/table">
            <a:tbl>
              <a:tblPr firstRow="1" bandRow="1">
                <a:tableStyleId>{5C22544A-7EE6-4342-B048-85BDC9FD1C3A}</a:tableStyleId>
              </a:tblPr>
              <a:tblGrid>
                <a:gridCol w="956918">
                  <a:extLst>
                    <a:ext uri="{9D8B030D-6E8A-4147-A177-3AD203B41FA5}">
                      <a16:colId xmlns:a16="http://schemas.microsoft.com/office/drawing/2014/main" val="3310248357"/>
                    </a:ext>
                  </a:extLst>
                </a:gridCol>
                <a:gridCol w="956918">
                  <a:extLst>
                    <a:ext uri="{9D8B030D-6E8A-4147-A177-3AD203B41FA5}">
                      <a16:colId xmlns:a16="http://schemas.microsoft.com/office/drawing/2014/main" val="1424889477"/>
                    </a:ext>
                  </a:extLst>
                </a:gridCol>
                <a:gridCol w="956918">
                  <a:extLst>
                    <a:ext uri="{9D8B030D-6E8A-4147-A177-3AD203B41FA5}">
                      <a16:colId xmlns:a16="http://schemas.microsoft.com/office/drawing/2014/main" val="159584554"/>
                    </a:ext>
                  </a:extLst>
                </a:gridCol>
                <a:gridCol w="956918">
                  <a:extLst>
                    <a:ext uri="{9D8B030D-6E8A-4147-A177-3AD203B41FA5}">
                      <a16:colId xmlns:a16="http://schemas.microsoft.com/office/drawing/2014/main" val="3734909770"/>
                    </a:ext>
                  </a:extLst>
                </a:gridCol>
                <a:gridCol w="956918">
                  <a:extLst>
                    <a:ext uri="{9D8B030D-6E8A-4147-A177-3AD203B41FA5}">
                      <a16:colId xmlns:a16="http://schemas.microsoft.com/office/drawing/2014/main" val="3853692199"/>
                    </a:ext>
                  </a:extLst>
                </a:gridCol>
              </a:tblGrid>
              <a:tr h="370839">
                <a:tc gridSpan="4">
                  <a:txBody>
                    <a:bodyPr/>
                    <a:lstStyle/>
                    <a:p>
                      <a:pPr algn="ctr"/>
                      <a:r>
                        <a:rPr lang="en-US"/>
                        <a:t>                                    Response</a:t>
                      </a:r>
                    </a:p>
                  </a:txBody>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a:txBody>
                    <a:bodyPr/>
                    <a:lstStyle/>
                    <a:p>
                      <a:pPr lvl="0" algn="ctr">
                        <a:buNone/>
                      </a:pPr>
                      <a:endParaRPr lang="en-US"/>
                    </a:p>
                  </a:txBody>
                  <a:tcPr/>
                </a:tc>
                <a:extLst>
                  <a:ext uri="{0D108BD9-81ED-4DB2-BD59-A6C34878D82A}">
                    <a16:rowId xmlns:a16="http://schemas.microsoft.com/office/drawing/2014/main" val="993673594"/>
                  </a:ext>
                </a:extLst>
              </a:tr>
              <a:tr h="370840">
                <a:tc rowSpan="4">
                  <a:txBody>
                    <a:bodyPr/>
                    <a:lstStyle/>
                    <a:p>
                      <a:pPr lvl="0">
                        <a:buNone/>
                      </a:pPr>
                      <a:r>
                        <a:rPr lang="en-US" b="1">
                          <a:solidFill>
                            <a:schemeClr val="bg1"/>
                          </a:solidFill>
                        </a:rPr>
                        <a:t>Income</a:t>
                      </a:r>
                    </a:p>
                  </a:txBody>
                  <a:tcPr>
                    <a:solidFill>
                      <a:srgbClr val="2DCCD3"/>
                    </a:solidFill>
                  </a:tcPr>
                </a:tc>
                <a:tc>
                  <a:txBody>
                    <a:bodyPr/>
                    <a:lstStyle/>
                    <a:p>
                      <a:pPr lvl="0">
                        <a:buNone/>
                      </a:pPr>
                      <a:endParaRPr lang="en-US">
                        <a:solidFill>
                          <a:schemeClr val="bg2"/>
                        </a:solidFill>
                      </a:endParaRPr>
                    </a:p>
                  </a:txBody>
                  <a:tcPr/>
                </a:tc>
                <a:tc>
                  <a:txBody>
                    <a:bodyPr/>
                    <a:lstStyle/>
                    <a:p>
                      <a:r>
                        <a:rPr lang="en-US" b="1">
                          <a:solidFill>
                            <a:schemeClr val="bg2"/>
                          </a:solidFill>
                        </a:rPr>
                        <a:t>Yes</a:t>
                      </a:r>
                    </a:p>
                  </a:txBody>
                  <a:tcPr/>
                </a:tc>
                <a:tc>
                  <a:txBody>
                    <a:bodyPr/>
                    <a:lstStyle/>
                    <a:p>
                      <a:r>
                        <a:rPr lang="en-US" b="1">
                          <a:solidFill>
                            <a:schemeClr val="bg2"/>
                          </a:solidFill>
                        </a:rPr>
                        <a:t>No</a:t>
                      </a:r>
                    </a:p>
                  </a:txBody>
                  <a:tcPr/>
                </a:tc>
                <a:tc>
                  <a:txBody>
                    <a:bodyPr/>
                    <a:lstStyle/>
                    <a:p>
                      <a:pPr lvl="0">
                        <a:buNone/>
                      </a:pPr>
                      <a:r>
                        <a:rPr lang="en-US" b="1">
                          <a:solidFill>
                            <a:schemeClr val="bg2"/>
                          </a:solidFill>
                        </a:rPr>
                        <a:t>Totals</a:t>
                      </a:r>
                    </a:p>
                  </a:txBody>
                  <a:tcPr/>
                </a:tc>
                <a:extLst>
                  <a:ext uri="{0D108BD9-81ED-4DB2-BD59-A6C34878D82A}">
                    <a16:rowId xmlns:a16="http://schemas.microsoft.com/office/drawing/2014/main" val="1488721294"/>
                  </a:ext>
                </a:extLst>
              </a:tr>
              <a:tr h="370840">
                <a:tc vMerge="1">
                  <a:txBody>
                    <a:bodyPr/>
                    <a:lstStyle/>
                    <a:p>
                      <a:endParaRPr lang="en-US"/>
                    </a:p>
                  </a:txBody>
                  <a:tcPr/>
                </a:tc>
                <a:tc>
                  <a:txBody>
                    <a:bodyPr/>
                    <a:lstStyle/>
                    <a:p>
                      <a:pPr lvl="0">
                        <a:buNone/>
                      </a:pPr>
                      <a:r>
                        <a:rPr lang="en-US" b="1">
                          <a:solidFill>
                            <a:schemeClr val="bg2"/>
                          </a:solidFill>
                        </a:rPr>
                        <a:t>Low</a:t>
                      </a:r>
                    </a:p>
                  </a:txBody>
                  <a:tcPr/>
                </a:tc>
                <a:tc>
                  <a:txBody>
                    <a:bodyPr/>
                    <a:lstStyle/>
                    <a:p>
                      <a:r>
                        <a:rPr lang="en-US">
                          <a:solidFill>
                            <a:schemeClr val="bg2"/>
                          </a:solidFill>
                        </a:rPr>
                        <a:t>4</a:t>
                      </a:r>
                    </a:p>
                  </a:txBody>
                  <a:tcPr/>
                </a:tc>
                <a:tc>
                  <a:txBody>
                    <a:bodyPr/>
                    <a:lstStyle/>
                    <a:p>
                      <a:r>
                        <a:rPr lang="en-US">
                          <a:solidFill>
                            <a:schemeClr val="bg2"/>
                          </a:solidFill>
                        </a:rPr>
                        <a:t>1</a:t>
                      </a:r>
                    </a:p>
                  </a:txBody>
                  <a:tcPr/>
                </a:tc>
                <a:tc>
                  <a:txBody>
                    <a:bodyPr/>
                    <a:lstStyle/>
                    <a:p>
                      <a:pPr lvl="0">
                        <a:buNone/>
                      </a:pPr>
                      <a:r>
                        <a:rPr lang="en-US">
                          <a:solidFill>
                            <a:schemeClr val="bg2"/>
                          </a:solidFill>
                        </a:rPr>
                        <a:t>5</a:t>
                      </a:r>
                    </a:p>
                  </a:txBody>
                  <a:tcPr/>
                </a:tc>
                <a:extLst>
                  <a:ext uri="{0D108BD9-81ED-4DB2-BD59-A6C34878D82A}">
                    <a16:rowId xmlns:a16="http://schemas.microsoft.com/office/drawing/2014/main" val="3087329016"/>
                  </a:ext>
                </a:extLst>
              </a:tr>
              <a:tr h="370810">
                <a:tc vMerge="1">
                  <a:txBody>
                    <a:bodyPr/>
                    <a:lstStyle/>
                    <a:p>
                      <a:endParaRPr lang="en-US"/>
                    </a:p>
                  </a:txBody>
                  <a:tcPr marL="0" marR="0" marT="0" marB="0" horzOverflow="overflow"/>
                </a:tc>
                <a:tc>
                  <a:txBody>
                    <a:bodyPr/>
                    <a:lstStyle/>
                    <a:p>
                      <a:pPr lvl="0">
                        <a:buNone/>
                      </a:pPr>
                      <a:r>
                        <a:rPr lang="en-US" b="1">
                          <a:solidFill>
                            <a:schemeClr val="bg2"/>
                          </a:solidFill>
                        </a:rPr>
                        <a:t>Medium</a:t>
                      </a:r>
                    </a:p>
                  </a:txBody>
                  <a:tcPr/>
                </a:tc>
                <a:tc>
                  <a:txBody>
                    <a:bodyPr/>
                    <a:lstStyle/>
                    <a:p>
                      <a:r>
                        <a:rPr lang="en-US">
                          <a:solidFill>
                            <a:schemeClr val="bg2"/>
                          </a:solidFill>
                        </a:rPr>
                        <a:t>4</a:t>
                      </a:r>
                    </a:p>
                  </a:txBody>
                  <a:tcPr/>
                </a:tc>
                <a:tc>
                  <a:txBody>
                    <a:bodyPr/>
                    <a:lstStyle/>
                    <a:p>
                      <a:r>
                        <a:rPr lang="en-US">
                          <a:solidFill>
                            <a:schemeClr val="bg2"/>
                          </a:solidFill>
                        </a:rPr>
                        <a:t>2</a:t>
                      </a:r>
                    </a:p>
                  </a:txBody>
                  <a:tcPr/>
                </a:tc>
                <a:tc>
                  <a:txBody>
                    <a:bodyPr/>
                    <a:lstStyle/>
                    <a:p>
                      <a:pPr lvl="0">
                        <a:buNone/>
                      </a:pPr>
                      <a:r>
                        <a:rPr lang="en-US">
                          <a:solidFill>
                            <a:schemeClr val="bg2"/>
                          </a:solidFill>
                        </a:rPr>
                        <a:t>6</a:t>
                      </a:r>
                    </a:p>
                  </a:txBody>
                  <a:tcPr/>
                </a:tc>
                <a:extLst>
                  <a:ext uri="{0D108BD9-81ED-4DB2-BD59-A6C34878D82A}">
                    <a16:rowId xmlns:a16="http://schemas.microsoft.com/office/drawing/2014/main" val="3489105562"/>
                  </a:ext>
                </a:extLst>
              </a:tr>
              <a:tr h="287079">
                <a:tc vMerge="1">
                  <a:txBody>
                    <a:bodyPr/>
                    <a:lstStyle/>
                    <a:p>
                      <a:endParaRPr lang="en-US"/>
                    </a:p>
                  </a:txBody>
                  <a:tcPr marL="0" marR="0" marT="0" marB="0" horzOverflow="overflow"/>
                </a:tc>
                <a:tc>
                  <a:txBody>
                    <a:bodyPr/>
                    <a:lstStyle/>
                    <a:p>
                      <a:pPr lvl="0">
                        <a:buNone/>
                      </a:pPr>
                      <a:r>
                        <a:rPr lang="en-US" b="1">
                          <a:solidFill>
                            <a:schemeClr val="bg2"/>
                          </a:solidFill>
                        </a:rPr>
                        <a:t>High</a:t>
                      </a:r>
                    </a:p>
                  </a:txBody>
                  <a:tcPr/>
                </a:tc>
                <a:tc>
                  <a:txBody>
                    <a:bodyPr/>
                    <a:lstStyle/>
                    <a:p>
                      <a:r>
                        <a:rPr lang="en-US">
                          <a:solidFill>
                            <a:schemeClr val="bg2"/>
                          </a:solidFill>
                        </a:rPr>
                        <a:t>1</a:t>
                      </a:r>
                    </a:p>
                  </a:txBody>
                  <a:tcPr/>
                </a:tc>
                <a:tc>
                  <a:txBody>
                    <a:bodyPr/>
                    <a:lstStyle/>
                    <a:p>
                      <a:r>
                        <a:rPr lang="en-US">
                          <a:solidFill>
                            <a:schemeClr val="bg2"/>
                          </a:solidFill>
                        </a:rPr>
                        <a:t>3</a:t>
                      </a:r>
                    </a:p>
                  </a:txBody>
                  <a:tcPr/>
                </a:tc>
                <a:tc>
                  <a:txBody>
                    <a:bodyPr/>
                    <a:lstStyle/>
                    <a:p>
                      <a:pPr lvl="0">
                        <a:buNone/>
                      </a:pPr>
                      <a:r>
                        <a:rPr lang="en-US">
                          <a:solidFill>
                            <a:schemeClr val="bg2"/>
                          </a:solidFill>
                        </a:rPr>
                        <a:t>4</a:t>
                      </a:r>
                    </a:p>
                  </a:txBody>
                  <a:tcPr/>
                </a:tc>
                <a:extLst>
                  <a:ext uri="{0D108BD9-81ED-4DB2-BD59-A6C34878D82A}">
                    <a16:rowId xmlns:a16="http://schemas.microsoft.com/office/drawing/2014/main" val="2370256200"/>
                  </a:ext>
                </a:extLst>
              </a:tr>
            </a:tbl>
          </a:graphicData>
        </a:graphic>
      </p:graphicFrame>
    </p:spTree>
    <p:extLst>
      <p:ext uri="{BB962C8B-B14F-4D97-AF65-F5344CB8AC3E}">
        <p14:creationId xmlns:p14="http://schemas.microsoft.com/office/powerpoint/2010/main" val="328933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560897-2086-44EB-9548-40ED4BBBB2F0}"/>
              </a:ext>
            </a:extLst>
          </p:cNvPr>
          <p:cNvSpPr>
            <a:spLocks noGrp="1"/>
          </p:cNvSpPr>
          <p:nvPr>
            <p:ph type="body" sz="quarter" idx="11"/>
          </p:nvPr>
        </p:nvSpPr>
        <p:spPr>
          <a:xfrm>
            <a:off x="457200" y="975278"/>
            <a:ext cx="8211808" cy="1278138"/>
          </a:xfrm>
        </p:spPr>
        <p:txBody>
          <a:bodyPr vert="horz" lIns="91440" tIns="45720" rIns="91440" bIns="45720" rtlCol="0" anchor="t">
            <a:noAutofit/>
          </a:bodyPr>
          <a:lstStyle/>
          <a:p>
            <a:pPr>
              <a:spcAft>
                <a:spcPts val="600"/>
              </a:spcAft>
            </a:pPr>
            <a:r>
              <a:rPr lang="en-US"/>
              <a:t>In order to build a Logistic Regression model, it is necessary to calculate the following:</a:t>
            </a:r>
            <a:endParaRPr lang="en-US">
              <a:ea typeface="+mn-lt"/>
              <a:cs typeface="+mn-lt"/>
            </a:endParaRPr>
          </a:p>
          <a:p>
            <a:pPr lvl="1">
              <a:spcAft>
                <a:spcPts val="600"/>
              </a:spcAft>
            </a:pPr>
            <a:r>
              <a:rPr lang="en-US"/>
              <a:t>Yes and No probabilities for each Income state; Low, Medium and High</a:t>
            </a:r>
            <a:endParaRPr lang="en-US">
              <a:latin typeface="+mn-lt"/>
              <a:ea typeface="+mn-lt"/>
              <a:cs typeface="+mn-lt"/>
            </a:endParaRPr>
          </a:p>
          <a:p>
            <a:pPr lvl="1">
              <a:spcAft>
                <a:spcPts val="600"/>
              </a:spcAft>
            </a:pPr>
            <a:r>
              <a:rPr lang="en-US"/>
              <a:t>The odds, e.g. the ratio of Yes and No probabilities</a:t>
            </a:r>
            <a:endParaRPr lang="en-US">
              <a:latin typeface="+mn-lt"/>
              <a:ea typeface="+mn-lt"/>
              <a:cs typeface="+mn-lt"/>
            </a:endParaRPr>
          </a:p>
          <a:p>
            <a:pPr lvl="1">
              <a:spcAft>
                <a:spcPts val="600"/>
              </a:spcAft>
            </a:pPr>
            <a:r>
              <a:rPr lang="en-US"/>
              <a:t>The corresponding natural logarithm function</a:t>
            </a:r>
          </a:p>
        </p:txBody>
      </p:sp>
      <p:sp>
        <p:nvSpPr>
          <p:cNvPr id="3" name="Title 2">
            <a:extLst>
              <a:ext uri="{FF2B5EF4-FFF2-40B4-BE49-F238E27FC236}">
                <a16:creationId xmlns:a16="http://schemas.microsoft.com/office/drawing/2014/main" id="{2AF1770F-48EA-413B-BEF6-9958EB24836E}"/>
              </a:ext>
            </a:extLst>
          </p:cNvPr>
          <p:cNvSpPr>
            <a:spLocks noGrp="1"/>
          </p:cNvSpPr>
          <p:nvPr>
            <p:ph type="title"/>
          </p:nvPr>
        </p:nvSpPr>
        <p:spPr/>
        <p:txBody>
          <a:bodyPr/>
          <a:lstStyle/>
          <a:p>
            <a:r>
              <a:rPr lang="en-US">
                <a:latin typeface="Arial"/>
                <a:cs typeface="Arial"/>
              </a:rPr>
              <a:t>Logistic Regression Modeling Example - Calculations</a:t>
            </a:r>
            <a:endParaRPr lang="en-US"/>
          </a:p>
        </p:txBody>
      </p:sp>
      <p:sp>
        <p:nvSpPr>
          <p:cNvPr id="4" name="Slide Number Placeholder 3">
            <a:extLst>
              <a:ext uri="{FF2B5EF4-FFF2-40B4-BE49-F238E27FC236}">
                <a16:creationId xmlns:a16="http://schemas.microsoft.com/office/drawing/2014/main" id="{D8723FEE-59A0-4635-A80C-19F94B696375}"/>
              </a:ext>
            </a:extLst>
          </p:cNvPr>
          <p:cNvSpPr>
            <a:spLocks noGrp="1"/>
          </p:cNvSpPr>
          <p:nvPr>
            <p:ph type="sldNum" sz="quarter" idx="10"/>
          </p:nvPr>
        </p:nvSpPr>
        <p:spPr/>
        <p:txBody>
          <a:bodyPr/>
          <a:lstStyle/>
          <a:p>
            <a:fld id="{C51B5984-C094-0A42-BFB6-9F57449A1222}" type="slidenum">
              <a:rPr lang="en-US" dirty="0" smtClean="0"/>
              <a:pPr/>
              <a:t>319</a:t>
            </a:fld>
            <a:endParaRPr lang="en-US"/>
          </a:p>
        </p:txBody>
      </p:sp>
      <p:graphicFrame>
        <p:nvGraphicFramePr>
          <p:cNvPr id="7" name="Table 5">
            <a:extLst>
              <a:ext uri="{FF2B5EF4-FFF2-40B4-BE49-F238E27FC236}">
                <a16:creationId xmlns:a16="http://schemas.microsoft.com/office/drawing/2014/main" id="{0D844CCE-89F9-440C-BE15-8BE90BBA4437}"/>
              </a:ext>
            </a:extLst>
          </p:cNvPr>
          <p:cNvGraphicFramePr>
            <a:graphicFrameLocks noGrp="1"/>
          </p:cNvGraphicFramePr>
          <p:nvPr>
            <p:extLst>
              <p:ext uri="{D42A27DB-BD31-4B8C-83A1-F6EECF244321}">
                <p14:modId xmlns:p14="http://schemas.microsoft.com/office/powerpoint/2010/main" val="2990639642"/>
              </p:ext>
            </p:extLst>
          </p:nvPr>
        </p:nvGraphicFramePr>
        <p:xfrm>
          <a:off x="1153782" y="2383047"/>
          <a:ext cx="6803304" cy="2083117"/>
        </p:xfrm>
        <a:graphic>
          <a:graphicData uri="http://schemas.openxmlformats.org/drawingml/2006/table">
            <a:tbl>
              <a:tblPr firstRow="1" bandRow="1">
                <a:tableStyleId>{5C22544A-7EE6-4342-B048-85BDC9FD1C3A}</a:tableStyleId>
              </a:tblPr>
              <a:tblGrid>
                <a:gridCol w="1360661">
                  <a:extLst>
                    <a:ext uri="{9D8B030D-6E8A-4147-A177-3AD203B41FA5}">
                      <a16:colId xmlns:a16="http://schemas.microsoft.com/office/drawing/2014/main" val="4213108494"/>
                    </a:ext>
                  </a:extLst>
                </a:gridCol>
                <a:gridCol w="1360661">
                  <a:extLst>
                    <a:ext uri="{9D8B030D-6E8A-4147-A177-3AD203B41FA5}">
                      <a16:colId xmlns:a16="http://schemas.microsoft.com/office/drawing/2014/main" val="978273762"/>
                    </a:ext>
                  </a:extLst>
                </a:gridCol>
                <a:gridCol w="1360661">
                  <a:extLst>
                    <a:ext uri="{9D8B030D-6E8A-4147-A177-3AD203B41FA5}">
                      <a16:colId xmlns:a16="http://schemas.microsoft.com/office/drawing/2014/main" val="590819416"/>
                    </a:ext>
                  </a:extLst>
                </a:gridCol>
                <a:gridCol w="1650206">
                  <a:extLst>
                    <a:ext uri="{9D8B030D-6E8A-4147-A177-3AD203B41FA5}">
                      <a16:colId xmlns:a16="http://schemas.microsoft.com/office/drawing/2014/main" val="3822320040"/>
                    </a:ext>
                  </a:extLst>
                </a:gridCol>
                <a:gridCol w="1071115">
                  <a:extLst>
                    <a:ext uri="{9D8B030D-6E8A-4147-A177-3AD203B41FA5}">
                      <a16:colId xmlns:a16="http://schemas.microsoft.com/office/drawing/2014/main" val="1814392404"/>
                    </a:ext>
                  </a:extLst>
                </a:gridCol>
              </a:tblGrid>
              <a:tr h="246030">
                <a:tc>
                  <a:txBody>
                    <a:bodyPr/>
                    <a:lstStyle/>
                    <a:p>
                      <a:r>
                        <a:rPr lang="en-US"/>
                        <a:t>IV</a:t>
                      </a:r>
                    </a:p>
                  </a:txBody>
                  <a:tcPr/>
                </a:tc>
                <a:tc>
                  <a:txBody>
                    <a:bodyPr/>
                    <a:lstStyle/>
                    <a:p>
                      <a:r>
                        <a:rPr lang="en-US"/>
                        <a:t>DV</a:t>
                      </a:r>
                    </a:p>
                  </a:txBody>
                  <a:tcPr/>
                </a:tc>
                <a:tc>
                  <a:txBody>
                    <a:bodyPr/>
                    <a:lstStyle/>
                    <a:p>
                      <a:r>
                        <a:rPr lang="en-US"/>
                        <a:t>Probability</a:t>
                      </a:r>
                    </a:p>
                  </a:txBody>
                  <a:tcPr/>
                </a:tc>
                <a:tc>
                  <a:txBody>
                    <a:bodyPr/>
                    <a:lstStyle/>
                    <a:p>
                      <a:r>
                        <a:rPr lang="en-US"/>
                        <a:t>Odds</a:t>
                      </a:r>
                    </a:p>
                  </a:txBody>
                  <a:tcPr/>
                </a:tc>
                <a:tc>
                  <a:txBody>
                    <a:bodyPr/>
                    <a:lstStyle/>
                    <a:p>
                      <a:r>
                        <a:rPr lang="en-US"/>
                        <a:t>Ln(Odds)</a:t>
                      </a:r>
                    </a:p>
                  </a:txBody>
                  <a:tcPr/>
                </a:tc>
                <a:extLst>
                  <a:ext uri="{0D108BD9-81ED-4DB2-BD59-A6C34878D82A}">
                    <a16:rowId xmlns:a16="http://schemas.microsoft.com/office/drawing/2014/main" val="48615095"/>
                  </a:ext>
                </a:extLst>
              </a:tr>
              <a:tr h="246030">
                <a:tc>
                  <a:txBody>
                    <a:bodyPr/>
                    <a:lstStyle/>
                    <a:p>
                      <a:r>
                        <a:rPr lang="en-US">
                          <a:solidFill>
                            <a:schemeClr val="bg2"/>
                          </a:solidFill>
                        </a:rPr>
                        <a:t>Low</a:t>
                      </a:r>
                    </a:p>
                  </a:txBody>
                  <a:tcPr/>
                </a:tc>
                <a:tc>
                  <a:txBody>
                    <a:bodyPr/>
                    <a:lstStyle/>
                    <a:p>
                      <a:r>
                        <a:rPr lang="en-US">
                          <a:solidFill>
                            <a:schemeClr val="bg2"/>
                          </a:solidFill>
                        </a:rPr>
                        <a:t>Yes</a:t>
                      </a:r>
                    </a:p>
                  </a:txBody>
                  <a:tcPr/>
                </a:tc>
                <a:tc>
                  <a:txBody>
                    <a:bodyPr/>
                    <a:lstStyle/>
                    <a:p>
                      <a:r>
                        <a:rPr lang="en-US">
                          <a:solidFill>
                            <a:schemeClr val="bg2"/>
                          </a:solidFill>
                        </a:rPr>
                        <a:t>4 / 5 = 0.8</a:t>
                      </a:r>
                    </a:p>
                  </a:txBody>
                  <a:tcPr/>
                </a:tc>
                <a:tc>
                  <a:txBody>
                    <a:bodyPr/>
                    <a:lstStyle/>
                    <a:p>
                      <a:r>
                        <a:rPr lang="en-US">
                          <a:solidFill>
                            <a:schemeClr val="bg2"/>
                          </a:solidFill>
                        </a:rPr>
                        <a:t>0.8 / 0.2 = 4</a:t>
                      </a:r>
                    </a:p>
                  </a:txBody>
                  <a:tcPr/>
                </a:tc>
                <a:tc>
                  <a:txBody>
                    <a:bodyPr/>
                    <a:lstStyle/>
                    <a:p>
                      <a:r>
                        <a:rPr lang="en-US">
                          <a:solidFill>
                            <a:schemeClr val="bg2"/>
                          </a:solidFill>
                        </a:rPr>
                        <a:t> 1.4</a:t>
                      </a:r>
                    </a:p>
                  </a:txBody>
                  <a:tcPr/>
                </a:tc>
                <a:extLst>
                  <a:ext uri="{0D108BD9-81ED-4DB2-BD59-A6C34878D82A}">
                    <a16:rowId xmlns:a16="http://schemas.microsoft.com/office/drawing/2014/main" val="651208495"/>
                  </a:ext>
                </a:extLst>
              </a:tr>
              <a:tr h="246030">
                <a:tc>
                  <a:txBody>
                    <a:bodyPr/>
                    <a:lstStyle/>
                    <a:p>
                      <a:r>
                        <a:rPr lang="en-US">
                          <a:solidFill>
                            <a:schemeClr val="bg2"/>
                          </a:solidFill>
                        </a:rPr>
                        <a:t>Low</a:t>
                      </a:r>
                    </a:p>
                  </a:txBody>
                  <a:tcPr/>
                </a:tc>
                <a:tc>
                  <a:txBody>
                    <a:bodyPr/>
                    <a:lstStyle/>
                    <a:p>
                      <a:r>
                        <a:rPr lang="en-US">
                          <a:solidFill>
                            <a:schemeClr val="bg2"/>
                          </a:solidFill>
                        </a:rPr>
                        <a:t>No</a:t>
                      </a:r>
                    </a:p>
                  </a:txBody>
                  <a:tcPr/>
                </a:tc>
                <a:tc>
                  <a:txBody>
                    <a:bodyPr/>
                    <a:lstStyle/>
                    <a:p>
                      <a:r>
                        <a:rPr lang="en-US">
                          <a:solidFill>
                            <a:schemeClr val="bg2"/>
                          </a:solidFill>
                        </a:rPr>
                        <a:t>1 / 5 = 0.2</a:t>
                      </a:r>
                    </a:p>
                  </a:txBody>
                  <a:tcPr/>
                </a:tc>
                <a:tc>
                  <a:txBody>
                    <a:bodyPr/>
                    <a:lstStyle/>
                    <a:p>
                      <a:r>
                        <a:rPr lang="en-US">
                          <a:solidFill>
                            <a:schemeClr val="bg2"/>
                          </a:solidFill>
                        </a:rPr>
                        <a:t>0.2 / 0.8 = ¼ </a:t>
                      </a:r>
                    </a:p>
                  </a:txBody>
                  <a:tcPr/>
                </a:tc>
                <a:tc>
                  <a:txBody>
                    <a:bodyPr/>
                    <a:lstStyle/>
                    <a:p>
                      <a:r>
                        <a:rPr lang="en-US">
                          <a:solidFill>
                            <a:schemeClr val="bg2"/>
                          </a:solidFill>
                        </a:rPr>
                        <a:t>-1.4</a:t>
                      </a:r>
                    </a:p>
                  </a:txBody>
                  <a:tcPr/>
                </a:tc>
                <a:extLst>
                  <a:ext uri="{0D108BD9-81ED-4DB2-BD59-A6C34878D82A}">
                    <a16:rowId xmlns:a16="http://schemas.microsoft.com/office/drawing/2014/main" val="3356280502"/>
                  </a:ext>
                </a:extLst>
              </a:tr>
              <a:tr h="246030">
                <a:tc>
                  <a:txBody>
                    <a:bodyPr/>
                    <a:lstStyle/>
                    <a:p>
                      <a:r>
                        <a:rPr lang="en-US">
                          <a:solidFill>
                            <a:schemeClr val="bg2"/>
                          </a:solidFill>
                        </a:rPr>
                        <a:t>Medium</a:t>
                      </a:r>
                    </a:p>
                  </a:txBody>
                  <a:tcPr/>
                </a:tc>
                <a:tc>
                  <a:txBody>
                    <a:bodyPr/>
                    <a:lstStyle/>
                    <a:p>
                      <a:pPr lvl="0">
                        <a:buNone/>
                      </a:pPr>
                      <a:r>
                        <a:rPr lang="en-US">
                          <a:solidFill>
                            <a:schemeClr val="bg2"/>
                          </a:solidFill>
                        </a:rPr>
                        <a:t>Yes</a:t>
                      </a:r>
                    </a:p>
                  </a:txBody>
                  <a:tcPr/>
                </a:tc>
                <a:tc>
                  <a:txBody>
                    <a:bodyPr/>
                    <a:lstStyle/>
                    <a:p>
                      <a:r>
                        <a:rPr lang="en-US">
                          <a:solidFill>
                            <a:schemeClr val="bg2"/>
                          </a:solidFill>
                        </a:rPr>
                        <a:t>4 / 6 = 0.67</a:t>
                      </a:r>
                    </a:p>
                  </a:txBody>
                  <a:tcPr/>
                </a:tc>
                <a:tc>
                  <a:txBody>
                    <a:bodyPr/>
                    <a:lstStyle/>
                    <a:p>
                      <a:r>
                        <a:rPr lang="en-US">
                          <a:solidFill>
                            <a:schemeClr val="bg2"/>
                          </a:solidFill>
                        </a:rPr>
                        <a:t>0.67 / 0.33 = 2</a:t>
                      </a:r>
                    </a:p>
                  </a:txBody>
                  <a:tcPr/>
                </a:tc>
                <a:tc>
                  <a:txBody>
                    <a:bodyPr/>
                    <a:lstStyle/>
                    <a:p>
                      <a:r>
                        <a:rPr lang="en-US">
                          <a:solidFill>
                            <a:schemeClr val="bg2"/>
                          </a:solidFill>
                        </a:rPr>
                        <a:t> 0.7</a:t>
                      </a:r>
                    </a:p>
                  </a:txBody>
                  <a:tcPr/>
                </a:tc>
                <a:extLst>
                  <a:ext uri="{0D108BD9-81ED-4DB2-BD59-A6C34878D82A}">
                    <a16:rowId xmlns:a16="http://schemas.microsoft.com/office/drawing/2014/main" val="1891693347"/>
                  </a:ext>
                </a:extLst>
              </a:tr>
              <a:tr h="246030">
                <a:tc>
                  <a:txBody>
                    <a:bodyPr/>
                    <a:lstStyle/>
                    <a:p>
                      <a:r>
                        <a:rPr lang="en-US">
                          <a:solidFill>
                            <a:schemeClr val="bg2"/>
                          </a:solidFill>
                        </a:rPr>
                        <a:t>Medium</a:t>
                      </a:r>
                    </a:p>
                  </a:txBody>
                  <a:tcPr/>
                </a:tc>
                <a:tc>
                  <a:txBody>
                    <a:bodyPr/>
                    <a:lstStyle/>
                    <a:p>
                      <a:pPr lvl="0">
                        <a:buNone/>
                      </a:pPr>
                      <a:r>
                        <a:rPr lang="en-US">
                          <a:solidFill>
                            <a:schemeClr val="bg2"/>
                          </a:solidFill>
                        </a:rPr>
                        <a:t>No</a:t>
                      </a:r>
                    </a:p>
                  </a:txBody>
                  <a:tcPr/>
                </a:tc>
                <a:tc>
                  <a:txBody>
                    <a:bodyPr/>
                    <a:lstStyle/>
                    <a:p>
                      <a:r>
                        <a:rPr lang="en-US">
                          <a:solidFill>
                            <a:schemeClr val="bg2"/>
                          </a:solidFill>
                        </a:rPr>
                        <a:t>2 / 6 = 0.33</a:t>
                      </a:r>
                    </a:p>
                  </a:txBody>
                  <a:tcPr/>
                </a:tc>
                <a:tc>
                  <a:txBody>
                    <a:bodyPr/>
                    <a:lstStyle/>
                    <a:p>
                      <a:r>
                        <a:rPr lang="en-US">
                          <a:solidFill>
                            <a:schemeClr val="bg2"/>
                          </a:solidFill>
                        </a:rPr>
                        <a:t>0.33 / 0.67 = ½ </a:t>
                      </a:r>
                    </a:p>
                  </a:txBody>
                  <a:tcPr/>
                </a:tc>
                <a:tc>
                  <a:txBody>
                    <a:bodyPr/>
                    <a:lstStyle/>
                    <a:p>
                      <a:r>
                        <a:rPr lang="en-US">
                          <a:solidFill>
                            <a:schemeClr val="bg2"/>
                          </a:solidFill>
                        </a:rPr>
                        <a:t>-0.7</a:t>
                      </a:r>
                    </a:p>
                  </a:txBody>
                  <a:tcPr/>
                </a:tc>
                <a:extLst>
                  <a:ext uri="{0D108BD9-81ED-4DB2-BD59-A6C34878D82A}">
                    <a16:rowId xmlns:a16="http://schemas.microsoft.com/office/drawing/2014/main" val="2055958560"/>
                  </a:ext>
                </a:extLst>
              </a:tr>
              <a:tr h="300037">
                <a:tc>
                  <a:txBody>
                    <a:bodyPr/>
                    <a:lstStyle/>
                    <a:p>
                      <a:r>
                        <a:rPr lang="en-US">
                          <a:solidFill>
                            <a:schemeClr val="bg2"/>
                          </a:solidFill>
                        </a:rPr>
                        <a:t>High</a:t>
                      </a:r>
                    </a:p>
                  </a:txBody>
                  <a:tcPr/>
                </a:tc>
                <a:tc>
                  <a:txBody>
                    <a:bodyPr/>
                    <a:lstStyle/>
                    <a:p>
                      <a:pPr lvl="0">
                        <a:buNone/>
                      </a:pPr>
                      <a:r>
                        <a:rPr lang="en-US">
                          <a:solidFill>
                            <a:schemeClr val="bg2"/>
                          </a:solidFill>
                        </a:rPr>
                        <a:t>Yes</a:t>
                      </a:r>
                    </a:p>
                  </a:txBody>
                  <a:tcPr/>
                </a:tc>
                <a:tc>
                  <a:txBody>
                    <a:bodyPr/>
                    <a:lstStyle/>
                    <a:p>
                      <a:r>
                        <a:rPr lang="en-US">
                          <a:solidFill>
                            <a:schemeClr val="bg2"/>
                          </a:solidFill>
                        </a:rPr>
                        <a:t>1 / 4 = 0.25</a:t>
                      </a:r>
                    </a:p>
                  </a:txBody>
                  <a:tcPr/>
                </a:tc>
                <a:tc>
                  <a:txBody>
                    <a:bodyPr/>
                    <a:lstStyle/>
                    <a:p>
                      <a:r>
                        <a:rPr lang="en-US">
                          <a:solidFill>
                            <a:schemeClr val="bg2"/>
                          </a:solidFill>
                        </a:rPr>
                        <a:t>0.25 / 0.75 = 1/3</a:t>
                      </a:r>
                    </a:p>
                  </a:txBody>
                  <a:tcPr/>
                </a:tc>
                <a:tc>
                  <a:txBody>
                    <a:bodyPr/>
                    <a:lstStyle/>
                    <a:p>
                      <a:r>
                        <a:rPr lang="en-US">
                          <a:solidFill>
                            <a:schemeClr val="bg2"/>
                          </a:solidFill>
                        </a:rPr>
                        <a:t>-1.1</a:t>
                      </a:r>
                    </a:p>
                  </a:txBody>
                  <a:tcPr/>
                </a:tc>
                <a:extLst>
                  <a:ext uri="{0D108BD9-81ED-4DB2-BD59-A6C34878D82A}">
                    <a16:rowId xmlns:a16="http://schemas.microsoft.com/office/drawing/2014/main" val="3704791792"/>
                  </a:ext>
                </a:extLst>
              </a:tr>
              <a:tr h="246030">
                <a:tc>
                  <a:txBody>
                    <a:bodyPr/>
                    <a:lstStyle/>
                    <a:p>
                      <a:r>
                        <a:rPr lang="en-US">
                          <a:solidFill>
                            <a:schemeClr val="bg2"/>
                          </a:solidFill>
                        </a:rPr>
                        <a:t>High</a:t>
                      </a:r>
                    </a:p>
                  </a:txBody>
                  <a:tcPr/>
                </a:tc>
                <a:tc>
                  <a:txBody>
                    <a:bodyPr/>
                    <a:lstStyle/>
                    <a:p>
                      <a:pPr lvl="0">
                        <a:buNone/>
                      </a:pPr>
                      <a:r>
                        <a:rPr lang="en-US">
                          <a:solidFill>
                            <a:schemeClr val="bg2"/>
                          </a:solidFill>
                        </a:rPr>
                        <a:t>No</a:t>
                      </a:r>
                    </a:p>
                  </a:txBody>
                  <a:tcPr/>
                </a:tc>
                <a:tc>
                  <a:txBody>
                    <a:bodyPr/>
                    <a:lstStyle/>
                    <a:p>
                      <a:r>
                        <a:rPr lang="en-US">
                          <a:solidFill>
                            <a:schemeClr val="bg2"/>
                          </a:solidFill>
                        </a:rPr>
                        <a:t>3 / 4 = 0.75</a:t>
                      </a:r>
                    </a:p>
                  </a:txBody>
                  <a:tcPr/>
                </a:tc>
                <a:tc>
                  <a:txBody>
                    <a:bodyPr/>
                    <a:lstStyle/>
                    <a:p>
                      <a:r>
                        <a:rPr lang="en-US">
                          <a:solidFill>
                            <a:schemeClr val="bg2"/>
                          </a:solidFill>
                        </a:rPr>
                        <a:t>0.75 / 0.25 = 3</a:t>
                      </a:r>
                    </a:p>
                  </a:txBody>
                  <a:tcPr/>
                </a:tc>
                <a:tc>
                  <a:txBody>
                    <a:bodyPr/>
                    <a:lstStyle/>
                    <a:p>
                      <a:pPr lvl="0">
                        <a:buNone/>
                      </a:pPr>
                      <a:r>
                        <a:rPr lang="en-US">
                          <a:solidFill>
                            <a:schemeClr val="bg2"/>
                          </a:solidFill>
                        </a:rPr>
                        <a:t> 1.1</a:t>
                      </a:r>
                    </a:p>
                  </a:txBody>
                  <a:tcPr/>
                </a:tc>
                <a:extLst>
                  <a:ext uri="{0D108BD9-81ED-4DB2-BD59-A6C34878D82A}">
                    <a16:rowId xmlns:a16="http://schemas.microsoft.com/office/drawing/2014/main" val="2656777954"/>
                  </a:ext>
                </a:extLst>
              </a:tr>
            </a:tbl>
          </a:graphicData>
        </a:graphic>
      </p:graphicFrame>
    </p:spTree>
    <p:extLst>
      <p:ext uri="{BB962C8B-B14F-4D97-AF65-F5344CB8AC3E}">
        <p14:creationId xmlns:p14="http://schemas.microsoft.com/office/powerpoint/2010/main" val="215642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4: Connecting to Data and Variable Types</a:t>
            </a:r>
          </a:p>
        </p:txBody>
      </p:sp>
    </p:spTree>
    <p:custDataLst>
      <p:tags r:id="rId1"/>
    </p:custDataLst>
    <p:extLst>
      <p:ext uri="{BB962C8B-B14F-4D97-AF65-F5344CB8AC3E}">
        <p14:creationId xmlns:p14="http://schemas.microsoft.com/office/powerpoint/2010/main" val="208629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C00268-97AA-465D-855C-34ADE9675FF8}"/>
              </a:ext>
            </a:extLst>
          </p:cNvPr>
          <p:cNvSpPr>
            <a:spLocks noGrp="1"/>
          </p:cNvSpPr>
          <p:nvPr>
            <p:ph type="body" sz="quarter" idx="11"/>
          </p:nvPr>
        </p:nvSpPr>
        <p:spPr>
          <a:xfrm>
            <a:off x="457200" y="1007627"/>
            <a:ext cx="5925911" cy="3445524"/>
          </a:xfrm>
        </p:spPr>
        <p:txBody>
          <a:bodyPr vert="horz" lIns="91440" tIns="45720" rIns="91440" bIns="45720" rtlCol="0" anchor="t">
            <a:noAutofit/>
          </a:bodyPr>
          <a:lstStyle/>
          <a:p>
            <a:r>
              <a:rPr lang="en-US">
                <a:ea typeface="+mn-lt"/>
                <a:cs typeface="+mn-lt"/>
              </a:rPr>
              <a:t>The initial Logistic Regression equation generates the natural log of the odds:</a:t>
            </a:r>
          </a:p>
          <a:p>
            <a:pPr marL="2286000" lvl="7" indent="0">
              <a:spcAft>
                <a:spcPts val="900"/>
              </a:spcAft>
              <a:buNone/>
            </a:pPr>
            <a:r>
              <a:rPr lang="en-US">
                <a:solidFill>
                  <a:schemeClr val="bg2"/>
                </a:solidFill>
                <a:ea typeface="+mn-lt"/>
                <a:cs typeface="+mn-lt"/>
              </a:rPr>
              <a:t>ln (Odds(y)) = a + b</a:t>
            </a:r>
            <a:r>
              <a:rPr lang="en-US" baseline="-25000">
                <a:solidFill>
                  <a:schemeClr val="bg2"/>
                </a:solidFill>
                <a:ea typeface="+mn-lt"/>
                <a:cs typeface="+mn-lt"/>
              </a:rPr>
              <a:t>1</a:t>
            </a:r>
            <a:r>
              <a:rPr lang="en-US">
                <a:solidFill>
                  <a:schemeClr val="bg2"/>
                </a:solidFill>
                <a:ea typeface="+mn-lt"/>
                <a:cs typeface="+mn-lt"/>
              </a:rPr>
              <a:t>x</a:t>
            </a:r>
            <a:endParaRPr lang="en-US">
              <a:solidFill>
                <a:schemeClr val="bg2"/>
              </a:solidFill>
              <a:latin typeface="Arial" panose="020B0604020202020204" pitchFamily="34" charset="0"/>
              <a:ea typeface="+mn-lt"/>
              <a:cs typeface="+mn-lt"/>
            </a:endParaRPr>
          </a:p>
          <a:p>
            <a:r>
              <a:rPr lang="en-US">
                <a:ea typeface="+mn-lt"/>
                <a:cs typeface="+mn-lt"/>
              </a:rPr>
              <a:t>To convert to odds, the ln from the left-hand side is removed giving:</a:t>
            </a:r>
            <a:r>
              <a:rPr lang="en-US">
                <a:solidFill>
                  <a:srgbClr val="000000"/>
                </a:solidFill>
                <a:ea typeface="+mn-lt"/>
                <a:cs typeface="+mn-lt"/>
              </a:rPr>
              <a:t>                                  </a:t>
            </a:r>
            <a:r>
              <a:rPr lang="en-US">
                <a:solidFill>
                  <a:schemeClr val="bg2"/>
                </a:solidFill>
                <a:ea typeface="+mn-lt"/>
                <a:cs typeface="+mn-lt"/>
              </a:rPr>
              <a:t>Odds(y) = </a:t>
            </a:r>
            <a:r>
              <a:rPr lang="en-US" err="1">
                <a:solidFill>
                  <a:schemeClr val="bg2"/>
                </a:solidFill>
                <a:ea typeface="+mn-lt"/>
                <a:cs typeface="+mn-lt"/>
              </a:rPr>
              <a:t>e</a:t>
            </a:r>
            <a:r>
              <a:rPr lang="en-US" baseline="30000" err="1">
                <a:solidFill>
                  <a:schemeClr val="bg2"/>
                </a:solidFill>
                <a:ea typeface="+mn-lt"/>
                <a:cs typeface="+mn-lt"/>
              </a:rPr>
              <a:t>a</a:t>
            </a:r>
            <a:r>
              <a:rPr lang="en-US" baseline="30000">
                <a:solidFill>
                  <a:schemeClr val="bg2"/>
                </a:solidFill>
                <a:ea typeface="+mn-lt"/>
                <a:cs typeface="+mn-lt"/>
              </a:rPr>
              <a:t> + b1x</a:t>
            </a:r>
            <a:endParaRPr lang="en-US">
              <a:solidFill>
                <a:schemeClr val="bg2"/>
              </a:solidFill>
              <a:latin typeface="Arial" panose="020B0604020202020204" pitchFamily="34" charset="0"/>
              <a:ea typeface="+mn-lt"/>
            </a:endParaRPr>
          </a:p>
          <a:p>
            <a:r>
              <a:rPr lang="en-US">
                <a:ea typeface="+mn-lt"/>
                <a:cs typeface="+mn-lt"/>
              </a:rPr>
              <a:t>To convert to a probability is simple as the relationship between odds and probabilities is known:</a:t>
            </a:r>
            <a:endParaRPr lang="en-US">
              <a:solidFill>
                <a:schemeClr val="bg2"/>
              </a:solidFill>
              <a:latin typeface="Arial" panose="020B0604020202020204" pitchFamily="34" charset="0"/>
              <a:ea typeface="+mn-lt"/>
              <a:cs typeface="+mn-lt"/>
            </a:endParaRPr>
          </a:p>
          <a:p>
            <a:pPr marL="0" indent="0">
              <a:buNone/>
            </a:pPr>
            <a:r>
              <a:rPr lang="en-US">
                <a:solidFill>
                  <a:schemeClr val="bg2"/>
                </a:solidFill>
                <a:ea typeface="+mn-lt"/>
                <a:cs typeface="+mn-lt"/>
              </a:rPr>
              <a:t>                                            P = Odds / (1 + Odds)</a:t>
            </a:r>
            <a:endParaRPr lang="en-US">
              <a:solidFill>
                <a:schemeClr val="bg2"/>
              </a:solidFill>
              <a:latin typeface="Arial" panose="020B0604020202020204" pitchFamily="34" charset="0"/>
              <a:ea typeface="+mn-lt"/>
              <a:cs typeface="+mn-lt"/>
            </a:endParaRPr>
          </a:p>
          <a:p>
            <a:r>
              <a:rPr lang="en-US">
                <a:ea typeface="+mn-lt"/>
                <a:cs typeface="+mn-lt"/>
              </a:rPr>
              <a:t>Substituting the odds from the Logistic Regression equation gives</a:t>
            </a:r>
          </a:p>
          <a:p>
            <a:pPr marL="0" indent="0">
              <a:buNone/>
            </a:pPr>
            <a:r>
              <a:rPr lang="en-US">
                <a:solidFill>
                  <a:schemeClr val="bg2"/>
                </a:solidFill>
                <a:ea typeface="+mn-lt"/>
                <a:cs typeface="+mn-lt"/>
              </a:rPr>
              <a:t>                                            P = (e</a:t>
            </a:r>
            <a:r>
              <a:rPr lang="en-US" baseline="30000">
                <a:solidFill>
                  <a:schemeClr val="bg2"/>
                </a:solidFill>
                <a:ea typeface="+mn-lt"/>
                <a:cs typeface="+mn-lt"/>
              </a:rPr>
              <a:t>a+b1x</a:t>
            </a:r>
            <a:r>
              <a:rPr lang="en-US">
                <a:solidFill>
                  <a:schemeClr val="bg2"/>
                </a:solidFill>
                <a:ea typeface="+mn-lt"/>
                <a:cs typeface="+mn-lt"/>
              </a:rPr>
              <a:t>) / (1 + e</a:t>
            </a:r>
            <a:r>
              <a:rPr lang="en-US" baseline="30000">
                <a:solidFill>
                  <a:schemeClr val="bg2"/>
                </a:solidFill>
                <a:ea typeface="+mn-lt"/>
                <a:cs typeface="+mn-lt"/>
              </a:rPr>
              <a:t>a+b1x</a:t>
            </a:r>
            <a:r>
              <a:rPr lang="en-US">
                <a:solidFill>
                  <a:schemeClr val="bg2"/>
                </a:solidFill>
                <a:ea typeface="+mn-lt"/>
                <a:cs typeface="+mn-lt"/>
              </a:rPr>
              <a:t>)</a:t>
            </a:r>
            <a:endParaRPr lang="en-US">
              <a:solidFill>
                <a:schemeClr val="bg2"/>
              </a:solidFill>
            </a:endParaRPr>
          </a:p>
          <a:p>
            <a:r>
              <a:rPr lang="en-US">
                <a:ea typeface="+mn-lt"/>
                <a:cs typeface="+mn-lt"/>
              </a:rPr>
              <a:t>This final equation is an S-shaped function called the </a:t>
            </a:r>
            <a:r>
              <a:rPr lang="en-US" b="1">
                <a:ea typeface="+mn-lt"/>
                <a:cs typeface="+mn-lt"/>
              </a:rPr>
              <a:t>Sigmoid</a:t>
            </a:r>
            <a:r>
              <a:rPr lang="en-US">
                <a:ea typeface="+mn-lt"/>
                <a:cs typeface="+mn-lt"/>
              </a:rPr>
              <a:t> function, where the IV is income and the DV is the probability of responding to the campaign</a:t>
            </a:r>
            <a:endParaRPr lang="en-US"/>
          </a:p>
        </p:txBody>
      </p:sp>
      <p:sp>
        <p:nvSpPr>
          <p:cNvPr id="3" name="Title 2">
            <a:extLst>
              <a:ext uri="{FF2B5EF4-FFF2-40B4-BE49-F238E27FC236}">
                <a16:creationId xmlns:a16="http://schemas.microsoft.com/office/drawing/2014/main" id="{CE1A1EFF-7E46-4B37-B54B-2D820E6572C4}"/>
              </a:ext>
            </a:extLst>
          </p:cNvPr>
          <p:cNvSpPr>
            <a:spLocks noGrp="1"/>
          </p:cNvSpPr>
          <p:nvPr>
            <p:ph type="title"/>
          </p:nvPr>
        </p:nvSpPr>
        <p:spPr/>
        <p:txBody>
          <a:bodyPr/>
          <a:lstStyle/>
          <a:p>
            <a:r>
              <a:rPr lang="en-US">
                <a:latin typeface="Arial"/>
                <a:cs typeface="Arial"/>
              </a:rPr>
              <a:t>Logistic Regression Modeling Example – Converting Logit</a:t>
            </a:r>
            <a:endParaRPr lang="en-US"/>
          </a:p>
        </p:txBody>
      </p:sp>
      <p:sp>
        <p:nvSpPr>
          <p:cNvPr id="4" name="Slide Number Placeholder 3">
            <a:extLst>
              <a:ext uri="{FF2B5EF4-FFF2-40B4-BE49-F238E27FC236}">
                <a16:creationId xmlns:a16="http://schemas.microsoft.com/office/drawing/2014/main" id="{FD95C7B5-3463-4277-AF1B-4708213C63A4}"/>
              </a:ext>
            </a:extLst>
          </p:cNvPr>
          <p:cNvSpPr>
            <a:spLocks noGrp="1"/>
          </p:cNvSpPr>
          <p:nvPr>
            <p:ph type="sldNum" sz="quarter" idx="10"/>
          </p:nvPr>
        </p:nvSpPr>
        <p:spPr/>
        <p:txBody>
          <a:bodyPr/>
          <a:lstStyle/>
          <a:p>
            <a:fld id="{C51B5984-C094-0A42-BFB6-9F57449A1222}" type="slidenum">
              <a:rPr lang="en-US" dirty="0" smtClean="0"/>
              <a:pPr/>
              <a:t>320</a:t>
            </a:fld>
            <a:endParaRPr lang="en-US"/>
          </a:p>
        </p:txBody>
      </p:sp>
      <p:pic>
        <p:nvPicPr>
          <p:cNvPr id="5" name="Picture 5" descr="A close up of a lamp&#10;&#10;Description generated with high confidence">
            <a:extLst>
              <a:ext uri="{FF2B5EF4-FFF2-40B4-BE49-F238E27FC236}">
                <a16:creationId xmlns:a16="http://schemas.microsoft.com/office/drawing/2014/main" id="{C2850F6B-1F17-471A-A1BB-E0026F9ED6D2}"/>
              </a:ext>
            </a:extLst>
          </p:cNvPr>
          <p:cNvPicPr>
            <a:picLocks noChangeAspect="1"/>
          </p:cNvPicPr>
          <p:nvPr/>
        </p:nvPicPr>
        <p:blipFill>
          <a:blip r:embed="rId2"/>
          <a:stretch>
            <a:fillRect/>
          </a:stretch>
        </p:blipFill>
        <p:spPr>
          <a:xfrm>
            <a:off x="6385105" y="1867979"/>
            <a:ext cx="2394858" cy="2009168"/>
          </a:xfrm>
          <a:prstGeom prst="rect">
            <a:avLst/>
          </a:prstGeom>
        </p:spPr>
      </p:pic>
    </p:spTree>
    <p:extLst>
      <p:ext uri="{BB962C8B-B14F-4D97-AF65-F5344CB8AC3E}">
        <p14:creationId xmlns:p14="http://schemas.microsoft.com/office/powerpoint/2010/main" val="114073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589E74-C64A-4AEF-B6E6-3ECFB82045B3}"/>
              </a:ext>
            </a:extLst>
          </p:cNvPr>
          <p:cNvSpPr>
            <a:spLocks noGrp="1"/>
          </p:cNvSpPr>
          <p:nvPr>
            <p:ph type="body" sz="quarter" idx="11"/>
          </p:nvPr>
        </p:nvSpPr>
        <p:spPr>
          <a:xfrm>
            <a:off x="304800" y="1152488"/>
            <a:ext cx="5580035" cy="1337914"/>
          </a:xfrm>
        </p:spPr>
        <p:txBody>
          <a:bodyPr vert="horz" lIns="91440" tIns="45720" rIns="91440" bIns="45720" rtlCol="0" anchor="t">
            <a:noAutofit/>
          </a:bodyPr>
          <a:lstStyle/>
          <a:p>
            <a:pPr indent="-283210">
              <a:spcAft>
                <a:spcPts val="300"/>
              </a:spcAft>
            </a:pPr>
            <a:r>
              <a:rPr lang="en-US">
                <a:ea typeface="+mn-lt"/>
                <a:cs typeface="+mn-lt"/>
              </a:rPr>
              <a:t>The goal of a model is to make predictions </a:t>
            </a:r>
            <a:endParaRPr lang="en-US">
              <a:ea typeface="+mn-lt"/>
            </a:endParaRPr>
          </a:p>
          <a:p>
            <a:pPr lvl="1">
              <a:spcAft>
                <a:spcPts val="300"/>
              </a:spcAft>
            </a:pPr>
            <a:r>
              <a:rPr lang="en-US">
                <a:latin typeface="Arial"/>
                <a:ea typeface="+mn-lt"/>
                <a:cs typeface="+mn-lt"/>
              </a:rPr>
              <a:t>We need to get from natural logarithm of the odds of being in a target category to predictions. This is easy (at least for software): </a:t>
            </a:r>
            <a:endParaRPr lang="en-US">
              <a:latin typeface="Arial"/>
              <a:ea typeface="+mn-lt"/>
            </a:endParaRPr>
          </a:p>
          <a:p>
            <a:pPr lvl="2" indent="-283210">
              <a:spcAft>
                <a:spcPts val="300"/>
              </a:spcAft>
            </a:pPr>
            <a:r>
              <a:rPr lang="en-US">
                <a:latin typeface="+mn-lt"/>
                <a:ea typeface="+mn-lt"/>
                <a:cs typeface="+mn-lt"/>
              </a:rPr>
              <a:t>Convert the Ln(Odds) from the model to a probability </a:t>
            </a:r>
          </a:p>
          <a:p>
            <a:pPr lvl="2" indent="-283210">
              <a:spcAft>
                <a:spcPts val="300"/>
              </a:spcAft>
            </a:pPr>
            <a:r>
              <a:rPr lang="en-US">
                <a:latin typeface="Arial"/>
                <a:ea typeface="+mn-lt"/>
                <a:cs typeface="+mn-lt"/>
              </a:rPr>
              <a:t>Use the probability to make a prediction based on a simple threshold (usually 0.5)</a:t>
            </a:r>
            <a:endParaRPr lang="en-US">
              <a:latin typeface="Arial"/>
            </a:endParaRPr>
          </a:p>
        </p:txBody>
      </p:sp>
      <p:sp>
        <p:nvSpPr>
          <p:cNvPr id="3" name="Title 2">
            <a:extLst>
              <a:ext uri="{FF2B5EF4-FFF2-40B4-BE49-F238E27FC236}">
                <a16:creationId xmlns:a16="http://schemas.microsoft.com/office/drawing/2014/main" id="{8252181A-22D8-4D24-A14E-6D682CBE465E}"/>
              </a:ext>
            </a:extLst>
          </p:cNvPr>
          <p:cNvSpPr>
            <a:spLocks noGrp="1"/>
          </p:cNvSpPr>
          <p:nvPr>
            <p:ph type="title"/>
          </p:nvPr>
        </p:nvSpPr>
        <p:spPr/>
        <p:txBody>
          <a:bodyPr/>
          <a:lstStyle/>
          <a:p>
            <a:r>
              <a:rPr lang="en-CA">
                <a:latin typeface="Arial"/>
                <a:cs typeface="Arial"/>
              </a:rPr>
              <a:t>Logistic Regression Fallout </a:t>
            </a:r>
            <a:endParaRPr lang="en-US">
              <a:latin typeface="Arial"/>
              <a:cs typeface="Arial"/>
            </a:endParaRPr>
          </a:p>
        </p:txBody>
      </p:sp>
      <p:sp>
        <p:nvSpPr>
          <p:cNvPr id="4" name="Slide Number Placeholder 3">
            <a:extLst>
              <a:ext uri="{FF2B5EF4-FFF2-40B4-BE49-F238E27FC236}">
                <a16:creationId xmlns:a16="http://schemas.microsoft.com/office/drawing/2014/main" id="{DF208D4D-F9F8-42EF-A2A8-A390279BF4E2}"/>
              </a:ext>
            </a:extLst>
          </p:cNvPr>
          <p:cNvSpPr>
            <a:spLocks noGrp="1"/>
          </p:cNvSpPr>
          <p:nvPr>
            <p:ph type="sldNum" sz="quarter" idx="10"/>
          </p:nvPr>
        </p:nvSpPr>
        <p:spPr/>
        <p:txBody>
          <a:bodyPr/>
          <a:lstStyle/>
          <a:p>
            <a:fld id="{C51B5984-C094-0A42-BFB6-9F57449A1222}" type="slidenum">
              <a:rPr lang="en-US" dirty="0" smtClean="0"/>
              <a:pPr/>
              <a:t>321</a:t>
            </a:fld>
            <a:endParaRPr lang="en-US"/>
          </a:p>
        </p:txBody>
      </p:sp>
      <p:sp>
        <p:nvSpPr>
          <p:cNvPr id="6" name="Text Placeholder 1">
            <a:extLst>
              <a:ext uri="{FF2B5EF4-FFF2-40B4-BE49-F238E27FC236}">
                <a16:creationId xmlns:a16="http://schemas.microsoft.com/office/drawing/2014/main" id="{73044CD3-BFF9-4D62-BB70-132420A67472}"/>
              </a:ext>
            </a:extLst>
          </p:cNvPr>
          <p:cNvSpPr txBox="1">
            <a:spLocks/>
          </p:cNvSpPr>
          <p:nvPr/>
        </p:nvSpPr>
        <p:spPr>
          <a:xfrm>
            <a:off x="279400" y="3013628"/>
            <a:ext cx="7128400" cy="1796504"/>
          </a:xfrm>
          <a:prstGeom prst="rect">
            <a:avLst/>
          </a:prstGeom>
        </p:spPr>
        <p:txBody>
          <a:bodyPr vert="horz" lIns="91440" tIns="45720" rIns="91440" bIns="45720" rtlCol="0" anchor="t">
            <a:noAutofit/>
          </a:bodyPr>
          <a:lstStyle>
            <a:lvl1pPr marL="285750" indent="-28575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300"/>
              </a:spcAft>
              <a:buFont typeface="Arial"/>
              <a:buChar char="•"/>
            </a:pPr>
            <a:r>
              <a:rPr lang="en-US">
                <a:cs typeface="Arial"/>
              </a:rPr>
              <a:t>So get these equations:</a:t>
            </a:r>
            <a:endParaRPr lang="en-US"/>
          </a:p>
          <a:p>
            <a:pPr lvl="1" indent="-285750">
              <a:spcAft>
                <a:spcPts val="300"/>
              </a:spcAft>
            </a:pPr>
            <a:r>
              <a:rPr lang="en-US">
                <a:latin typeface="Arial"/>
                <a:cs typeface="Arial"/>
              </a:rPr>
              <a:t>We model Ln(Odds) linearly: </a:t>
            </a:r>
            <a:r>
              <a:rPr lang="en-US" b="1">
                <a:latin typeface="Arial"/>
                <a:cs typeface="Arial"/>
              </a:rPr>
              <a:t>ln⁡(y)=a+b</a:t>
            </a:r>
            <a:r>
              <a:rPr lang="en-US" b="1" baseline="-25000">
                <a:latin typeface="Arial"/>
                <a:cs typeface="Arial"/>
              </a:rPr>
              <a:t>1</a:t>
            </a:r>
            <a:r>
              <a:rPr lang="en-US" b="1">
                <a:latin typeface="Arial"/>
                <a:cs typeface="Arial"/>
              </a:rPr>
              <a:t> x</a:t>
            </a:r>
          </a:p>
          <a:p>
            <a:pPr lvl="1" indent="-285750">
              <a:spcAft>
                <a:spcPts val="300"/>
              </a:spcAft>
            </a:pPr>
            <a:r>
              <a:rPr lang="en-US">
                <a:latin typeface="Arial"/>
                <a:cs typeface="Arial"/>
              </a:rPr>
              <a:t>So we can write this model for the odds:  </a:t>
            </a:r>
            <a:r>
              <a:rPr lang="en-US" b="1">
                <a:latin typeface="Arial"/>
                <a:cs typeface="Arial"/>
              </a:rPr>
              <a:t>y = P/(1-P)= e</a:t>
            </a:r>
            <a:r>
              <a:rPr lang="en-US" b="1" baseline="30000">
                <a:latin typeface="Arial"/>
                <a:cs typeface="Arial"/>
              </a:rPr>
              <a:t>a+b1 x</a:t>
            </a:r>
            <a:endParaRPr lang="en-US" b="1">
              <a:latin typeface="Arial"/>
              <a:cs typeface="Arial"/>
            </a:endParaRPr>
          </a:p>
          <a:p>
            <a:pPr lvl="1" indent="-285750">
              <a:spcAft>
                <a:spcPts val="300"/>
              </a:spcAft>
            </a:pPr>
            <a:r>
              <a:rPr lang="en-US">
                <a:latin typeface="Arial"/>
                <a:cs typeface="Arial"/>
              </a:rPr>
              <a:t>Which can be converted into a probability using the equation: </a:t>
            </a:r>
            <a:r>
              <a:rPr lang="en-US" b="1">
                <a:latin typeface="Arial"/>
                <a:cs typeface="Arial"/>
              </a:rPr>
              <a:t>P=  odds/(1+odds)</a:t>
            </a:r>
          </a:p>
          <a:p>
            <a:pPr lvl="1" indent="-285750">
              <a:spcAft>
                <a:spcPts val="300"/>
              </a:spcAft>
            </a:pPr>
            <a:r>
              <a:rPr lang="en-US">
                <a:latin typeface="Arial"/>
                <a:cs typeface="Arial"/>
              </a:rPr>
              <a:t>Producing the model for probabilities: </a:t>
            </a:r>
            <a:r>
              <a:rPr lang="en-US" b="1">
                <a:latin typeface="Arial"/>
                <a:cs typeface="Arial"/>
              </a:rPr>
              <a:t>P=  e</a:t>
            </a:r>
            <a:r>
              <a:rPr lang="en-US" b="1" baseline="30000">
                <a:latin typeface="Arial"/>
                <a:cs typeface="Arial"/>
              </a:rPr>
              <a:t>a+b1 x</a:t>
            </a:r>
            <a:r>
              <a:rPr lang="en-US" b="1">
                <a:latin typeface="Arial"/>
                <a:cs typeface="Arial"/>
              </a:rPr>
              <a:t>/1+e</a:t>
            </a:r>
            <a:r>
              <a:rPr lang="en-US" b="1" baseline="30000">
                <a:latin typeface="Arial"/>
                <a:cs typeface="Arial"/>
              </a:rPr>
              <a:t>a+b1 x</a:t>
            </a:r>
            <a:endParaRPr lang="en-US" b="1">
              <a:latin typeface="Arial"/>
              <a:cs typeface="Arial"/>
            </a:endParaRPr>
          </a:p>
          <a:p>
            <a:pPr lvl="1" indent="-342900"/>
            <a:endParaRPr lang="en-US"/>
          </a:p>
        </p:txBody>
      </p:sp>
      <p:sp>
        <p:nvSpPr>
          <p:cNvPr id="5" name="TextBox 4">
            <a:extLst>
              <a:ext uri="{FF2B5EF4-FFF2-40B4-BE49-F238E27FC236}">
                <a16:creationId xmlns:a16="http://schemas.microsoft.com/office/drawing/2014/main" id="{6BC8351D-0465-486E-99AA-203E398952BA}"/>
              </a:ext>
            </a:extLst>
          </p:cNvPr>
          <p:cNvSpPr txBox="1"/>
          <p:nvPr/>
        </p:nvSpPr>
        <p:spPr>
          <a:xfrm>
            <a:off x="6861409" y="952540"/>
            <a:ext cx="1318161" cy="404085"/>
          </a:xfrm>
          <a:prstGeom prst="rect">
            <a:avLst/>
          </a:prstGeom>
          <a:solidFill>
            <a:schemeClr val="bg1"/>
          </a:solidFill>
          <a:ln w="3175">
            <a:solidFill>
              <a:schemeClr val="tx2"/>
            </a:solidFill>
          </a:ln>
        </p:spPr>
        <p:txBody>
          <a:bodyPr wrap="square" rtlCol="0" anchor="t">
            <a:spAutoFit/>
          </a:bodyPr>
          <a:lstStyle/>
          <a:p>
            <a:r>
              <a:rPr lang="en-GB" sz="1013"/>
              <a:t>If </a:t>
            </a:r>
            <a:r>
              <a:rPr lang="en-GB" sz="1013" i="1"/>
              <a:t> p </a:t>
            </a:r>
            <a:r>
              <a:rPr lang="en-GB" sz="1013"/>
              <a:t>&gt;= 0.5 ... 1</a:t>
            </a:r>
          </a:p>
          <a:p>
            <a:r>
              <a:rPr lang="en-GB" sz="1000"/>
              <a:t>If  </a:t>
            </a:r>
            <a:r>
              <a:rPr lang="en-GB" sz="1000" i="1"/>
              <a:t>p &lt;   </a:t>
            </a:r>
            <a:r>
              <a:rPr lang="en-GB" sz="1000"/>
              <a:t>0.5 ... 0</a:t>
            </a:r>
            <a:endParaRPr lang="en-GB" sz="1000">
              <a:cs typeface="Arial"/>
            </a:endParaRPr>
          </a:p>
        </p:txBody>
      </p:sp>
      <p:pic>
        <p:nvPicPr>
          <p:cNvPr id="15" name="Picture 15" descr="A close up of a map&#10;&#10;Description generated with high confidence">
            <a:extLst>
              <a:ext uri="{FF2B5EF4-FFF2-40B4-BE49-F238E27FC236}">
                <a16:creationId xmlns:a16="http://schemas.microsoft.com/office/drawing/2014/main" id="{E2A65D92-5184-43AC-A94E-5EF624BA9F23}"/>
              </a:ext>
            </a:extLst>
          </p:cNvPr>
          <p:cNvPicPr>
            <a:picLocks noChangeAspect="1"/>
          </p:cNvPicPr>
          <p:nvPr/>
        </p:nvPicPr>
        <p:blipFill>
          <a:blip r:embed="rId3"/>
          <a:stretch>
            <a:fillRect/>
          </a:stretch>
        </p:blipFill>
        <p:spPr>
          <a:xfrm>
            <a:off x="5819775" y="1469552"/>
            <a:ext cx="3257550" cy="2099620"/>
          </a:xfrm>
          <a:prstGeom prst="rect">
            <a:avLst/>
          </a:prstGeom>
        </p:spPr>
      </p:pic>
    </p:spTree>
    <p:extLst>
      <p:ext uri="{BB962C8B-B14F-4D97-AF65-F5344CB8AC3E}">
        <p14:creationId xmlns:p14="http://schemas.microsoft.com/office/powerpoint/2010/main" val="307137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4617" y="964632"/>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8" name="Picture 7">
            <a:extLst>
              <a:ext uri="{FF2B5EF4-FFF2-40B4-BE49-F238E27FC236}">
                <a16:creationId xmlns:a16="http://schemas.microsoft.com/office/drawing/2014/main" id="{87F8ED6B-AA24-49BE-8E63-B3E52A606CBA}"/>
              </a:ext>
            </a:extLst>
          </p:cNvPr>
          <p:cNvPicPr>
            <a:picLocks noChangeAspect="1"/>
          </p:cNvPicPr>
          <p:nvPr/>
        </p:nvPicPr>
        <p:blipFill>
          <a:blip r:embed="rId4"/>
          <a:stretch>
            <a:fillRect/>
          </a:stretch>
        </p:blipFill>
        <p:spPr>
          <a:xfrm>
            <a:off x="7613867" y="2808514"/>
            <a:ext cx="1296961" cy="1288466"/>
          </a:xfrm>
          <a:prstGeom prst="rect">
            <a:avLst/>
          </a:prstGeom>
        </p:spPr>
      </p:pic>
      <p:sp>
        <p:nvSpPr>
          <p:cNvPr id="5" name="Text Placeholder 4">
            <a:extLst>
              <a:ext uri="{FF2B5EF4-FFF2-40B4-BE49-F238E27FC236}">
                <a16:creationId xmlns:a16="http://schemas.microsoft.com/office/drawing/2014/main" id="{FF37325E-727F-4E22-B91B-49E14357A41C}"/>
              </a:ext>
            </a:extLst>
          </p:cNvPr>
          <p:cNvSpPr>
            <a:spLocks noGrp="1"/>
          </p:cNvSpPr>
          <p:nvPr>
            <p:ph type="body" sz="quarter" idx="11"/>
          </p:nvPr>
        </p:nvSpPr>
        <p:spPr/>
        <p:txBody>
          <a:bodyPr vert="horz" lIns="91440" tIns="45720" rIns="91440" bIns="45720" rtlCol="0" anchor="t">
            <a:noAutofit/>
          </a:bodyPr>
          <a:lstStyle/>
          <a:p>
            <a:pPr>
              <a:buClrTx/>
            </a:pPr>
            <a:r>
              <a:rPr lang="en-US">
                <a:cs typeface="Arial"/>
              </a:rPr>
              <a:t>Logistic regression like linear regression is robust. However, there are still some items that you need to pay attention to:</a:t>
            </a:r>
          </a:p>
          <a:p>
            <a:pPr lvl="1">
              <a:buClrTx/>
            </a:pPr>
            <a:r>
              <a:rPr lang="en-US">
                <a:latin typeface="Arial"/>
                <a:cs typeface="Arial"/>
              </a:rPr>
              <a:t>DV is categorical – if you want to predict a continuous variable, you should do a linear regression</a:t>
            </a:r>
          </a:p>
          <a:p>
            <a:pPr lvl="1">
              <a:buClrTx/>
            </a:pPr>
            <a:r>
              <a:rPr lang="en-US">
                <a:latin typeface="Arial"/>
                <a:cs typeface="Arial"/>
              </a:rPr>
              <a:t>IV(s) can be either continuous or discrete</a:t>
            </a:r>
          </a:p>
          <a:p>
            <a:pPr lvl="1">
              <a:buClrTx/>
            </a:pPr>
            <a:r>
              <a:rPr lang="en-US">
                <a:latin typeface="Arial"/>
                <a:cs typeface="Arial"/>
              </a:rPr>
              <a:t>Discrete IV(s) should be dummy coded</a:t>
            </a:r>
          </a:p>
          <a:p>
            <a:pPr lvl="1">
              <a:buClrTx/>
            </a:pPr>
            <a:r>
              <a:rPr lang="en-US">
                <a:cs typeface="Arial"/>
              </a:rPr>
              <a:t>We don’t look at residuals. To learn about the quality of model, we look at:</a:t>
            </a:r>
          </a:p>
          <a:p>
            <a:pPr marL="914400" lvl="2" indent="-342900">
              <a:buClrTx/>
            </a:pPr>
            <a:r>
              <a:rPr lang="en-US">
                <a:latin typeface="Arial"/>
                <a:cs typeface="Arial"/>
              </a:rPr>
              <a:t>Accuracy, lift charts and ROC chart</a:t>
            </a:r>
          </a:p>
          <a:p>
            <a:endParaRPr lang="en-CA"/>
          </a:p>
        </p:txBody>
      </p:sp>
      <p:sp>
        <p:nvSpPr>
          <p:cNvPr id="3" name="Title 2">
            <a:extLst>
              <a:ext uri="{FF2B5EF4-FFF2-40B4-BE49-F238E27FC236}">
                <a16:creationId xmlns:a16="http://schemas.microsoft.com/office/drawing/2014/main" id="{932045AA-468D-4ECD-920D-E98EE901CD16}"/>
              </a:ext>
            </a:extLst>
          </p:cNvPr>
          <p:cNvSpPr>
            <a:spLocks noGrp="1"/>
          </p:cNvSpPr>
          <p:nvPr>
            <p:ph type="title"/>
          </p:nvPr>
        </p:nvSpPr>
        <p:spPr/>
        <p:txBody>
          <a:bodyPr/>
          <a:lstStyle/>
          <a:p>
            <a:r>
              <a:rPr lang="en-CA"/>
              <a:t>Logistic Regression considerations </a:t>
            </a:r>
          </a:p>
        </p:txBody>
      </p:sp>
    </p:spTree>
    <p:custDataLst>
      <p:tags r:id="rId1"/>
    </p:custDataLst>
    <p:extLst>
      <p:ext uri="{BB962C8B-B14F-4D97-AF65-F5344CB8AC3E}">
        <p14:creationId xmlns:p14="http://schemas.microsoft.com/office/powerpoint/2010/main" val="353340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F44F25-231F-4DCF-84CD-22E781BDBF4B}"/>
              </a:ext>
            </a:extLst>
          </p:cNvPr>
          <p:cNvSpPr>
            <a:spLocks noGrp="1"/>
          </p:cNvSpPr>
          <p:nvPr>
            <p:ph type="body" sz="quarter" idx="11"/>
          </p:nvPr>
        </p:nvSpPr>
        <p:spPr>
          <a:xfrm>
            <a:off x="855921" y="822435"/>
            <a:ext cx="8201025" cy="3445524"/>
          </a:xfrm>
        </p:spPr>
        <p:txBody>
          <a:bodyPr vert="horz" lIns="91440" tIns="45720" rIns="91440" bIns="45720" rtlCol="0" anchor="t">
            <a:noAutofit/>
          </a:bodyPr>
          <a:lstStyle/>
          <a:p>
            <a:pPr>
              <a:spcAft>
                <a:spcPts val="600"/>
              </a:spcAft>
            </a:pPr>
            <a:r>
              <a:rPr lang="en-US">
                <a:ea typeface="+mn-lt"/>
                <a:cs typeface="+mn-lt"/>
              </a:rPr>
              <a:t>The steps below outline the general process when developing models with Knowledge Studio </a:t>
            </a:r>
            <a:endParaRPr lang="en-US">
              <a:ea typeface="+mn-lt"/>
            </a:endParaRPr>
          </a:p>
          <a:p>
            <a:pPr lvl="1">
              <a:spcAft>
                <a:spcPts val="600"/>
              </a:spcAft>
            </a:pPr>
            <a:r>
              <a:rPr lang="en-US">
                <a:latin typeface="Arial"/>
                <a:ea typeface="+mn-lt"/>
                <a:cs typeface="+mn-lt"/>
              </a:rPr>
              <a:t>Data</a:t>
            </a:r>
            <a:r>
              <a:rPr lang="en-US">
                <a:latin typeface="Arial"/>
                <a:cs typeface="Arial"/>
              </a:rPr>
              <a:t> Exploration</a:t>
            </a:r>
            <a:endParaRPr lang="en-US"/>
          </a:p>
          <a:p>
            <a:pPr lvl="2">
              <a:spcAft>
                <a:spcPts val="600"/>
              </a:spcAft>
            </a:pPr>
            <a:r>
              <a:rPr lang="en-US">
                <a:ea typeface="+mn-lt"/>
                <a:cs typeface="+mn-lt"/>
              </a:rPr>
              <a:t>Assess variable summaries and relationships</a:t>
            </a:r>
            <a:endParaRPr lang="en-US">
              <a:latin typeface="Arial"/>
              <a:cs typeface="Arial"/>
            </a:endParaRPr>
          </a:p>
          <a:p>
            <a:pPr lvl="1">
              <a:spcAft>
                <a:spcPts val="600"/>
              </a:spcAft>
            </a:pPr>
            <a:r>
              <a:rPr lang="en-US">
                <a:latin typeface="Arial"/>
                <a:cs typeface="Arial"/>
              </a:rPr>
              <a:t>Data Preparation</a:t>
            </a:r>
          </a:p>
          <a:p>
            <a:pPr lvl="2">
              <a:spcAft>
                <a:spcPts val="600"/>
              </a:spcAft>
            </a:pPr>
            <a:r>
              <a:rPr lang="en-US">
                <a:latin typeface="Arial"/>
                <a:cs typeface="Arial"/>
              </a:rPr>
              <a:t>Transformations, partitions</a:t>
            </a:r>
          </a:p>
          <a:p>
            <a:pPr lvl="1">
              <a:spcAft>
                <a:spcPts val="600"/>
              </a:spcAft>
            </a:pPr>
            <a:r>
              <a:rPr lang="en-US">
                <a:latin typeface="Arial"/>
                <a:cs typeface="Arial"/>
              </a:rPr>
              <a:t>Modelling</a:t>
            </a:r>
          </a:p>
          <a:p>
            <a:pPr lvl="2">
              <a:spcAft>
                <a:spcPts val="600"/>
              </a:spcAft>
            </a:pPr>
            <a:r>
              <a:rPr lang="en-US">
                <a:latin typeface="Arial"/>
                <a:cs typeface="Arial"/>
              </a:rPr>
              <a:t>Model statistics</a:t>
            </a:r>
          </a:p>
          <a:p>
            <a:pPr lvl="1">
              <a:spcAft>
                <a:spcPts val="600"/>
              </a:spcAft>
            </a:pPr>
            <a:r>
              <a:rPr lang="en-US">
                <a:latin typeface="Arial"/>
                <a:cs typeface="Arial"/>
              </a:rPr>
              <a:t>Validation</a:t>
            </a:r>
          </a:p>
          <a:p>
            <a:pPr lvl="2">
              <a:spcAft>
                <a:spcPts val="600"/>
              </a:spcAft>
            </a:pPr>
            <a:r>
              <a:rPr lang="en-US">
                <a:latin typeface="Arial"/>
                <a:cs typeface="Arial"/>
              </a:rPr>
              <a:t>Statistics</a:t>
            </a:r>
          </a:p>
          <a:p>
            <a:pPr lvl="1">
              <a:spcAft>
                <a:spcPts val="600"/>
              </a:spcAft>
            </a:pPr>
            <a:r>
              <a:rPr lang="en-US">
                <a:latin typeface="Arial"/>
                <a:cs typeface="Arial"/>
              </a:rPr>
              <a:t>Deployment</a:t>
            </a:r>
          </a:p>
          <a:p>
            <a:pPr lvl="2">
              <a:spcAft>
                <a:spcPts val="600"/>
              </a:spcAft>
            </a:pPr>
            <a:r>
              <a:rPr lang="en-US">
                <a:latin typeface="Arial"/>
                <a:cs typeface="Arial"/>
              </a:rPr>
              <a:t>Scored a dataset</a:t>
            </a:r>
          </a:p>
          <a:p>
            <a:pPr lvl="2">
              <a:spcAft>
                <a:spcPts val="600"/>
              </a:spcAft>
            </a:pPr>
            <a:r>
              <a:rPr lang="en-US">
                <a:latin typeface="Arial"/>
                <a:cs typeface="Arial"/>
              </a:rPr>
              <a:t>Create code</a:t>
            </a:r>
          </a:p>
          <a:p>
            <a:pPr lvl="1">
              <a:spcAft>
                <a:spcPts val="600"/>
              </a:spcAft>
            </a:pPr>
            <a:r>
              <a:rPr lang="en-US">
                <a:latin typeface="Arial"/>
                <a:cs typeface="Arial"/>
              </a:rPr>
              <a:t>Monitoring</a:t>
            </a:r>
          </a:p>
        </p:txBody>
      </p:sp>
      <p:sp>
        <p:nvSpPr>
          <p:cNvPr id="3" name="Title 2">
            <a:extLst>
              <a:ext uri="{FF2B5EF4-FFF2-40B4-BE49-F238E27FC236}">
                <a16:creationId xmlns:a16="http://schemas.microsoft.com/office/drawing/2014/main" id="{698C5905-2441-4AE5-896F-8164CA1CA9B2}"/>
              </a:ext>
            </a:extLst>
          </p:cNvPr>
          <p:cNvSpPr>
            <a:spLocks noGrp="1"/>
          </p:cNvSpPr>
          <p:nvPr>
            <p:ph type="title"/>
          </p:nvPr>
        </p:nvSpPr>
        <p:spPr>
          <a:xfrm>
            <a:off x="543590" y="463845"/>
            <a:ext cx="8215744" cy="298669"/>
          </a:xfrm>
        </p:spPr>
        <p:txBody>
          <a:bodyPr/>
          <a:lstStyle/>
          <a:p>
            <a:r>
              <a:rPr lang="en-US">
                <a:latin typeface="Arial"/>
                <a:cs typeface="Arial"/>
              </a:rPr>
              <a:t>Steps when Developing Logistic Regression Models</a:t>
            </a:r>
          </a:p>
        </p:txBody>
      </p:sp>
      <p:sp>
        <p:nvSpPr>
          <p:cNvPr id="4" name="Slide Number Placeholder 3">
            <a:extLst>
              <a:ext uri="{FF2B5EF4-FFF2-40B4-BE49-F238E27FC236}">
                <a16:creationId xmlns:a16="http://schemas.microsoft.com/office/drawing/2014/main" id="{773FBB0A-70FF-4CBB-A709-87B697F44CCA}"/>
              </a:ext>
            </a:extLst>
          </p:cNvPr>
          <p:cNvSpPr>
            <a:spLocks noGrp="1"/>
          </p:cNvSpPr>
          <p:nvPr>
            <p:ph type="sldNum" sz="quarter" idx="10"/>
          </p:nvPr>
        </p:nvSpPr>
        <p:spPr/>
        <p:txBody>
          <a:bodyPr/>
          <a:lstStyle/>
          <a:p>
            <a:fld id="{C51B5984-C094-0A42-BFB6-9F57449A1222}" type="slidenum">
              <a:rPr lang="en-US" dirty="0" smtClean="0"/>
              <a:pPr/>
              <a:t>323</a:t>
            </a:fld>
            <a:endParaRPr lang="en-US"/>
          </a:p>
        </p:txBody>
      </p:sp>
    </p:spTree>
    <p:custDataLst>
      <p:tags r:id="rId1"/>
    </p:custDataLst>
    <p:extLst>
      <p:ext uri="{BB962C8B-B14F-4D97-AF65-F5344CB8AC3E}">
        <p14:creationId xmlns:p14="http://schemas.microsoft.com/office/powerpoint/2010/main" val="351477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0AA950-200C-42C1-8AA2-A0B800E69D06}"/>
              </a:ext>
            </a:extLst>
          </p:cNvPr>
          <p:cNvSpPr>
            <a:spLocks noGrp="1"/>
          </p:cNvSpPr>
          <p:nvPr>
            <p:ph type="body" sz="quarter" idx="11"/>
          </p:nvPr>
        </p:nvSpPr>
        <p:spPr>
          <a:xfrm>
            <a:off x="457200" y="975278"/>
            <a:ext cx="8211910" cy="1039782"/>
          </a:xfrm>
        </p:spPr>
        <p:txBody>
          <a:bodyPr vert="horz" lIns="91440" tIns="45720" rIns="91440" bIns="45720" rtlCol="0" anchor="t">
            <a:noAutofit/>
          </a:bodyPr>
          <a:lstStyle/>
          <a:p>
            <a:pPr>
              <a:buFont typeface="Arial,Sans-Serif" panose="020B0604020202020204" pitchFamily="34" charset="0"/>
            </a:pPr>
            <a:r>
              <a:rPr lang="en-US">
                <a:ea typeface="+mn-lt"/>
                <a:cs typeface="+mn-lt"/>
              </a:rPr>
              <a:t>Start by exploring Census dataset. Use different tabs in the dataset viewer  </a:t>
            </a:r>
          </a:p>
          <a:p>
            <a:pPr marL="751840" lvl="1">
              <a:buFont typeface="Arial,Sans-Serif" panose="020B0604020202020204" pitchFamily="34" charset="0"/>
            </a:pPr>
            <a:r>
              <a:rPr lang="en-US"/>
              <a:t>Don’t have Census data file? Access it through</a:t>
            </a:r>
            <a:r>
              <a:rPr lang="en-US" b="1"/>
              <a:t> Help | Prepare Sample Data</a:t>
            </a:r>
            <a:endParaRPr lang="en-US">
              <a:latin typeface="+mn-lt"/>
              <a:ea typeface="+mn-lt"/>
              <a:cs typeface="+mn-lt"/>
            </a:endParaRPr>
          </a:p>
          <a:p>
            <a:pPr>
              <a:buFont typeface="Arial,Sans-Serif" panose="020B0604020202020204" pitchFamily="34" charset="0"/>
            </a:pPr>
            <a:r>
              <a:rPr lang="en-US">
                <a:ea typeface="+mn-lt"/>
                <a:cs typeface="+mn-lt"/>
              </a:rPr>
              <a:t>Goal is to predict </a:t>
            </a:r>
            <a:r>
              <a:rPr lang="en-US" b="1">
                <a:cs typeface="Arial"/>
              </a:rPr>
              <a:t>Income</a:t>
            </a:r>
            <a:endParaRPr lang="en-US"/>
          </a:p>
        </p:txBody>
      </p:sp>
      <p:sp>
        <p:nvSpPr>
          <p:cNvPr id="3" name="Title 2">
            <a:extLst>
              <a:ext uri="{FF2B5EF4-FFF2-40B4-BE49-F238E27FC236}">
                <a16:creationId xmlns:a16="http://schemas.microsoft.com/office/drawing/2014/main" id="{A8F67573-DD8C-476A-BF69-2EC901FD31AF}"/>
              </a:ext>
            </a:extLst>
          </p:cNvPr>
          <p:cNvSpPr>
            <a:spLocks noGrp="1"/>
          </p:cNvSpPr>
          <p:nvPr>
            <p:ph type="title"/>
          </p:nvPr>
        </p:nvSpPr>
        <p:spPr/>
        <p:txBody>
          <a:bodyPr/>
          <a:lstStyle/>
          <a:p>
            <a:r>
              <a:rPr lang="en-US">
                <a:latin typeface="Arial"/>
                <a:cs typeface="Arial"/>
              </a:rPr>
              <a:t>Developing Logistic Regression in Knowledge Studio</a:t>
            </a:r>
          </a:p>
        </p:txBody>
      </p:sp>
      <p:sp>
        <p:nvSpPr>
          <p:cNvPr id="4" name="Slide Number Placeholder 3">
            <a:extLst>
              <a:ext uri="{FF2B5EF4-FFF2-40B4-BE49-F238E27FC236}">
                <a16:creationId xmlns:a16="http://schemas.microsoft.com/office/drawing/2014/main" id="{57D4796E-53BE-4536-B2A7-3524B83D6459}"/>
              </a:ext>
            </a:extLst>
          </p:cNvPr>
          <p:cNvSpPr>
            <a:spLocks noGrp="1"/>
          </p:cNvSpPr>
          <p:nvPr>
            <p:ph type="sldNum" sz="quarter" idx="10"/>
          </p:nvPr>
        </p:nvSpPr>
        <p:spPr/>
        <p:txBody>
          <a:bodyPr/>
          <a:lstStyle/>
          <a:p>
            <a:fld id="{C51B5984-C094-0A42-BFB6-9F57449A1222}" type="slidenum">
              <a:rPr lang="en-US" dirty="0" smtClean="0"/>
              <a:pPr/>
              <a:t>324</a:t>
            </a:fld>
            <a:endParaRPr lang="en-US"/>
          </a:p>
        </p:txBody>
      </p:sp>
      <p:pic>
        <p:nvPicPr>
          <p:cNvPr id="6" name="Picture 4" descr="A screenshot of a cell phone&#10;&#10;Description generated with very high confidence">
            <a:extLst>
              <a:ext uri="{FF2B5EF4-FFF2-40B4-BE49-F238E27FC236}">
                <a16:creationId xmlns:a16="http://schemas.microsoft.com/office/drawing/2014/main" id="{60CD3AC7-2DC7-43AF-B2EF-42347A5F52B2}"/>
              </a:ext>
            </a:extLst>
          </p:cNvPr>
          <p:cNvPicPr>
            <a:picLocks noChangeAspect="1"/>
          </p:cNvPicPr>
          <p:nvPr/>
        </p:nvPicPr>
        <p:blipFill>
          <a:blip r:embed="rId2"/>
          <a:stretch>
            <a:fillRect/>
          </a:stretch>
        </p:blipFill>
        <p:spPr>
          <a:xfrm>
            <a:off x="1080886" y="2103674"/>
            <a:ext cx="7067550" cy="2401400"/>
          </a:xfrm>
          <a:prstGeom prst="rect">
            <a:avLst/>
          </a:prstGeom>
          <a:ln>
            <a:solidFill>
              <a:schemeClr val="tx1">
                <a:lumMod val="50000"/>
                <a:lumOff val="50000"/>
              </a:schemeClr>
            </a:solidFill>
          </a:ln>
        </p:spPr>
      </p:pic>
      <p:sp>
        <p:nvSpPr>
          <p:cNvPr id="10" name="Rectangle: Rounded Corners 9">
            <a:extLst>
              <a:ext uri="{FF2B5EF4-FFF2-40B4-BE49-F238E27FC236}">
                <a16:creationId xmlns:a16="http://schemas.microsoft.com/office/drawing/2014/main" id="{5535D186-45A0-44C3-94C2-6C7DFCCBE286}"/>
              </a:ext>
            </a:extLst>
          </p:cNvPr>
          <p:cNvSpPr/>
          <p:nvPr/>
        </p:nvSpPr>
        <p:spPr>
          <a:xfrm>
            <a:off x="1400573" y="4027868"/>
            <a:ext cx="6686006" cy="155930"/>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81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D3DB27-5C41-4723-8A5A-FCC13DBFC8FF}"/>
              </a:ext>
            </a:extLst>
          </p:cNvPr>
          <p:cNvSpPr>
            <a:spLocks noGrp="1"/>
          </p:cNvSpPr>
          <p:nvPr>
            <p:ph type="body" sz="quarter" idx="11"/>
          </p:nvPr>
        </p:nvSpPr>
        <p:spPr>
          <a:xfrm>
            <a:off x="457201" y="975278"/>
            <a:ext cx="8290307" cy="3445524"/>
          </a:xfrm>
        </p:spPr>
        <p:txBody>
          <a:bodyPr vert="horz" lIns="91440" tIns="45720" rIns="91440" bIns="45720" rtlCol="0" anchor="t">
            <a:noAutofit/>
          </a:bodyPr>
          <a:lstStyle/>
          <a:p>
            <a:pPr>
              <a:buFont typeface="Arial"/>
              <a:buChar char="•"/>
            </a:pPr>
            <a:r>
              <a:rPr lang="en-US">
                <a:ea typeface="+mn-lt"/>
                <a:cs typeface="+mn-lt"/>
              </a:rPr>
              <a:t>Open the dataset and analyze statistics and charts provided in the dataset views</a:t>
            </a:r>
            <a:endParaRPr lang="en-US"/>
          </a:p>
          <a:p>
            <a:pPr>
              <a:buFont typeface="Arial"/>
              <a:buChar char="•"/>
            </a:pPr>
            <a:r>
              <a:rPr lang="en-US">
                <a:ea typeface="+mn-lt"/>
                <a:cs typeface="+mn-lt"/>
              </a:rPr>
              <a:t>To navigate to the desired view, click on the corresponding tab at the bottom of the window</a:t>
            </a:r>
            <a:endParaRPr lang="en-US">
              <a:ea typeface="+mn-lt"/>
            </a:endParaRPr>
          </a:p>
          <a:p>
            <a:pPr>
              <a:buFont typeface="Arial"/>
              <a:buChar char="•"/>
            </a:pPr>
            <a:r>
              <a:rPr lang="en-US">
                <a:ea typeface="+mn-lt"/>
                <a:cs typeface="+mn-lt"/>
              </a:rPr>
              <a:t>The following dataset views are available:  </a:t>
            </a:r>
            <a:endParaRPr lang="en-US">
              <a:ea typeface="+mn-lt"/>
            </a:endParaRPr>
          </a:p>
          <a:p>
            <a:pPr lvl="1">
              <a:buFont typeface="Arial"/>
              <a:buChar char="•"/>
            </a:pPr>
            <a:r>
              <a:rPr lang="en-US">
                <a:latin typeface="Arial"/>
                <a:ea typeface="+mn-lt"/>
                <a:cs typeface="Arial"/>
              </a:rPr>
              <a:t>Overview Report</a:t>
            </a:r>
            <a:endParaRPr lang="en-US">
              <a:ea typeface="+mn-lt"/>
            </a:endParaRPr>
          </a:p>
          <a:p>
            <a:pPr lvl="1">
              <a:buFont typeface="Arial"/>
              <a:buChar char="•"/>
            </a:pPr>
            <a:r>
              <a:rPr lang="en-US">
                <a:latin typeface="Arial"/>
                <a:cs typeface="Arial"/>
              </a:rPr>
              <a:t>Dataset Chart</a:t>
            </a:r>
            <a:endParaRPr lang="en-US"/>
          </a:p>
          <a:p>
            <a:pPr lvl="1">
              <a:buFont typeface="Arial"/>
              <a:buChar char="•"/>
            </a:pPr>
            <a:r>
              <a:rPr lang="en-US">
                <a:latin typeface="Arial"/>
                <a:cs typeface="Arial"/>
              </a:rPr>
              <a:t>Data</a:t>
            </a:r>
          </a:p>
          <a:p>
            <a:pPr lvl="1">
              <a:buFont typeface="Arial"/>
              <a:buChar char="•"/>
            </a:pPr>
            <a:r>
              <a:rPr lang="en-US">
                <a:latin typeface="Arial"/>
                <a:cs typeface="Arial"/>
              </a:rPr>
              <a:t>Segment Viewer</a:t>
            </a:r>
            <a:endParaRPr lang="en-US"/>
          </a:p>
          <a:p>
            <a:pPr lvl="1">
              <a:buFont typeface="Arial"/>
              <a:buChar char="•"/>
            </a:pPr>
            <a:r>
              <a:rPr lang="en-US">
                <a:latin typeface="Arial"/>
                <a:ea typeface="+mn-lt"/>
                <a:cs typeface="Arial"/>
              </a:rPr>
              <a:t>Cross Tabs</a:t>
            </a:r>
            <a:endParaRPr lang="en-US">
              <a:ea typeface="+mn-lt"/>
              <a:cs typeface="Arial"/>
            </a:endParaRPr>
          </a:p>
          <a:p>
            <a:pPr lvl="1">
              <a:buFont typeface="Arial"/>
              <a:buChar char="•"/>
            </a:pPr>
            <a:r>
              <a:rPr lang="en-US">
                <a:latin typeface="Arial"/>
                <a:ea typeface="+mn-lt"/>
                <a:cs typeface="Arial"/>
              </a:rPr>
              <a:t>Characteristic Analysis</a:t>
            </a:r>
            <a:endParaRPr lang="en-US">
              <a:ea typeface="+mn-lt"/>
            </a:endParaRPr>
          </a:p>
          <a:p>
            <a:pPr lvl="1">
              <a:buFont typeface="Arial"/>
              <a:buChar char="•"/>
            </a:pPr>
            <a:r>
              <a:rPr lang="en-US">
                <a:latin typeface="Arial"/>
                <a:ea typeface="+mn-lt"/>
                <a:cs typeface="Arial"/>
              </a:rPr>
              <a:t>Correlations</a:t>
            </a:r>
            <a:endParaRPr lang="en-US"/>
          </a:p>
          <a:p>
            <a:pPr lvl="1">
              <a:buFont typeface="Arial"/>
              <a:buChar char="•"/>
            </a:pPr>
            <a:r>
              <a:rPr lang="en-US">
                <a:latin typeface="Arial"/>
                <a:ea typeface="+mn-lt"/>
                <a:cs typeface="Arial"/>
              </a:rPr>
              <a:t>Interactive Filter </a:t>
            </a:r>
            <a:endParaRPr lang="en-US"/>
          </a:p>
          <a:p>
            <a:pPr marL="285750" indent="-285750">
              <a:buFont typeface="Arial"/>
              <a:buChar char="•"/>
            </a:pPr>
            <a:endParaRPr lang="en-US" u="sng">
              <a:ea typeface="+mn-lt"/>
            </a:endParaRPr>
          </a:p>
          <a:p>
            <a:pPr>
              <a:buFont typeface="Arial"/>
              <a:buChar char="•"/>
            </a:pPr>
            <a:endParaRPr lang="en-US"/>
          </a:p>
          <a:p>
            <a:pPr>
              <a:buFont typeface="Arial"/>
              <a:buChar char="•"/>
            </a:pPr>
            <a:endParaRPr lang="en-US"/>
          </a:p>
          <a:p>
            <a:pPr>
              <a:buFont typeface="Arial"/>
              <a:buChar char="•"/>
            </a:pPr>
            <a:endParaRPr lang="en-US"/>
          </a:p>
          <a:p>
            <a:pPr>
              <a:buFont typeface="Arial"/>
              <a:buChar char="•"/>
            </a:pPr>
            <a:endParaRPr lang="en-US"/>
          </a:p>
        </p:txBody>
      </p:sp>
      <p:sp>
        <p:nvSpPr>
          <p:cNvPr id="2" name="Title 1">
            <a:extLst>
              <a:ext uri="{FF2B5EF4-FFF2-40B4-BE49-F238E27FC236}">
                <a16:creationId xmlns:a16="http://schemas.microsoft.com/office/drawing/2014/main" id="{D5628E1C-CEED-4D7C-B05E-4198BBCD998B}"/>
              </a:ext>
            </a:extLst>
          </p:cNvPr>
          <p:cNvSpPr>
            <a:spLocks noGrp="1"/>
          </p:cNvSpPr>
          <p:nvPr>
            <p:ph type="title"/>
          </p:nvPr>
        </p:nvSpPr>
        <p:spPr/>
        <p:txBody>
          <a:bodyPr/>
          <a:lstStyle/>
          <a:p>
            <a:r>
              <a:rPr lang="en-US">
                <a:latin typeface="Arial"/>
                <a:cs typeface="Arial"/>
              </a:rPr>
              <a:t>Data Exploration and Profiling</a:t>
            </a:r>
            <a:endParaRPr lang="en-US"/>
          </a:p>
        </p:txBody>
      </p:sp>
      <p:pic>
        <p:nvPicPr>
          <p:cNvPr id="6" name="Picture 6" descr="A picture containing screenshot&#10;&#10;Description generated with very high confidence">
            <a:extLst>
              <a:ext uri="{FF2B5EF4-FFF2-40B4-BE49-F238E27FC236}">
                <a16:creationId xmlns:a16="http://schemas.microsoft.com/office/drawing/2014/main" id="{1FEE1B07-FCEF-4F58-AB18-DA40FAFF31F8}"/>
              </a:ext>
            </a:extLst>
          </p:cNvPr>
          <p:cNvPicPr>
            <a:picLocks noChangeAspect="1"/>
          </p:cNvPicPr>
          <p:nvPr/>
        </p:nvPicPr>
        <p:blipFill>
          <a:blip r:embed="rId2"/>
          <a:stretch>
            <a:fillRect/>
          </a:stretch>
        </p:blipFill>
        <p:spPr>
          <a:xfrm>
            <a:off x="5649685" y="2024228"/>
            <a:ext cx="2667001" cy="2439428"/>
          </a:xfrm>
          <a:prstGeom prst="rect">
            <a:avLst/>
          </a:prstGeom>
          <a:ln>
            <a:solidFill>
              <a:schemeClr val="tx1">
                <a:lumMod val="65000"/>
                <a:lumOff val="35000"/>
              </a:schemeClr>
            </a:solidFill>
          </a:ln>
        </p:spPr>
      </p:pic>
      <p:sp>
        <p:nvSpPr>
          <p:cNvPr id="4" name="Slide Number Placeholder 3">
            <a:extLst>
              <a:ext uri="{FF2B5EF4-FFF2-40B4-BE49-F238E27FC236}">
                <a16:creationId xmlns:a16="http://schemas.microsoft.com/office/drawing/2014/main" id="{46BD8B38-8670-4F66-B0F0-D26BE4A687E2}"/>
              </a:ext>
            </a:extLst>
          </p:cNvPr>
          <p:cNvSpPr>
            <a:spLocks noGrp="1"/>
          </p:cNvSpPr>
          <p:nvPr>
            <p:ph type="sldNum" sz="quarter" idx="10"/>
          </p:nvPr>
        </p:nvSpPr>
        <p:spPr/>
        <p:txBody>
          <a:bodyPr/>
          <a:lstStyle/>
          <a:p>
            <a:fld id="{C51B5984-C094-0A42-BFB6-9F57449A1222}" type="slidenum">
              <a:rPr lang="en-US" dirty="0" smtClean="0"/>
              <a:pPr/>
              <a:t>325</a:t>
            </a:fld>
            <a:endParaRPr lang="en-US"/>
          </a:p>
        </p:txBody>
      </p:sp>
    </p:spTree>
    <p:extLst>
      <p:ext uri="{BB962C8B-B14F-4D97-AF65-F5344CB8AC3E}">
        <p14:creationId xmlns:p14="http://schemas.microsoft.com/office/powerpoint/2010/main" val="354934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C3F538-2825-4B04-A95D-A1C878780455}"/>
              </a:ext>
            </a:extLst>
          </p:cNvPr>
          <p:cNvSpPr>
            <a:spLocks noGrp="1"/>
          </p:cNvSpPr>
          <p:nvPr>
            <p:ph type="body" sz="quarter" idx="11"/>
          </p:nvPr>
        </p:nvSpPr>
        <p:spPr>
          <a:xfrm>
            <a:off x="457201" y="975278"/>
            <a:ext cx="3833026" cy="3445524"/>
          </a:xfrm>
        </p:spPr>
        <p:txBody>
          <a:bodyPr vert="horz" lIns="91440" tIns="45720" rIns="91440" bIns="45720" rtlCol="0" anchor="t">
            <a:noAutofit/>
          </a:bodyPr>
          <a:lstStyle/>
          <a:p>
            <a:pPr>
              <a:buFont typeface="Arial"/>
              <a:buChar char="•"/>
            </a:pPr>
            <a:r>
              <a:rPr lang="en-US">
                <a:ea typeface="+mn-lt"/>
                <a:cs typeface="+mn-lt"/>
              </a:rPr>
              <a:t>Reduce the number of categories in discrete variables by using </a:t>
            </a:r>
            <a:r>
              <a:rPr lang="en-US" b="1">
                <a:ea typeface="+mn-lt"/>
                <a:cs typeface="+mn-lt"/>
              </a:rPr>
              <a:t>Variable Transformation</a:t>
            </a:r>
            <a:r>
              <a:rPr lang="en-US">
                <a:ea typeface="+mn-lt"/>
                <a:cs typeface="+mn-lt"/>
              </a:rPr>
              <a:t> node and create some new variables</a:t>
            </a:r>
          </a:p>
          <a:p>
            <a:pPr marL="466090" lvl="1" indent="-285750">
              <a:buFont typeface="Arial"/>
              <a:buChar char="•"/>
            </a:pPr>
            <a:endParaRPr lang="en-US">
              <a:cs typeface="Arial"/>
            </a:endParaRPr>
          </a:p>
        </p:txBody>
      </p:sp>
      <p:sp>
        <p:nvSpPr>
          <p:cNvPr id="2" name="Title 1">
            <a:extLst>
              <a:ext uri="{FF2B5EF4-FFF2-40B4-BE49-F238E27FC236}">
                <a16:creationId xmlns:a16="http://schemas.microsoft.com/office/drawing/2014/main" id="{F58ECFFA-EFC4-4A9C-A435-8A37A32235A0}"/>
              </a:ext>
            </a:extLst>
          </p:cNvPr>
          <p:cNvSpPr>
            <a:spLocks noGrp="1"/>
          </p:cNvSpPr>
          <p:nvPr>
            <p:ph type="title"/>
          </p:nvPr>
        </p:nvSpPr>
        <p:spPr/>
        <p:txBody>
          <a:bodyPr/>
          <a:lstStyle/>
          <a:p>
            <a:r>
              <a:rPr lang="en-US">
                <a:latin typeface="Arial"/>
                <a:cs typeface="Arial"/>
              </a:rPr>
              <a:t>Data Manipulation</a:t>
            </a:r>
            <a:endParaRPr lang="en-US"/>
          </a:p>
        </p:txBody>
      </p:sp>
      <p:grpSp>
        <p:nvGrpSpPr>
          <p:cNvPr id="5" name="Group 4">
            <a:extLst>
              <a:ext uri="{FF2B5EF4-FFF2-40B4-BE49-F238E27FC236}">
                <a16:creationId xmlns:a16="http://schemas.microsoft.com/office/drawing/2014/main" id="{BEB960D0-562F-40D4-9399-D4C3EBB91F1A}"/>
              </a:ext>
            </a:extLst>
          </p:cNvPr>
          <p:cNvGrpSpPr/>
          <p:nvPr/>
        </p:nvGrpSpPr>
        <p:grpSpPr>
          <a:xfrm>
            <a:off x="4446814" y="350897"/>
            <a:ext cx="4033156" cy="4479806"/>
            <a:chOff x="4446814" y="350897"/>
            <a:chExt cx="4033156" cy="4479806"/>
          </a:xfrm>
        </p:grpSpPr>
        <p:pic>
          <p:nvPicPr>
            <p:cNvPr id="4" name="Picture 5" descr="A screenshot of a video game&#10;&#10;Description generated with high confidence">
              <a:extLst>
                <a:ext uri="{FF2B5EF4-FFF2-40B4-BE49-F238E27FC236}">
                  <a16:creationId xmlns:a16="http://schemas.microsoft.com/office/drawing/2014/main" id="{0D67413E-51C4-4579-9ED7-A96854028440}"/>
                </a:ext>
              </a:extLst>
            </p:cNvPr>
            <p:cNvPicPr>
              <a:picLocks noChangeAspect="1"/>
            </p:cNvPicPr>
            <p:nvPr/>
          </p:nvPicPr>
          <p:blipFill>
            <a:blip r:embed="rId2"/>
            <a:stretch>
              <a:fillRect/>
            </a:stretch>
          </p:blipFill>
          <p:spPr>
            <a:xfrm>
              <a:off x="4446814" y="350897"/>
              <a:ext cx="4033156" cy="4479806"/>
            </a:xfrm>
            <a:prstGeom prst="rect">
              <a:avLst/>
            </a:prstGeom>
          </p:spPr>
        </p:pic>
        <p:sp>
          <p:nvSpPr>
            <p:cNvPr id="9" name="Rectangle: Rounded Corners 8">
              <a:extLst>
                <a:ext uri="{FF2B5EF4-FFF2-40B4-BE49-F238E27FC236}">
                  <a16:creationId xmlns:a16="http://schemas.microsoft.com/office/drawing/2014/main" id="{A06FD07D-7319-4689-A0DB-7BEF66F386FF}"/>
                </a:ext>
              </a:extLst>
            </p:cNvPr>
            <p:cNvSpPr/>
            <p:nvPr/>
          </p:nvSpPr>
          <p:spPr>
            <a:xfrm>
              <a:off x="4775145" y="2612725"/>
              <a:ext cx="2788920" cy="379087"/>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6EA24247-2BE1-46B1-802A-F7EEED661241}"/>
              </a:ext>
            </a:extLst>
          </p:cNvPr>
          <p:cNvSpPr>
            <a:spLocks noGrp="1"/>
          </p:cNvSpPr>
          <p:nvPr>
            <p:ph type="sldNum" sz="quarter" idx="10"/>
          </p:nvPr>
        </p:nvSpPr>
        <p:spPr/>
        <p:txBody>
          <a:bodyPr/>
          <a:lstStyle/>
          <a:p>
            <a:fld id="{C51B5984-C094-0A42-BFB6-9F57449A1222}" type="slidenum">
              <a:rPr lang="en-US" dirty="0" smtClean="0"/>
              <a:pPr/>
              <a:t>326</a:t>
            </a:fld>
            <a:endParaRPr lang="en-US"/>
          </a:p>
        </p:txBody>
      </p:sp>
    </p:spTree>
    <p:extLst>
      <p:ext uri="{BB962C8B-B14F-4D97-AF65-F5344CB8AC3E}">
        <p14:creationId xmlns:p14="http://schemas.microsoft.com/office/powerpoint/2010/main" val="286043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E21032-CBAC-4049-AD83-9B2373239CC1}"/>
              </a:ext>
            </a:extLst>
          </p:cNvPr>
          <p:cNvSpPr>
            <a:spLocks noGrp="1"/>
          </p:cNvSpPr>
          <p:nvPr>
            <p:ph type="body" sz="quarter" idx="11"/>
          </p:nvPr>
        </p:nvSpPr>
        <p:spPr>
          <a:xfrm>
            <a:off x="457200" y="975278"/>
            <a:ext cx="3645877" cy="3445524"/>
          </a:xfrm>
        </p:spPr>
        <p:txBody>
          <a:bodyPr vert="horz" lIns="91440" tIns="45720" rIns="91440" bIns="45720" rtlCol="0" anchor="t">
            <a:noAutofit/>
          </a:bodyPr>
          <a:lstStyle/>
          <a:p>
            <a:pPr marL="285750" indent="-285750">
              <a:buFont typeface="Arial"/>
              <a:buChar char="•"/>
            </a:pPr>
            <a:r>
              <a:rPr lang="en-US">
                <a:cs typeface="Arial" panose="020B0604020202020204"/>
              </a:rPr>
              <a:t>Next step is to partition data randomly to Development (70%) and Validation (30%) sets. Use </a:t>
            </a:r>
            <a:r>
              <a:rPr lang="en-US" b="1">
                <a:cs typeface="Arial" panose="020B0604020202020204"/>
              </a:rPr>
              <a:t>Partition</a:t>
            </a:r>
            <a:r>
              <a:rPr lang="en-US">
                <a:cs typeface="Arial" panose="020B0604020202020204"/>
              </a:rPr>
              <a:t> node from </a:t>
            </a:r>
            <a:r>
              <a:rPr lang="en-US" b="1">
                <a:cs typeface="Arial" panose="020B0604020202020204"/>
              </a:rPr>
              <a:t>Manipulate</a:t>
            </a:r>
            <a:r>
              <a:rPr lang="en-US">
                <a:cs typeface="Arial" panose="020B0604020202020204"/>
              </a:rPr>
              <a:t> palette</a:t>
            </a:r>
            <a:endParaRPr lang="en-US"/>
          </a:p>
          <a:p>
            <a:pPr marL="285750" indent="-285750">
              <a:buFont typeface="Arial"/>
              <a:buChar char="•"/>
            </a:pPr>
            <a:r>
              <a:rPr lang="en-US">
                <a:cs typeface="Arial" panose="020B0604020202020204"/>
              </a:rPr>
              <a:t>Then take a </a:t>
            </a:r>
            <a:r>
              <a:rPr lang="en-US" b="1">
                <a:cs typeface="Arial" panose="020B0604020202020204"/>
              </a:rPr>
              <a:t>Logistic Regression</a:t>
            </a:r>
            <a:r>
              <a:rPr lang="en-US">
                <a:cs typeface="Arial" panose="020B0604020202020204"/>
              </a:rPr>
              <a:t> node from the </a:t>
            </a:r>
            <a:r>
              <a:rPr lang="en-US" b="1">
                <a:cs typeface="Arial" panose="020B0604020202020204"/>
              </a:rPr>
              <a:t>Model</a:t>
            </a:r>
            <a:r>
              <a:rPr lang="en-US">
                <a:cs typeface="Arial" panose="020B0604020202020204"/>
              </a:rPr>
              <a:t> palette and connect to the Development data</a:t>
            </a:r>
          </a:p>
          <a:p>
            <a:pPr marL="285750" indent="-285750">
              <a:buFont typeface="Arial"/>
              <a:buChar char="•"/>
            </a:pPr>
            <a:r>
              <a:rPr lang="en-US">
                <a:cs typeface="Arial" panose="020B0604020202020204"/>
              </a:rPr>
              <a:t>Open the Logistic Regression wizard and assign a model name </a:t>
            </a:r>
          </a:p>
          <a:p>
            <a:pPr marL="285750" indent="-285750">
              <a:buFont typeface="Arial"/>
              <a:buChar char="•"/>
            </a:pPr>
            <a:r>
              <a:rPr lang="en-US">
                <a:ea typeface="+mn-lt"/>
                <a:cs typeface="+mn-lt"/>
              </a:rPr>
              <a:t>Choose the Base Model if applicable</a:t>
            </a:r>
            <a:endParaRPr lang="en-US">
              <a:cs typeface="Arial" panose="020B0604020202020204"/>
            </a:endParaRPr>
          </a:p>
          <a:p>
            <a:pPr marL="285750" indent="-285750">
              <a:buFont typeface="Arial"/>
              <a:buChar char="•"/>
            </a:pPr>
            <a:r>
              <a:rPr lang="en-US">
                <a:cs typeface="Arial" panose="020B0604020202020204"/>
              </a:rPr>
              <a:t>Click "Next" </a:t>
            </a:r>
            <a:endParaRPr lang="en-US"/>
          </a:p>
        </p:txBody>
      </p:sp>
      <p:sp>
        <p:nvSpPr>
          <p:cNvPr id="2" name="Title 1">
            <a:extLst>
              <a:ext uri="{FF2B5EF4-FFF2-40B4-BE49-F238E27FC236}">
                <a16:creationId xmlns:a16="http://schemas.microsoft.com/office/drawing/2014/main" id="{258D099C-4414-4494-82A8-EF2DBBD78E1C}"/>
              </a:ext>
            </a:extLst>
          </p:cNvPr>
          <p:cNvSpPr>
            <a:spLocks noGrp="1"/>
          </p:cNvSpPr>
          <p:nvPr>
            <p:ph type="title"/>
          </p:nvPr>
        </p:nvSpPr>
        <p:spPr/>
        <p:txBody>
          <a:bodyPr/>
          <a:lstStyle/>
          <a:p>
            <a:r>
              <a:rPr lang="en-US">
                <a:latin typeface="Arial"/>
                <a:cs typeface="Arial"/>
              </a:rPr>
              <a:t>Data Partitioning </a:t>
            </a:r>
            <a:endParaRPr lang="en-US"/>
          </a:p>
        </p:txBody>
      </p:sp>
      <p:grpSp>
        <p:nvGrpSpPr>
          <p:cNvPr id="7" name="Group 6">
            <a:extLst>
              <a:ext uri="{FF2B5EF4-FFF2-40B4-BE49-F238E27FC236}">
                <a16:creationId xmlns:a16="http://schemas.microsoft.com/office/drawing/2014/main" id="{49864882-0518-41BD-BE67-122579EA4AE0}"/>
              </a:ext>
            </a:extLst>
          </p:cNvPr>
          <p:cNvGrpSpPr/>
          <p:nvPr/>
        </p:nvGrpSpPr>
        <p:grpSpPr>
          <a:xfrm>
            <a:off x="4925785" y="759470"/>
            <a:ext cx="3592285" cy="3630001"/>
            <a:chOff x="4925785" y="759470"/>
            <a:chExt cx="3592285" cy="3630001"/>
          </a:xfrm>
        </p:grpSpPr>
        <p:pic>
          <p:nvPicPr>
            <p:cNvPr id="4" name="Picture 4" descr="A screenshot of a cell phone&#10;&#10;Description generated with very high confidence">
              <a:extLst>
                <a:ext uri="{FF2B5EF4-FFF2-40B4-BE49-F238E27FC236}">
                  <a16:creationId xmlns:a16="http://schemas.microsoft.com/office/drawing/2014/main" id="{72EBC88E-6574-4C74-BE5B-1238854D10EC}"/>
                </a:ext>
              </a:extLst>
            </p:cNvPr>
            <p:cNvPicPr>
              <a:picLocks noChangeAspect="1"/>
            </p:cNvPicPr>
            <p:nvPr/>
          </p:nvPicPr>
          <p:blipFill>
            <a:blip r:embed="rId3"/>
            <a:stretch>
              <a:fillRect/>
            </a:stretch>
          </p:blipFill>
          <p:spPr>
            <a:xfrm>
              <a:off x="4925785" y="759470"/>
              <a:ext cx="3592285" cy="3630001"/>
            </a:xfrm>
            <a:prstGeom prst="rect">
              <a:avLst/>
            </a:prstGeom>
          </p:spPr>
        </p:pic>
        <p:sp>
          <p:nvSpPr>
            <p:cNvPr id="6" name="Rectangle: Rounded Corners 5">
              <a:extLst>
                <a:ext uri="{FF2B5EF4-FFF2-40B4-BE49-F238E27FC236}">
                  <a16:creationId xmlns:a16="http://schemas.microsoft.com/office/drawing/2014/main" id="{152BCB09-0437-42F9-B85A-A4D1FC7DC0AB}"/>
                </a:ext>
              </a:extLst>
            </p:cNvPr>
            <p:cNvSpPr/>
            <p:nvPr/>
          </p:nvSpPr>
          <p:spPr>
            <a:xfrm>
              <a:off x="5230333" y="2807152"/>
              <a:ext cx="2979361" cy="181536"/>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1F6AED7D-A4D9-4AB7-BF67-7008A8062427}"/>
              </a:ext>
            </a:extLst>
          </p:cNvPr>
          <p:cNvSpPr>
            <a:spLocks noGrp="1"/>
          </p:cNvSpPr>
          <p:nvPr>
            <p:ph type="sldNum" sz="quarter" idx="10"/>
          </p:nvPr>
        </p:nvSpPr>
        <p:spPr/>
        <p:txBody>
          <a:bodyPr/>
          <a:lstStyle/>
          <a:p>
            <a:fld id="{C51B5984-C094-0A42-BFB6-9F57449A1222}" type="slidenum">
              <a:rPr lang="en-US" dirty="0" smtClean="0"/>
              <a:pPr/>
              <a:t>327</a:t>
            </a:fld>
            <a:endParaRPr lang="en-US"/>
          </a:p>
        </p:txBody>
      </p:sp>
    </p:spTree>
    <p:extLst>
      <p:ext uri="{BB962C8B-B14F-4D97-AF65-F5344CB8AC3E}">
        <p14:creationId xmlns:p14="http://schemas.microsoft.com/office/powerpoint/2010/main" val="104950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1CA2F1-E99E-4610-8373-67CA707C3910}"/>
              </a:ext>
            </a:extLst>
          </p:cNvPr>
          <p:cNvSpPr>
            <a:spLocks noGrp="1"/>
          </p:cNvSpPr>
          <p:nvPr>
            <p:ph type="body" sz="quarter" idx="11"/>
          </p:nvPr>
        </p:nvSpPr>
        <p:spPr>
          <a:xfrm>
            <a:off x="457201" y="975278"/>
            <a:ext cx="4114800" cy="3445524"/>
          </a:xfrm>
        </p:spPr>
        <p:txBody>
          <a:bodyPr vert="horz" lIns="91440" tIns="45720" rIns="91440" bIns="45720" rtlCol="0" anchor="t">
            <a:noAutofit/>
          </a:bodyPr>
          <a:lstStyle/>
          <a:p>
            <a:pPr>
              <a:buFont typeface="Arial"/>
              <a:buChar char="•"/>
            </a:pPr>
            <a:r>
              <a:rPr lang="en-US">
                <a:cs typeface="Arial" panose="020B0604020202020204"/>
              </a:rPr>
              <a:t>Select </a:t>
            </a:r>
            <a:r>
              <a:rPr lang="en-US" b="1">
                <a:cs typeface="Arial" panose="020B0604020202020204"/>
              </a:rPr>
              <a:t>Income</a:t>
            </a:r>
            <a:r>
              <a:rPr lang="en-US">
                <a:cs typeface="Arial" panose="020B0604020202020204"/>
              </a:rPr>
              <a:t> as the dependent variable, </a:t>
            </a:r>
            <a:r>
              <a:rPr lang="en-US">
                <a:ea typeface="+mn-lt"/>
                <a:cs typeface="+mn-lt"/>
              </a:rPr>
              <a:t>a binary variable with two categories</a:t>
            </a:r>
            <a:endParaRPr lang="en-US">
              <a:cs typeface="Arial" panose="020B0604020202020204"/>
            </a:endParaRPr>
          </a:p>
          <a:p>
            <a:pPr>
              <a:buFont typeface="Arial"/>
              <a:buChar char="•"/>
            </a:pPr>
            <a:r>
              <a:rPr lang="en-US">
                <a:cs typeface="Arial" panose="020B0604020202020204"/>
              </a:rPr>
              <a:t>Select the category of interest</a:t>
            </a:r>
          </a:p>
          <a:p>
            <a:pPr>
              <a:buFont typeface="Arial"/>
              <a:buChar char="•"/>
            </a:pPr>
            <a:r>
              <a:rPr lang="en-US">
                <a:cs typeface="Arial" panose="020B0604020202020204"/>
              </a:rPr>
              <a:t>Note that</a:t>
            </a:r>
            <a:r>
              <a:rPr lang="en-US">
                <a:ea typeface="+mn-lt"/>
                <a:cs typeface="+mn-lt"/>
              </a:rPr>
              <a:t> drop-down list contains discrete variables of type Number, Integer, Date, Time, or Timestamp with cardinality not exceeding 5, and any variables of type String or Boolean.</a:t>
            </a:r>
            <a:endParaRPr lang="en-US">
              <a:cs typeface="Arial" panose="020B0604020202020204"/>
            </a:endParaRPr>
          </a:p>
          <a:p>
            <a:pPr marL="285750" indent="-285750">
              <a:buFont typeface="Arial"/>
              <a:buChar char="•"/>
            </a:pPr>
            <a:r>
              <a:rPr lang="en-US">
                <a:cs typeface="Arial" panose="020B0604020202020204"/>
              </a:rPr>
              <a:t>Use the binoculars icon for searching your variable of interest if the dropdown list is too long</a:t>
            </a:r>
          </a:p>
        </p:txBody>
      </p:sp>
      <p:sp>
        <p:nvSpPr>
          <p:cNvPr id="2" name="Title 1">
            <a:extLst>
              <a:ext uri="{FF2B5EF4-FFF2-40B4-BE49-F238E27FC236}">
                <a16:creationId xmlns:a16="http://schemas.microsoft.com/office/drawing/2014/main" id="{DB4BDE6C-2F29-4219-AD78-C9D9DC4D46E5}"/>
              </a:ext>
            </a:extLst>
          </p:cNvPr>
          <p:cNvSpPr>
            <a:spLocks noGrp="1"/>
          </p:cNvSpPr>
          <p:nvPr>
            <p:ph type="title"/>
          </p:nvPr>
        </p:nvSpPr>
        <p:spPr/>
        <p:txBody>
          <a:bodyPr/>
          <a:lstStyle/>
          <a:p>
            <a:r>
              <a:rPr lang="en-US">
                <a:latin typeface="Arial"/>
                <a:cs typeface="Arial"/>
              </a:rPr>
              <a:t>Dependent Variable Selection</a:t>
            </a:r>
            <a:endParaRPr lang="en-US"/>
          </a:p>
        </p:txBody>
      </p:sp>
      <p:pic>
        <p:nvPicPr>
          <p:cNvPr id="7" name="Picture 7" descr="A screenshot of a computer&#10;&#10;Description generated with very high confidence">
            <a:extLst>
              <a:ext uri="{FF2B5EF4-FFF2-40B4-BE49-F238E27FC236}">
                <a16:creationId xmlns:a16="http://schemas.microsoft.com/office/drawing/2014/main" id="{CF11085B-22F4-4FEA-95FD-A9B5FE5B0A5A}"/>
              </a:ext>
            </a:extLst>
          </p:cNvPr>
          <p:cNvPicPr>
            <a:picLocks noChangeAspect="1"/>
          </p:cNvPicPr>
          <p:nvPr/>
        </p:nvPicPr>
        <p:blipFill>
          <a:blip r:embed="rId2"/>
          <a:stretch>
            <a:fillRect/>
          </a:stretch>
        </p:blipFill>
        <p:spPr>
          <a:xfrm>
            <a:off x="5029200" y="877445"/>
            <a:ext cx="3657600" cy="3824037"/>
          </a:xfrm>
          <a:prstGeom prst="rect">
            <a:avLst/>
          </a:prstGeom>
          <a:ln>
            <a:solidFill>
              <a:schemeClr val="tx1">
                <a:lumMod val="65000"/>
                <a:lumOff val="35000"/>
              </a:schemeClr>
            </a:solidFill>
          </a:ln>
        </p:spPr>
      </p:pic>
      <p:sp>
        <p:nvSpPr>
          <p:cNvPr id="6" name="Rectangle: Rounded Corners 5">
            <a:extLst>
              <a:ext uri="{FF2B5EF4-FFF2-40B4-BE49-F238E27FC236}">
                <a16:creationId xmlns:a16="http://schemas.microsoft.com/office/drawing/2014/main" id="{3133B6F3-1031-4F8C-B83A-73A230FDDBB7}"/>
              </a:ext>
            </a:extLst>
          </p:cNvPr>
          <p:cNvSpPr/>
          <p:nvPr/>
        </p:nvSpPr>
        <p:spPr>
          <a:xfrm>
            <a:off x="5094650" y="1123753"/>
            <a:ext cx="3554727" cy="606669"/>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4B4848F-22F7-45DF-BB8B-23169AC054EE}"/>
              </a:ext>
            </a:extLst>
          </p:cNvPr>
          <p:cNvSpPr>
            <a:spLocks noGrp="1"/>
          </p:cNvSpPr>
          <p:nvPr>
            <p:ph type="sldNum" sz="quarter" idx="10"/>
          </p:nvPr>
        </p:nvSpPr>
        <p:spPr/>
        <p:txBody>
          <a:bodyPr/>
          <a:lstStyle/>
          <a:p>
            <a:fld id="{C51B5984-C094-0A42-BFB6-9F57449A1222}" type="slidenum">
              <a:rPr lang="en-US" dirty="0" smtClean="0"/>
              <a:pPr/>
              <a:t>328</a:t>
            </a:fld>
            <a:endParaRPr lang="en-US"/>
          </a:p>
        </p:txBody>
      </p:sp>
    </p:spTree>
    <p:extLst>
      <p:ext uri="{BB962C8B-B14F-4D97-AF65-F5344CB8AC3E}">
        <p14:creationId xmlns:p14="http://schemas.microsoft.com/office/powerpoint/2010/main" val="291642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C0B6C487-076D-4DBF-97DF-D064C547392E}"/>
              </a:ext>
            </a:extLst>
          </p:cNvPr>
          <p:cNvSpPr>
            <a:spLocks noGrp="1"/>
          </p:cNvSpPr>
          <p:nvPr>
            <p:ph type="body" sz="quarter" idx="11"/>
          </p:nvPr>
        </p:nvSpPr>
        <p:spPr>
          <a:xfrm>
            <a:off x="75923" y="762319"/>
            <a:ext cx="6516037" cy="3445524"/>
          </a:xfrm>
        </p:spPr>
        <p:txBody>
          <a:bodyPr vert="horz" lIns="91440" tIns="45720" rIns="91440" bIns="45720" rtlCol="0" anchor="t">
            <a:noAutofit/>
          </a:bodyPr>
          <a:lstStyle/>
          <a:p>
            <a:pPr marL="359410" lvl="1" indent="-285750">
              <a:spcAft>
                <a:spcPts val="0"/>
              </a:spcAft>
            </a:pPr>
            <a:r>
              <a:rPr lang="en-GB" sz="1200">
                <a:latin typeface="+mn-lt"/>
                <a:ea typeface="+mn-lt"/>
                <a:cs typeface="+mn-lt"/>
              </a:rPr>
              <a:t>Provides different options for including variables in the model:</a:t>
            </a:r>
            <a:endParaRPr lang="en-GB" sz="1200" b="1">
              <a:latin typeface="+mn-lt"/>
            </a:endParaRPr>
          </a:p>
          <a:p>
            <a:pPr marL="541020" lvl="2" indent="-179705">
              <a:spcAft>
                <a:spcPts val="0"/>
              </a:spcAft>
            </a:pPr>
            <a:r>
              <a:rPr lang="en-GB" sz="1200" b="1"/>
              <a:t>Must include all user specified variables</a:t>
            </a:r>
            <a:endParaRPr lang="en-GB" sz="1200" b="1">
              <a:cs typeface="Arial"/>
            </a:endParaRPr>
          </a:p>
          <a:p>
            <a:pPr marL="541020" lvl="2" indent="-179705">
              <a:spcAft>
                <a:spcPts val="0"/>
              </a:spcAft>
            </a:pPr>
            <a:r>
              <a:rPr lang="en-GB" sz="1200">
                <a:ea typeface="+mn-lt"/>
                <a:cs typeface="+mn-lt"/>
              </a:rPr>
              <a:t>Three “Stepwise” Methods, sequentially try including or excluding variables one at a time and see if things improve or not</a:t>
            </a:r>
            <a:endParaRPr lang="en-GB" sz="1200">
              <a:cs typeface="Arial"/>
            </a:endParaRPr>
          </a:p>
          <a:p>
            <a:pPr marL="718820" lvl="3" indent="-179705">
              <a:spcAft>
                <a:spcPts val="0"/>
              </a:spcAft>
            </a:pPr>
            <a:r>
              <a:rPr lang="en-GB" sz="1200" b="1">
                <a:ea typeface="+mn-lt"/>
                <a:cs typeface="+mn-lt"/>
              </a:rPr>
              <a:t>Forward Selection</a:t>
            </a:r>
            <a:endParaRPr lang="en-GB" sz="1200">
              <a:ea typeface="+mn-lt"/>
              <a:cs typeface="+mn-lt"/>
            </a:endParaRPr>
          </a:p>
          <a:p>
            <a:pPr marL="1079500" lvl="5">
              <a:spcBef>
                <a:spcPts val="400"/>
              </a:spcBef>
              <a:spcAft>
                <a:spcPts val="0"/>
              </a:spcAft>
            </a:pPr>
            <a:r>
              <a:rPr lang="en-CA" sz="1200">
                <a:cs typeface="Arial"/>
              </a:rPr>
              <a:t>Starts with a null model. </a:t>
            </a:r>
            <a:r>
              <a:rPr lang="en-GB" sz="1200">
                <a:ea typeface="+mn-lt"/>
                <a:cs typeface="+mn-lt"/>
              </a:rPr>
              <a:t>Include next most significant predictor</a:t>
            </a:r>
          </a:p>
          <a:p>
            <a:pPr marL="1079500" lvl="5">
              <a:spcBef>
                <a:spcPts val="400"/>
              </a:spcBef>
              <a:spcAft>
                <a:spcPts val="0"/>
              </a:spcAft>
            </a:pPr>
            <a:r>
              <a:rPr lang="en-GB" sz="1200">
                <a:ea typeface="+mn-lt"/>
                <a:cs typeface="+mn-lt"/>
              </a:rPr>
              <a:t>Assesses variables not already in model</a:t>
            </a:r>
          </a:p>
          <a:p>
            <a:pPr marL="1079500" lvl="5">
              <a:spcBef>
                <a:spcPts val="400"/>
              </a:spcBef>
              <a:spcAft>
                <a:spcPts val="0"/>
              </a:spcAft>
            </a:pPr>
            <a:r>
              <a:rPr lang="en-GB" sz="1200">
                <a:ea typeface="+mn-lt"/>
                <a:cs typeface="+mn-lt"/>
              </a:rPr>
              <a:t>Repeats until no significant predictors are left out of the model (for given significance threshold)</a:t>
            </a:r>
          </a:p>
          <a:p>
            <a:pPr marL="711200" lvl="4">
              <a:spcBef>
                <a:spcPts val="750"/>
              </a:spcBef>
              <a:spcAft>
                <a:spcPts val="0"/>
              </a:spcAft>
            </a:pPr>
            <a:r>
              <a:rPr lang="en-GB" sz="1200" b="1">
                <a:ea typeface="+mn-lt"/>
                <a:cs typeface="+mn-lt"/>
              </a:rPr>
              <a:t>Backward </a:t>
            </a:r>
            <a:r>
              <a:rPr lang="en-GB" sz="1200" b="1">
                <a:cs typeface="Arial"/>
              </a:rPr>
              <a:t>Selection</a:t>
            </a:r>
            <a:endParaRPr lang="en-GB" sz="1200">
              <a:ea typeface="+mn-lt"/>
              <a:cs typeface="+mn-lt"/>
            </a:endParaRPr>
          </a:p>
          <a:p>
            <a:pPr marL="1079500" lvl="5">
              <a:spcBef>
                <a:spcPts val="400"/>
              </a:spcBef>
              <a:spcAft>
                <a:spcPts val="0"/>
              </a:spcAft>
            </a:pPr>
            <a:r>
              <a:rPr lang="en-GB" sz="1200">
                <a:ea typeface="+mn-lt"/>
                <a:cs typeface="+mn-lt"/>
              </a:rPr>
              <a:t>Starts with all variables in the model; removes least significant variable at each step</a:t>
            </a:r>
          </a:p>
          <a:p>
            <a:pPr marL="1079500" lvl="5">
              <a:spcBef>
                <a:spcPts val="400"/>
              </a:spcBef>
              <a:spcAft>
                <a:spcPts val="0"/>
              </a:spcAft>
            </a:pPr>
            <a:r>
              <a:rPr lang="en-GB" sz="1200">
                <a:ea typeface="+mn-lt"/>
                <a:cs typeface="+mn-lt"/>
              </a:rPr>
              <a:t>Model building stops when all remaining variables are significant (for given threshold)</a:t>
            </a:r>
          </a:p>
          <a:p>
            <a:pPr marL="711200" lvl="4">
              <a:spcBef>
                <a:spcPts val="750"/>
              </a:spcBef>
              <a:spcAft>
                <a:spcPts val="0"/>
              </a:spcAft>
            </a:pPr>
            <a:r>
              <a:rPr lang="en-GB" sz="1200" b="1">
                <a:ea typeface="+mn-lt"/>
                <a:cs typeface="+mn-lt"/>
              </a:rPr>
              <a:t>Stepwise </a:t>
            </a:r>
            <a:r>
              <a:rPr lang="en-GB" sz="1200" b="1">
                <a:cs typeface="Arial"/>
              </a:rPr>
              <a:t>Selection</a:t>
            </a:r>
            <a:endParaRPr lang="en-GB" sz="1200">
              <a:ea typeface="+mn-lt"/>
              <a:cs typeface="+mn-lt"/>
            </a:endParaRPr>
          </a:p>
          <a:p>
            <a:pPr marL="1079500" lvl="5">
              <a:spcBef>
                <a:spcPts val="400"/>
              </a:spcBef>
              <a:spcAft>
                <a:spcPts val="0"/>
              </a:spcAft>
            </a:pPr>
            <a:r>
              <a:rPr lang="en-GB" sz="1200">
                <a:cs typeface="Arial"/>
              </a:rPr>
              <a:t>Like forward selection, but also consider removing variables at each step. I</a:t>
            </a:r>
            <a:r>
              <a:rPr lang="en-CA" sz="1200">
                <a:cs typeface="Arial"/>
              </a:rPr>
              <a:t>t tries all possible ways</a:t>
            </a:r>
          </a:p>
          <a:p>
            <a:pPr marL="1079500" lvl="5">
              <a:spcBef>
                <a:spcPts val="400"/>
              </a:spcBef>
              <a:spcAft>
                <a:spcPts val="0"/>
              </a:spcAft>
            </a:pPr>
            <a:r>
              <a:rPr lang="en-GB" sz="1200">
                <a:cs typeface="Arial"/>
              </a:rPr>
              <a:t>Detects situation when the combination of the second and third variable being included in the model make the first variable less significant</a:t>
            </a:r>
          </a:p>
          <a:p>
            <a:pPr marL="541020" lvl="2" indent="-179705">
              <a:spcAft>
                <a:spcPts val="0"/>
              </a:spcAft>
            </a:pPr>
            <a:r>
              <a:rPr lang="en-GB" sz="1200" b="1">
                <a:cs typeface="Arial"/>
              </a:rPr>
              <a:t>R- squared </a:t>
            </a:r>
            <a:r>
              <a:rPr lang="en-GB" sz="1200">
                <a:cs typeface="Arial"/>
              </a:rPr>
              <a:t>and </a:t>
            </a:r>
            <a:r>
              <a:rPr lang="en-GB" sz="1200" b="1">
                <a:ea typeface="+mn-lt"/>
                <a:cs typeface="+mn-lt"/>
              </a:rPr>
              <a:t>Variable Sequence of My choice</a:t>
            </a:r>
            <a:r>
              <a:rPr lang="en-GB" sz="1200">
                <a:cs typeface="Arial"/>
              </a:rPr>
              <a:t> (out of scope)</a:t>
            </a:r>
          </a:p>
          <a:p>
            <a:pPr marL="359410" lvl="1" indent="-285750">
              <a:spcAft>
                <a:spcPts val="0"/>
              </a:spcAft>
            </a:pPr>
            <a:endParaRPr lang="en-GB" sz="1200">
              <a:latin typeface="+mn-lt"/>
              <a:cs typeface="Arial"/>
            </a:endParaRPr>
          </a:p>
          <a:p>
            <a:pPr marL="541020" lvl="2" indent="-179705">
              <a:spcAft>
                <a:spcPts val="0"/>
              </a:spcAft>
            </a:pPr>
            <a:endParaRPr lang="en-GB" sz="1200" b="1">
              <a:cs typeface="Arial" panose="020B0604020202020204"/>
            </a:endParaRPr>
          </a:p>
          <a:p>
            <a:pPr marL="718820" lvl="3" indent="-179705">
              <a:spcBef>
                <a:spcPts val="750"/>
              </a:spcBef>
              <a:spcAft>
                <a:spcPts val="0"/>
              </a:spcAft>
            </a:pPr>
            <a:endParaRPr lang="en-GB" sz="1200">
              <a:ea typeface="+mn-lt"/>
              <a:cs typeface="+mn-lt"/>
            </a:endParaRPr>
          </a:p>
          <a:p>
            <a:pPr marL="179705" indent="-179705">
              <a:spcBef>
                <a:spcPts val="750"/>
              </a:spcBef>
              <a:spcAft>
                <a:spcPts val="0"/>
              </a:spcAft>
            </a:pPr>
            <a:endParaRPr lang="en-CA">
              <a:cs typeface="Arial"/>
            </a:endParaRPr>
          </a:p>
        </p:txBody>
      </p:sp>
      <p:sp>
        <p:nvSpPr>
          <p:cNvPr id="3" name="Title 2">
            <a:extLst>
              <a:ext uri="{FF2B5EF4-FFF2-40B4-BE49-F238E27FC236}">
                <a16:creationId xmlns:a16="http://schemas.microsoft.com/office/drawing/2014/main" id="{E30C1F15-E3F1-4EB9-986E-2AC3B4787B0F}"/>
              </a:ext>
            </a:extLst>
          </p:cNvPr>
          <p:cNvSpPr>
            <a:spLocks noGrp="1"/>
          </p:cNvSpPr>
          <p:nvPr>
            <p:ph type="title"/>
          </p:nvPr>
        </p:nvSpPr>
        <p:spPr/>
        <p:txBody>
          <a:bodyPr/>
          <a:lstStyle/>
          <a:p>
            <a:r>
              <a:rPr lang="en-CA">
                <a:latin typeface="Arial"/>
                <a:cs typeface="Arial"/>
              </a:rPr>
              <a:t>Variable Selection Methods</a:t>
            </a:r>
            <a:endParaRPr lang="en-US"/>
          </a:p>
        </p:txBody>
      </p:sp>
      <p:grpSp>
        <p:nvGrpSpPr>
          <p:cNvPr id="4" name="Group 3">
            <a:extLst>
              <a:ext uri="{FF2B5EF4-FFF2-40B4-BE49-F238E27FC236}">
                <a16:creationId xmlns:a16="http://schemas.microsoft.com/office/drawing/2014/main" id="{260FF728-5653-4552-B7D9-5314A76B6019}"/>
              </a:ext>
            </a:extLst>
          </p:cNvPr>
          <p:cNvGrpSpPr/>
          <p:nvPr/>
        </p:nvGrpSpPr>
        <p:grpSpPr>
          <a:xfrm>
            <a:off x="6525985" y="991745"/>
            <a:ext cx="2422072" cy="2528638"/>
            <a:chOff x="6406242" y="969974"/>
            <a:chExt cx="2422072" cy="2528638"/>
          </a:xfrm>
        </p:grpSpPr>
        <p:pic>
          <p:nvPicPr>
            <p:cNvPr id="2" name="Picture 6" descr="A screenshot of a social media post&#10;&#10;Description generated with very high confidence">
              <a:extLst>
                <a:ext uri="{FF2B5EF4-FFF2-40B4-BE49-F238E27FC236}">
                  <a16:creationId xmlns:a16="http://schemas.microsoft.com/office/drawing/2014/main" id="{759612CA-6998-4165-9D2E-6444C0362596}"/>
                </a:ext>
              </a:extLst>
            </p:cNvPr>
            <p:cNvPicPr>
              <a:picLocks noChangeAspect="1"/>
            </p:cNvPicPr>
            <p:nvPr/>
          </p:nvPicPr>
          <p:blipFill>
            <a:blip r:embed="rId4"/>
            <a:stretch>
              <a:fillRect/>
            </a:stretch>
          </p:blipFill>
          <p:spPr>
            <a:xfrm>
              <a:off x="6406242" y="969974"/>
              <a:ext cx="2422072" cy="2528638"/>
            </a:xfrm>
            <a:prstGeom prst="rect">
              <a:avLst/>
            </a:prstGeom>
            <a:ln>
              <a:solidFill>
                <a:schemeClr val="tx1">
                  <a:lumMod val="65000"/>
                  <a:lumOff val="35000"/>
                </a:schemeClr>
              </a:solidFill>
            </a:ln>
          </p:spPr>
        </p:pic>
        <p:sp>
          <p:nvSpPr>
            <p:cNvPr id="8" name="Rectangle: Rounded Corners 7">
              <a:extLst>
                <a:ext uri="{FF2B5EF4-FFF2-40B4-BE49-F238E27FC236}">
                  <a16:creationId xmlns:a16="http://schemas.microsoft.com/office/drawing/2014/main" id="{5088E2CE-E43D-4160-B5A4-0DE0E0DC46AE}"/>
                </a:ext>
              </a:extLst>
            </p:cNvPr>
            <p:cNvSpPr/>
            <p:nvPr/>
          </p:nvSpPr>
          <p:spPr>
            <a:xfrm>
              <a:off x="6428675" y="1434363"/>
              <a:ext cx="2377153" cy="614989"/>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58091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6" name="Text Placeholder 5">
            <a:extLst>
              <a:ext uri="{FF2B5EF4-FFF2-40B4-BE49-F238E27FC236}">
                <a16:creationId xmlns:a16="http://schemas.microsoft.com/office/drawing/2014/main" id="{AE55525C-48E5-4930-91C3-C8A6342B2A17}"/>
              </a:ext>
            </a:extLst>
          </p:cNvPr>
          <p:cNvSpPr>
            <a:spLocks noGrp="1"/>
          </p:cNvSpPr>
          <p:nvPr>
            <p:ph type="body" sz="quarter" idx="11"/>
          </p:nvPr>
        </p:nvSpPr>
        <p:spPr/>
        <p:txBody>
          <a:bodyPr/>
          <a:lstStyle/>
          <a:p>
            <a:pPr>
              <a:spcAft>
                <a:spcPts val="450"/>
              </a:spcAft>
              <a:defRPr/>
            </a:pPr>
            <a:r>
              <a:rPr lang="en-CA"/>
              <a:t>Connecting to Data</a:t>
            </a:r>
            <a:endParaRPr lang="en-US"/>
          </a:p>
          <a:p>
            <a:pPr>
              <a:spcAft>
                <a:spcPts val="450"/>
              </a:spcAft>
              <a:defRPr/>
            </a:pPr>
            <a:r>
              <a:rPr lang="en-GB"/>
              <a:t>Importing Data Files</a:t>
            </a:r>
          </a:p>
          <a:p>
            <a:pPr>
              <a:spcAft>
                <a:spcPts val="450"/>
              </a:spcAft>
              <a:defRPr/>
            </a:pPr>
            <a:r>
              <a:rPr lang="en-GB"/>
              <a:t>Importing Text Files</a:t>
            </a:r>
          </a:p>
          <a:p>
            <a:pPr>
              <a:spcAft>
                <a:spcPts val="450"/>
              </a:spcAft>
              <a:defRPr/>
            </a:pPr>
            <a:r>
              <a:rPr lang="en-GB"/>
              <a:t>Independent and Dependent Variables</a:t>
            </a:r>
          </a:p>
          <a:p>
            <a:pPr>
              <a:spcAft>
                <a:spcPts val="450"/>
              </a:spcAft>
              <a:defRPr/>
            </a:pPr>
            <a:r>
              <a:rPr lang="en-GB"/>
              <a:t>Variable Types</a:t>
            </a:r>
          </a:p>
          <a:p>
            <a:endParaRPr lang="en-CA"/>
          </a:p>
        </p:txBody>
      </p:sp>
      <p:sp>
        <p:nvSpPr>
          <p:cNvPr id="2" name="Title 1">
            <a:extLst>
              <a:ext uri="{FF2B5EF4-FFF2-40B4-BE49-F238E27FC236}">
                <a16:creationId xmlns:a16="http://schemas.microsoft.com/office/drawing/2014/main" id="{C417B7BC-EFE3-47D2-8221-92A3C9AAA0B2}"/>
              </a:ext>
            </a:extLst>
          </p:cNvPr>
          <p:cNvSpPr>
            <a:spLocks noGrp="1"/>
          </p:cNvSpPr>
          <p:nvPr>
            <p:ph type="title"/>
          </p:nvPr>
        </p:nvSpPr>
        <p:spPr/>
        <p:txBody>
          <a:bodyPr/>
          <a:lstStyle/>
          <a:p>
            <a:r>
              <a:rPr lang="en-CA"/>
              <a:t>Contents </a:t>
            </a:r>
          </a:p>
        </p:txBody>
      </p:sp>
    </p:spTree>
    <p:custDataLst>
      <p:tags r:id="rId1"/>
    </p:custDataLst>
    <p:extLst>
      <p:ext uri="{BB962C8B-B14F-4D97-AF65-F5344CB8AC3E}">
        <p14:creationId xmlns:p14="http://schemas.microsoft.com/office/powerpoint/2010/main" val="112186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8F1808-9363-44F0-933B-CA2A0C1EFDF2}"/>
              </a:ext>
            </a:extLst>
          </p:cNvPr>
          <p:cNvSpPr>
            <a:spLocks noGrp="1"/>
          </p:cNvSpPr>
          <p:nvPr>
            <p:ph type="body" sz="quarter" idx="11"/>
          </p:nvPr>
        </p:nvSpPr>
        <p:spPr>
          <a:xfrm>
            <a:off x="457201" y="871864"/>
            <a:ext cx="5535042" cy="3445524"/>
          </a:xfrm>
        </p:spPr>
        <p:txBody>
          <a:bodyPr vert="horz" lIns="91440" tIns="45720" rIns="91440" bIns="45720" rtlCol="0" anchor="t">
            <a:noAutofit/>
          </a:bodyPr>
          <a:lstStyle/>
          <a:p>
            <a:pPr>
              <a:spcAft>
                <a:spcPts val="300"/>
              </a:spcAft>
              <a:buFont typeface="Arial"/>
              <a:buChar char="•"/>
            </a:pPr>
            <a:r>
              <a:rPr lang="en-US">
                <a:cs typeface="Arial"/>
              </a:rPr>
              <a:t>Identical to those available in Linear Regression</a:t>
            </a:r>
          </a:p>
          <a:p>
            <a:pPr marL="285750" indent="-285750">
              <a:spcAft>
                <a:spcPts val="300"/>
              </a:spcAft>
              <a:buFont typeface="Arial"/>
              <a:buChar char="•"/>
            </a:pPr>
            <a:r>
              <a:rPr lang="en-US">
                <a:cs typeface="Arial"/>
              </a:rPr>
              <a:t>Stepwise methods options:</a:t>
            </a:r>
            <a:endParaRPr lang="en-US"/>
          </a:p>
          <a:p>
            <a:pPr marL="466090" lvl="1" indent="-285750">
              <a:spcAft>
                <a:spcPts val="300"/>
              </a:spcAft>
              <a:buFont typeface="Arial"/>
              <a:buChar char="•"/>
            </a:pPr>
            <a:r>
              <a:rPr lang="en-US">
                <a:latin typeface="+mn-lt"/>
                <a:cs typeface="Arial"/>
              </a:rPr>
              <a:t>Significance Limits options</a:t>
            </a:r>
          </a:p>
          <a:p>
            <a:pPr marL="818515" lvl="2" indent="-171450">
              <a:spcAft>
                <a:spcPts val="300"/>
              </a:spcAft>
              <a:buFont typeface="Arial"/>
              <a:buChar char="•"/>
            </a:pPr>
            <a:r>
              <a:rPr lang="en-US">
                <a:ea typeface="+mn-lt"/>
                <a:cs typeface="+mn-lt"/>
              </a:rPr>
              <a:t>To set the p-value threshold</a:t>
            </a:r>
          </a:p>
          <a:p>
            <a:pPr marL="466090" lvl="1" indent="-285750">
              <a:spcAft>
                <a:spcPts val="300"/>
              </a:spcAft>
              <a:buFont typeface="Arial"/>
              <a:buChar char="•"/>
            </a:pPr>
            <a:r>
              <a:rPr lang="en-US">
                <a:latin typeface="+mn-lt"/>
                <a:ea typeface="+mn-lt"/>
                <a:cs typeface="+mn-lt"/>
              </a:rPr>
              <a:t>Round trip: </a:t>
            </a:r>
          </a:p>
          <a:p>
            <a:pPr marL="818515" lvl="2" indent="-171450">
              <a:spcAft>
                <a:spcPts val="300"/>
              </a:spcAft>
              <a:buFont typeface="Arial"/>
              <a:buChar char="•"/>
            </a:pPr>
            <a:r>
              <a:rPr lang="en-US">
                <a:ea typeface="+mn-lt"/>
                <a:cs typeface="+mn-lt"/>
              </a:rPr>
              <a:t>The limit for the entry-exit-entry-exit sequences before a variable is disqualified and excluded from the model</a:t>
            </a:r>
            <a:endParaRPr lang="en-US">
              <a:cs typeface="Arial"/>
            </a:endParaRPr>
          </a:p>
          <a:p>
            <a:pPr marL="466090" lvl="1" indent="-285750">
              <a:spcAft>
                <a:spcPts val="300"/>
              </a:spcAft>
              <a:buFont typeface="Arial"/>
              <a:buChar char="•"/>
            </a:pPr>
            <a:r>
              <a:rPr lang="en-US">
                <a:latin typeface="+mn-lt"/>
                <a:cs typeface="Arial"/>
              </a:rPr>
              <a:t>Entropy difference threshold</a:t>
            </a:r>
          </a:p>
          <a:p>
            <a:pPr marL="818515" lvl="2" indent="-171450">
              <a:spcAft>
                <a:spcPts val="300"/>
              </a:spcAft>
              <a:buFont typeface="Arial"/>
              <a:buChar char="•"/>
            </a:pPr>
            <a:r>
              <a:rPr lang="en-US">
                <a:cs typeface="Arial"/>
              </a:rPr>
              <a:t>To</a:t>
            </a:r>
            <a:r>
              <a:rPr lang="en-US">
                <a:ea typeface="+mn-lt"/>
                <a:cs typeface="+mn-lt"/>
              </a:rPr>
              <a:t> set the p-value for the difference between in and out at any given state</a:t>
            </a:r>
            <a:endParaRPr lang="en-US">
              <a:cs typeface="Arial"/>
            </a:endParaRPr>
          </a:p>
          <a:p>
            <a:pPr marL="285750" indent="-285750">
              <a:spcAft>
                <a:spcPts val="300"/>
              </a:spcAft>
              <a:buFont typeface="Arial"/>
              <a:buChar char="•"/>
            </a:pPr>
            <a:r>
              <a:rPr lang="en-US">
                <a:ea typeface="+mn-lt"/>
                <a:cs typeface="+mn-lt"/>
              </a:rPr>
              <a:t>Keep indicator variables together</a:t>
            </a:r>
          </a:p>
          <a:p>
            <a:pPr marL="351790" lvl="1" indent="-171450">
              <a:spcAft>
                <a:spcPts val="300"/>
              </a:spcAft>
              <a:buFont typeface="Arial"/>
              <a:buChar char="•"/>
            </a:pPr>
            <a:r>
              <a:rPr lang="en-US">
                <a:latin typeface="+mn-lt"/>
                <a:ea typeface="+mn-lt"/>
                <a:cs typeface="+mn-lt"/>
              </a:rPr>
              <a:t>To force all categories of a dummy-encoded variable to enter the model</a:t>
            </a:r>
          </a:p>
          <a:p>
            <a:pPr marL="285750" indent="-285750">
              <a:spcAft>
                <a:spcPts val="300"/>
              </a:spcAft>
              <a:buFont typeface="Arial"/>
              <a:buChar char="•"/>
            </a:pPr>
            <a:r>
              <a:rPr lang="en-US">
                <a:ea typeface="+mn-lt"/>
                <a:cs typeface="+mn-lt"/>
              </a:rPr>
              <a:t>Singular value threshold</a:t>
            </a:r>
          </a:p>
          <a:p>
            <a:pPr marL="351790" lvl="1" indent="-171450">
              <a:spcAft>
                <a:spcPts val="300"/>
              </a:spcAft>
              <a:buFont typeface="Arial"/>
              <a:buChar char="•"/>
            </a:pPr>
            <a:r>
              <a:rPr lang="en-US">
                <a:latin typeface="+mn-lt"/>
                <a:ea typeface="+mn-lt"/>
                <a:cs typeface="+mn-lt"/>
              </a:rPr>
              <a:t>The</a:t>
            </a:r>
            <a:r>
              <a:rPr lang="en-US">
                <a:latin typeface="+mn-lt"/>
                <a:cs typeface="Arial"/>
              </a:rPr>
              <a:t> minimum value for minimizing sum of squared errors</a:t>
            </a:r>
          </a:p>
          <a:p>
            <a:pPr marL="285750" indent="-285750">
              <a:spcAft>
                <a:spcPts val="300"/>
              </a:spcAft>
              <a:buFont typeface="Arial"/>
              <a:buChar char="•"/>
            </a:pPr>
            <a:r>
              <a:rPr lang="en-US">
                <a:cs typeface="Arial"/>
              </a:rPr>
              <a:t>Suppress intercept</a:t>
            </a:r>
          </a:p>
          <a:p>
            <a:pPr marL="351790" lvl="1" indent="-171450">
              <a:spcAft>
                <a:spcPts val="300"/>
              </a:spcAft>
              <a:buFont typeface="Arial"/>
              <a:buChar char="•"/>
            </a:pPr>
            <a:r>
              <a:rPr lang="en-US">
                <a:latin typeface="+mn-lt"/>
                <a:cs typeface="Arial"/>
              </a:rPr>
              <a:t>To set intercept to zero</a:t>
            </a:r>
          </a:p>
          <a:p>
            <a:pPr marL="180340" lvl="1">
              <a:spcAft>
                <a:spcPts val="0"/>
              </a:spcAft>
            </a:pPr>
            <a:endParaRPr lang="en-US">
              <a:latin typeface="+mn-lt"/>
              <a:cs typeface="Arial"/>
            </a:endParaRPr>
          </a:p>
          <a:p>
            <a:pPr marL="571500" indent="-285750">
              <a:spcAft>
                <a:spcPts val="0"/>
              </a:spcAft>
              <a:buFont typeface="Arial"/>
              <a:buChar char="•"/>
            </a:pPr>
            <a:endParaRPr lang="en-US">
              <a:cs typeface="Arial"/>
            </a:endParaRPr>
          </a:p>
          <a:p>
            <a:pPr marL="466090" lvl="1" indent="-285750">
              <a:spcAft>
                <a:spcPts val="0"/>
              </a:spcAft>
              <a:buFont typeface="Arial"/>
              <a:buChar char="•"/>
            </a:pPr>
            <a:endParaRPr lang="en-US">
              <a:latin typeface="+mn-lt"/>
              <a:cs typeface="Arial"/>
            </a:endParaRPr>
          </a:p>
          <a:p>
            <a:pPr marL="466090" lvl="1" indent="-285750">
              <a:spcAft>
                <a:spcPts val="0"/>
              </a:spcAft>
              <a:buFont typeface="Arial"/>
              <a:buChar char="•"/>
            </a:pPr>
            <a:endParaRPr lang="en-US">
              <a:latin typeface="+mn-lt"/>
              <a:cs typeface="Arial"/>
            </a:endParaRPr>
          </a:p>
          <a:p>
            <a:pPr marL="285750">
              <a:spcAft>
                <a:spcPts val="0"/>
              </a:spcAft>
              <a:buFont typeface="Arial"/>
              <a:buChar char="•"/>
            </a:pPr>
            <a:endParaRPr lang="en-US">
              <a:cs typeface="Arial"/>
            </a:endParaRPr>
          </a:p>
          <a:p>
            <a:pPr marL="466090" lvl="1" indent="-285750">
              <a:spcAft>
                <a:spcPts val="0"/>
              </a:spcAft>
              <a:buFont typeface="Arial"/>
              <a:buChar char="•"/>
            </a:pPr>
            <a:endParaRPr lang="en-US">
              <a:latin typeface="+mn-lt"/>
              <a:cs typeface="Arial"/>
            </a:endParaRPr>
          </a:p>
          <a:p>
            <a:pPr marL="285750" indent="-285750">
              <a:spcAft>
                <a:spcPts val="0"/>
              </a:spcAft>
              <a:buFont typeface="Arial"/>
              <a:buChar char="•"/>
            </a:pPr>
            <a:endParaRPr lang="en-US">
              <a:cs typeface="Arial"/>
            </a:endParaRPr>
          </a:p>
        </p:txBody>
      </p:sp>
      <p:sp>
        <p:nvSpPr>
          <p:cNvPr id="2" name="Title 1">
            <a:extLst>
              <a:ext uri="{FF2B5EF4-FFF2-40B4-BE49-F238E27FC236}">
                <a16:creationId xmlns:a16="http://schemas.microsoft.com/office/drawing/2014/main" id="{6B13EA80-AB17-4ABC-AD09-7B6A16A67B8D}"/>
              </a:ext>
            </a:extLst>
          </p:cNvPr>
          <p:cNvSpPr>
            <a:spLocks noGrp="1"/>
          </p:cNvSpPr>
          <p:nvPr>
            <p:ph type="title"/>
          </p:nvPr>
        </p:nvSpPr>
        <p:spPr/>
        <p:txBody>
          <a:bodyPr/>
          <a:lstStyle/>
          <a:p>
            <a:r>
              <a:rPr lang="en-US">
                <a:latin typeface="Arial"/>
                <a:cs typeface="Arial"/>
              </a:rPr>
              <a:t>Variable Selection Methods</a:t>
            </a:r>
            <a:endParaRPr lang="en-US"/>
          </a:p>
        </p:txBody>
      </p:sp>
      <p:grpSp>
        <p:nvGrpSpPr>
          <p:cNvPr id="6" name="Group 5">
            <a:extLst>
              <a:ext uri="{FF2B5EF4-FFF2-40B4-BE49-F238E27FC236}">
                <a16:creationId xmlns:a16="http://schemas.microsoft.com/office/drawing/2014/main" id="{1D1B6934-ECCD-422E-9C76-3BEB67EDA0EC}"/>
              </a:ext>
            </a:extLst>
          </p:cNvPr>
          <p:cNvGrpSpPr/>
          <p:nvPr/>
        </p:nvGrpSpPr>
        <p:grpSpPr>
          <a:xfrm>
            <a:off x="6166757" y="866559"/>
            <a:ext cx="2743200" cy="2866095"/>
            <a:chOff x="6166757" y="866559"/>
            <a:chExt cx="2743200" cy="2866095"/>
          </a:xfrm>
        </p:grpSpPr>
        <p:pic>
          <p:nvPicPr>
            <p:cNvPr id="4" name="Picture 5" descr="A screenshot of a computer&#10;&#10;Description generated with very high confidence">
              <a:extLst>
                <a:ext uri="{FF2B5EF4-FFF2-40B4-BE49-F238E27FC236}">
                  <a16:creationId xmlns:a16="http://schemas.microsoft.com/office/drawing/2014/main" id="{1174D384-205A-47CD-B228-D182C994C5BB}"/>
                </a:ext>
              </a:extLst>
            </p:cNvPr>
            <p:cNvPicPr>
              <a:picLocks noChangeAspect="1"/>
            </p:cNvPicPr>
            <p:nvPr/>
          </p:nvPicPr>
          <p:blipFill>
            <a:blip r:embed="rId3"/>
            <a:stretch>
              <a:fillRect/>
            </a:stretch>
          </p:blipFill>
          <p:spPr>
            <a:xfrm>
              <a:off x="6166757" y="866559"/>
              <a:ext cx="2743200" cy="2866095"/>
            </a:xfrm>
            <a:prstGeom prst="rect">
              <a:avLst/>
            </a:prstGeom>
            <a:ln>
              <a:solidFill>
                <a:schemeClr val="tx1">
                  <a:lumMod val="65000"/>
                  <a:lumOff val="35000"/>
                </a:schemeClr>
              </a:solidFill>
            </a:ln>
          </p:spPr>
        </p:pic>
        <p:sp>
          <p:nvSpPr>
            <p:cNvPr id="7" name="Rectangle: Rounded Corners 6">
              <a:extLst>
                <a:ext uri="{FF2B5EF4-FFF2-40B4-BE49-F238E27FC236}">
                  <a16:creationId xmlns:a16="http://schemas.microsoft.com/office/drawing/2014/main" id="{68691AAE-29D6-4C2C-BD37-EA000054243C}"/>
                </a:ext>
              </a:extLst>
            </p:cNvPr>
            <p:cNvSpPr/>
            <p:nvPr/>
          </p:nvSpPr>
          <p:spPr>
            <a:xfrm>
              <a:off x="6205407" y="1722049"/>
              <a:ext cx="2657635" cy="659544"/>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192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BA7014-C2E3-4C27-9011-E310048A5FBB}"/>
              </a:ext>
            </a:extLst>
          </p:cNvPr>
          <p:cNvSpPr>
            <a:spLocks noGrp="1"/>
          </p:cNvSpPr>
          <p:nvPr>
            <p:ph type="body" sz="quarter" idx="11"/>
          </p:nvPr>
        </p:nvSpPr>
        <p:spPr>
          <a:xfrm>
            <a:off x="457200" y="975278"/>
            <a:ext cx="4818185" cy="3445524"/>
          </a:xfrm>
        </p:spPr>
        <p:txBody>
          <a:bodyPr vert="horz" lIns="91440" tIns="45720" rIns="91440" bIns="45720" rtlCol="0" anchor="t">
            <a:noAutofit/>
          </a:bodyPr>
          <a:lstStyle/>
          <a:p>
            <a:pPr>
              <a:buFont typeface="Arial"/>
              <a:buChar char="•"/>
            </a:pPr>
            <a:r>
              <a:rPr lang="en-US">
                <a:cs typeface="Arial" panose="020B0604020202020204"/>
              </a:rPr>
              <a:t>If choose "Must include all selected variables" option, then all those variables will be forced into the model</a:t>
            </a:r>
            <a:endParaRPr lang="en-US"/>
          </a:p>
          <a:p>
            <a:pPr>
              <a:buFont typeface="Arial"/>
              <a:buChar char="•"/>
            </a:pPr>
            <a:r>
              <a:rPr lang="en-US">
                <a:cs typeface="Arial" panose="020B0604020202020204"/>
              </a:rPr>
              <a:t>There is functionality to choose variables based on the Information Value</a:t>
            </a:r>
            <a:endParaRPr lang="en-US">
              <a:latin typeface="+mn-lt"/>
              <a:cs typeface="Arial" panose="020B0604020202020204"/>
            </a:endParaRPr>
          </a:p>
          <a:p>
            <a:pPr>
              <a:buFont typeface="Arial"/>
              <a:buChar char="•"/>
            </a:pPr>
            <a:r>
              <a:rPr lang="en-US">
                <a:cs typeface="Arial" panose="020B0604020202020204"/>
              </a:rPr>
              <a:t>"Must include" column in the selected IV section gives ability to force a variable into the model </a:t>
            </a:r>
          </a:p>
          <a:p>
            <a:pPr marL="466090" lvl="1" indent="-285750">
              <a:buFont typeface="Arial"/>
              <a:buChar char="•"/>
            </a:pPr>
            <a:r>
              <a:rPr lang="en-US">
                <a:latin typeface="+mn-lt"/>
                <a:cs typeface="Arial" panose="020B0604020202020204"/>
              </a:rPr>
              <a:t>To understand the relationship between certain variables</a:t>
            </a:r>
          </a:p>
          <a:p>
            <a:pPr marL="285750" indent="-285750">
              <a:buFont typeface="Arial"/>
              <a:buChar char="•"/>
            </a:pPr>
            <a:r>
              <a:rPr lang="en-US">
                <a:cs typeface="Arial" panose="020B0604020202020204"/>
              </a:rPr>
              <a:t>For this demonstration, choose </a:t>
            </a:r>
            <a:r>
              <a:rPr lang="en-US" b="1">
                <a:cs typeface="Arial" panose="020B0604020202020204"/>
              </a:rPr>
              <a:t>Stepwise </a:t>
            </a:r>
            <a:r>
              <a:rPr lang="en-US">
                <a:cs typeface="Arial" panose="020B0604020202020204"/>
              </a:rPr>
              <a:t>Selection as the variable selection mode </a:t>
            </a:r>
          </a:p>
        </p:txBody>
      </p:sp>
      <p:sp>
        <p:nvSpPr>
          <p:cNvPr id="2" name="Title 1">
            <a:extLst>
              <a:ext uri="{FF2B5EF4-FFF2-40B4-BE49-F238E27FC236}">
                <a16:creationId xmlns:a16="http://schemas.microsoft.com/office/drawing/2014/main" id="{48D19FAB-0E81-43D2-B61D-727B816D9C95}"/>
              </a:ext>
            </a:extLst>
          </p:cNvPr>
          <p:cNvSpPr>
            <a:spLocks noGrp="1"/>
          </p:cNvSpPr>
          <p:nvPr>
            <p:ph type="title"/>
          </p:nvPr>
        </p:nvSpPr>
        <p:spPr/>
        <p:txBody>
          <a:bodyPr/>
          <a:lstStyle/>
          <a:p>
            <a:r>
              <a:rPr lang="en-US">
                <a:latin typeface="Arial"/>
                <a:cs typeface="Arial"/>
              </a:rPr>
              <a:t>Independent Variable Selection</a:t>
            </a:r>
            <a:endParaRPr lang="en-US" err="1"/>
          </a:p>
        </p:txBody>
      </p:sp>
      <p:grpSp>
        <p:nvGrpSpPr>
          <p:cNvPr id="8" name="Group 7">
            <a:extLst>
              <a:ext uri="{FF2B5EF4-FFF2-40B4-BE49-F238E27FC236}">
                <a16:creationId xmlns:a16="http://schemas.microsoft.com/office/drawing/2014/main" id="{3AB0A1C8-2674-4850-8D4E-DAA32814C85A}"/>
              </a:ext>
            </a:extLst>
          </p:cNvPr>
          <p:cNvGrpSpPr/>
          <p:nvPr/>
        </p:nvGrpSpPr>
        <p:grpSpPr>
          <a:xfrm>
            <a:off x="5393872" y="974372"/>
            <a:ext cx="3320142" cy="3140327"/>
            <a:chOff x="5393872" y="974372"/>
            <a:chExt cx="3320142" cy="3140327"/>
          </a:xfrm>
        </p:grpSpPr>
        <p:pic>
          <p:nvPicPr>
            <p:cNvPr id="5" name="Picture 7" descr="A screenshot of a computer&#10;&#10;Description generated with very high confidence">
              <a:extLst>
                <a:ext uri="{FF2B5EF4-FFF2-40B4-BE49-F238E27FC236}">
                  <a16:creationId xmlns:a16="http://schemas.microsoft.com/office/drawing/2014/main" id="{018098DE-A448-48A0-A0D4-0287B91B1105}"/>
                </a:ext>
              </a:extLst>
            </p:cNvPr>
            <p:cNvPicPr>
              <a:picLocks noChangeAspect="1"/>
            </p:cNvPicPr>
            <p:nvPr/>
          </p:nvPicPr>
          <p:blipFill>
            <a:blip r:embed="rId2"/>
            <a:stretch>
              <a:fillRect/>
            </a:stretch>
          </p:blipFill>
          <p:spPr>
            <a:xfrm>
              <a:off x="5393872" y="974372"/>
              <a:ext cx="3320142" cy="3140327"/>
            </a:xfrm>
            <a:prstGeom prst="rect">
              <a:avLst/>
            </a:prstGeom>
            <a:ln>
              <a:solidFill>
                <a:schemeClr val="tx1">
                  <a:lumMod val="65000"/>
                  <a:lumOff val="35000"/>
                </a:schemeClr>
              </a:solidFill>
            </a:ln>
          </p:spPr>
        </p:pic>
        <p:sp>
          <p:nvSpPr>
            <p:cNvPr id="7" name="Rectangle: Rounded Corners 6">
              <a:extLst>
                <a:ext uri="{FF2B5EF4-FFF2-40B4-BE49-F238E27FC236}">
                  <a16:creationId xmlns:a16="http://schemas.microsoft.com/office/drawing/2014/main" id="{2EA58DE6-B0C4-4789-AC8F-989E3C8C52E8}"/>
                </a:ext>
              </a:extLst>
            </p:cNvPr>
            <p:cNvSpPr/>
            <p:nvPr/>
          </p:nvSpPr>
          <p:spPr>
            <a:xfrm>
              <a:off x="5461304" y="2545138"/>
              <a:ext cx="3195141" cy="1206320"/>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A1E2E07E-8D23-4EE2-A166-F264123E4FAF}"/>
              </a:ext>
            </a:extLst>
          </p:cNvPr>
          <p:cNvSpPr>
            <a:spLocks noGrp="1"/>
          </p:cNvSpPr>
          <p:nvPr>
            <p:ph type="sldNum" sz="quarter" idx="10"/>
          </p:nvPr>
        </p:nvSpPr>
        <p:spPr/>
        <p:txBody>
          <a:bodyPr/>
          <a:lstStyle/>
          <a:p>
            <a:fld id="{C51B5984-C094-0A42-BFB6-9F57449A1222}" type="slidenum">
              <a:rPr lang="en-US" dirty="0" smtClean="0"/>
              <a:pPr/>
              <a:t>331</a:t>
            </a:fld>
            <a:endParaRPr lang="en-US"/>
          </a:p>
        </p:txBody>
      </p:sp>
    </p:spTree>
    <p:extLst>
      <p:ext uri="{BB962C8B-B14F-4D97-AF65-F5344CB8AC3E}">
        <p14:creationId xmlns:p14="http://schemas.microsoft.com/office/powerpoint/2010/main" val="287640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BA7014-C2E3-4C27-9011-E310048A5FBB}"/>
              </a:ext>
            </a:extLst>
          </p:cNvPr>
          <p:cNvSpPr>
            <a:spLocks noGrp="1"/>
          </p:cNvSpPr>
          <p:nvPr>
            <p:ph type="body" sz="quarter" idx="11"/>
          </p:nvPr>
        </p:nvSpPr>
        <p:spPr>
          <a:xfrm>
            <a:off x="457200" y="975278"/>
            <a:ext cx="3768383" cy="3445524"/>
          </a:xfrm>
        </p:spPr>
        <p:txBody>
          <a:bodyPr vert="horz" lIns="91440" tIns="45720" rIns="91440" bIns="45720" rtlCol="0" anchor="t">
            <a:noAutofit/>
          </a:bodyPr>
          <a:lstStyle/>
          <a:p>
            <a:pPr marL="285750" indent="-285750">
              <a:buFont typeface="Arial"/>
              <a:buChar char="•"/>
            </a:pPr>
            <a:r>
              <a:rPr lang="en-US">
                <a:ea typeface="+mn-lt"/>
                <a:cs typeface="+mn-lt"/>
              </a:rPr>
              <a:t>Enables access to modifiable variable properties including missing value treatment and reference category selection for categorical variables (dummy encoded)</a:t>
            </a:r>
            <a:endParaRPr lang="en-US"/>
          </a:p>
          <a:p>
            <a:pPr marL="285750" indent="-285750">
              <a:buFont typeface="Arial"/>
              <a:buChar char="•"/>
            </a:pPr>
            <a:r>
              <a:rPr lang="en-US">
                <a:cs typeface="Arial"/>
              </a:rPr>
              <a:t>Set the reference categories for </a:t>
            </a:r>
            <a:r>
              <a:rPr lang="en-US" b="1">
                <a:cs typeface="Arial"/>
              </a:rPr>
              <a:t>relationship</a:t>
            </a:r>
            <a:r>
              <a:rPr lang="en-US">
                <a:cs typeface="Arial"/>
              </a:rPr>
              <a:t> and </a:t>
            </a:r>
            <a:r>
              <a:rPr lang="en-US" b="1" err="1">
                <a:ea typeface="+mn-lt"/>
                <a:cs typeface="+mn-lt"/>
              </a:rPr>
              <a:t>marital_status</a:t>
            </a:r>
            <a:endParaRPr lang="en-US" b="1">
              <a:ea typeface="+mn-lt"/>
              <a:cs typeface="+mn-lt"/>
            </a:endParaRPr>
          </a:p>
          <a:p>
            <a:pPr marL="751840" lvl="1" indent="-285750">
              <a:buFont typeface="Arial"/>
              <a:buChar char="•"/>
            </a:pPr>
            <a:r>
              <a:rPr lang="en-US" b="1">
                <a:latin typeface="Arial"/>
                <a:cs typeface="Arial"/>
              </a:rPr>
              <a:t>Reminder: </a:t>
            </a:r>
            <a:r>
              <a:rPr lang="en-US">
                <a:latin typeface="Arial"/>
                <a:ea typeface="+mn-lt"/>
                <a:cs typeface="+mn-lt"/>
              </a:rPr>
              <a:t>the best technique for binning is the WOE</a:t>
            </a:r>
          </a:p>
          <a:p>
            <a:r>
              <a:rPr lang="en-US">
                <a:ea typeface="+mn-lt"/>
                <a:cs typeface="+mn-lt"/>
              </a:rPr>
              <a:t>Click "Run" to train the model</a:t>
            </a:r>
            <a:endParaRPr lang="en-US"/>
          </a:p>
          <a:p>
            <a:pPr marL="285750" indent="-285750">
              <a:buFont typeface="Arial"/>
              <a:buChar char="•"/>
            </a:pPr>
            <a:endParaRPr lang="en-US">
              <a:cs typeface="Arial"/>
            </a:endParaRPr>
          </a:p>
        </p:txBody>
      </p:sp>
      <p:sp>
        <p:nvSpPr>
          <p:cNvPr id="2" name="Title 1">
            <a:extLst>
              <a:ext uri="{FF2B5EF4-FFF2-40B4-BE49-F238E27FC236}">
                <a16:creationId xmlns:a16="http://schemas.microsoft.com/office/drawing/2014/main" id="{48D19FAB-0E81-43D2-B61D-727B816D9C95}"/>
              </a:ext>
            </a:extLst>
          </p:cNvPr>
          <p:cNvSpPr>
            <a:spLocks noGrp="1"/>
          </p:cNvSpPr>
          <p:nvPr>
            <p:ph type="title"/>
          </p:nvPr>
        </p:nvSpPr>
        <p:spPr/>
        <p:txBody>
          <a:bodyPr/>
          <a:lstStyle/>
          <a:p>
            <a:r>
              <a:rPr lang="en-US">
                <a:latin typeface="Arial"/>
                <a:cs typeface="Arial"/>
              </a:rPr>
              <a:t>Attribute Editor</a:t>
            </a:r>
            <a:endParaRPr lang="en-US" err="1"/>
          </a:p>
        </p:txBody>
      </p:sp>
      <p:grpSp>
        <p:nvGrpSpPr>
          <p:cNvPr id="13" name="Group 12">
            <a:extLst>
              <a:ext uri="{FF2B5EF4-FFF2-40B4-BE49-F238E27FC236}">
                <a16:creationId xmlns:a16="http://schemas.microsoft.com/office/drawing/2014/main" id="{0A8E2733-97B7-4004-A18A-B1F75E9EDD80}"/>
              </a:ext>
            </a:extLst>
          </p:cNvPr>
          <p:cNvGrpSpPr/>
          <p:nvPr/>
        </p:nvGrpSpPr>
        <p:grpSpPr>
          <a:xfrm>
            <a:off x="4784271" y="778429"/>
            <a:ext cx="3766457" cy="3548541"/>
            <a:chOff x="4784271" y="778429"/>
            <a:chExt cx="3766457" cy="3548541"/>
          </a:xfrm>
        </p:grpSpPr>
        <p:pic>
          <p:nvPicPr>
            <p:cNvPr id="4" name="Picture 5" descr="A screenshot of a computer&#10;&#10;Description generated with very high confidence">
              <a:extLst>
                <a:ext uri="{FF2B5EF4-FFF2-40B4-BE49-F238E27FC236}">
                  <a16:creationId xmlns:a16="http://schemas.microsoft.com/office/drawing/2014/main" id="{D828DE35-723C-4455-ABC6-89F30BD31564}"/>
                </a:ext>
              </a:extLst>
            </p:cNvPr>
            <p:cNvPicPr>
              <a:picLocks noChangeAspect="1"/>
            </p:cNvPicPr>
            <p:nvPr/>
          </p:nvPicPr>
          <p:blipFill>
            <a:blip r:embed="rId2"/>
            <a:stretch>
              <a:fillRect/>
            </a:stretch>
          </p:blipFill>
          <p:spPr>
            <a:xfrm>
              <a:off x="4784271" y="778429"/>
              <a:ext cx="3766457" cy="3548541"/>
            </a:xfrm>
            <a:prstGeom prst="rect">
              <a:avLst/>
            </a:prstGeom>
            <a:ln>
              <a:solidFill>
                <a:schemeClr val="tx1">
                  <a:lumMod val="65000"/>
                  <a:lumOff val="35000"/>
                </a:schemeClr>
              </a:solidFill>
            </a:ln>
          </p:spPr>
        </p:pic>
        <p:sp>
          <p:nvSpPr>
            <p:cNvPr id="6" name="Rectangle: Rounded Corners 5">
              <a:extLst>
                <a:ext uri="{FF2B5EF4-FFF2-40B4-BE49-F238E27FC236}">
                  <a16:creationId xmlns:a16="http://schemas.microsoft.com/office/drawing/2014/main" id="{6F9C5001-9B47-42C2-B0F2-E375B24676F2}"/>
                </a:ext>
              </a:extLst>
            </p:cNvPr>
            <p:cNvSpPr/>
            <p:nvPr/>
          </p:nvSpPr>
          <p:spPr>
            <a:xfrm>
              <a:off x="7747303" y="3873194"/>
              <a:ext cx="729529" cy="188506"/>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Rounded Corners 11">
            <a:extLst>
              <a:ext uri="{FF2B5EF4-FFF2-40B4-BE49-F238E27FC236}">
                <a16:creationId xmlns:a16="http://schemas.microsoft.com/office/drawing/2014/main" id="{45B3B544-A7A7-4844-811E-19A9B6C28D66}"/>
              </a:ext>
            </a:extLst>
          </p:cNvPr>
          <p:cNvSpPr/>
          <p:nvPr/>
        </p:nvSpPr>
        <p:spPr>
          <a:xfrm>
            <a:off x="7594903" y="1908322"/>
            <a:ext cx="647885" cy="188506"/>
          </a:xfrm>
          <a:prstGeom prst="roundRect">
            <a:avLst/>
          </a:prstGeom>
          <a:solidFill>
            <a:srgbClr val="FA4616">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93B56C1-4D28-4678-9BF2-353C856FCE3E}"/>
              </a:ext>
            </a:extLst>
          </p:cNvPr>
          <p:cNvSpPr>
            <a:spLocks noGrp="1"/>
          </p:cNvSpPr>
          <p:nvPr>
            <p:ph type="sldNum" sz="quarter" idx="10"/>
          </p:nvPr>
        </p:nvSpPr>
        <p:spPr/>
        <p:txBody>
          <a:bodyPr/>
          <a:lstStyle/>
          <a:p>
            <a:fld id="{C51B5984-C094-0A42-BFB6-9F57449A1222}" type="slidenum">
              <a:rPr lang="en-US" dirty="0" smtClean="0"/>
              <a:pPr/>
              <a:t>332</a:t>
            </a:fld>
            <a:endParaRPr lang="en-US"/>
          </a:p>
        </p:txBody>
      </p:sp>
    </p:spTree>
    <p:extLst>
      <p:ext uri="{BB962C8B-B14F-4D97-AF65-F5344CB8AC3E}">
        <p14:creationId xmlns:p14="http://schemas.microsoft.com/office/powerpoint/2010/main" val="211247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09F9B8-A7CF-4A4E-8084-7B2DD0B331C8}"/>
              </a:ext>
            </a:extLst>
          </p:cNvPr>
          <p:cNvSpPr>
            <a:spLocks noGrp="1"/>
          </p:cNvSpPr>
          <p:nvPr>
            <p:ph type="body" sz="quarter" idx="11"/>
          </p:nvPr>
        </p:nvSpPr>
        <p:spPr>
          <a:xfrm>
            <a:off x="457200" y="975278"/>
            <a:ext cx="5702753" cy="3445524"/>
          </a:xfrm>
        </p:spPr>
        <p:txBody>
          <a:bodyPr vert="horz" lIns="91440" tIns="45720" rIns="91440" bIns="45720" rtlCol="0" anchor="t">
            <a:noAutofit/>
          </a:bodyPr>
          <a:lstStyle/>
          <a:p>
            <a:pPr>
              <a:spcAft>
                <a:spcPts val="0"/>
              </a:spcAft>
            </a:pPr>
            <a:r>
              <a:rPr lang="en-US">
                <a:ea typeface="+mn-lt"/>
                <a:cs typeface="+mn-lt"/>
              </a:rPr>
              <a:t>Double click on the Logistic Regression node to open the model </a:t>
            </a:r>
          </a:p>
          <a:p>
            <a:pPr>
              <a:spcAft>
                <a:spcPts val="0"/>
              </a:spcAft>
            </a:pPr>
            <a:r>
              <a:rPr lang="en-US">
                <a:ea typeface="+mn-lt"/>
                <a:cs typeface="+mn-lt"/>
              </a:rPr>
              <a:t>Knowledge Studio generates the following three tabs:</a:t>
            </a:r>
            <a:endParaRPr lang="en-US">
              <a:latin typeface="Arial"/>
              <a:cs typeface="Arial"/>
            </a:endParaRPr>
          </a:p>
          <a:p>
            <a:pPr lvl="1">
              <a:spcAft>
                <a:spcPts val="0"/>
              </a:spcAft>
            </a:pPr>
            <a:r>
              <a:rPr lang="en-US" b="1">
                <a:latin typeface="Arial"/>
                <a:cs typeface="Arial"/>
              </a:rPr>
              <a:t>Results</a:t>
            </a:r>
            <a:r>
              <a:rPr lang="en-US">
                <a:latin typeface="Arial"/>
                <a:cs typeface="Arial"/>
              </a:rPr>
              <a:t>: Summary of model results</a:t>
            </a:r>
            <a:endParaRPr lang="en-US">
              <a:cs typeface="Arial"/>
            </a:endParaRPr>
          </a:p>
          <a:p>
            <a:pPr lvl="2">
              <a:spcAft>
                <a:spcPts val="0"/>
              </a:spcAft>
            </a:pPr>
            <a:r>
              <a:rPr lang="en-US">
                <a:latin typeface="Arial"/>
                <a:cs typeface="Arial"/>
              </a:rPr>
              <a:t>Most detail is found in the </a:t>
            </a:r>
            <a:r>
              <a:rPr lang="en-US" b="1">
                <a:latin typeface="Arial"/>
                <a:cs typeface="Arial"/>
              </a:rPr>
              <a:t>Results</a:t>
            </a:r>
            <a:r>
              <a:rPr lang="en-US">
                <a:latin typeface="Arial"/>
                <a:cs typeface="Arial"/>
              </a:rPr>
              <a:t> tab</a:t>
            </a:r>
          </a:p>
          <a:p>
            <a:pPr lvl="2">
              <a:spcAft>
                <a:spcPts val="0"/>
              </a:spcAft>
            </a:pPr>
            <a:r>
              <a:rPr lang="en-US">
                <a:latin typeface="Arial"/>
                <a:cs typeface="Arial"/>
              </a:rPr>
              <a:t>The</a:t>
            </a:r>
            <a:r>
              <a:rPr lang="en-US">
                <a:cs typeface="Arial"/>
              </a:rPr>
              <a:t> results tab contains a series of views. Use the </a:t>
            </a:r>
            <a:r>
              <a:rPr lang="en-US" b="1">
                <a:cs typeface="Arial"/>
              </a:rPr>
              <a:t>Output to view </a:t>
            </a:r>
            <a:r>
              <a:rPr lang="en-US">
                <a:cs typeface="Arial"/>
              </a:rPr>
              <a:t>dropdown to select a view</a:t>
            </a:r>
          </a:p>
          <a:p>
            <a:pPr lvl="2">
              <a:spcAft>
                <a:spcPts val="0"/>
              </a:spcAft>
            </a:pPr>
            <a:r>
              <a:rPr lang="en-US">
                <a:cs typeface="Arial"/>
              </a:rPr>
              <a:t>The default view displayed is the </a:t>
            </a:r>
            <a:r>
              <a:rPr lang="en-US" b="1">
                <a:cs typeface="Arial"/>
              </a:rPr>
              <a:t>Model Overview</a:t>
            </a:r>
            <a:endParaRPr lang="en-US" b="1">
              <a:ea typeface="+mn-lt"/>
              <a:cs typeface="Arial"/>
            </a:endParaRPr>
          </a:p>
          <a:p>
            <a:pPr lvl="2">
              <a:spcAft>
                <a:spcPts val="0"/>
              </a:spcAft>
            </a:pPr>
            <a:r>
              <a:rPr lang="en-US">
                <a:cs typeface="Arial"/>
              </a:rPr>
              <a:t>The </a:t>
            </a:r>
            <a:r>
              <a:rPr lang="en-US" b="1">
                <a:cs typeface="Arial"/>
              </a:rPr>
              <a:t>Model Overview</a:t>
            </a:r>
            <a:r>
              <a:rPr lang="en-US">
                <a:cs typeface="Arial"/>
              </a:rPr>
              <a:t> shows DV, IVs, the value of</a:t>
            </a:r>
            <a:r>
              <a:rPr lang="en-US">
                <a:ea typeface="+mn-lt"/>
                <a:cs typeface="+mn-lt"/>
              </a:rPr>
              <a:t> Entropy Explained and the number and percentage of records for which the dependent variable outcome was correctly predicted during the re-substitution test</a:t>
            </a:r>
            <a:endParaRPr lang="en-US">
              <a:latin typeface="Arial"/>
              <a:ea typeface="+mn-lt"/>
              <a:cs typeface="Arial"/>
            </a:endParaRPr>
          </a:p>
          <a:p>
            <a:pPr lvl="2">
              <a:spcAft>
                <a:spcPts val="0"/>
              </a:spcAft>
            </a:pPr>
            <a:r>
              <a:rPr lang="en-US">
                <a:cs typeface="Arial"/>
              </a:rPr>
              <a:t>Additional detail is provided when a sequence is selected from the dropdown</a:t>
            </a:r>
            <a:endParaRPr lang="en-US">
              <a:ea typeface="+mn-lt"/>
              <a:cs typeface="Arial"/>
            </a:endParaRPr>
          </a:p>
          <a:p>
            <a:pPr lvl="1">
              <a:spcAft>
                <a:spcPts val="0"/>
              </a:spcAft>
            </a:pPr>
            <a:r>
              <a:rPr lang="en-US" b="1">
                <a:latin typeface="Arial"/>
                <a:cs typeface="Arial"/>
              </a:rPr>
              <a:t>Iteration History</a:t>
            </a:r>
            <a:r>
              <a:rPr lang="en-US">
                <a:latin typeface="Arial"/>
                <a:cs typeface="Arial"/>
              </a:rPr>
              <a:t>: Displays each iteration of the variable selection process</a:t>
            </a:r>
            <a:endParaRPr lang="en-US">
              <a:latin typeface="Arial"/>
              <a:ea typeface="+mn-lt"/>
              <a:cs typeface="Arial"/>
            </a:endParaRPr>
          </a:p>
          <a:p>
            <a:pPr lvl="1">
              <a:spcAft>
                <a:spcPts val="0"/>
              </a:spcAft>
            </a:pPr>
            <a:r>
              <a:rPr lang="en-US" b="1">
                <a:latin typeface="Arial"/>
                <a:cs typeface="Arial"/>
              </a:rPr>
              <a:t>Parameters and Attributes</a:t>
            </a:r>
            <a:r>
              <a:rPr lang="en-US">
                <a:latin typeface="Arial"/>
                <a:cs typeface="Arial"/>
              </a:rPr>
              <a:t>: Displays a complete summary of the model configuration</a:t>
            </a:r>
            <a:endParaRPr lang="en-US">
              <a:latin typeface="Arial"/>
              <a:ea typeface="+mn-lt"/>
              <a:cs typeface="Arial"/>
            </a:endParaRPr>
          </a:p>
          <a:p>
            <a:endParaRPr lang="en-US"/>
          </a:p>
        </p:txBody>
      </p:sp>
      <p:sp>
        <p:nvSpPr>
          <p:cNvPr id="3" name="Title 2">
            <a:extLst>
              <a:ext uri="{FF2B5EF4-FFF2-40B4-BE49-F238E27FC236}">
                <a16:creationId xmlns:a16="http://schemas.microsoft.com/office/drawing/2014/main" id="{FAB95A0C-C4AA-4714-B601-21598CEF7F33}"/>
              </a:ext>
            </a:extLst>
          </p:cNvPr>
          <p:cNvSpPr>
            <a:spLocks noGrp="1"/>
          </p:cNvSpPr>
          <p:nvPr>
            <p:ph type="title"/>
          </p:nvPr>
        </p:nvSpPr>
        <p:spPr/>
        <p:txBody>
          <a:bodyPr/>
          <a:lstStyle/>
          <a:p>
            <a:r>
              <a:rPr lang="en-US">
                <a:latin typeface="Arial"/>
                <a:cs typeface="Arial"/>
              </a:rPr>
              <a:t>Logistic Regression Model Result</a:t>
            </a:r>
            <a:endParaRPr lang="en-US"/>
          </a:p>
        </p:txBody>
      </p:sp>
      <p:sp>
        <p:nvSpPr>
          <p:cNvPr id="4" name="Slide Number Placeholder 3">
            <a:extLst>
              <a:ext uri="{FF2B5EF4-FFF2-40B4-BE49-F238E27FC236}">
                <a16:creationId xmlns:a16="http://schemas.microsoft.com/office/drawing/2014/main" id="{6D8FB564-30D9-4CF4-BA6F-9C6570CA6E44}"/>
              </a:ext>
            </a:extLst>
          </p:cNvPr>
          <p:cNvSpPr>
            <a:spLocks noGrp="1"/>
          </p:cNvSpPr>
          <p:nvPr>
            <p:ph type="sldNum" sz="quarter" idx="10"/>
          </p:nvPr>
        </p:nvSpPr>
        <p:spPr/>
        <p:txBody>
          <a:bodyPr/>
          <a:lstStyle/>
          <a:p>
            <a:fld id="{C51B5984-C094-0A42-BFB6-9F57449A1222}" type="slidenum">
              <a:rPr lang="en-US" dirty="0" smtClean="0"/>
              <a:pPr/>
              <a:t>333</a:t>
            </a:fld>
            <a:endParaRPr lang="en-US"/>
          </a:p>
        </p:txBody>
      </p:sp>
      <p:pic>
        <p:nvPicPr>
          <p:cNvPr id="6" name="Picture 6" descr="A screenshot of a social media post&#10;&#10;Description generated with very high confidence">
            <a:extLst>
              <a:ext uri="{FF2B5EF4-FFF2-40B4-BE49-F238E27FC236}">
                <a16:creationId xmlns:a16="http://schemas.microsoft.com/office/drawing/2014/main" id="{EC174207-2B4A-4637-AB8E-3C1EF37F622E}"/>
              </a:ext>
            </a:extLst>
          </p:cNvPr>
          <p:cNvPicPr>
            <a:picLocks noChangeAspect="1"/>
          </p:cNvPicPr>
          <p:nvPr/>
        </p:nvPicPr>
        <p:blipFill>
          <a:blip r:embed="rId3"/>
          <a:stretch>
            <a:fillRect/>
          </a:stretch>
        </p:blipFill>
        <p:spPr>
          <a:xfrm>
            <a:off x="6221186" y="934734"/>
            <a:ext cx="2743200" cy="2936573"/>
          </a:xfrm>
          <a:prstGeom prst="rect">
            <a:avLst/>
          </a:prstGeom>
          <a:ln>
            <a:solidFill>
              <a:schemeClr val="tx1">
                <a:lumMod val="65000"/>
                <a:lumOff val="35000"/>
              </a:schemeClr>
            </a:solidFill>
          </a:ln>
        </p:spPr>
      </p:pic>
    </p:spTree>
    <p:custDataLst>
      <p:tags r:id="rId1"/>
    </p:custDataLst>
    <p:extLst>
      <p:ext uri="{BB962C8B-B14F-4D97-AF65-F5344CB8AC3E}">
        <p14:creationId xmlns:p14="http://schemas.microsoft.com/office/powerpoint/2010/main" val="32850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1C66F3-6CED-4758-B34D-5E230C5A2473}"/>
              </a:ext>
            </a:extLst>
          </p:cNvPr>
          <p:cNvSpPr>
            <a:spLocks noGrp="1"/>
          </p:cNvSpPr>
          <p:nvPr>
            <p:ph type="body" sz="quarter" idx="11"/>
          </p:nvPr>
        </p:nvSpPr>
        <p:spPr>
          <a:xfrm>
            <a:off x="457200" y="975278"/>
            <a:ext cx="4241409" cy="3445524"/>
          </a:xfrm>
        </p:spPr>
        <p:txBody>
          <a:bodyPr vert="horz" lIns="91440" tIns="45720" rIns="91440" bIns="45720" rtlCol="0" anchor="t">
            <a:noAutofit/>
          </a:bodyPr>
          <a:lstStyle/>
          <a:p>
            <a:pPr marL="285750" indent="-285750">
              <a:buFont typeface="Arial"/>
              <a:buChar char="•"/>
            </a:pPr>
            <a:r>
              <a:rPr lang="en-US">
                <a:ea typeface="+mn-lt"/>
                <a:cs typeface="+mn-lt"/>
              </a:rPr>
              <a:t>As </a:t>
            </a:r>
            <a:r>
              <a:rPr lang="en-US" b="1">
                <a:ea typeface="+mn-lt"/>
                <a:cs typeface="+mn-lt"/>
              </a:rPr>
              <a:t>Stepwise Selection</a:t>
            </a:r>
            <a:r>
              <a:rPr lang="en-US">
                <a:ea typeface="+mn-lt"/>
                <a:cs typeface="+mn-lt"/>
              </a:rPr>
              <a:t> was chosen as the variable selection method, several models are generated</a:t>
            </a:r>
          </a:p>
          <a:p>
            <a:pPr marL="285750" indent="-285750">
              <a:buFont typeface="Arial"/>
              <a:buChar char="•"/>
            </a:pPr>
            <a:r>
              <a:rPr lang="en-US">
                <a:ea typeface="+mn-lt"/>
                <a:cs typeface="+mn-lt"/>
              </a:rPr>
              <a:t>Each model is referred to as a </a:t>
            </a:r>
            <a:r>
              <a:rPr lang="en-US" b="1">
                <a:ea typeface="+mn-lt"/>
                <a:cs typeface="+mn-lt"/>
              </a:rPr>
              <a:t>Sequence</a:t>
            </a:r>
            <a:r>
              <a:rPr lang="en-US">
                <a:ea typeface="+mn-lt"/>
                <a:cs typeface="+mn-lt"/>
              </a:rPr>
              <a:t> </a:t>
            </a:r>
          </a:p>
          <a:p>
            <a:pPr marL="466090" lvl="1" indent="-285750">
              <a:buFont typeface="Arial"/>
              <a:buChar char="•"/>
            </a:pPr>
            <a:r>
              <a:rPr lang="en-US">
                <a:latin typeface="+mn-lt"/>
                <a:ea typeface="+mn-lt"/>
                <a:cs typeface="+mn-lt"/>
              </a:rPr>
              <a:t>For example Sequence #1 shows the intercept</a:t>
            </a:r>
          </a:p>
          <a:p>
            <a:pPr marL="285750" indent="-285750">
              <a:buFont typeface="Arial"/>
              <a:buChar char="•"/>
            </a:pPr>
            <a:r>
              <a:rPr lang="en-US">
                <a:ea typeface="+mn-lt"/>
                <a:cs typeface="+mn-lt"/>
              </a:rPr>
              <a:t>Each Sequence either adds or removes a predictor</a:t>
            </a:r>
          </a:p>
          <a:p>
            <a:pPr marL="285750" indent="-285750">
              <a:buFont typeface="Arial"/>
              <a:buChar char="•"/>
            </a:pPr>
            <a:r>
              <a:rPr lang="en-US" b="1">
                <a:ea typeface="+mn-lt"/>
                <a:cs typeface="+mn-lt"/>
              </a:rPr>
              <a:t>Currently Selected Sequence</a:t>
            </a:r>
            <a:r>
              <a:rPr lang="en-US">
                <a:ea typeface="+mn-lt"/>
                <a:cs typeface="+mn-lt"/>
              </a:rPr>
              <a:t> or the last sequence, returns the same results and provides overall model assessment and parameters for included variables</a:t>
            </a:r>
            <a:endParaRPr lang="en-US">
              <a:cs typeface="Arial" panose="020B0604020202020204"/>
            </a:endParaRP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E6D323A2-4A6B-4647-9979-DFEDDB855C28}"/>
              </a:ext>
            </a:extLst>
          </p:cNvPr>
          <p:cNvSpPr>
            <a:spLocks noGrp="1"/>
          </p:cNvSpPr>
          <p:nvPr>
            <p:ph type="title"/>
          </p:nvPr>
        </p:nvSpPr>
        <p:spPr/>
        <p:txBody>
          <a:bodyPr/>
          <a:lstStyle/>
          <a:p>
            <a:r>
              <a:rPr lang="en-US">
                <a:latin typeface="Arial"/>
                <a:cs typeface="Arial"/>
              </a:rPr>
              <a:t>Stepwise Views</a:t>
            </a:r>
            <a:endParaRPr lang="en-US"/>
          </a:p>
        </p:txBody>
      </p:sp>
      <p:pic>
        <p:nvPicPr>
          <p:cNvPr id="4" name="Picture 4" descr="A screenshot of a social media post&#10;&#10;Description generated with very high confidence">
            <a:extLst>
              <a:ext uri="{FF2B5EF4-FFF2-40B4-BE49-F238E27FC236}">
                <a16:creationId xmlns:a16="http://schemas.microsoft.com/office/drawing/2014/main" id="{82C29490-FC4B-4F1A-81F7-AC367AB622F3}"/>
              </a:ext>
            </a:extLst>
          </p:cNvPr>
          <p:cNvPicPr>
            <a:picLocks noChangeAspect="1"/>
          </p:cNvPicPr>
          <p:nvPr/>
        </p:nvPicPr>
        <p:blipFill>
          <a:blip r:embed="rId2"/>
          <a:stretch>
            <a:fillRect/>
          </a:stretch>
        </p:blipFill>
        <p:spPr>
          <a:xfrm>
            <a:off x="5184949" y="626389"/>
            <a:ext cx="3352381" cy="4097969"/>
          </a:xfrm>
          <a:prstGeom prst="rect">
            <a:avLst/>
          </a:prstGeom>
          <a:ln>
            <a:solidFill>
              <a:schemeClr val="tx1">
                <a:lumMod val="65000"/>
                <a:lumOff val="35000"/>
              </a:schemeClr>
            </a:solidFill>
          </a:ln>
        </p:spPr>
      </p:pic>
      <p:sp>
        <p:nvSpPr>
          <p:cNvPr id="5" name="Slide Number Placeholder 4">
            <a:extLst>
              <a:ext uri="{FF2B5EF4-FFF2-40B4-BE49-F238E27FC236}">
                <a16:creationId xmlns:a16="http://schemas.microsoft.com/office/drawing/2014/main" id="{0812BB9F-BE88-4053-A5CD-17D2D0D93C59}"/>
              </a:ext>
            </a:extLst>
          </p:cNvPr>
          <p:cNvSpPr>
            <a:spLocks noGrp="1"/>
          </p:cNvSpPr>
          <p:nvPr>
            <p:ph type="sldNum" sz="quarter" idx="10"/>
          </p:nvPr>
        </p:nvSpPr>
        <p:spPr/>
        <p:txBody>
          <a:bodyPr/>
          <a:lstStyle/>
          <a:p>
            <a:fld id="{C51B5984-C094-0A42-BFB6-9F57449A1222}" type="slidenum">
              <a:rPr lang="en-US" dirty="0" smtClean="0"/>
              <a:pPr/>
              <a:t>334</a:t>
            </a:fld>
            <a:endParaRPr lang="en-US"/>
          </a:p>
        </p:txBody>
      </p:sp>
    </p:spTree>
    <p:extLst>
      <p:ext uri="{BB962C8B-B14F-4D97-AF65-F5344CB8AC3E}">
        <p14:creationId xmlns:p14="http://schemas.microsoft.com/office/powerpoint/2010/main" val="145676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081ADE-E8B6-4EBD-ACE5-A11B8B12EE63}"/>
              </a:ext>
            </a:extLst>
          </p:cNvPr>
          <p:cNvSpPr>
            <a:spLocks noGrp="1"/>
          </p:cNvSpPr>
          <p:nvPr>
            <p:ph type="body" sz="quarter" idx="11"/>
          </p:nvPr>
        </p:nvSpPr>
        <p:spPr>
          <a:xfrm>
            <a:off x="457200" y="979733"/>
            <a:ext cx="3805311" cy="3445524"/>
          </a:xfrm>
        </p:spPr>
        <p:txBody>
          <a:bodyPr vert="horz" lIns="91440" tIns="45720" rIns="91440" bIns="45720" rtlCol="0" anchor="t">
            <a:noAutofit/>
          </a:bodyPr>
          <a:lstStyle/>
          <a:p>
            <a:pPr marL="285750" indent="-285750">
              <a:buFont typeface="Arial,Sans-Serif"/>
              <a:buChar char="•"/>
            </a:pPr>
            <a:r>
              <a:rPr lang="en-US">
                <a:ea typeface="+mn-lt"/>
                <a:cs typeface="+mn-lt"/>
              </a:rPr>
              <a:t>The output is displayed in five sections:</a:t>
            </a:r>
          </a:p>
          <a:p>
            <a:pPr marL="466090" lvl="1" indent="-285750">
              <a:buFont typeface="Arial,Sans-Serif"/>
              <a:buChar char="•"/>
            </a:pPr>
            <a:r>
              <a:rPr lang="en-US">
                <a:latin typeface="+mn-lt"/>
                <a:ea typeface="+mn-lt"/>
                <a:cs typeface="+mn-lt"/>
              </a:rPr>
              <a:t>Stepwise Actions</a:t>
            </a:r>
          </a:p>
          <a:p>
            <a:pPr marL="466090" lvl="1" indent="-285750">
              <a:buFont typeface="Arial,Sans-Serif"/>
              <a:buChar char="•"/>
            </a:pPr>
            <a:r>
              <a:rPr lang="en-US">
                <a:latin typeface="+mn-lt"/>
                <a:ea typeface="+mn-lt"/>
                <a:cs typeface="+mn-lt"/>
              </a:rPr>
              <a:t>Model Fitting Summary for [Dependent Variable]</a:t>
            </a:r>
          </a:p>
          <a:p>
            <a:pPr marL="466090" lvl="1" indent="-285750">
              <a:buFont typeface="Arial,Sans-Serif"/>
              <a:buChar char="•"/>
            </a:pPr>
            <a:r>
              <a:rPr lang="en-US">
                <a:latin typeface="+mn-lt"/>
                <a:ea typeface="+mn-lt"/>
                <a:cs typeface="+mn-lt"/>
              </a:rPr>
              <a:t>Global Null Hypothesis Testing</a:t>
            </a:r>
          </a:p>
          <a:p>
            <a:pPr marL="466090" lvl="1" indent="-285750">
              <a:buFont typeface="Arial,Sans-Serif"/>
              <a:buChar char="•"/>
            </a:pPr>
            <a:r>
              <a:rPr lang="en-US">
                <a:latin typeface="+mn-lt"/>
                <a:ea typeface="+mn-lt"/>
                <a:cs typeface="+mn-lt"/>
              </a:rPr>
              <a:t>Independent Variable Statistics</a:t>
            </a:r>
          </a:p>
          <a:p>
            <a:pPr marL="466090" lvl="1" indent="-285750">
              <a:buFont typeface="Arial,Sans-Serif"/>
              <a:buChar char="•"/>
            </a:pPr>
            <a:r>
              <a:rPr lang="en-US">
                <a:latin typeface="+mn-lt"/>
                <a:ea typeface="+mn-lt"/>
                <a:cs typeface="+mn-lt"/>
              </a:rPr>
              <a:t>Variance Inflation Factors</a:t>
            </a:r>
          </a:p>
          <a:p>
            <a:pPr marL="466090" lvl="1" indent="-285750">
              <a:buFont typeface="Arial,Sans-Serif"/>
              <a:buChar char="•"/>
            </a:pPr>
            <a:r>
              <a:rPr lang="en-US">
                <a:latin typeface="+mn-lt"/>
                <a:cs typeface="Arial"/>
              </a:rPr>
              <a:t>Formula(s) </a:t>
            </a:r>
            <a:endParaRPr lang="en-US">
              <a:latin typeface="+mn-lt"/>
            </a:endParaRPr>
          </a:p>
          <a:p>
            <a:endParaRPr lang="en-US">
              <a:ea typeface="+mn-lt"/>
              <a:cs typeface="+mn-lt"/>
            </a:endParaRPr>
          </a:p>
          <a:p>
            <a:pPr marL="285750" indent="-285750">
              <a:buFont typeface="Arial,Sans-Serif"/>
              <a:buChar char="•"/>
            </a:pPr>
            <a:endParaRPr lang="en-US">
              <a:ea typeface="+mn-lt"/>
              <a:cs typeface="+mn-lt"/>
            </a:endParaRPr>
          </a:p>
          <a:p>
            <a:pPr marL="285750" indent="-285750">
              <a:buFont typeface="Arial,Sans-Serif"/>
              <a:buChar char="•"/>
            </a:pPr>
            <a:endParaRPr lang="en-US">
              <a:ea typeface="+mn-lt"/>
              <a:cs typeface="+mn-lt"/>
            </a:endParaRPr>
          </a:p>
          <a:p>
            <a:pPr marL="751840" lvl="1" indent="-285750">
              <a:buFont typeface="Arial,Sans-Serif"/>
              <a:buChar char="•"/>
            </a:pPr>
            <a:endParaRPr lang="en-US">
              <a:ea typeface="+mn-lt"/>
              <a:cs typeface="+mn-lt"/>
            </a:endParaRPr>
          </a:p>
          <a:p>
            <a:pPr marL="751840" lvl="1" indent="-285750">
              <a:buFont typeface="Arial,Sans-Serif"/>
              <a:buChar char="•"/>
            </a:pPr>
            <a:endParaRPr lang="en-US">
              <a:ea typeface="+mn-lt"/>
              <a:cs typeface="+mn-lt"/>
            </a:endParaRPr>
          </a:p>
          <a:p>
            <a:pPr marL="285750" indent="-285750">
              <a:buFont typeface="Arial,Sans-Serif"/>
              <a:buChar char="•"/>
            </a:pPr>
            <a:endParaRPr lang="en-US">
              <a:ea typeface="+mn-lt"/>
              <a:cs typeface="+mn-lt"/>
            </a:endParaRPr>
          </a:p>
          <a:p>
            <a:endParaRPr lang="en-US">
              <a:cs typeface="Arial"/>
            </a:endParaRPr>
          </a:p>
        </p:txBody>
      </p:sp>
      <p:sp>
        <p:nvSpPr>
          <p:cNvPr id="2" name="Title 1">
            <a:extLst>
              <a:ext uri="{FF2B5EF4-FFF2-40B4-BE49-F238E27FC236}">
                <a16:creationId xmlns:a16="http://schemas.microsoft.com/office/drawing/2014/main" id="{D1CFEDE3-5C5C-4760-9F6C-FC36C637300D}"/>
              </a:ext>
            </a:extLst>
          </p:cNvPr>
          <p:cNvSpPr>
            <a:spLocks noGrp="1"/>
          </p:cNvSpPr>
          <p:nvPr>
            <p:ph type="title"/>
          </p:nvPr>
        </p:nvSpPr>
        <p:spPr/>
        <p:txBody>
          <a:bodyPr/>
          <a:lstStyle/>
          <a:p>
            <a:r>
              <a:rPr lang="en-US">
                <a:latin typeface="Arial"/>
                <a:cs typeface="Arial"/>
              </a:rPr>
              <a:t>Stepwise Views</a:t>
            </a:r>
            <a:endParaRPr lang="en-US"/>
          </a:p>
        </p:txBody>
      </p:sp>
      <p:pic>
        <p:nvPicPr>
          <p:cNvPr id="5" name="Picture 5" descr="A screenshot of a computer&#10;&#10;Description generated with very high confidence">
            <a:extLst>
              <a:ext uri="{FF2B5EF4-FFF2-40B4-BE49-F238E27FC236}">
                <a16:creationId xmlns:a16="http://schemas.microsoft.com/office/drawing/2014/main" id="{6C079DCF-2A50-49FB-A989-FED13013F845}"/>
              </a:ext>
            </a:extLst>
          </p:cNvPr>
          <p:cNvPicPr>
            <a:picLocks noChangeAspect="1"/>
          </p:cNvPicPr>
          <p:nvPr/>
        </p:nvPicPr>
        <p:blipFill>
          <a:blip r:embed="rId2"/>
          <a:stretch>
            <a:fillRect/>
          </a:stretch>
        </p:blipFill>
        <p:spPr>
          <a:xfrm>
            <a:off x="4500406" y="738177"/>
            <a:ext cx="4074606" cy="3692267"/>
          </a:xfrm>
          <a:prstGeom prst="rect">
            <a:avLst/>
          </a:prstGeom>
          <a:ln>
            <a:solidFill>
              <a:schemeClr val="tx1">
                <a:lumMod val="65000"/>
                <a:lumOff val="35000"/>
              </a:schemeClr>
            </a:solidFill>
          </a:ln>
        </p:spPr>
      </p:pic>
      <p:sp>
        <p:nvSpPr>
          <p:cNvPr id="4" name="Slide Number Placeholder 3">
            <a:extLst>
              <a:ext uri="{FF2B5EF4-FFF2-40B4-BE49-F238E27FC236}">
                <a16:creationId xmlns:a16="http://schemas.microsoft.com/office/drawing/2014/main" id="{D6BCA15E-3365-4AEE-8E52-FD1F5115B3B5}"/>
              </a:ext>
            </a:extLst>
          </p:cNvPr>
          <p:cNvSpPr>
            <a:spLocks noGrp="1"/>
          </p:cNvSpPr>
          <p:nvPr>
            <p:ph type="sldNum" sz="quarter" idx="10"/>
          </p:nvPr>
        </p:nvSpPr>
        <p:spPr/>
        <p:txBody>
          <a:bodyPr/>
          <a:lstStyle/>
          <a:p>
            <a:fld id="{C51B5984-C094-0A42-BFB6-9F57449A1222}" type="slidenum">
              <a:rPr lang="en-US" dirty="0" smtClean="0"/>
              <a:pPr/>
              <a:t>335</a:t>
            </a:fld>
            <a:endParaRPr lang="en-US"/>
          </a:p>
        </p:txBody>
      </p:sp>
    </p:spTree>
    <p:extLst>
      <p:ext uri="{BB962C8B-B14F-4D97-AF65-F5344CB8AC3E}">
        <p14:creationId xmlns:p14="http://schemas.microsoft.com/office/powerpoint/2010/main" val="38203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21A157-6D5B-457B-84A9-5997556F8C1D}"/>
              </a:ext>
            </a:extLst>
          </p:cNvPr>
          <p:cNvSpPr>
            <a:spLocks noGrp="1"/>
          </p:cNvSpPr>
          <p:nvPr>
            <p:ph type="body" sz="quarter" idx="11"/>
          </p:nvPr>
        </p:nvSpPr>
        <p:spPr>
          <a:xfrm>
            <a:off x="457200" y="975278"/>
            <a:ext cx="8213585" cy="2446970"/>
          </a:xfrm>
        </p:spPr>
        <p:txBody>
          <a:bodyPr vert="horz" lIns="91440" tIns="45720" rIns="91440" bIns="45720" rtlCol="0" anchor="t">
            <a:noAutofit/>
          </a:bodyPr>
          <a:lstStyle/>
          <a:p>
            <a:pPr marL="285750" indent="-285750">
              <a:buFont typeface="Arial"/>
              <a:buChar char="•"/>
            </a:pPr>
            <a:r>
              <a:rPr lang="en-US">
                <a:ea typeface="+mn-lt"/>
                <a:cs typeface="+mn-lt"/>
              </a:rPr>
              <a:t>The </a:t>
            </a:r>
            <a:r>
              <a:rPr lang="en-US" b="1">
                <a:ea typeface="+mn-lt"/>
                <a:cs typeface="+mn-lt"/>
              </a:rPr>
              <a:t>Stepwise Actions</a:t>
            </a:r>
            <a:r>
              <a:rPr lang="en-US">
                <a:ea typeface="+mn-lt"/>
                <a:cs typeface="+mn-lt"/>
              </a:rPr>
              <a:t> table shows the variables entered or exited at that specific step</a:t>
            </a:r>
            <a:endParaRPr lang="en-US"/>
          </a:p>
          <a:p>
            <a:pPr marL="285750" indent="-285750">
              <a:buFont typeface="Arial"/>
              <a:buChar char="•"/>
            </a:pPr>
            <a:r>
              <a:rPr lang="en-US">
                <a:ea typeface="+mn-lt"/>
                <a:cs typeface="+mn-lt"/>
              </a:rPr>
              <a:t>In this picture, </a:t>
            </a:r>
            <a:r>
              <a:rPr lang="en-US" b="1">
                <a:ea typeface="+mn-lt"/>
                <a:cs typeface="+mn-lt"/>
              </a:rPr>
              <a:t>Currently Selected Sequence</a:t>
            </a:r>
            <a:r>
              <a:rPr lang="en-US">
                <a:ea typeface="+mn-lt"/>
                <a:cs typeface="+mn-lt"/>
              </a:rPr>
              <a:t> is selected, which refers to the last step in the model</a:t>
            </a:r>
          </a:p>
          <a:p>
            <a:pPr marL="285750" indent="-285750">
              <a:buFont typeface="Arial"/>
              <a:buChar char="•"/>
            </a:pPr>
            <a:r>
              <a:rPr lang="en-US">
                <a:ea typeface="+mn-lt"/>
                <a:cs typeface="+mn-lt"/>
              </a:rPr>
              <a:t>At this stage "hours-per-week" was entered and included</a:t>
            </a:r>
          </a:p>
          <a:p>
            <a:pPr marL="285750" indent="-285750" algn="just">
              <a:buFont typeface="Arial"/>
              <a:buChar char="•"/>
            </a:pPr>
            <a:r>
              <a:rPr lang="en-US">
                <a:ea typeface="+mn-lt"/>
                <a:cs typeface="+mn-lt"/>
              </a:rPr>
              <a:t>Both Score and Wald tests p-values are below the typical cutoff of 0.05, suggesting that including the variable "hours-per-week" in the model would create a statistically significant improvement in model fit</a:t>
            </a:r>
          </a:p>
          <a:p>
            <a:pPr marL="751840" lvl="1" indent="-285750">
              <a:buFont typeface="Arial"/>
              <a:buChar char="•"/>
            </a:pPr>
            <a:r>
              <a:rPr lang="en-US">
                <a:latin typeface="+mn-lt"/>
                <a:ea typeface="+mn-lt"/>
                <a:cs typeface="+mn-lt"/>
              </a:rPr>
              <a:t>Note: There are more statistics coming after this section for assessing variables that may suggest keeping or removing this variable </a:t>
            </a:r>
          </a:p>
        </p:txBody>
      </p:sp>
      <p:sp>
        <p:nvSpPr>
          <p:cNvPr id="2" name="Title 1">
            <a:extLst>
              <a:ext uri="{FF2B5EF4-FFF2-40B4-BE49-F238E27FC236}">
                <a16:creationId xmlns:a16="http://schemas.microsoft.com/office/drawing/2014/main" id="{7765B078-5702-47FF-B4CB-994C7714B74C}"/>
              </a:ext>
            </a:extLst>
          </p:cNvPr>
          <p:cNvSpPr>
            <a:spLocks noGrp="1"/>
          </p:cNvSpPr>
          <p:nvPr>
            <p:ph type="title"/>
          </p:nvPr>
        </p:nvSpPr>
        <p:spPr/>
        <p:txBody>
          <a:bodyPr/>
          <a:lstStyle/>
          <a:p>
            <a:r>
              <a:rPr lang="en-US"/>
              <a:t>Stepwise Actions</a:t>
            </a:r>
          </a:p>
        </p:txBody>
      </p:sp>
      <p:pic>
        <p:nvPicPr>
          <p:cNvPr id="4" name="Picture 4" descr="A screenshot of a cell phone&#10;&#10;Description generated with very high confidence">
            <a:extLst>
              <a:ext uri="{FF2B5EF4-FFF2-40B4-BE49-F238E27FC236}">
                <a16:creationId xmlns:a16="http://schemas.microsoft.com/office/drawing/2014/main" id="{8162994A-192F-4C7C-B541-EAFAB4F684EE}"/>
              </a:ext>
            </a:extLst>
          </p:cNvPr>
          <p:cNvPicPr>
            <a:picLocks noChangeAspect="1"/>
          </p:cNvPicPr>
          <p:nvPr/>
        </p:nvPicPr>
        <p:blipFill>
          <a:blip r:embed="rId3"/>
          <a:stretch>
            <a:fillRect/>
          </a:stretch>
        </p:blipFill>
        <p:spPr>
          <a:xfrm>
            <a:off x="1963197" y="3532857"/>
            <a:ext cx="5016639" cy="1550747"/>
          </a:xfrm>
          <a:prstGeom prst="rect">
            <a:avLst/>
          </a:prstGeom>
          <a:ln>
            <a:solidFill>
              <a:schemeClr val="tx1">
                <a:lumMod val="65000"/>
                <a:lumOff val="35000"/>
              </a:schemeClr>
            </a:solidFill>
          </a:ln>
        </p:spPr>
      </p:pic>
      <p:sp>
        <p:nvSpPr>
          <p:cNvPr id="5" name="Slide Number Placeholder 4">
            <a:extLst>
              <a:ext uri="{FF2B5EF4-FFF2-40B4-BE49-F238E27FC236}">
                <a16:creationId xmlns:a16="http://schemas.microsoft.com/office/drawing/2014/main" id="{564B8D65-D117-404F-8B20-D9CF210FA421}"/>
              </a:ext>
            </a:extLst>
          </p:cNvPr>
          <p:cNvSpPr>
            <a:spLocks noGrp="1"/>
          </p:cNvSpPr>
          <p:nvPr>
            <p:ph type="sldNum" sz="quarter" idx="10"/>
          </p:nvPr>
        </p:nvSpPr>
        <p:spPr/>
        <p:txBody>
          <a:bodyPr/>
          <a:lstStyle/>
          <a:p>
            <a:fld id="{C51B5984-C094-0A42-BFB6-9F57449A1222}" type="slidenum">
              <a:rPr lang="en-US" dirty="0" smtClean="0"/>
              <a:pPr/>
              <a:t>336</a:t>
            </a:fld>
            <a:endParaRPr lang="en-US"/>
          </a:p>
        </p:txBody>
      </p:sp>
    </p:spTree>
    <p:extLst>
      <p:ext uri="{BB962C8B-B14F-4D97-AF65-F5344CB8AC3E}">
        <p14:creationId xmlns:p14="http://schemas.microsoft.com/office/powerpoint/2010/main" val="330398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11FF9B-17E6-4D2A-BCEF-CDCA4C825362}"/>
              </a:ext>
            </a:extLst>
          </p:cNvPr>
          <p:cNvSpPr>
            <a:spLocks noGrp="1"/>
          </p:cNvSpPr>
          <p:nvPr>
            <p:ph type="body" sz="quarter" idx="11"/>
          </p:nvPr>
        </p:nvSpPr>
        <p:spPr>
          <a:xfrm>
            <a:off x="626767" y="906196"/>
            <a:ext cx="4235799" cy="3445524"/>
          </a:xfrm>
        </p:spPr>
        <p:txBody>
          <a:bodyPr vert="horz" lIns="91440" tIns="45720" rIns="91440" bIns="45720" rtlCol="0" anchor="t">
            <a:noAutofit/>
          </a:bodyPr>
          <a:lstStyle/>
          <a:p>
            <a:pPr>
              <a:buFont typeface="Arial"/>
              <a:buChar char="•"/>
            </a:pPr>
            <a:r>
              <a:rPr lang="en-US">
                <a:ea typeface="+mn-lt"/>
                <a:cs typeface="+mn-lt"/>
              </a:rPr>
              <a:t>The Model Fitting Summary for DV</a:t>
            </a:r>
            <a:r>
              <a:rPr lang="en-US" b="1">
                <a:ea typeface="+mn-lt"/>
                <a:cs typeface="+mn-lt"/>
              </a:rPr>
              <a:t> </a:t>
            </a:r>
            <a:r>
              <a:rPr lang="en-US">
                <a:ea typeface="+mn-lt"/>
                <a:cs typeface="+mn-lt"/>
              </a:rPr>
              <a:t>table provides statistics to assess overall model performance</a:t>
            </a:r>
          </a:p>
          <a:p>
            <a:pPr marL="285750" indent="-285750">
              <a:buFont typeface="Arial"/>
              <a:buChar char="•"/>
            </a:pPr>
            <a:r>
              <a:rPr lang="en-US">
                <a:ea typeface="+mn-lt"/>
                <a:cs typeface="+mn-lt"/>
              </a:rPr>
              <a:t>P-Value is 0 &lt;= 0.05. This means data provides sufficient evidence to conclude that </a:t>
            </a:r>
            <a:r>
              <a:rPr lang="en-US" b="1">
                <a:ea typeface="+mn-lt"/>
                <a:cs typeface="+mn-lt"/>
              </a:rPr>
              <a:t>regression model</a:t>
            </a:r>
            <a:r>
              <a:rPr lang="en-US">
                <a:ea typeface="+mn-lt"/>
                <a:cs typeface="+mn-lt"/>
              </a:rPr>
              <a:t> fits the data better than the intercept only model</a:t>
            </a:r>
          </a:p>
          <a:p>
            <a:pPr>
              <a:buFont typeface="Arial"/>
              <a:buChar char="•"/>
            </a:pPr>
            <a:r>
              <a:rPr lang="en-US">
                <a:ea typeface="+mn-lt"/>
                <a:cs typeface="+mn-lt"/>
              </a:rPr>
              <a:t>The Entropy Explained is at 35%. It's a measure that shows how much variation of the DV was explained by the model</a:t>
            </a:r>
          </a:p>
          <a:p>
            <a:pPr lvl="1">
              <a:buFont typeface="Arial"/>
              <a:buChar char="•"/>
            </a:pPr>
            <a:r>
              <a:rPr lang="en-US">
                <a:latin typeface="Arial"/>
                <a:ea typeface="+mn-lt"/>
                <a:cs typeface="+mn-lt"/>
              </a:rPr>
              <a:t>Entropy Explained is an important, but not sufficient parameter characterizing the model performance. A combination of other statistics  like -2 Log likelihood, AIC, BIC, Chi-Square, P-Value need to be evaluated as well</a:t>
            </a:r>
            <a:endParaRPr lang="en-US">
              <a:ea typeface="+mn-lt"/>
              <a:cs typeface="+mn-lt"/>
            </a:endParaRPr>
          </a:p>
        </p:txBody>
      </p:sp>
      <p:sp>
        <p:nvSpPr>
          <p:cNvPr id="2" name="Title 1">
            <a:extLst>
              <a:ext uri="{FF2B5EF4-FFF2-40B4-BE49-F238E27FC236}">
                <a16:creationId xmlns:a16="http://schemas.microsoft.com/office/drawing/2014/main" id="{01F5B7F9-7608-4707-9CCC-B29AE6A2F08D}"/>
              </a:ext>
            </a:extLst>
          </p:cNvPr>
          <p:cNvSpPr>
            <a:spLocks noGrp="1"/>
          </p:cNvSpPr>
          <p:nvPr>
            <p:ph type="title"/>
          </p:nvPr>
        </p:nvSpPr>
        <p:spPr/>
        <p:txBody>
          <a:bodyPr/>
          <a:lstStyle/>
          <a:p>
            <a:r>
              <a:rPr lang="en-US">
                <a:latin typeface="Arial"/>
                <a:cs typeface="Arial"/>
              </a:rPr>
              <a:t>Model Fitting Summary for [Dependent Variable] </a:t>
            </a:r>
            <a:endParaRPr lang="en-US"/>
          </a:p>
        </p:txBody>
      </p:sp>
      <p:pic>
        <p:nvPicPr>
          <p:cNvPr id="4" name="Picture 5" descr="A screenshot of a cell phone&#10;&#10;Description generated with very high confidence">
            <a:extLst>
              <a:ext uri="{FF2B5EF4-FFF2-40B4-BE49-F238E27FC236}">
                <a16:creationId xmlns:a16="http://schemas.microsoft.com/office/drawing/2014/main" id="{E3025DB3-F0AE-40D9-AB95-D62B1460D14F}"/>
              </a:ext>
            </a:extLst>
          </p:cNvPr>
          <p:cNvPicPr>
            <a:picLocks noChangeAspect="1"/>
          </p:cNvPicPr>
          <p:nvPr/>
        </p:nvPicPr>
        <p:blipFill>
          <a:blip r:embed="rId3"/>
          <a:stretch>
            <a:fillRect/>
          </a:stretch>
        </p:blipFill>
        <p:spPr>
          <a:xfrm>
            <a:off x="4858378" y="904093"/>
            <a:ext cx="4181370" cy="1545451"/>
          </a:xfrm>
          <a:prstGeom prst="rect">
            <a:avLst/>
          </a:prstGeom>
          <a:ln>
            <a:solidFill>
              <a:schemeClr val="tx1">
                <a:lumMod val="65000"/>
                <a:lumOff val="35000"/>
              </a:schemeClr>
            </a:solidFill>
          </a:ln>
        </p:spPr>
      </p:pic>
      <p:sp>
        <p:nvSpPr>
          <p:cNvPr id="5" name="Slide Number Placeholder 4">
            <a:extLst>
              <a:ext uri="{FF2B5EF4-FFF2-40B4-BE49-F238E27FC236}">
                <a16:creationId xmlns:a16="http://schemas.microsoft.com/office/drawing/2014/main" id="{405C4B5D-06C5-441F-BD9E-3C9A1D13349F}"/>
              </a:ext>
            </a:extLst>
          </p:cNvPr>
          <p:cNvSpPr>
            <a:spLocks noGrp="1"/>
          </p:cNvSpPr>
          <p:nvPr>
            <p:ph type="sldNum" sz="quarter" idx="10"/>
          </p:nvPr>
        </p:nvSpPr>
        <p:spPr/>
        <p:txBody>
          <a:bodyPr/>
          <a:lstStyle/>
          <a:p>
            <a:fld id="{C51B5984-C094-0A42-BFB6-9F57449A1222}" type="slidenum">
              <a:rPr lang="en-US" dirty="0" smtClean="0"/>
              <a:pPr/>
              <a:t>337</a:t>
            </a:fld>
            <a:endParaRPr lang="en-US"/>
          </a:p>
        </p:txBody>
      </p:sp>
    </p:spTree>
    <p:extLst>
      <p:ext uri="{BB962C8B-B14F-4D97-AF65-F5344CB8AC3E}">
        <p14:creationId xmlns:p14="http://schemas.microsoft.com/office/powerpoint/2010/main" val="196132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EB46-9ACF-4E8F-AAB2-81D7A5383F62}"/>
              </a:ext>
            </a:extLst>
          </p:cNvPr>
          <p:cNvSpPr>
            <a:spLocks noGrp="1"/>
          </p:cNvSpPr>
          <p:nvPr>
            <p:ph type="title"/>
          </p:nvPr>
        </p:nvSpPr>
        <p:spPr/>
        <p:txBody>
          <a:bodyPr/>
          <a:lstStyle/>
          <a:p>
            <a:r>
              <a:rPr lang="en-US">
                <a:latin typeface="Arial"/>
                <a:cs typeface="Arial"/>
              </a:rPr>
              <a:t>Model Fitting Summary - Statistical Parameters</a:t>
            </a:r>
          </a:p>
        </p:txBody>
      </p:sp>
      <p:graphicFrame>
        <p:nvGraphicFramePr>
          <p:cNvPr id="5" name="Table 4">
            <a:extLst>
              <a:ext uri="{FF2B5EF4-FFF2-40B4-BE49-F238E27FC236}">
                <a16:creationId xmlns:a16="http://schemas.microsoft.com/office/drawing/2014/main" id="{A206F333-F32E-4DBE-94E2-EFA5BD7E70C4}"/>
              </a:ext>
            </a:extLst>
          </p:cNvPr>
          <p:cNvGraphicFramePr>
            <a:graphicFrameLocks noGrp="1"/>
          </p:cNvGraphicFramePr>
          <p:nvPr>
            <p:extLst>
              <p:ext uri="{D42A27DB-BD31-4B8C-83A1-F6EECF244321}">
                <p14:modId xmlns:p14="http://schemas.microsoft.com/office/powerpoint/2010/main" val="1756351006"/>
              </p:ext>
            </p:extLst>
          </p:nvPr>
        </p:nvGraphicFramePr>
        <p:xfrm>
          <a:off x="270049" y="759906"/>
          <a:ext cx="8592241" cy="3842479"/>
        </p:xfrm>
        <a:graphic>
          <a:graphicData uri="http://schemas.openxmlformats.org/drawingml/2006/table">
            <a:tbl>
              <a:tblPr firstRow="1" firstCol="1" bandRow="1">
                <a:tableStyleId>{5C22544A-7EE6-4342-B048-85BDC9FD1C3A}</a:tableStyleId>
              </a:tblPr>
              <a:tblGrid>
                <a:gridCol w="1845563">
                  <a:extLst>
                    <a:ext uri="{9D8B030D-6E8A-4147-A177-3AD203B41FA5}">
                      <a16:colId xmlns:a16="http://schemas.microsoft.com/office/drawing/2014/main" val="161094581"/>
                    </a:ext>
                  </a:extLst>
                </a:gridCol>
                <a:gridCol w="6746678">
                  <a:extLst>
                    <a:ext uri="{9D8B030D-6E8A-4147-A177-3AD203B41FA5}">
                      <a16:colId xmlns:a16="http://schemas.microsoft.com/office/drawing/2014/main" val="2880385647"/>
                    </a:ext>
                  </a:extLst>
                </a:gridCol>
              </a:tblGrid>
              <a:tr h="213771">
                <a:tc>
                  <a:txBody>
                    <a:bodyPr/>
                    <a:lstStyle/>
                    <a:p>
                      <a:pPr algn="l">
                        <a:lnSpc>
                          <a:spcPct val="100000"/>
                        </a:lnSpc>
                        <a:spcBef>
                          <a:spcPts val="300"/>
                        </a:spcBef>
                        <a:spcAft>
                          <a:spcPts val="300"/>
                        </a:spcAft>
                      </a:pPr>
                      <a:r>
                        <a:rPr lang="en-US" sz="1200">
                          <a:effectLst/>
                        </a:rPr>
                        <a:t>Statistic</a:t>
                      </a:r>
                    </a:p>
                  </a:txBody>
                  <a:tcPr marL="68580" marR="68580" marT="0" marB="0" anchor="ctr"/>
                </a:tc>
                <a:tc>
                  <a:txBody>
                    <a:bodyPr/>
                    <a:lstStyle/>
                    <a:p>
                      <a:pPr algn="l">
                        <a:lnSpc>
                          <a:spcPct val="100000"/>
                        </a:lnSpc>
                        <a:spcBef>
                          <a:spcPts val="300"/>
                        </a:spcBef>
                        <a:spcAft>
                          <a:spcPts val="300"/>
                        </a:spcAft>
                      </a:pPr>
                      <a:r>
                        <a:rPr lang="en-US" sz="1200">
                          <a:effectLst/>
                        </a:rPr>
                        <a:t>Description</a:t>
                      </a:r>
                    </a:p>
                  </a:txBody>
                  <a:tcPr marL="68580" marR="68580" marT="0" marB="0" anchor="ctr"/>
                </a:tc>
                <a:extLst>
                  <a:ext uri="{0D108BD9-81ED-4DB2-BD59-A6C34878D82A}">
                    <a16:rowId xmlns:a16="http://schemas.microsoft.com/office/drawing/2014/main" val="2840636261"/>
                  </a:ext>
                </a:extLst>
              </a:tr>
              <a:tr h="1362179">
                <a:tc>
                  <a:txBody>
                    <a:bodyPr/>
                    <a:lstStyle/>
                    <a:p>
                      <a:pPr algn="l">
                        <a:lnSpc>
                          <a:spcPct val="100000"/>
                        </a:lnSpc>
                        <a:spcBef>
                          <a:spcPts val="300"/>
                        </a:spcBef>
                        <a:spcAft>
                          <a:spcPts val="300"/>
                        </a:spcAft>
                      </a:pPr>
                      <a:r>
                        <a:rPr lang="en-US" sz="1200">
                          <a:effectLst/>
                        </a:rPr>
                        <a:t>Chi-Square</a:t>
                      </a:r>
                    </a:p>
                  </a:txBody>
                  <a:tcPr marL="68580" marR="68580" marT="0" marB="0" anchor="ctr"/>
                </a:tc>
                <a:tc>
                  <a:txBody>
                    <a:bodyPr/>
                    <a:lstStyle/>
                    <a:p>
                      <a:pPr lvl="0" algn="l">
                        <a:lnSpc>
                          <a:spcPct val="100000"/>
                        </a:lnSpc>
                        <a:spcBef>
                          <a:spcPts val="0"/>
                        </a:spcBef>
                        <a:spcAft>
                          <a:spcPts val="0"/>
                        </a:spcAft>
                        <a:buNone/>
                      </a:pPr>
                      <a:r>
                        <a:rPr lang="en-US" sz="1200" b="0" i="0" u="none" strike="noStrike" noProof="0">
                          <a:solidFill>
                            <a:schemeClr val="bg2"/>
                          </a:solidFill>
                          <a:effectLst/>
                          <a:latin typeface="Arial"/>
                        </a:rPr>
                        <a:t>The Likelihood Ratio Chi-Square test, tests the model as a whole; that at least one of the predictors’ regression coefficients is not zero</a:t>
                      </a:r>
                      <a:endParaRPr lang="en-US" sz="1200">
                        <a:solidFill>
                          <a:schemeClr val="bg2"/>
                        </a:solidFill>
                      </a:endParaRPr>
                    </a:p>
                    <a:p>
                      <a:pPr lvl="0" algn="l">
                        <a:lnSpc>
                          <a:spcPct val="100000"/>
                        </a:lnSpc>
                        <a:spcBef>
                          <a:spcPts val="0"/>
                        </a:spcBef>
                        <a:spcAft>
                          <a:spcPts val="0"/>
                        </a:spcAft>
                        <a:buNone/>
                      </a:pPr>
                      <a:endParaRPr lang="en-US" sz="1200" b="0" i="0" u="none" strike="noStrike" noProof="0">
                        <a:solidFill>
                          <a:schemeClr val="bg2"/>
                        </a:solidFill>
                        <a:effectLst/>
                        <a:latin typeface="Arial"/>
                      </a:endParaRPr>
                    </a:p>
                    <a:p>
                      <a:pPr lvl="0" algn="l">
                        <a:lnSpc>
                          <a:spcPct val="100000"/>
                        </a:lnSpc>
                        <a:spcBef>
                          <a:spcPts val="0"/>
                        </a:spcBef>
                        <a:spcAft>
                          <a:spcPts val="0"/>
                        </a:spcAft>
                        <a:buNone/>
                      </a:pPr>
                      <a:r>
                        <a:rPr lang="en-US" sz="1200" b="0" i="0" u="none" strike="noStrike" noProof="0">
                          <a:solidFill>
                            <a:schemeClr val="bg2"/>
                          </a:solidFill>
                          <a:effectLst/>
                          <a:latin typeface="Arial"/>
                        </a:rPr>
                        <a:t>The value is calculated as the difference between deviances, i.e. Log-Likelihood, of the NULL model (the intercept) and the FULL model: </a:t>
                      </a:r>
                      <a:endParaRPr lang="en-US" sz="1200">
                        <a:solidFill>
                          <a:schemeClr val="bg2"/>
                        </a:solidFill>
                      </a:endParaRPr>
                    </a:p>
                    <a:p>
                      <a:pPr lvl="0" algn="l">
                        <a:lnSpc>
                          <a:spcPct val="100000"/>
                        </a:lnSpc>
                        <a:spcBef>
                          <a:spcPts val="0"/>
                        </a:spcBef>
                        <a:spcAft>
                          <a:spcPts val="0"/>
                        </a:spcAft>
                        <a:buNone/>
                      </a:pPr>
                      <a:r>
                        <a:rPr lang="en-US" sz="1200" b="0" i="0" u="none" strike="noStrike" noProof="0">
                          <a:solidFill>
                            <a:schemeClr val="bg2"/>
                          </a:solidFill>
                          <a:effectLst/>
                          <a:latin typeface="Arial"/>
                        </a:rPr>
                        <a:t>Chi-Square= -2*L(INTERCEPT model) - (-2*L(FULL model))</a:t>
                      </a:r>
                      <a:endParaRPr lang="en-US" sz="1200">
                        <a:solidFill>
                          <a:schemeClr val="bg2"/>
                        </a:solidFill>
                      </a:endParaRPr>
                    </a:p>
                    <a:p>
                      <a:pPr lvl="0" algn="l">
                        <a:lnSpc>
                          <a:spcPct val="100000"/>
                        </a:lnSpc>
                        <a:spcBef>
                          <a:spcPts val="300"/>
                        </a:spcBef>
                        <a:spcAft>
                          <a:spcPts val="300"/>
                        </a:spcAft>
                        <a:buNone/>
                      </a:pPr>
                      <a:r>
                        <a:rPr lang="en-US" sz="1200" b="0" i="0" u="none" strike="noStrike" noProof="0">
                          <a:solidFill>
                            <a:schemeClr val="bg2"/>
                          </a:solidFill>
                          <a:effectLst/>
                          <a:latin typeface="Arial"/>
                        </a:rPr>
                        <a:t>In this example it is equal to 12,502.73 – 8,115.98 = 4,386.75</a:t>
                      </a:r>
                      <a:endParaRPr lang="en-US" sz="1200">
                        <a:solidFill>
                          <a:schemeClr val="bg2"/>
                        </a:solidFill>
                      </a:endParaRPr>
                    </a:p>
                  </a:txBody>
                  <a:tcPr marL="68580" marR="68580" marT="0" marB="0" anchor="ctr"/>
                </a:tc>
                <a:extLst>
                  <a:ext uri="{0D108BD9-81ED-4DB2-BD59-A6C34878D82A}">
                    <a16:rowId xmlns:a16="http://schemas.microsoft.com/office/drawing/2014/main" val="3286684660"/>
                  </a:ext>
                </a:extLst>
              </a:tr>
              <a:tr h="440871">
                <a:tc>
                  <a:txBody>
                    <a:bodyPr/>
                    <a:lstStyle/>
                    <a:p>
                      <a:pPr lvl="0" algn="l">
                        <a:lnSpc>
                          <a:spcPct val="100000"/>
                        </a:lnSpc>
                        <a:spcBef>
                          <a:spcPts val="300"/>
                        </a:spcBef>
                        <a:spcAft>
                          <a:spcPts val="300"/>
                        </a:spcAft>
                        <a:buNone/>
                      </a:pPr>
                      <a:r>
                        <a:rPr lang="en-US" sz="1200" b="1" i="0" u="none" strike="noStrike" noProof="0">
                          <a:effectLst/>
                          <a:latin typeface="Arial"/>
                        </a:rPr>
                        <a:t>Chi-Square Degree of Freedom</a:t>
                      </a:r>
                      <a:endParaRPr lang="en-US"/>
                    </a:p>
                  </a:txBody>
                  <a:tcPr marL="68580" marR="68580" marT="0" marB="0" anchor="ctr"/>
                </a:tc>
                <a:tc>
                  <a:txBody>
                    <a:bodyPr/>
                    <a:lstStyle/>
                    <a:p>
                      <a:pPr lvl="0" algn="l">
                        <a:lnSpc>
                          <a:spcPct val="100000"/>
                        </a:lnSpc>
                        <a:spcBef>
                          <a:spcPts val="0"/>
                        </a:spcBef>
                        <a:spcAft>
                          <a:spcPts val="0"/>
                        </a:spcAft>
                        <a:buNone/>
                      </a:pPr>
                      <a:r>
                        <a:rPr lang="en-US" sz="1200" b="0" i="0" u="none" strike="noStrike" noProof="0">
                          <a:solidFill>
                            <a:schemeClr val="bg2"/>
                          </a:solidFill>
                          <a:effectLst/>
                          <a:latin typeface="Arial"/>
                        </a:rPr>
                        <a:t>Defined by the number of Independent Variables in the model. </a:t>
                      </a:r>
                      <a:endParaRPr lang="en-US" sz="1200">
                        <a:solidFill>
                          <a:schemeClr val="bg2"/>
                        </a:solidFill>
                      </a:endParaRPr>
                    </a:p>
                    <a:p>
                      <a:pPr lvl="0" algn="l">
                        <a:lnSpc>
                          <a:spcPct val="100000"/>
                        </a:lnSpc>
                        <a:spcBef>
                          <a:spcPts val="0"/>
                        </a:spcBef>
                        <a:spcAft>
                          <a:spcPts val="0"/>
                        </a:spcAft>
                        <a:buNone/>
                      </a:pPr>
                      <a:r>
                        <a:rPr lang="en-US" sz="1200" b="0" i="0" u="none" strike="noStrike" noProof="0">
                          <a:solidFill>
                            <a:schemeClr val="bg2"/>
                          </a:solidFill>
                          <a:effectLst/>
                          <a:latin typeface="Arial"/>
                        </a:rPr>
                        <a:t>NOTE: each class of a categorical variable is considered as a predictor</a:t>
                      </a:r>
                      <a:endParaRPr lang="en-US" sz="1200">
                        <a:solidFill>
                          <a:schemeClr val="bg2"/>
                        </a:solidFill>
                      </a:endParaRPr>
                    </a:p>
                  </a:txBody>
                  <a:tcPr marL="68580" marR="68580" marT="0" marB="0" anchor="ctr"/>
                </a:tc>
                <a:extLst>
                  <a:ext uri="{0D108BD9-81ED-4DB2-BD59-A6C34878D82A}">
                    <a16:rowId xmlns:a16="http://schemas.microsoft.com/office/drawing/2014/main" val="2739457483"/>
                  </a:ext>
                </a:extLst>
              </a:tr>
              <a:tr h="604785">
                <a:tc>
                  <a:txBody>
                    <a:bodyPr/>
                    <a:lstStyle/>
                    <a:p>
                      <a:pPr algn="l">
                        <a:lnSpc>
                          <a:spcPct val="100000"/>
                        </a:lnSpc>
                        <a:spcBef>
                          <a:spcPts val="300"/>
                        </a:spcBef>
                        <a:spcAft>
                          <a:spcPts val="300"/>
                        </a:spcAft>
                      </a:pPr>
                      <a:r>
                        <a:rPr lang="en-US" sz="1200">
                          <a:effectLst/>
                        </a:rPr>
                        <a:t>P-Value</a:t>
                      </a:r>
                    </a:p>
                  </a:txBody>
                  <a:tcPr marL="68580" marR="68580" marT="0" marB="0" anchor="ctr"/>
                </a:tc>
                <a:tc>
                  <a:txBody>
                    <a:bodyPr/>
                    <a:lstStyle/>
                    <a:p>
                      <a:pPr lvl="0" algn="l">
                        <a:lnSpc>
                          <a:spcPct val="100000"/>
                        </a:lnSpc>
                        <a:spcBef>
                          <a:spcPts val="300"/>
                        </a:spcBef>
                        <a:spcAft>
                          <a:spcPts val="300"/>
                        </a:spcAft>
                        <a:buNone/>
                      </a:pPr>
                      <a:r>
                        <a:rPr lang="en-US" sz="1200" b="0" i="0" u="none" strike="noStrike" noProof="0">
                          <a:solidFill>
                            <a:schemeClr val="bg2"/>
                          </a:solidFill>
                          <a:effectLst/>
                        </a:rPr>
                        <a:t>Is the probability of obtaining current model results using a null (random) model. More formally, it is the probability of rejecting the null hypothesis when it is actually valid. The lower this value, the better</a:t>
                      </a:r>
                      <a:endParaRPr lang="en-US" sz="1200">
                        <a:solidFill>
                          <a:schemeClr val="bg2"/>
                        </a:solidFill>
                      </a:endParaRPr>
                    </a:p>
                  </a:txBody>
                  <a:tcPr marL="68580" marR="68580" marT="0" marB="0" anchor="ctr"/>
                </a:tc>
                <a:extLst>
                  <a:ext uri="{0D108BD9-81ED-4DB2-BD59-A6C34878D82A}">
                    <a16:rowId xmlns:a16="http://schemas.microsoft.com/office/drawing/2014/main" val="2288192634"/>
                  </a:ext>
                </a:extLst>
              </a:tr>
              <a:tr h="497393">
                <a:tc>
                  <a:txBody>
                    <a:bodyPr/>
                    <a:lstStyle/>
                    <a:p>
                      <a:pPr algn="l">
                        <a:lnSpc>
                          <a:spcPct val="100000"/>
                        </a:lnSpc>
                        <a:spcBef>
                          <a:spcPts val="300"/>
                        </a:spcBef>
                        <a:spcAft>
                          <a:spcPts val="300"/>
                        </a:spcAft>
                      </a:pPr>
                      <a:r>
                        <a:rPr lang="en-US" sz="1200">
                          <a:effectLst/>
                        </a:rPr>
                        <a:t>Entropy Explained</a:t>
                      </a:r>
                    </a:p>
                  </a:txBody>
                  <a:tcPr marL="68580" marR="68580" marT="0" marB="0" anchor="ctr"/>
                </a:tc>
                <a:tc>
                  <a:txBody>
                    <a:bodyPr/>
                    <a:lstStyle/>
                    <a:p>
                      <a:pPr lvl="0" algn="l">
                        <a:lnSpc>
                          <a:spcPct val="100000"/>
                        </a:lnSpc>
                        <a:spcBef>
                          <a:spcPts val="300"/>
                        </a:spcBef>
                        <a:spcAft>
                          <a:spcPts val="300"/>
                        </a:spcAft>
                        <a:buNone/>
                      </a:pPr>
                      <a:r>
                        <a:rPr lang="en-US" sz="1200" b="0" i="0" u="none" strike="noStrike" noProof="0">
                          <a:solidFill>
                            <a:schemeClr val="bg2"/>
                          </a:solidFill>
                          <a:effectLst/>
                          <a:latin typeface="Arial"/>
                        </a:rPr>
                        <a:t>Is a measure that shows how much variation of the dependent variable was explained by the model. Its values are between 0 and 1. The higher its value, the better</a:t>
                      </a:r>
                      <a:endParaRPr lang="en-US" sz="1200"/>
                    </a:p>
                  </a:txBody>
                  <a:tcPr marL="68580" marR="68580" marT="0" marB="0" anchor="ctr"/>
                </a:tc>
                <a:extLst>
                  <a:ext uri="{0D108BD9-81ED-4DB2-BD59-A6C34878D82A}">
                    <a16:rowId xmlns:a16="http://schemas.microsoft.com/office/drawing/2014/main" val="4227198300"/>
                  </a:ext>
                </a:extLst>
              </a:tr>
              <a:tr h="361740">
                <a:tc>
                  <a:txBody>
                    <a:bodyPr/>
                    <a:lstStyle/>
                    <a:p>
                      <a:pPr lvl="0" algn="l">
                        <a:lnSpc>
                          <a:spcPct val="100000"/>
                        </a:lnSpc>
                        <a:spcBef>
                          <a:spcPts val="300"/>
                        </a:spcBef>
                        <a:spcAft>
                          <a:spcPts val="300"/>
                        </a:spcAft>
                        <a:buNone/>
                      </a:pPr>
                      <a:r>
                        <a:rPr lang="en-US" sz="1200">
                          <a:effectLst/>
                        </a:rPr>
                        <a:t>Generalized R2̂</a:t>
                      </a:r>
                      <a:endParaRPr lang="en-US"/>
                    </a:p>
                  </a:txBody>
                  <a:tcPr marL="68580" marR="68580" marT="0" marB="0" anchor="ctr"/>
                </a:tc>
                <a:tc>
                  <a:txBody>
                    <a:bodyPr/>
                    <a:lstStyle/>
                    <a:p>
                      <a:pPr lvl="0" algn="l">
                        <a:lnSpc>
                          <a:spcPct val="100000"/>
                        </a:lnSpc>
                        <a:spcBef>
                          <a:spcPts val="300"/>
                        </a:spcBef>
                        <a:spcAft>
                          <a:spcPts val="300"/>
                        </a:spcAft>
                        <a:buNone/>
                      </a:pPr>
                      <a:r>
                        <a:rPr lang="en-US" sz="1200">
                          <a:solidFill>
                            <a:schemeClr val="bg2"/>
                          </a:solidFill>
                          <a:effectLst/>
                        </a:rPr>
                        <a:t>Interpreted as R-Square coefficient</a:t>
                      </a:r>
                      <a:endParaRPr lang="en-US" sz="1200"/>
                    </a:p>
                  </a:txBody>
                  <a:tcPr marL="68580" marR="68580" marT="0" marB="0" anchor="ctr"/>
                </a:tc>
                <a:extLst>
                  <a:ext uri="{0D108BD9-81ED-4DB2-BD59-A6C34878D82A}">
                    <a16:rowId xmlns:a16="http://schemas.microsoft.com/office/drawing/2014/main" val="3853847787"/>
                  </a:ext>
                </a:extLst>
              </a:tr>
              <a:tr h="361740">
                <a:tc>
                  <a:txBody>
                    <a:bodyPr/>
                    <a:lstStyle/>
                    <a:p>
                      <a:pPr algn="l">
                        <a:lnSpc>
                          <a:spcPct val="100000"/>
                        </a:lnSpc>
                        <a:spcBef>
                          <a:spcPts val="300"/>
                        </a:spcBef>
                        <a:spcAft>
                          <a:spcPts val="300"/>
                        </a:spcAft>
                      </a:pPr>
                      <a:r>
                        <a:rPr lang="en-US" sz="1200">
                          <a:effectLst/>
                        </a:rPr>
                        <a:t>AIC/BIC</a:t>
                      </a:r>
                    </a:p>
                  </a:txBody>
                  <a:tcPr marL="68580" marR="68580" marT="0" marB="0" anchor="ctr"/>
                </a:tc>
                <a:tc>
                  <a:txBody>
                    <a:bodyPr/>
                    <a:lstStyle/>
                    <a:p>
                      <a:pPr algn="l">
                        <a:lnSpc>
                          <a:spcPct val="100000"/>
                        </a:lnSpc>
                        <a:spcBef>
                          <a:spcPts val="300"/>
                        </a:spcBef>
                        <a:spcAft>
                          <a:spcPts val="300"/>
                        </a:spcAft>
                      </a:pPr>
                      <a:r>
                        <a:rPr lang="en-US" sz="1200">
                          <a:solidFill>
                            <a:schemeClr val="bg2"/>
                          </a:solidFill>
                          <a:effectLst/>
                        </a:rPr>
                        <a:t>Information criteria values. Lower values are more desirable. Useful when comparing models</a:t>
                      </a:r>
                    </a:p>
                  </a:txBody>
                  <a:tcPr marL="68580" marR="68580" marT="0" marB="0" anchor="ctr"/>
                </a:tc>
                <a:extLst>
                  <a:ext uri="{0D108BD9-81ED-4DB2-BD59-A6C34878D82A}">
                    <a16:rowId xmlns:a16="http://schemas.microsoft.com/office/drawing/2014/main" val="184779009"/>
                  </a:ext>
                </a:extLst>
              </a:tr>
            </a:tbl>
          </a:graphicData>
        </a:graphic>
      </p:graphicFrame>
      <p:sp>
        <p:nvSpPr>
          <p:cNvPr id="3" name="Slide Number Placeholder 2">
            <a:extLst>
              <a:ext uri="{FF2B5EF4-FFF2-40B4-BE49-F238E27FC236}">
                <a16:creationId xmlns:a16="http://schemas.microsoft.com/office/drawing/2014/main" id="{0DBA883C-1933-4D26-A377-9664B5174C69}"/>
              </a:ext>
            </a:extLst>
          </p:cNvPr>
          <p:cNvSpPr>
            <a:spLocks noGrp="1"/>
          </p:cNvSpPr>
          <p:nvPr>
            <p:ph type="sldNum" sz="quarter" idx="10"/>
          </p:nvPr>
        </p:nvSpPr>
        <p:spPr/>
        <p:txBody>
          <a:bodyPr/>
          <a:lstStyle/>
          <a:p>
            <a:fld id="{C51B5984-C094-0A42-BFB6-9F57449A1222}" type="slidenum">
              <a:rPr lang="en-US" dirty="0" smtClean="0"/>
              <a:pPr/>
              <a:t>338</a:t>
            </a:fld>
            <a:endParaRPr lang="en-US"/>
          </a:p>
        </p:txBody>
      </p:sp>
    </p:spTree>
    <p:extLst>
      <p:ext uri="{BB962C8B-B14F-4D97-AF65-F5344CB8AC3E}">
        <p14:creationId xmlns:p14="http://schemas.microsoft.com/office/powerpoint/2010/main" val="251641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EB46-9ACF-4E8F-AAB2-81D7A5383F62}"/>
              </a:ext>
            </a:extLst>
          </p:cNvPr>
          <p:cNvSpPr>
            <a:spLocks noGrp="1"/>
          </p:cNvSpPr>
          <p:nvPr>
            <p:ph type="title"/>
          </p:nvPr>
        </p:nvSpPr>
        <p:spPr/>
        <p:txBody>
          <a:bodyPr/>
          <a:lstStyle/>
          <a:p>
            <a:r>
              <a:rPr lang="en-US">
                <a:latin typeface="Arial"/>
                <a:cs typeface="Arial"/>
              </a:rPr>
              <a:t>Model Fitting Summary - Statistical Parameters</a:t>
            </a:r>
          </a:p>
        </p:txBody>
      </p:sp>
      <p:graphicFrame>
        <p:nvGraphicFramePr>
          <p:cNvPr id="5" name="Table 4">
            <a:extLst>
              <a:ext uri="{FF2B5EF4-FFF2-40B4-BE49-F238E27FC236}">
                <a16:creationId xmlns:a16="http://schemas.microsoft.com/office/drawing/2014/main" id="{A206F333-F32E-4DBE-94E2-EFA5BD7E70C4}"/>
              </a:ext>
            </a:extLst>
          </p:cNvPr>
          <p:cNvGraphicFramePr>
            <a:graphicFrameLocks noGrp="1"/>
          </p:cNvGraphicFramePr>
          <p:nvPr>
            <p:extLst>
              <p:ext uri="{D42A27DB-BD31-4B8C-83A1-F6EECF244321}">
                <p14:modId xmlns:p14="http://schemas.microsoft.com/office/powerpoint/2010/main" val="2399228227"/>
              </p:ext>
            </p:extLst>
          </p:nvPr>
        </p:nvGraphicFramePr>
        <p:xfrm>
          <a:off x="617476" y="1026045"/>
          <a:ext cx="8060698" cy="2972418"/>
        </p:xfrm>
        <a:graphic>
          <a:graphicData uri="http://schemas.openxmlformats.org/drawingml/2006/table">
            <a:tbl>
              <a:tblPr firstRow="1" firstCol="1" bandRow="1">
                <a:tableStyleId>{5C22544A-7EE6-4342-B048-85BDC9FD1C3A}</a:tableStyleId>
              </a:tblPr>
              <a:tblGrid>
                <a:gridCol w="1650441">
                  <a:extLst>
                    <a:ext uri="{9D8B030D-6E8A-4147-A177-3AD203B41FA5}">
                      <a16:colId xmlns:a16="http://schemas.microsoft.com/office/drawing/2014/main" val="161094581"/>
                    </a:ext>
                  </a:extLst>
                </a:gridCol>
                <a:gridCol w="6410257">
                  <a:extLst>
                    <a:ext uri="{9D8B030D-6E8A-4147-A177-3AD203B41FA5}">
                      <a16:colId xmlns:a16="http://schemas.microsoft.com/office/drawing/2014/main" val="2880385647"/>
                    </a:ext>
                  </a:extLst>
                </a:gridCol>
              </a:tblGrid>
              <a:tr h="213771">
                <a:tc>
                  <a:txBody>
                    <a:bodyPr/>
                    <a:lstStyle/>
                    <a:p>
                      <a:pPr algn="l">
                        <a:lnSpc>
                          <a:spcPct val="100000"/>
                        </a:lnSpc>
                        <a:spcBef>
                          <a:spcPts val="300"/>
                        </a:spcBef>
                        <a:spcAft>
                          <a:spcPts val="300"/>
                        </a:spcAft>
                      </a:pPr>
                      <a:r>
                        <a:rPr lang="en-US" sz="1200">
                          <a:effectLst/>
                        </a:rPr>
                        <a:t>Statistic</a:t>
                      </a:r>
                    </a:p>
                  </a:txBody>
                  <a:tcPr marL="68580" marR="68580" marT="0" marB="0" anchor="ctr"/>
                </a:tc>
                <a:tc>
                  <a:txBody>
                    <a:bodyPr/>
                    <a:lstStyle/>
                    <a:p>
                      <a:pPr algn="l">
                        <a:lnSpc>
                          <a:spcPct val="100000"/>
                        </a:lnSpc>
                        <a:spcBef>
                          <a:spcPts val="300"/>
                        </a:spcBef>
                        <a:spcAft>
                          <a:spcPts val="300"/>
                        </a:spcAft>
                      </a:pPr>
                      <a:r>
                        <a:rPr lang="en-US" sz="1200">
                          <a:effectLst/>
                        </a:rPr>
                        <a:t>Description</a:t>
                      </a:r>
                    </a:p>
                  </a:txBody>
                  <a:tcPr marL="68580" marR="68580" marT="0" marB="0" anchor="ctr"/>
                </a:tc>
                <a:extLst>
                  <a:ext uri="{0D108BD9-81ED-4DB2-BD59-A6C34878D82A}">
                    <a16:rowId xmlns:a16="http://schemas.microsoft.com/office/drawing/2014/main" val="2840636261"/>
                  </a:ext>
                </a:extLst>
              </a:tr>
              <a:tr h="213771">
                <a:tc>
                  <a:txBody>
                    <a:bodyPr/>
                    <a:lstStyle/>
                    <a:p>
                      <a:pPr lvl="0" algn="l">
                        <a:lnSpc>
                          <a:spcPct val="100000"/>
                        </a:lnSpc>
                        <a:spcBef>
                          <a:spcPts val="300"/>
                        </a:spcBef>
                        <a:spcAft>
                          <a:spcPts val="300"/>
                        </a:spcAft>
                        <a:buNone/>
                      </a:pPr>
                      <a:r>
                        <a:rPr lang="en-US" sz="1200" b="1" i="0" u="none" strike="noStrike" noProof="0">
                          <a:solidFill>
                            <a:schemeClr val="bg1"/>
                          </a:solidFill>
                          <a:effectLst/>
                          <a:latin typeface="Arial"/>
                        </a:rPr>
                        <a:t>Percent Concordant</a:t>
                      </a:r>
                      <a:endParaRPr lang="en-US" sz="1200" b="1">
                        <a:solidFill>
                          <a:schemeClr val="bg1"/>
                        </a:solidFill>
                        <a:effectLst/>
                      </a:endParaRPr>
                    </a:p>
                  </a:txBody>
                  <a:tcPr marL="68580" marR="68580" marT="0" marB="0" anchor="ctr"/>
                </a:tc>
                <a:tc>
                  <a:txBody>
                    <a:bodyPr/>
                    <a:lstStyle/>
                    <a:p>
                      <a:pPr lvl="0" algn="l">
                        <a:lnSpc>
                          <a:spcPct val="100000"/>
                        </a:lnSpc>
                        <a:spcBef>
                          <a:spcPts val="0"/>
                        </a:spcBef>
                        <a:spcAft>
                          <a:spcPts val="0"/>
                        </a:spcAft>
                        <a:buNone/>
                      </a:pPr>
                      <a:r>
                        <a:rPr lang="en-US" sz="1200" b="0" i="0" u="none" strike="noStrike" noProof="0">
                          <a:solidFill>
                            <a:schemeClr val="bg2"/>
                          </a:solidFill>
                          <a:effectLst/>
                          <a:latin typeface="Arial"/>
                        </a:rPr>
                        <a:t>Looks at all possible pairs of actual and predicted observations.</a:t>
                      </a:r>
                      <a:endParaRPr lang="en-US" sz="1200">
                        <a:solidFill>
                          <a:schemeClr val="bg2"/>
                        </a:solidFill>
                      </a:endParaRPr>
                    </a:p>
                    <a:p>
                      <a:pPr lvl="0" algn="l">
                        <a:lnSpc>
                          <a:spcPct val="100000"/>
                        </a:lnSpc>
                        <a:spcBef>
                          <a:spcPts val="0"/>
                        </a:spcBef>
                        <a:spcAft>
                          <a:spcPts val="0"/>
                        </a:spcAft>
                        <a:buNone/>
                      </a:pPr>
                      <a:r>
                        <a:rPr lang="en-US" sz="1200" b="0" i="0" u="none" strike="noStrike" noProof="0">
                          <a:solidFill>
                            <a:schemeClr val="bg2"/>
                          </a:solidFill>
                          <a:effectLst/>
                          <a:latin typeface="Arial"/>
                        </a:rPr>
                        <a:t>A pair is concordant if the observation with the larger value of X has the larger value of Y</a:t>
                      </a:r>
                      <a:endParaRPr lang="en-US" sz="1200">
                        <a:solidFill>
                          <a:schemeClr val="bg2"/>
                        </a:solidFill>
                      </a:endParaRPr>
                    </a:p>
                    <a:p>
                      <a:pPr lvl="0" algn="l">
                        <a:lnSpc>
                          <a:spcPct val="100000"/>
                        </a:lnSpc>
                        <a:spcBef>
                          <a:spcPts val="0"/>
                        </a:spcBef>
                        <a:spcAft>
                          <a:spcPts val="0"/>
                        </a:spcAft>
                        <a:buNone/>
                      </a:pPr>
                      <a:r>
                        <a:rPr lang="en-US" sz="1200" b="0" i="0" u="none" strike="noStrike" noProof="0">
                          <a:solidFill>
                            <a:schemeClr val="bg2"/>
                          </a:solidFill>
                          <a:effectLst/>
                          <a:latin typeface="Arial"/>
                        </a:rPr>
                        <a:t>A pair is discordant if the observation with the larger value of X has the smaller value of Y </a:t>
                      </a:r>
                      <a:endParaRPr lang="en-US" sz="1200">
                        <a:solidFill>
                          <a:schemeClr val="bg2"/>
                        </a:solidFill>
                      </a:endParaRPr>
                    </a:p>
                  </a:txBody>
                  <a:tcPr marL="68580" marR="68580" marT="0" marB="0" anchor="ctr"/>
                </a:tc>
                <a:extLst>
                  <a:ext uri="{0D108BD9-81ED-4DB2-BD59-A6C34878D82A}">
                    <a16:rowId xmlns:a16="http://schemas.microsoft.com/office/drawing/2014/main" val="3286684660"/>
                  </a:ext>
                </a:extLst>
              </a:tr>
              <a:tr h="525654">
                <a:tc>
                  <a:txBody>
                    <a:bodyPr/>
                    <a:lstStyle/>
                    <a:p>
                      <a:pPr lvl="0" algn="l">
                        <a:lnSpc>
                          <a:spcPct val="100000"/>
                        </a:lnSpc>
                        <a:spcBef>
                          <a:spcPts val="300"/>
                        </a:spcBef>
                        <a:spcAft>
                          <a:spcPts val="300"/>
                        </a:spcAft>
                        <a:buNone/>
                      </a:pPr>
                      <a:r>
                        <a:rPr lang="en-US" sz="1200" b="1" i="0" u="none" strike="noStrike" noProof="0">
                          <a:effectLst/>
                          <a:latin typeface="Arial"/>
                        </a:rPr>
                        <a:t>Percent Discordant</a:t>
                      </a:r>
                      <a:endParaRPr lang="en-US" sz="1200" b="1">
                        <a:effectLst/>
                      </a:endParaRPr>
                    </a:p>
                  </a:txBody>
                  <a:tcPr marL="68580" marR="68580" marT="0" marB="0" anchor="ctr"/>
                </a:tc>
                <a:tc>
                  <a:txBody>
                    <a:bodyPr/>
                    <a:lstStyle/>
                    <a:p>
                      <a:pPr lvl="0" algn="l">
                        <a:lnSpc>
                          <a:spcPct val="100000"/>
                        </a:lnSpc>
                        <a:spcBef>
                          <a:spcPts val="300"/>
                        </a:spcBef>
                        <a:spcAft>
                          <a:spcPts val="300"/>
                        </a:spcAft>
                        <a:buNone/>
                      </a:pPr>
                      <a:r>
                        <a:rPr lang="en-US" sz="1200" b="0" i="0" u="none" strike="noStrike" noProof="0">
                          <a:solidFill>
                            <a:schemeClr val="bg2"/>
                          </a:solidFill>
                          <a:effectLst/>
                          <a:latin typeface="Arial"/>
                        </a:rPr>
                        <a:t>Opposite of </a:t>
                      </a:r>
                      <a:r>
                        <a:rPr lang="en-US" sz="1200" b="1" i="0" u="none" strike="noStrike" noProof="0">
                          <a:solidFill>
                            <a:schemeClr val="bg2"/>
                          </a:solidFill>
                          <a:effectLst/>
                          <a:latin typeface="Arial"/>
                        </a:rPr>
                        <a:t>Concordant</a:t>
                      </a:r>
                      <a:endParaRPr lang="en-US" sz="1200" b="0" i="0" u="none" strike="noStrike" noProof="0">
                        <a:solidFill>
                          <a:schemeClr val="bg2"/>
                        </a:solidFill>
                        <a:effectLst/>
                        <a:latin typeface="Arial"/>
                      </a:endParaRPr>
                    </a:p>
                  </a:txBody>
                  <a:tcPr marL="68580" marR="68580" marT="0" marB="0" anchor="ctr"/>
                </a:tc>
                <a:extLst>
                  <a:ext uri="{0D108BD9-81ED-4DB2-BD59-A6C34878D82A}">
                    <a16:rowId xmlns:a16="http://schemas.microsoft.com/office/drawing/2014/main" val="2288192634"/>
                  </a:ext>
                </a:extLst>
              </a:tr>
              <a:tr h="576524">
                <a:tc>
                  <a:txBody>
                    <a:bodyPr/>
                    <a:lstStyle/>
                    <a:p>
                      <a:pPr lvl="0" algn="l">
                        <a:lnSpc>
                          <a:spcPct val="100000"/>
                        </a:lnSpc>
                        <a:spcBef>
                          <a:spcPts val="300"/>
                        </a:spcBef>
                        <a:spcAft>
                          <a:spcPts val="300"/>
                        </a:spcAft>
                        <a:buNone/>
                      </a:pPr>
                      <a:r>
                        <a:rPr lang="en-US" sz="1200" b="1" i="0" u="none" strike="noStrike" noProof="0">
                          <a:effectLst/>
                          <a:latin typeface="Arial"/>
                        </a:rPr>
                        <a:t>Percent Tied</a:t>
                      </a:r>
                      <a:endParaRPr lang="en-US" sz="1200" b="1">
                        <a:effectLst/>
                      </a:endParaRPr>
                    </a:p>
                  </a:txBody>
                  <a:tcPr marL="68580" marR="68580" marT="0" marB="0" anchor="ctr"/>
                </a:tc>
                <a:tc>
                  <a:txBody>
                    <a:bodyPr/>
                    <a:lstStyle/>
                    <a:p>
                      <a:pPr lvl="0" algn="l">
                        <a:lnSpc>
                          <a:spcPct val="100000"/>
                        </a:lnSpc>
                        <a:spcBef>
                          <a:spcPts val="0"/>
                        </a:spcBef>
                        <a:spcAft>
                          <a:spcPts val="0"/>
                        </a:spcAft>
                        <a:buNone/>
                      </a:pPr>
                      <a:r>
                        <a:rPr lang="en-US" sz="1200" b="0" i="0" u="none" strike="noStrike" noProof="0">
                          <a:solidFill>
                            <a:schemeClr val="bg2"/>
                          </a:solidFill>
                          <a:effectLst/>
                          <a:latin typeface="Arial"/>
                        </a:rPr>
                        <a:t>Percent of pairs tied; </a:t>
                      </a:r>
                      <a:endParaRPr lang="en-US" sz="1200">
                        <a:solidFill>
                          <a:schemeClr val="bg2"/>
                        </a:solidFill>
                      </a:endParaRPr>
                    </a:p>
                    <a:p>
                      <a:pPr lvl="0" algn="l">
                        <a:lnSpc>
                          <a:spcPct val="100000"/>
                        </a:lnSpc>
                        <a:spcBef>
                          <a:spcPts val="0"/>
                        </a:spcBef>
                        <a:spcAft>
                          <a:spcPts val="0"/>
                        </a:spcAft>
                        <a:buNone/>
                      </a:pPr>
                      <a:r>
                        <a:rPr lang="en-US" sz="1200" b="0" i="0" u="none" strike="noStrike" noProof="0">
                          <a:solidFill>
                            <a:schemeClr val="bg2"/>
                          </a:solidFill>
                          <a:effectLst/>
                          <a:latin typeface="Arial"/>
                        </a:rPr>
                        <a:t>note that (Percent Concordant + Percent Discordant + Percent Tied) = 1</a:t>
                      </a:r>
                      <a:endParaRPr lang="en-US" sz="1200">
                        <a:solidFill>
                          <a:schemeClr val="bg2"/>
                        </a:solidFill>
                      </a:endParaRPr>
                    </a:p>
                  </a:txBody>
                  <a:tcPr marL="68580" marR="68580" marT="0" marB="0" anchor="ctr"/>
                </a:tc>
                <a:extLst>
                  <a:ext uri="{0D108BD9-81ED-4DB2-BD59-A6C34878D82A}">
                    <a16:rowId xmlns:a16="http://schemas.microsoft.com/office/drawing/2014/main" val="4227198300"/>
                  </a:ext>
                </a:extLst>
              </a:tr>
              <a:tr h="542610">
                <a:tc>
                  <a:txBody>
                    <a:bodyPr/>
                    <a:lstStyle/>
                    <a:p>
                      <a:pPr lvl="0" algn="l">
                        <a:lnSpc>
                          <a:spcPct val="100000"/>
                        </a:lnSpc>
                        <a:spcBef>
                          <a:spcPts val="300"/>
                        </a:spcBef>
                        <a:spcAft>
                          <a:spcPts val="300"/>
                        </a:spcAft>
                        <a:buNone/>
                      </a:pPr>
                      <a:r>
                        <a:rPr lang="en-US" sz="1200">
                          <a:effectLst/>
                        </a:rPr>
                        <a:t>Total Pairs</a:t>
                      </a:r>
                      <a:endParaRPr lang="en-US"/>
                    </a:p>
                  </a:txBody>
                  <a:tcPr marL="68580" marR="68580" marT="0" marB="0" anchor="ctr"/>
                </a:tc>
                <a:tc>
                  <a:txBody>
                    <a:bodyPr/>
                    <a:lstStyle/>
                    <a:p>
                      <a:pPr lvl="0" algn="l">
                        <a:lnSpc>
                          <a:spcPct val="100000"/>
                        </a:lnSpc>
                        <a:spcBef>
                          <a:spcPts val="300"/>
                        </a:spcBef>
                        <a:spcAft>
                          <a:spcPts val="300"/>
                        </a:spcAft>
                        <a:buNone/>
                      </a:pPr>
                      <a:r>
                        <a:rPr lang="en-US" sz="1200" b="0" i="0" u="none" strike="noStrike" noProof="0">
                          <a:solidFill>
                            <a:schemeClr val="bg2"/>
                          </a:solidFill>
                          <a:effectLst/>
                          <a:latin typeface="Arial"/>
                        </a:rPr>
                        <a:t>All possible combination of pairs of actual and predicted values</a:t>
                      </a:r>
                    </a:p>
                  </a:txBody>
                  <a:tcPr marL="68580" marR="68580" marT="0" marB="0" anchor="ctr"/>
                </a:tc>
                <a:extLst>
                  <a:ext uri="{0D108BD9-81ED-4DB2-BD59-A6C34878D82A}">
                    <a16:rowId xmlns:a16="http://schemas.microsoft.com/office/drawing/2014/main" val="3853847787"/>
                  </a:ext>
                </a:extLst>
              </a:tr>
              <a:tr h="565219">
                <a:tc>
                  <a:txBody>
                    <a:bodyPr/>
                    <a:lstStyle/>
                    <a:p>
                      <a:pPr lvl="0" algn="l">
                        <a:lnSpc>
                          <a:spcPct val="100000"/>
                        </a:lnSpc>
                        <a:spcBef>
                          <a:spcPts val="0"/>
                        </a:spcBef>
                        <a:spcAft>
                          <a:spcPts val="0"/>
                        </a:spcAft>
                        <a:buNone/>
                      </a:pPr>
                      <a:r>
                        <a:rPr lang="en-US" sz="1200" b="1" i="0" u="none" strike="noStrike" noProof="0" err="1">
                          <a:effectLst/>
                          <a:latin typeface="Arial"/>
                        </a:rPr>
                        <a:t>Somer’s</a:t>
                      </a:r>
                      <a:r>
                        <a:rPr lang="en-US" sz="1200" b="1" i="0" u="none" strike="noStrike" noProof="0">
                          <a:effectLst/>
                          <a:latin typeface="Arial"/>
                        </a:rPr>
                        <a:t> D, Gamm, Tau a, c</a:t>
                      </a:r>
                      <a:endParaRPr lang="en-US" sz="1200" b="1">
                        <a:effectLst/>
                      </a:endParaRPr>
                    </a:p>
                  </a:txBody>
                  <a:tcPr marL="68580" marR="68580" marT="0" marB="0" anchor="ctr"/>
                </a:tc>
                <a:tc>
                  <a:txBody>
                    <a:bodyPr/>
                    <a:lstStyle/>
                    <a:p>
                      <a:pPr lvl="0" algn="l">
                        <a:lnSpc>
                          <a:spcPct val="100000"/>
                        </a:lnSpc>
                        <a:spcBef>
                          <a:spcPts val="0"/>
                        </a:spcBef>
                        <a:spcAft>
                          <a:spcPts val="0"/>
                        </a:spcAft>
                        <a:buNone/>
                      </a:pPr>
                      <a:r>
                        <a:rPr lang="en-US" sz="1200" b="0" i="0" u="none" strike="noStrike" noProof="0">
                          <a:solidFill>
                            <a:schemeClr val="bg2"/>
                          </a:solidFill>
                          <a:effectLst/>
                          <a:latin typeface="Arial"/>
                        </a:rPr>
                        <a:t>Defined by the number of predictors in the model NOTE: each class of a categorical</a:t>
                      </a:r>
                    </a:p>
                    <a:p>
                      <a:pPr lvl="0" algn="l">
                        <a:lnSpc>
                          <a:spcPct val="100000"/>
                        </a:lnSpc>
                        <a:spcBef>
                          <a:spcPts val="300"/>
                        </a:spcBef>
                        <a:spcAft>
                          <a:spcPts val="300"/>
                        </a:spcAft>
                        <a:buNone/>
                      </a:pPr>
                      <a:r>
                        <a:rPr lang="en-US" sz="1200" b="0" i="0" u="none" strike="noStrike" noProof="0">
                          <a:solidFill>
                            <a:schemeClr val="bg2"/>
                          </a:solidFill>
                          <a:effectLst/>
                          <a:latin typeface="Arial"/>
                        </a:rPr>
                        <a:t>variable is considered as a predictor</a:t>
                      </a:r>
                    </a:p>
                  </a:txBody>
                  <a:tcPr marL="68580" marR="68580" marT="0" marB="0" anchor="ctr"/>
                </a:tc>
                <a:extLst>
                  <a:ext uri="{0D108BD9-81ED-4DB2-BD59-A6C34878D82A}">
                    <a16:rowId xmlns:a16="http://schemas.microsoft.com/office/drawing/2014/main" val="3435224670"/>
                  </a:ext>
                </a:extLst>
              </a:tr>
            </a:tbl>
          </a:graphicData>
        </a:graphic>
      </p:graphicFrame>
      <p:sp>
        <p:nvSpPr>
          <p:cNvPr id="3" name="Slide Number Placeholder 2">
            <a:extLst>
              <a:ext uri="{FF2B5EF4-FFF2-40B4-BE49-F238E27FC236}">
                <a16:creationId xmlns:a16="http://schemas.microsoft.com/office/drawing/2014/main" id="{524F0EAF-40A0-493B-9593-6CA90DC19D1A}"/>
              </a:ext>
            </a:extLst>
          </p:cNvPr>
          <p:cNvSpPr>
            <a:spLocks noGrp="1"/>
          </p:cNvSpPr>
          <p:nvPr>
            <p:ph type="sldNum" sz="quarter" idx="10"/>
          </p:nvPr>
        </p:nvSpPr>
        <p:spPr/>
        <p:txBody>
          <a:bodyPr/>
          <a:lstStyle/>
          <a:p>
            <a:fld id="{C51B5984-C094-0A42-BFB6-9F57449A1222}" type="slidenum">
              <a:rPr lang="en-US" dirty="0" smtClean="0"/>
              <a:pPr/>
              <a:t>339</a:t>
            </a:fld>
            <a:endParaRPr lang="en-US"/>
          </a:p>
        </p:txBody>
      </p:sp>
    </p:spTree>
    <p:extLst>
      <p:ext uri="{BB962C8B-B14F-4D97-AF65-F5344CB8AC3E}">
        <p14:creationId xmlns:p14="http://schemas.microsoft.com/office/powerpoint/2010/main" val="10139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20" y="746068"/>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7" name="Picture 6">
            <a:extLst>
              <a:ext uri="{FF2B5EF4-FFF2-40B4-BE49-F238E27FC236}">
                <a16:creationId xmlns:a16="http://schemas.microsoft.com/office/drawing/2014/main" id="{2BEE3FC9-8648-450F-B5AE-06C7E9899C77}"/>
              </a:ext>
            </a:extLst>
          </p:cNvPr>
          <p:cNvPicPr>
            <a:picLocks noChangeAspect="1"/>
          </p:cNvPicPr>
          <p:nvPr/>
        </p:nvPicPr>
        <p:blipFill>
          <a:blip r:embed="rId4"/>
          <a:stretch>
            <a:fillRect/>
          </a:stretch>
        </p:blipFill>
        <p:spPr>
          <a:xfrm>
            <a:off x="5324807" y="1194182"/>
            <a:ext cx="3144410" cy="2922726"/>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A668D415-DC1D-488B-B1A9-A8B2305D09E6}"/>
              </a:ext>
            </a:extLst>
          </p:cNvPr>
          <p:cNvSpPr>
            <a:spLocks noGrp="1"/>
          </p:cNvSpPr>
          <p:nvPr>
            <p:ph type="title"/>
          </p:nvPr>
        </p:nvSpPr>
        <p:spPr/>
        <p:txBody>
          <a:bodyPr/>
          <a:lstStyle/>
          <a:p>
            <a:r>
              <a:rPr lang="en-CA"/>
              <a:t>Connecting to Data </a:t>
            </a:r>
          </a:p>
        </p:txBody>
      </p:sp>
      <p:sp>
        <p:nvSpPr>
          <p:cNvPr id="5" name="Text Placeholder 4">
            <a:extLst>
              <a:ext uri="{FF2B5EF4-FFF2-40B4-BE49-F238E27FC236}">
                <a16:creationId xmlns:a16="http://schemas.microsoft.com/office/drawing/2014/main" id="{7FD9DE94-77BE-47A9-B1E0-79CF979BF0A0}"/>
              </a:ext>
            </a:extLst>
          </p:cNvPr>
          <p:cNvSpPr>
            <a:spLocks noGrp="1"/>
          </p:cNvSpPr>
          <p:nvPr>
            <p:ph type="body" sz="quarter" idx="11"/>
          </p:nvPr>
        </p:nvSpPr>
        <p:spPr>
          <a:xfrm>
            <a:off x="484675" y="1089719"/>
            <a:ext cx="4294909" cy="3476668"/>
          </a:xfrm>
        </p:spPr>
        <p:txBody>
          <a:bodyPr vert="horz" lIns="91440" tIns="45720" rIns="91440" bIns="45720" rtlCol="0" anchor="t">
            <a:noAutofit/>
          </a:bodyPr>
          <a:lstStyle/>
          <a:p>
            <a:r>
              <a:rPr lang="en-CA"/>
              <a:t>Use nodes from the Connect palette to:</a:t>
            </a:r>
          </a:p>
          <a:p>
            <a:pPr lvl="1">
              <a:spcAft>
                <a:spcPts val="450"/>
              </a:spcAft>
              <a:defRPr/>
            </a:pPr>
            <a:r>
              <a:rPr lang="en-CA"/>
              <a:t>Import a data file</a:t>
            </a:r>
          </a:p>
          <a:p>
            <a:pPr lvl="1">
              <a:spcAft>
                <a:spcPts val="450"/>
              </a:spcAft>
              <a:defRPr/>
            </a:pPr>
            <a:r>
              <a:rPr lang="en-CA"/>
              <a:t>Import multiple files at a time</a:t>
            </a:r>
          </a:p>
          <a:p>
            <a:pPr lvl="1">
              <a:spcAft>
                <a:spcPts val="450"/>
              </a:spcAft>
              <a:defRPr/>
            </a:pPr>
            <a:r>
              <a:rPr lang="en-CA"/>
              <a:t>Connect to data in a database</a:t>
            </a:r>
          </a:p>
          <a:p>
            <a:pPr lvl="1">
              <a:spcAft>
                <a:spcPts val="450"/>
              </a:spcAft>
              <a:defRPr/>
            </a:pPr>
            <a:r>
              <a:rPr lang="en-CA"/>
              <a:t>Import a model from an external source</a:t>
            </a:r>
          </a:p>
          <a:p>
            <a:pPr lvl="1">
              <a:spcAft>
                <a:spcPts val="450"/>
              </a:spcAft>
              <a:defRPr/>
            </a:pPr>
            <a:r>
              <a:rPr lang="en-CA"/>
              <a:t>Link to an existing dataset in the same or another Knowledge Studio project</a:t>
            </a:r>
          </a:p>
          <a:p>
            <a:pPr lvl="1">
              <a:spcAft>
                <a:spcPts val="450"/>
              </a:spcAft>
              <a:defRPr/>
            </a:pPr>
            <a:r>
              <a:rPr lang="en-CA"/>
              <a:t>Connect to auxiliary files</a:t>
            </a:r>
          </a:p>
          <a:p>
            <a:pPr lvl="1">
              <a:spcAft>
                <a:spcPts val="450"/>
              </a:spcAft>
              <a:defRPr/>
            </a:pPr>
            <a:r>
              <a:rPr lang="en-CA"/>
              <a:t>Export a file</a:t>
            </a:r>
          </a:p>
          <a:p>
            <a:pPr lvl="1">
              <a:spcAft>
                <a:spcPts val="450"/>
              </a:spcAft>
              <a:defRPr/>
            </a:pPr>
            <a:r>
              <a:rPr lang="en-CA"/>
              <a:t>Export to a database</a:t>
            </a:r>
          </a:p>
          <a:p>
            <a:pPr marL="0" indent="0">
              <a:buNone/>
            </a:pPr>
            <a:endParaRPr lang="en-CA"/>
          </a:p>
        </p:txBody>
      </p:sp>
    </p:spTree>
    <p:custDataLst>
      <p:tags r:id="rId1"/>
    </p:custDataLst>
    <p:extLst>
      <p:ext uri="{BB962C8B-B14F-4D97-AF65-F5344CB8AC3E}">
        <p14:creationId xmlns:p14="http://schemas.microsoft.com/office/powerpoint/2010/main" val="104620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E8E6ED-9E4F-4838-9855-C3B5583E7771}"/>
              </a:ext>
            </a:extLst>
          </p:cNvPr>
          <p:cNvSpPr>
            <a:spLocks noGrp="1"/>
          </p:cNvSpPr>
          <p:nvPr>
            <p:ph type="body" sz="quarter" idx="11"/>
          </p:nvPr>
        </p:nvSpPr>
        <p:spPr>
          <a:xfrm>
            <a:off x="457200" y="975278"/>
            <a:ext cx="4162844" cy="3445524"/>
          </a:xfrm>
        </p:spPr>
        <p:txBody>
          <a:bodyPr vert="horz" lIns="91440" tIns="45720" rIns="91440" bIns="45720" rtlCol="0" anchor="t">
            <a:noAutofit/>
          </a:bodyPr>
          <a:lstStyle/>
          <a:p>
            <a:r>
              <a:rPr lang="en-US">
                <a:cs typeface="Arial"/>
              </a:rPr>
              <a:t>Information used to determine whether the null hypothesis of there being no </a:t>
            </a:r>
            <a:r>
              <a:rPr lang="en-US">
                <a:ea typeface="+mn-lt"/>
                <a:cs typeface="+mn-lt"/>
              </a:rPr>
              <a:t>relationship between the dependent variable and the model is rejected</a:t>
            </a:r>
            <a:endParaRPr lang="en-US"/>
          </a:p>
          <a:p>
            <a:r>
              <a:rPr lang="en-US">
                <a:ea typeface="+mn-lt"/>
                <a:cs typeface="+mn-lt"/>
              </a:rPr>
              <a:t>Statistics with associated Chi-Square, degrees of freedom and p-values</a:t>
            </a:r>
            <a:endParaRPr lang="en-US"/>
          </a:p>
          <a:p>
            <a:r>
              <a:rPr lang="en-US">
                <a:ea typeface="+mn-lt"/>
                <a:cs typeface="+mn-lt"/>
              </a:rPr>
              <a:t>-2LogLikelihood statistics for the intercept or Null, and saturated or Full, model</a:t>
            </a:r>
            <a:endParaRPr lang="en-US"/>
          </a:p>
          <a:p>
            <a:r>
              <a:rPr lang="en-US">
                <a:ea typeface="+mn-lt"/>
                <a:cs typeface="+mn-lt"/>
              </a:rPr>
              <a:t>When all p-value statistics are less than 0.05, the null hypothesis of no significant relationship between the model and the dependent variable can be rejected</a:t>
            </a:r>
          </a:p>
          <a:p>
            <a:r>
              <a:rPr lang="en-US">
                <a:latin typeface="Arial"/>
                <a:ea typeface="+mn-lt"/>
                <a:cs typeface="+mn-lt"/>
              </a:rPr>
              <a:t>Therefore the model statistically significantly predicts the Dependent Variable</a:t>
            </a:r>
            <a:endParaRPr lang="en-US">
              <a:latin typeface="Arial"/>
              <a:ea typeface="+mn-lt"/>
            </a:endParaRPr>
          </a:p>
          <a:p>
            <a:endParaRPr lang="en-US"/>
          </a:p>
          <a:p>
            <a:pPr marL="0" indent="0">
              <a:buNone/>
            </a:pPr>
            <a:endParaRPr lang="en-US"/>
          </a:p>
        </p:txBody>
      </p:sp>
      <p:sp>
        <p:nvSpPr>
          <p:cNvPr id="3" name="Title 2">
            <a:extLst>
              <a:ext uri="{FF2B5EF4-FFF2-40B4-BE49-F238E27FC236}">
                <a16:creationId xmlns:a16="http://schemas.microsoft.com/office/drawing/2014/main" id="{049535ED-A3D0-4D4E-B79D-E53B8EC391BB}"/>
              </a:ext>
            </a:extLst>
          </p:cNvPr>
          <p:cNvSpPr>
            <a:spLocks noGrp="1"/>
          </p:cNvSpPr>
          <p:nvPr>
            <p:ph type="title"/>
          </p:nvPr>
        </p:nvSpPr>
        <p:spPr/>
        <p:txBody>
          <a:bodyPr/>
          <a:lstStyle/>
          <a:p>
            <a:r>
              <a:rPr lang="en-US">
                <a:latin typeface="Arial"/>
                <a:cs typeface="Arial"/>
              </a:rPr>
              <a:t>Global Null Hypothesis Testing</a:t>
            </a:r>
          </a:p>
        </p:txBody>
      </p:sp>
      <p:sp>
        <p:nvSpPr>
          <p:cNvPr id="4" name="Slide Number Placeholder 3">
            <a:extLst>
              <a:ext uri="{FF2B5EF4-FFF2-40B4-BE49-F238E27FC236}">
                <a16:creationId xmlns:a16="http://schemas.microsoft.com/office/drawing/2014/main" id="{169E55BA-55C2-4DF2-BE68-ACFB0F8C513B}"/>
              </a:ext>
            </a:extLst>
          </p:cNvPr>
          <p:cNvSpPr>
            <a:spLocks noGrp="1"/>
          </p:cNvSpPr>
          <p:nvPr>
            <p:ph type="sldNum" sz="quarter" idx="10"/>
          </p:nvPr>
        </p:nvSpPr>
        <p:spPr/>
        <p:txBody>
          <a:bodyPr/>
          <a:lstStyle/>
          <a:p>
            <a:fld id="{C51B5984-C094-0A42-BFB6-9F57449A1222}" type="slidenum">
              <a:rPr lang="en-US" dirty="0" smtClean="0"/>
              <a:pPr/>
              <a:t>340</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5EE72581-4F29-4D1C-92E5-3704E821A73B}"/>
              </a:ext>
            </a:extLst>
          </p:cNvPr>
          <p:cNvPicPr>
            <a:picLocks noChangeAspect="1"/>
          </p:cNvPicPr>
          <p:nvPr/>
        </p:nvPicPr>
        <p:blipFill>
          <a:blip r:embed="rId3"/>
          <a:stretch>
            <a:fillRect/>
          </a:stretch>
        </p:blipFill>
        <p:spPr>
          <a:xfrm>
            <a:off x="4789296" y="1734874"/>
            <a:ext cx="4131128" cy="1121092"/>
          </a:xfrm>
          <a:prstGeom prst="rect">
            <a:avLst/>
          </a:prstGeom>
          <a:ln>
            <a:solidFill>
              <a:schemeClr val="tx1">
                <a:lumMod val="65000"/>
                <a:lumOff val="35000"/>
              </a:schemeClr>
            </a:solidFill>
          </a:ln>
        </p:spPr>
      </p:pic>
    </p:spTree>
    <p:extLst>
      <p:ext uri="{BB962C8B-B14F-4D97-AF65-F5344CB8AC3E}">
        <p14:creationId xmlns:p14="http://schemas.microsoft.com/office/powerpoint/2010/main" val="193552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EB46-9ACF-4E8F-AAB2-81D7A5383F62}"/>
              </a:ext>
            </a:extLst>
          </p:cNvPr>
          <p:cNvSpPr>
            <a:spLocks noGrp="1"/>
          </p:cNvSpPr>
          <p:nvPr>
            <p:ph type="title"/>
          </p:nvPr>
        </p:nvSpPr>
        <p:spPr/>
        <p:txBody>
          <a:bodyPr/>
          <a:lstStyle/>
          <a:p>
            <a:r>
              <a:rPr lang="en-US">
                <a:latin typeface="Arial"/>
                <a:cs typeface="Arial"/>
              </a:rPr>
              <a:t>-2 </a:t>
            </a:r>
            <a:r>
              <a:rPr lang="en-US" err="1">
                <a:latin typeface="Arial"/>
                <a:cs typeface="Arial"/>
              </a:rPr>
              <a:t>LogLikelihood</a:t>
            </a:r>
            <a:r>
              <a:rPr lang="en-US">
                <a:latin typeface="Arial"/>
                <a:cs typeface="Arial"/>
              </a:rPr>
              <a:t> Table Parameters</a:t>
            </a:r>
            <a:endParaRPr lang="en-US"/>
          </a:p>
        </p:txBody>
      </p:sp>
      <p:graphicFrame>
        <p:nvGraphicFramePr>
          <p:cNvPr id="5" name="Table 4">
            <a:extLst>
              <a:ext uri="{FF2B5EF4-FFF2-40B4-BE49-F238E27FC236}">
                <a16:creationId xmlns:a16="http://schemas.microsoft.com/office/drawing/2014/main" id="{A206F333-F32E-4DBE-94E2-EFA5BD7E70C4}"/>
              </a:ext>
            </a:extLst>
          </p:cNvPr>
          <p:cNvGraphicFramePr>
            <a:graphicFrameLocks noGrp="1"/>
          </p:cNvGraphicFramePr>
          <p:nvPr>
            <p:extLst>
              <p:ext uri="{D42A27DB-BD31-4B8C-83A1-F6EECF244321}">
                <p14:modId xmlns:p14="http://schemas.microsoft.com/office/powerpoint/2010/main" val="4235306027"/>
              </p:ext>
            </p:extLst>
          </p:nvPr>
        </p:nvGraphicFramePr>
        <p:xfrm>
          <a:off x="799602" y="1270974"/>
          <a:ext cx="7709930" cy="2708775"/>
        </p:xfrm>
        <a:graphic>
          <a:graphicData uri="http://schemas.openxmlformats.org/drawingml/2006/table">
            <a:tbl>
              <a:tblPr firstRow="1" firstCol="1" bandRow="1">
                <a:tableStyleId>{5C22544A-7EE6-4342-B048-85BDC9FD1C3A}</a:tableStyleId>
              </a:tblPr>
              <a:tblGrid>
                <a:gridCol w="1278246">
                  <a:extLst>
                    <a:ext uri="{9D8B030D-6E8A-4147-A177-3AD203B41FA5}">
                      <a16:colId xmlns:a16="http://schemas.microsoft.com/office/drawing/2014/main" val="161094581"/>
                    </a:ext>
                  </a:extLst>
                </a:gridCol>
                <a:gridCol w="6431684">
                  <a:extLst>
                    <a:ext uri="{9D8B030D-6E8A-4147-A177-3AD203B41FA5}">
                      <a16:colId xmlns:a16="http://schemas.microsoft.com/office/drawing/2014/main" val="2880385647"/>
                    </a:ext>
                  </a:extLst>
                </a:gridCol>
              </a:tblGrid>
              <a:tr h="213771">
                <a:tc>
                  <a:txBody>
                    <a:bodyPr/>
                    <a:lstStyle/>
                    <a:p>
                      <a:pPr algn="l">
                        <a:lnSpc>
                          <a:spcPct val="100000"/>
                        </a:lnSpc>
                        <a:spcBef>
                          <a:spcPts val="300"/>
                        </a:spcBef>
                        <a:spcAft>
                          <a:spcPts val="300"/>
                        </a:spcAft>
                      </a:pPr>
                      <a:r>
                        <a:rPr lang="en-US" sz="1200">
                          <a:effectLst/>
                        </a:rPr>
                        <a:t>Statistic</a:t>
                      </a:r>
                    </a:p>
                  </a:txBody>
                  <a:tcPr marL="68580" marR="68580" marT="0" marB="0" anchor="ctr"/>
                </a:tc>
                <a:tc>
                  <a:txBody>
                    <a:bodyPr/>
                    <a:lstStyle/>
                    <a:p>
                      <a:pPr algn="l">
                        <a:lnSpc>
                          <a:spcPct val="100000"/>
                        </a:lnSpc>
                        <a:spcBef>
                          <a:spcPts val="300"/>
                        </a:spcBef>
                        <a:spcAft>
                          <a:spcPts val="300"/>
                        </a:spcAft>
                      </a:pPr>
                      <a:r>
                        <a:rPr lang="en-US" sz="1200">
                          <a:effectLst/>
                        </a:rPr>
                        <a:t>Description</a:t>
                      </a:r>
                    </a:p>
                  </a:txBody>
                  <a:tcPr marL="68580" marR="68580" marT="0" marB="0" anchor="ctr"/>
                </a:tc>
                <a:extLst>
                  <a:ext uri="{0D108BD9-81ED-4DB2-BD59-A6C34878D82A}">
                    <a16:rowId xmlns:a16="http://schemas.microsoft.com/office/drawing/2014/main" val="2840636261"/>
                  </a:ext>
                </a:extLst>
              </a:tr>
              <a:tr h="508697">
                <a:tc>
                  <a:txBody>
                    <a:bodyPr/>
                    <a:lstStyle/>
                    <a:p>
                      <a:pPr lvl="0" algn="l">
                        <a:lnSpc>
                          <a:spcPct val="100000"/>
                        </a:lnSpc>
                        <a:spcBef>
                          <a:spcPts val="0"/>
                        </a:spcBef>
                        <a:spcAft>
                          <a:spcPts val="0"/>
                        </a:spcAft>
                        <a:buNone/>
                      </a:pPr>
                      <a:r>
                        <a:rPr lang="en-US" sz="1200" b="1" i="0" u="none" strike="noStrike" noProof="0">
                          <a:effectLst/>
                          <a:latin typeface="Arial"/>
                        </a:rPr>
                        <a:t>Null Model </a:t>
                      </a:r>
                      <a:endParaRPr lang="en-US" sz="1200" b="0" i="0" u="none" strike="noStrike" noProof="0">
                        <a:effectLst/>
                        <a:latin typeface="Arial"/>
                      </a:endParaRPr>
                    </a:p>
                  </a:txBody>
                  <a:tcPr marL="68580" marR="68580" marT="0" marB="0" anchor="ctr"/>
                </a:tc>
                <a:tc>
                  <a:txBody>
                    <a:bodyPr/>
                    <a:lstStyle/>
                    <a:p>
                      <a:pPr lvl="0" algn="l">
                        <a:lnSpc>
                          <a:spcPct val="100000"/>
                        </a:lnSpc>
                        <a:spcBef>
                          <a:spcPts val="0"/>
                        </a:spcBef>
                        <a:spcAft>
                          <a:spcPts val="0"/>
                        </a:spcAft>
                        <a:buNone/>
                      </a:pPr>
                      <a:r>
                        <a:rPr lang="en-US" sz="1200" b="0" i="0" u="none" strike="noStrike" noProof="0">
                          <a:solidFill>
                            <a:schemeClr val="bg2"/>
                          </a:solidFill>
                          <a:effectLst/>
                          <a:latin typeface="Arial"/>
                        </a:rPr>
                        <a:t>Describes a model with no independent variables and simply fits an intercept to predict the outcome variable</a:t>
                      </a:r>
                      <a:endParaRPr lang="en-US">
                        <a:solidFill>
                          <a:schemeClr val="bg2"/>
                        </a:solidFill>
                      </a:endParaRPr>
                    </a:p>
                  </a:txBody>
                  <a:tcPr marL="68580" marR="68580" marT="0" marB="0" anchor="ctr"/>
                </a:tc>
                <a:extLst>
                  <a:ext uri="{0D108BD9-81ED-4DB2-BD59-A6C34878D82A}">
                    <a16:rowId xmlns:a16="http://schemas.microsoft.com/office/drawing/2014/main" val="3286684660"/>
                  </a:ext>
                </a:extLst>
              </a:tr>
              <a:tr h="1254787">
                <a:tc>
                  <a:txBody>
                    <a:bodyPr/>
                    <a:lstStyle/>
                    <a:p>
                      <a:pPr algn="l">
                        <a:lnSpc>
                          <a:spcPct val="100000"/>
                        </a:lnSpc>
                        <a:spcBef>
                          <a:spcPts val="300"/>
                        </a:spcBef>
                        <a:spcAft>
                          <a:spcPts val="300"/>
                        </a:spcAft>
                      </a:pPr>
                      <a:r>
                        <a:rPr lang="en-US" sz="1200">
                          <a:effectLst/>
                        </a:rPr>
                        <a:t>Full Model </a:t>
                      </a:r>
                    </a:p>
                  </a:txBody>
                  <a:tcPr marL="68580" marR="68580" marT="0" marB="0" anchor="ctr"/>
                </a:tc>
                <a:tc>
                  <a:txBody>
                    <a:bodyPr/>
                    <a:lstStyle/>
                    <a:p>
                      <a:pPr lvl="0" algn="l">
                        <a:lnSpc>
                          <a:spcPct val="100000"/>
                        </a:lnSpc>
                        <a:spcBef>
                          <a:spcPts val="0"/>
                        </a:spcBef>
                        <a:spcAft>
                          <a:spcPts val="0"/>
                        </a:spcAft>
                        <a:buNone/>
                      </a:pPr>
                      <a:r>
                        <a:rPr lang="en-US" sz="1200" b="0" i="0" u="none" strike="noStrike" noProof="0">
                          <a:solidFill>
                            <a:schemeClr val="bg2"/>
                          </a:solidFill>
                          <a:effectLst/>
                          <a:latin typeface="Arial"/>
                        </a:rPr>
                        <a:t>Describes a model that includes the specified independent variables and has been arrived through an iterative process that maximizes the log likelihood of the outcomes seen in the dependent variable</a:t>
                      </a:r>
                      <a:endParaRPr lang="en-US" sz="1200">
                        <a:solidFill>
                          <a:schemeClr val="bg2"/>
                        </a:solidFill>
                      </a:endParaRPr>
                    </a:p>
                    <a:p>
                      <a:pPr lvl="0" algn="l">
                        <a:lnSpc>
                          <a:spcPct val="100000"/>
                        </a:lnSpc>
                        <a:spcBef>
                          <a:spcPts val="0"/>
                        </a:spcBef>
                        <a:spcAft>
                          <a:spcPts val="0"/>
                        </a:spcAft>
                        <a:buNone/>
                      </a:pPr>
                      <a:r>
                        <a:rPr lang="en-US" sz="1200" b="0" i="0" u="none" strike="noStrike" noProof="0">
                          <a:solidFill>
                            <a:schemeClr val="bg2"/>
                          </a:solidFill>
                          <a:effectLst/>
                          <a:latin typeface="Arial"/>
                        </a:rPr>
                        <a:t>By including the independent variables and maximizing the log likelihood of the outcomes</a:t>
                      </a:r>
                      <a:endParaRPr lang="en-US" sz="1200">
                        <a:solidFill>
                          <a:schemeClr val="bg2"/>
                        </a:solidFill>
                      </a:endParaRPr>
                    </a:p>
                    <a:p>
                      <a:pPr lvl="0" algn="l">
                        <a:lnSpc>
                          <a:spcPct val="100000"/>
                        </a:lnSpc>
                        <a:spcBef>
                          <a:spcPts val="0"/>
                        </a:spcBef>
                        <a:spcAft>
                          <a:spcPts val="0"/>
                        </a:spcAft>
                        <a:buNone/>
                      </a:pPr>
                      <a:r>
                        <a:rPr lang="en-US" sz="1200" b="0" i="0" u="none" strike="noStrike" noProof="0">
                          <a:solidFill>
                            <a:schemeClr val="bg2"/>
                          </a:solidFill>
                          <a:effectLst/>
                          <a:latin typeface="Arial"/>
                        </a:rPr>
                        <a:t>seen in the data, the final model should improve upon the intercept only model by having higher Entropy Explained and Chi-Square values</a:t>
                      </a:r>
                      <a:endParaRPr lang="en-US">
                        <a:solidFill>
                          <a:schemeClr val="bg2"/>
                        </a:solidFill>
                      </a:endParaRPr>
                    </a:p>
                  </a:txBody>
                  <a:tcPr marL="68580" marR="68580" marT="0" marB="0" anchor="ctr"/>
                </a:tc>
                <a:extLst>
                  <a:ext uri="{0D108BD9-81ED-4DB2-BD59-A6C34878D82A}">
                    <a16:rowId xmlns:a16="http://schemas.microsoft.com/office/drawing/2014/main" val="2288192634"/>
                  </a:ext>
                </a:extLst>
              </a:tr>
              <a:tr h="644349">
                <a:tc>
                  <a:txBody>
                    <a:bodyPr/>
                    <a:lstStyle/>
                    <a:p>
                      <a:pPr algn="l">
                        <a:lnSpc>
                          <a:spcPct val="100000"/>
                        </a:lnSpc>
                        <a:spcBef>
                          <a:spcPts val="300"/>
                        </a:spcBef>
                        <a:spcAft>
                          <a:spcPts val="300"/>
                        </a:spcAft>
                      </a:pPr>
                      <a:r>
                        <a:rPr lang="en-US" sz="1200">
                          <a:effectLst/>
                        </a:rPr>
                        <a:t>-2(log-likelihood)</a:t>
                      </a:r>
                    </a:p>
                  </a:txBody>
                  <a:tcPr marL="68580" marR="68580" marT="0" marB="0" anchor="ctr"/>
                </a:tc>
                <a:tc>
                  <a:txBody>
                    <a:bodyPr/>
                    <a:lstStyle/>
                    <a:p>
                      <a:pPr lvl="0" algn="l">
                        <a:lnSpc>
                          <a:spcPct val="100000"/>
                        </a:lnSpc>
                        <a:spcBef>
                          <a:spcPts val="0"/>
                        </a:spcBef>
                        <a:spcAft>
                          <a:spcPts val="0"/>
                        </a:spcAft>
                        <a:buNone/>
                      </a:pPr>
                      <a:r>
                        <a:rPr lang="en-US" sz="1200" b="0" i="0" u="none" strike="noStrike" noProof="0">
                          <a:solidFill>
                            <a:schemeClr val="bg2"/>
                          </a:solidFill>
                          <a:effectLst/>
                          <a:latin typeface="Arial"/>
                        </a:rPr>
                        <a:t>The product of -2 time the log likelihoods of the Null, intercept only, model and fitted Final model</a:t>
                      </a:r>
                      <a:endParaRPr lang="en-US" sz="1200">
                        <a:solidFill>
                          <a:schemeClr val="bg2"/>
                        </a:solidFill>
                      </a:endParaRPr>
                    </a:p>
                    <a:p>
                      <a:pPr lvl="0" algn="l">
                        <a:lnSpc>
                          <a:spcPct val="100000"/>
                        </a:lnSpc>
                        <a:spcBef>
                          <a:spcPts val="0"/>
                        </a:spcBef>
                        <a:spcAft>
                          <a:spcPts val="0"/>
                        </a:spcAft>
                        <a:buNone/>
                      </a:pPr>
                      <a:r>
                        <a:rPr lang="en-US" sz="1200" b="0" i="0" u="none" strike="noStrike" noProof="0">
                          <a:solidFill>
                            <a:schemeClr val="bg2"/>
                          </a:solidFill>
                          <a:effectLst/>
                          <a:latin typeface="Arial"/>
                        </a:rPr>
                        <a:t>The likelihood of the model is used to test of whether all predictors’ regression coefficients in the model are simultaneously zero</a:t>
                      </a:r>
                      <a:endParaRPr lang="en-US" sz="1200">
                        <a:solidFill>
                          <a:schemeClr val="bg2"/>
                        </a:solidFill>
                        <a:effectLst/>
                      </a:endParaRPr>
                    </a:p>
                  </a:txBody>
                  <a:tcPr marL="68580" marR="68580" marT="0" marB="0" anchor="ctr"/>
                </a:tc>
                <a:extLst>
                  <a:ext uri="{0D108BD9-81ED-4DB2-BD59-A6C34878D82A}">
                    <a16:rowId xmlns:a16="http://schemas.microsoft.com/office/drawing/2014/main" val="184779009"/>
                  </a:ext>
                </a:extLst>
              </a:tr>
            </a:tbl>
          </a:graphicData>
        </a:graphic>
      </p:graphicFrame>
      <p:sp>
        <p:nvSpPr>
          <p:cNvPr id="3" name="Slide Number Placeholder 2">
            <a:extLst>
              <a:ext uri="{FF2B5EF4-FFF2-40B4-BE49-F238E27FC236}">
                <a16:creationId xmlns:a16="http://schemas.microsoft.com/office/drawing/2014/main" id="{A6D8F3EC-9C64-4C44-AE45-7AAB9E54B3E6}"/>
              </a:ext>
            </a:extLst>
          </p:cNvPr>
          <p:cNvSpPr>
            <a:spLocks noGrp="1"/>
          </p:cNvSpPr>
          <p:nvPr>
            <p:ph type="sldNum" sz="quarter" idx="10"/>
          </p:nvPr>
        </p:nvSpPr>
        <p:spPr/>
        <p:txBody>
          <a:bodyPr/>
          <a:lstStyle/>
          <a:p>
            <a:fld id="{C51B5984-C094-0A42-BFB6-9F57449A1222}" type="slidenum">
              <a:rPr lang="en-US" dirty="0" smtClean="0"/>
              <a:pPr/>
              <a:t>341</a:t>
            </a:fld>
            <a:endParaRPr lang="en-US"/>
          </a:p>
        </p:txBody>
      </p:sp>
    </p:spTree>
    <p:extLst>
      <p:ext uri="{BB962C8B-B14F-4D97-AF65-F5344CB8AC3E}">
        <p14:creationId xmlns:p14="http://schemas.microsoft.com/office/powerpoint/2010/main" val="3902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6733DB-F96F-48DF-8DD3-0123B98A7F69}"/>
              </a:ext>
            </a:extLst>
          </p:cNvPr>
          <p:cNvSpPr>
            <a:spLocks noGrp="1"/>
          </p:cNvSpPr>
          <p:nvPr>
            <p:ph type="body" sz="quarter" idx="11"/>
          </p:nvPr>
        </p:nvSpPr>
        <p:spPr>
          <a:xfrm>
            <a:off x="457201" y="975278"/>
            <a:ext cx="4418593" cy="3860018"/>
          </a:xfrm>
        </p:spPr>
        <p:txBody>
          <a:bodyPr vert="horz" lIns="91440" tIns="45720" rIns="91440" bIns="45720" rtlCol="0" anchor="t">
            <a:noAutofit/>
          </a:bodyPr>
          <a:lstStyle/>
          <a:p>
            <a:r>
              <a:rPr lang="en-US" sz="1400">
                <a:ea typeface="+mn-lt"/>
                <a:cs typeface="+mn-lt"/>
              </a:rPr>
              <a:t>To assess </a:t>
            </a:r>
            <a:r>
              <a:rPr lang="en-US">
                <a:ea typeface="+mn-lt"/>
                <a:cs typeface="+mn-lt"/>
              </a:rPr>
              <a:t>IV </a:t>
            </a:r>
            <a:r>
              <a:rPr lang="en-US" sz="1400">
                <a:ea typeface="+mn-lt"/>
                <a:cs typeface="+mn-lt"/>
              </a:rPr>
              <a:t>impact on the </a:t>
            </a:r>
            <a:r>
              <a:rPr lang="en-US">
                <a:ea typeface="+mn-lt"/>
                <a:cs typeface="+mn-lt"/>
              </a:rPr>
              <a:t>DV; </a:t>
            </a:r>
            <a:r>
              <a:rPr lang="en-US" sz="1400">
                <a:ea typeface="+mn-lt"/>
                <a:cs typeface="+mn-lt"/>
              </a:rPr>
              <a:t>significance, magnitude and direction</a:t>
            </a:r>
            <a:endParaRPr lang="en-US" sz="1400">
              <a:cs typeface="Arial"/>
            </a:endParaRPr>
          </a:p>
          <a:p>
            <a:pPr marL="285750" indent="-285750">
              <a:buFont typeface="Arial" panose="020B0604020202020204" pitchFamily="34" charset="0"/>
              <a:buChar char="•"/>
            </a:pPr>
            <a:r>
              <a:rPr lang="en-US" sz="1400">
                <a:ea typeface="+mn-lt"/>
                <a:cs typeface="+mn-lt"/>
              </a:rPr>
              <a:t>Model Parameters column denotes the magnitude and direction of the effect of each predictor on the </a:t>
            </a:r>
            <a:r>
              <a:rPr lang="en-US">
                <a:ea typeface="+mn-lt"/>
                <a:cs typeface="+mn-lt"/>
              </a:rPr>
              <a:t>DV</a:t>
            </a:r>
            <a:r>
              <a:rPr lang="en-US" sz="1400">
                <a:ea typeface="+mn-lt"/>
                <a:cs typeface="+mn-lt"/>
              </a:rPr>
              <a:t>, it can be seen that:</a:t>
            </a:r>
            <a:endParaRPr lang="en-US" sz="1200">
              <a:ea typeface="+mn-lt"/>
              <a:cs typeface="+mn-lt"/>
            </a:endParaRPr>
          </a:p>
          <a:p>
            <a:pPr marL="628650" lvl="1" indent="-285750">
              <a:buFont typeface="Arial,Sans-Serif" panose="020B0604020202020204" pitchFamily="34" charset="0"/>
              <a:buChar char="•"/>
            </a:pPr>
            <a:r>
              <a:rPr lang="en-US" sz="1200">
                <a:latin typeface="Arial"/>
                <a:ea typeface="+mn-lt"/>
                <a:cs typeface="+mn-lt"/>
              </a:rPr>
              <a:t>The coefficient for age is positive meaning that getting older by one year increases the odds of earning higher income by 1.03</a:t>
            </a:r>
          </a:p>
          <a:p>
            <a:pPr marL="628650" lvl="1" indent="-285750">
              <a:buFont typeface="Arial,Sans-Serif" panose="020B0604020202020204" pitchFamily="34" charset="0"/>
              <a:buChar char="•"/>
            </a:pPr>
            <a:r>
              <a:rPr lang="en-US" sz="1200">
                <a:latin typeface="Arial"/>
                <a:ea typeface="+mn-lt"/>
                <a:cs typeface="+mn-lt"/>
              </a:rPr>
              <a:t>The coefficient for relationship where Husband/Wife is the reference category, is negative; meaning not being in married category correspond with lower odds of being in high income category</a:t>
            </a:r>
          </a:p>
          <a:p>
            <a:pPr marL="628650" lvl="1" indent="-285750">
              <a:buFont typeface="Arial,Sans-Serif" panose="020B0604020202020204" pitchFamily="34" charset="0"/>
              <a:buChar char="•"/>
            </a:pPr>
            <a:r>
              <a:rPr lang="en-US" sz="1200">
                <a:latin typeface="Arial"/>
                <a:ea typeface="+mn-lt"/>
                <a:cs typeface="+mn-lt"/>
              </a:rPr>
              <a:t>Question 1: Are these two variables significant as denoted by their p-values?</a:t>
            </a:r>
          </a:p>
          <a:p>
            <a:pPr marL="628650" lvl="1" indent="-285750">
              <a:buFont typeface="Arial,Sans-Serif" panose="020B0604020202020204" pitchFamily="34" charset="0"/>
              <a:buChar char="•"/>
            </a:pPr>
            <a:r>
              <a:rPr lang="en-US" sz="1200">
                <a:latin typeface="Arial"/>
                <a:cs typeface="Arial"/>
              </a:rPr>
              <a:t>Question 2: Which IV has the greatest relative impact on the DV?</a:t>
            </a:r>
            <a:endParaRPr lang="en-US" sz="1200">
              <a:latin typeface="Arial"/>
            </a:endParaRPr>
          </a:p>
        </p:txBody>
      </p:sp>
      <p:sp>
        <p:nvSpPr>
          <p:cNvPr id="2" name="Title 1">
            <a:extLst>
              <a:ext uri="{FF2B5EF4-FFF2-40B4-BE49-F238E27FC236}">
                <a16:creationId xmlns:a16="http://schemas.microsoft.com/office/drawing/2014/main" id="{DB346A07-8036-4010-9066-7723C571CEE7}"/>
              </a:ext>
            </a:extLst>
          </p:cNvPr>
          <p:cNvSpPr>
            <a:spLocks noGrp="1"/>
          </p:cNvSpPr>
          <p:nvPr>
            <p:ph type="title"/>
          </p:nvPr>
        </p:nvSpPr>
        <p:spPr/>
        <p:txBody>
          <a:bodyPr/>
          <a:lstStyle/>
          <a:p>
            <a:r>
              <a:rPr lang="en-US">
                <a:latin typeface="Arial"/>
                <a:cs typeface="Arial"/>
              </a:rPr>
              <a:t>Independent Variable Statistics</a:t>
            </a:r>
          </a:p>
        </p:txBody>
      </p:sp>
      <p:pic>
        <p:nvPicPr>
          <p:cNvPr id="4" name="Picture 4" descr="A screenshot of a cell phone&#10;&#10;Description generated with high confidence">
            <a:extLst>
              <a:ext uri="{FF2B5EF4-FFF2-40B4-BE49-F238E27FC236}">
                <a16:creationId xmlns:a16="http://schemas.microsoft.com/office/drawing/2014/main" id="{32014BC7-0F48-48AC-ABFC-9CCAA31DCF93}"/>
              </a:ext>
            </a:extLst>
          </p:cNvPr>
          <p:cNvPicPr>
            <a:picLocks noChangeAspect="1"/>
          </p:cNvPicPr>
          <p:nvPr/>
        </p:nvPicPr>
        <p:blipFill>
          <a:blip r:embed="rId3"/>
          <a:stretch>
            <a:fillRect/>
          </a:stretch>
        </p:blipFill>
        <p:spPr>
          <a:xfrm>
            <a:off x="5442439" y="646596"/>
            <a:ext cx="3333540" cy="3812628"/>
          </a:xfrm>
          <a:prstGeom prst="rect">
            <a:avLst/>
          </a:prstGeom>
          <a:ln>
            <a:solidFill>
              <a:schemeClr val="tx1">
                <a:lumMod val="65000"/>
                <a:lumOff val="35000"/>
              </a:schemeClr>
            </a:solidFill>
          </a:ln>
        </p:spPr>
      </p:pic>
      <p:sp>
        <p:nvSpPr>
          <p:cNvPr id="5" name="Slide Number Placeholder 4">
            <a:extLst>
              <a:ext uri="{FF2B5EF4-FFF2-40B4-BE49-F238E27FC236}">
                <a16:creationId xmlns:a16="http://schemas.microsoft.com/office/drawing/2014/main" id="{E90F2EB9-D549-4D27-ABF6-7756F2E4AABD}"/>
              </a:ext>
            </a:extLst>
          </p:cNvPr>
          <p:cNvSpPr>
            <a:spLocks noGrp="1"/>
          </p:cNvSpPr>
          <p:nvPr>
            <p:ph type="sldNum" sz="quarter" idx="10"/>
          </p:nvPr>
        </p:nvSpPr>
        <p:spPr/>
        <p:txBody>
          <a:bodyPr/>
          <a:lstStyle/>
          <a:p>
            <a:fld id="{C51B5984-C094-0A42-BFB6-9F57449A1222}" type="slidenum">
              <a:rPr lang="en-US" dirty="0" smtClean="0"/>
              <a:pPr/>
              <a:t>342</a:t>
            </a:fld>
            <a:endParaRPr lang="en-US"/>
          </a:p>
        </p:txBody>
      </p:sp>
    </p:spTree>
    <p:extLst>
      <p:ext uri="{BB962C8B-B14F-4D97-AF65-F5344CB8AC3E}">
        <p14:creationId xmlns:p14="http://schemas.microsoft.com/office/powerpoint/2010/main" val="283820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B79A4-DC70-471B-A882-191BC000D5A2}"/>
              </a:ext>
            </a:extLst>
          </p:cNvPr>
          <p:cNvSpPr>
            <a:spLocks noGrp="1"/>
          </p:cNvSpPr>
          <p:nvPr>
            <p:ph type="title"/>
          </p:nvPr>
        </p:nvSpPr>
        <p:spPr/>
        <p:txBody>
          <a:bodyPr/>
          <a:lstStyle/>
          <a:p>
            <a:r>
              <a:rPr lang="en-US"/>
              <a:t>Independent Variable Statistics Description</a:t>
            </a:r>
          </a:p>
        </p:txBody>
      </p:sp>
      <p:graphicFrame>
        <p:nvGraphicFramePr>
          <p:cNvPr id="5" name="Table 4">
            <a:extLst>
              <a:ext uri="{FF2B5EF4-FFF2-40B4-BE49-F238E27FC236}">
                <a16:creationId xmlns:a16="http://schemas.microsoft.com/office/drawing/2014/main" id="{9B646761-9265-4093-BCAB-318D160AB176}"/>
              </a:ext>
            </a:extLst>
          </p:cNvPr>
          <p:cNvGraphicFramePr>
            <a:graphicFrameLocks noGrp="1"/>
          </p:cNvGraphicFramePr>
          <p:nvPr>
            <p:extLst>
              <p:ext uri="{D42A27DB-BD31-4B8C-83A1-F6EECF244321}">
                <p14:modId xmlns:p14="http://schemas.microsoft.com/office/powerpoint/2010/main" val="4155932754"/>
              </p:ext>
            </p:extLst>
          </p:nvPr>
        </p:nvGraphicFramePr>
        <p:xfrm>
          <a:off x="182126" y="992274"/>
          <a:ext cx="8632567" cy="3752012"/>
        </p:xfrm>
        <a:graphic>
          <a:graphicData uri="http://schemas.openxmlformats.org/drawingml/2006/table">
            <a:tbl>
              <a:tblPr firstRow="1" firstCol="1" bandRow="1">
                <a:tableStyleId>{5C22544A-7EE6-4342-B048-85BDC9FD1C3A}</a:tableStyleId>
              </a:tblPr>
              <a:tblGrid>
                <a:gridCol w="2543488">
                  <a:extLst>
                    <a:ext uri="{9D8B030D-6E8A-4147-A177-3AD203B41FA5}">
                      <a16:colId xmlns:a16="http://schemas.microsoft.com/office/drawing/2014/main" val="4107563373"/>
                    </a:ext>
                  </a:extLst>
                </a:gridCol>
                <a:gridCol w="6089079">
                  <a:extLst>
                    <a:ext uri="{9D8B030D-6E8A-4147-A177-3AD203B41FA5}">
                      <a16:colId xmlns:a16="http://schemas.microsoft.com/office/drawing/2014/main" val="3312061663"/>
                    </a:ext>
                  </a:extLst>
                </a:gridCol>
              </a:tblGrid>
              <a:tr h="226403">
                <a:tc>
                  <a:txBody>
                    <a:bodyPr/>
                    <a:lstStyle/>
                    <a:p>
                      <a:pPr>
                        <a:spcAft>
                          <a:spcPts val="0"/>
                        </a:spcAft>
                      </a:pPr>
                      <a:r>
                        <a:rPr lang="en-US" sz="1200">
                          <a:effectLst/>
                        </a:rPr>
                        <a:t>Statistic</a:t>
                      </a:r>
                    </a:p>
                  </a:txBody>
                  <a:tcPr marL="68580" marR="68580" marT="0" marB="0"/>
                </a:tc>
                <a:tc>
                  <a:txBody>
                    <a:bodyPr/>
                    <a:lstStyle/>
                    <a:p>
                      <a:pPr>
                        <a:spcAft>
                          <a:spcPts val="0"/>
                        </a:spcAft>
                      </a:pPr>
                      <a:r>
                        <a:rPr lang="en-US" sz="1200">
                          <a:effectLst/>
                        </a:rPr>
                        <a:t>Description</a:t>
                      </a:r>
                    </a:p>
                  </a:txBody>
                  <a:tcPr marL="68580" marR="68580" marT="0" marB="0"/>
                </a:tc>
                <a:extLst>
                  <a:ext uri="{0D108BD9-81ED-4DB2-BD59-A6C34878D82A}">
                    <a16:rowId xmlns:a16="http://schemas.microsoft.com/office/drawing/2014/main" val="3135352680"/>
                  </a:ext>
                </a:extLst>
              </a:tr>
              <a:tr h="226402">
                <a:tc>
                  <a:txBody>
                    <a:bodyPr/>
                    <a:lstStyle/>
                    <a:p>
                      <a:pPr>
                        <a:spcAft>
                          <a:spcPts val="0"/>
                        </a:spcAft>
                      </a:pPr>
                      <a:r>
                        <a:rPr lang="en-US" sz="1200">
                          <a:effectLst/>
                        </a:rPr>
                        <a:t>DF (Degree of Freedom)</a:t>
                      </a:r>
                      <a:endParaRPr lang="en-US"/>
                    </a:p>
                  </a:txBody>
                  <a:tcPr marL="68580" marR="68580" marT="0" marB="0" anchor="ctr"/>
                </a:tc>
                <a:tc>
                  <a:txBody>
                    <a:bodyPr/>
                    <a:lstStyle/>
                    <a:p>
                      <a:pPr lvl="0">
                        <a:spcAft>
                          <a:spcPts val="0"/>
                        </a:spcAft>
                        <a:buNone/>
                      </a:pPr>
                      <a:r>
                        <a:rPr lang="en-US" sz="1200">
                          <a:solidFill>
                            <a:schemeClr val="bg2"/>
                          </a:solidFill>
                          <a:effectLst/>
                        </a:rPr>
                        <a:t>Degrees of freedom for each of the tests of the coefficients</a:t>
                      </a:r>
                      <a:endParaRPr lang="en-US"/>
                    </a:p>
                  </a:txBody>
                  <a:tcPr marL="68580" marR="68580" marT="0" marB="0" anchor="ctr"/>
                </a:tc>
                <a:extLst>
                  <a:ext uri="{0D108BD9-81ED-4DB2-BD59-A6C34878D82A}">
                    <a16:rowId xmlns:a16="http://schemas.microsoft.com/office/drawing/2014/main" val="887077681"/>
                  </a:ext>
                </a:extLst>
              </a:tr>
              <a:tr h="471675">
                <a:tc>
                  <a:txBody>
                    <a:bodyPr/>
                    <a:lstStyle/>
                    <a:p>
                      <a:pPr lvl="0">
                        <a:spcAft>
                          <a:spcPts val="0"/>
                        </a:spcAft>
                        <a:buNone/>
                      </a:pPr>
                      <a:r>
                        <a:rPr lang="en-US" sz="1200">
                          <a:effectLst/>
                        </a:rPr>
                        <a:t>Model parameters</a:t>
                      </a:r>
                      <a:endParaRPr lang="en-US"/>
                    </a:p>
                  </a:txBody>
                  <a:tcPr marL="68580" marR="68580" marT="0" marB="0" anchor="ctr"/>
                </a:tc>
                <a:tc>
                  <a:txBody>
                    <a:bodyPr/>
                    <a:lstStyle/>
                    <a:p>
                      <a:pPr lvl="0">
                        <a:spcAft>
                          <a:spcPts val="0"/>
                        </a:spcAft>
                        <a:buNone/>
                      </a:pPr>
                      <a:r>
                        <a:rPr lang="en-US" sz="1200">
                          <a:solidFill>
                            <a:schemeClr val="bg2"/>
                          </a:solidFill>
                          <a:effectLst/>
                        </a:rPr>
                        <a:t>The coefficients that describe the impact each IV has on the DV. Assess magnitude and direction</a:t>
                      </a:r>
                      <a:endParaRPr lang="en-US" sz="1200">
                        <a:solidFill>
                          <a:schemeClr val="bg2"/>
                        </a:solidFill>
                      </a:endParaRPr>
                    </a:p>
                  </a:txBody>
                  <a:tcPr marL="68580" marR="68580" marT="0" marB="0" anchor="ctr"/>
                </a:tc>
                <a:extLst>
                  <a:ext uri="{0D108BD9-81ED-4DB2-BD59-A6C34878D82A}">
                    <a16:rowId xmlns:a16="http://schemas.microsoft.com/office/drawing/2014/main" val="831701421"/>
                  </a:ext>
                </a:extLst>
              </a:tr>
              <a:tr h="301407">
                <a:tc>
                  <a:txBody>
                    <a:bodyPr/>
                    <a:lstStyle/>
                    <a:p>
                      <a:pPr lvl="0">
                        <a:spcAft>
                          <a:spcPts val="0"/>
                        </a:spcAft>
                        <a:buNone/>
                      </a:pPr>
                      <a:r>
                        <a:rPr lang="en-US" sz="1200">
                          <a:effectLst/>
                        </a:rPr>
                        <a:t>Parameter Standard Error</a:t>
                      </a:r>
                      <a:endParaRPr lang="en-US"/>
                    </a:p>
                  </a:txBody>
                  <a:tcPr marL="68580" marR="68580" marT="0" marB="0" anchor="ctr"/>
                </a:tc>
                <a:tc>
                  <a:txBody>
                    <a:bodyPr/>
                    <a:lstStyle/>
                    <a:p>
                      <a:pPr lvl="0">
                        <a:spcAft>
                          <a:spcPts val="0"/>
                        </a:spcAft>
                        <a:buNone/>
                      </a:pPr>
                      <a:r>
                        <a:rPr lang="en-US" sz="1200">
                          <a:solidFill>
                            <a:schemeClr val="bg2"/>
                          </a:solidFill>
                          <a:effectLst/>
                        </a:rPr>
                        <a:t>Estimate of the Standard Deviation of the coefficient model parameter</a:t>
                      </a:r>
                      <a:endParaRPr lang="en-US"/>
                    </a:p>
                  </a:txBody>
                  <a:tcPr marL="68580" marR="68580" marT="0" marB="0" anchor="ctr"/>
                </a:tc>
                <a:extLst>
                  <a:ext uri="{0D108BD9-81ED-4DB2-BD59-A6C34878D82A}">
                    <a16:rowId xmlns:a16="http://schemas.microsoft.com/office/drawing/2014/main" val="345968768"/>
                  </a:ext>
                </a:extLst>
              </a:tr>
              <a:tr h="698079">
                <a:tc>
                  <a:txBody>
                    <a:bodyPr/>
                    <a:lstStyle/>
                    <a:p>
                      <a:pPr lvl="0">
                        <a:spcAft>
                          <a:spcPts val="0"/>
                        </a:spcAft>
                        <a:buNone/>
                      </a:pPr>
                      <a:r>
                        <a:rPr lang="en-US" sz="1200">
                          <a:effectLst/>
                        </a:rPr>
                        <a:t>Wald Chi-Square / p-value</a:t>
                      </a:r>
                      <a:endParaRPr lang="en-US" sz="1200"/>
                    </a:p>
                  </a:txBody>
                  <a:tcPr marL="68580" marR="68580" marT="0" marB="0" anchor="ctr"/>
                </a:tc>
                <a:tc>
                  <a:txBody>
                    <a:bodyPr/>
                    <a:lstStyle/>
                    <a:p>
                      <a:pPr lvl="0">
                        <a:spcAft>
                          <a:spcPts val="0"/>
                        </a:spcAft>
                        <a:buNone/>
                      </a:pPr>
                      <a:r>
                        <a:rPr lang="en-US" sz="1200">
                          <a:solidFill>
                            <a:schemeClr val="bg2"/>
                          </a:solidFill>
                          <a:effectLst/>
                        </a:rPr>
                        <a:t>Both are used to assess significance of relationship between each independent variable and the dependent variable.</a:t>
                      </a:r>
                      <a:endParaRPr lang="en-US" sz="1200">
                        <a:solidFill>
                          <a:schemeClr val="bg2"/>
                        </a:solidFill>
                      </a:endParaRPr>
                    </a:p>
                    <a:p>
                      <a:pPr lvl="0">
                        <a:spcAft>
                          <a:spcPts val="0"/>
                        </a:spcAft>
                        <a:buNone/>
                      </a:pPr>
                      <a:r>
                        <a:rPr lang="en-US" sz="1200">
                          <a:solidFill>
                            <a:schemeClr val="bg2"/>
                          </a:solidFill>
                          <a:effectLst/>
                        </a:rPr>
                        <a:t>P-values below 0.05 are preferable</a:t>
                      </a:r>
                      <a:endParaRPr lang="en-US"/>
                    </a:p>
                  </a:txBody>
                  <a:tcPr marL="68580" marR="68580" marT="0" marB="0" anchor="ctr"/>
                </a:tc>
                <a:extLst>
                  <a:ext uri="{0D108BD9-81ED-4DB2-BD59-A6C34878D82A}">
                    <a16:rowId xmlns:a16="http://schemas.microsoft.com/office/drawing/2014/main" val="1951033458"/>
                  </a:ext>
                </a:extLst>
              </a:tr>
              <a:tr h="471675">
                <a:tc>
                  <a:txBody>
                    <a:bodyPr/>
                    <a:lstStyle/>
                    <a:p>
                      <a:pPr lvl="0">
                        <a:spcAft>
                          <a:spcPts val="0"/>
                        </a:spcAft>
                        <a:buNone/>
                      </a:pPr>
                      <a:r>
                        <a:rPr lang="en-US" sz="1200">
                          <a:effectLst/>
                        </a:rPr>
                        <a:t>Standardized Parameter</a:t>
                      </a:r>
                      <a:endParaRPr lang="en-US"/>
                    </a:p>
                    <a:p>
                      <a:pPr lvl="0">
                        <a:spcAft>
                          <a:spcPts val="0"/>
                        </a:spcAft>
                        <a:buNone/>
                      </a:pPr>
                      <a:r>
                        <a:rPr lang="en-US" sz="1200">
                          <a:effectLst/>
                        </a:rPr>
                        <a:t>/ Standardized Parameter Error</a:t>
                      </a:r>
                      <a:endParaRPr lang="en-US"/>
                    </a:p>
                  </a:txBody>
                  <a:tcPr marL="68580" marR="68580" marT="0" marB="0" anchor="ctr"/>
                </a:tc>
                <a:tc>
                  <a:txBody>
                    <a:bodyPr/>
                    <a:lstStyle/>
                    <a:p>
                      <a:pPr lvl="0">
                        <a:spcAft>
                          <a:spcPts val="0"/>
                        </a:spcAft>
                        <a:buNone/>
                      </a:pPr>
                      <a:r>
                        <a:rPr lang="en-US" sz="1200">
                          <a:solidFill>
                            <a:schemeClr val="bg2"/>
                          </a:solidFill>
                          <a:effectLst/>
                        </a:rPr>
                        <a:t>A means to assess the relative effect of each predictor and its associated error.</a:t>
                      </a:r>
                    </a:p>
                    <a:p>
                      <a:pPr lvl="0" algn="l">
                        <a:lnSpc>
                          <a:spcPct val="100000"/>
                        </a:lnSpc>
                        <a:spcBef>
                          <a:spcPts val="0"/>
                        </a:spcBef>
                        <a:spcAft>
                          <a:spcPts val="0"/>
                        </a:spcAft>
                        <a:buNone/>
                      </a:pPr>
                      <a:r>
                        <a:rPr lang="en-US" sz="1200" b="0" i="0" u="none" strike="noStrike" noProof="0">
                          <a:solidFill>
                            <a:schemeClr val="bg2"/>
                          </a:solidFill>
                          <a:effectLst/>
                          <a:latin typeface="Arial"/>
                        </a:rPr>
                        <a:t>Coefficients obtained by </a:t>
                      </a:r>
                      <a:r>
                        <a:rPr lang="en-US" sz="1200" b="0" i="0" u="none" strike="noStrike" noProof="0" err="1">
                          <a:solidFill>
                            <a:schemeClr val="bg2"/>
                          </a:solidFill>
                          <a:effectLst/>
                          <a:latin typeface="Arial"/>
                        </a:rPr>
                        <a:t>standardising</a:t>
                      </a:r>
                      <a:r>
                        <a:rPr lang="en-US" sz="1200" b="0" i="0" u="none" strike="noStrike" noProof="0">
                          <a:solidFill>
                            <a:schemeClr val="bg2"/>
                          </a:solidFill>
                          <a:effectLst/>
                          <a:latin typeface="Arial"/>
                        </a:rPr>
                        <a:t> the independent and the dependent variables.</a:t>
                      </a:r>
                    </a:p>
                    <a:p>
                      <a:pPr lvl="0" algn="l">
                        <a:lnSpc>
                          <a:spcPct val="100000"/>
                        </a:lnSpc>
                        <a:spcBef>
                          <a:spcPts val="0"/>
                        </a:spcBef>
                        <a:spcAft>
                          <a:spcPts val="0"/>
                        </a:spcAft>
                        <a:buNone/>
                      </a:pPr>
                      <a:r>
                        <a:rPr lang="en-US" sz="1200" b="0" i="0" u="none" strike="noStrike" noProof="0">
                          <a:solidFill>
                            <a:schemeClr val="bg2"/>
                          </a:solidFill>
                          <a:effectLst/>
                          <a:latin typeface="Arial"/>
                        </a:rPr>
                        <a:t>Because of standardizing, coefficients can be directly compared using the standardized regression coefficient and relative impact can be assessed</a:t>
                      </a:r>
                      <a:endParaRPr lang="en-US">
                        <a:solidFill>
                          <a:schemeClr val="bg2"/>
                        </a:solidFill>
                      </a:endParaRPr>
                    </a:p>
                  </a:txBody>
                  <a:tcPr marL="68580" marR="68580" marT="0" marB="0" anchor="ctr"/>
                </a:tc>
                <a:extLst>
                  <a:ext uri="{0D108BD9-81ED-4DB2-BD59-A6C34878D82A}">
                    <a16:rowId xmlns:a16="http://schemas.microsoft.com/office/drawing/2014/main" val="1766538509"/>
                  </a:ext>
                </a:extLst>
              </a:tr>
              <a:tr h="406958">
                <a:tc>
                  <a:txBody>
                    <a:bodyPr/>
                    <a:lstStyle/>
                    <a:p>
                      <a:pPr lvl="0">
                        <a:spcAft>
                          <a:spcPts val="0"/>
                        </a:spcAft>
                        <a:buNone/>
                      </a:pPr>
                      <a:r>
                        <a:rPr lang="en-US" sz="1200">
                          <a:effectLst/>
                        </a:rPr>
                        <a:t>Confidence Interval (-95%, +95%)</a:t>
                      </a:r>
                    </a:p>
                  </a:txBody>
                  <a:tcPr marL="68580" marR="68580" marT="0" marB="0" anchor="ctr"/>
                </a:tc>
                <a:tc>
                  <a:txBody>
                    <a:bodyPr/>
                    <a:lstStyle/>
                    <a:p>
                      <a:pPr lvl="0">
                        <a:spcAft>
                          <a:spcPts val="0"/>
                        </a:spcAft>
                        <a:buNone/>
                      </a:pPr>
                      <a:r>
                        <a:rPr lang="en-US" sz="1200" b="0" i="0" u="none" strike="noStrike" noProof="0">
                          <a:solidFill>
                            <a:schemeClr val="bg2"/>
                          </a:solidFill>
                          <a:effectLst/>
                          <a:latin typeface="Arial"/>
                        </a:rPr>
                        <a:t>Confidence intervals calculated using standardized parameter error</a:t>
                      </a:r>
                    </a:p>
                  </a:txBody>
                  <a:tcPr marL="68580" marR="68580" marT="0" marB="0" anchor="ctr"/>
                </a:tc>
                <a:extLst>
                  <a:ext uri="{0D108BD9-81ED-4DB2-BD59-A6C34878D82A}">
                    <a16:rowId xmlns:a16="http://schemas.microsoft.com/office/drawing/2014/main" val="3202334292"/>
                  </a:ext>
                </a:extLst>
              </a:tr>
              <a:tr h="689568">
                <a:tc>
                  <a:txBody>
                    <a:bodyPr/>
                    <a:lstStyle/>
                    <a:p>
                      <a:pPr lvl="0">
                        <a:spcAft>
                          <a:spcPts val="0"/>
                        </a:spcAft>
                        <a:buNone/>
                      </a:pPr>
                      <a:r>
                        <a:rPr lang="en-US" sz="1200">
                          <a:effectLst/>
                        </a:rPr>
                        <a:t>Odds</a:t>
                      </a:r>
                    </a:p>
                  </a:txBody>
                  <a:tcPr marL="68580" marR="68580" marT="0" marB="0" anchor="ctr"/>
                </a:tc>
                <a:tc>
                  <a:txBody>
                    <a:bodyPr/>
                    <a:lstStyle/>
                    <a:p>
                      <a:pPr lvl="0" algn="l">
                        <a:lnSpc>
                          <a:spcPct val="100000"/>
                        </a:lnSpc>
                        <a:spcBef>
                          <a:spcPts val="0"/>
                        </a:spcBef>
                        <a:spcAft>
                          <a:spcPts val="0"/>
                        </a:spcAft>
                        <a:buNone/>
                      </a:pPr>
                      <a:r>
                        <a:rPr lang="en-US" sz="1200" b="0" i="0" u="none" strike="noStrike" noProof="0">
                          <a:solidFill>
                            <a:schemeClr val="bg2"/>
                          </a:solidFill>
                          <a:effectLst/>
                          <a:latin typeface="Arial"/>
                        </a:rPr>
                        <a:t>The odds ratios are exponentiated model parameters and show how one-unit increase in the independent variable affects the odds of being in the selected category of the DV</a:t>
                      </a:r>
                    </a:p>
                  </a:txBody>
                  <a:tcPr marL="68580" marR="68580" marT="0" marB="0" anchor="ctr"/>
                </a:tc>
                <a:extLst>
                  <a:ext uri="{0D108BD9-81ED-4DB2-BD59-A6C34878D82A}">
                    <a16:rowId xmlns:a16="http://schemas.microsoft.com/office/drawing/2014/main" val="3254985162"/>
                  </a:ext>
                </a:extLst>
              </a:tr>
            </a:tbl>
          </a:graphicData>
        </a:graphic>
      </p:graphicFrame>
      <p:sp>
        <p:nvSpPr>
          <p:cNvPr id="3" name="Slide Number Placeholder 2">
            <a:extLst>
              <a:ext uri="{FF2B5EF4-FFF2-40B4-BE49-F238E27FC236}">
                <a16:creationId xmlns:a16="http://schemas.microsoft.com/office/drawing/2014/main" id="{59FC0B35-ECC3-4CA4-ACE0-D5D164FB7B53}"/>
              </a:ext>
            </a:extLst>
          </p:cNvPr>
          <p:cNvSpPr>
            <a:spLocks noGrp="1"/>
          </p:cNvSpPr>
          <p:nvPr>
            <p:ph type="sldNum" sz="quarter" idx="10"/>
          </p:nvPr>
        </p:nvSpPr>
        <p:spPr/>
        <p:txBody>
          <a:bodyPr/>
          <a:lstStyle/>
          <a:p>
            <a:fld id="{C51B5984-C094-0A42-BFB6-9F57449A1222}" type="slidenum">
              <a:rPr lang="en-US" dirty="0" smtClean="0"/>
              <a:pPr/>
              <a:t>343</a:t>
            </a:fld>
            <a:endParaRPr lang="en-US"/>
          </a:p>
        </p:txBody>
      </p:sp>
    </p:spTree>
    <p:extLst>
      <p:ext uri="{BB962C8B-B14F-4D97-AF65-F5344CB8AC3E}">
        <p14:creationId xmlns:p14="http://schemas.microsoft.com/office/powerpoint/2010/main" val="391948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98EFA7-A80D-4E86-9F01-7909806054D5}"/>
              </a:ext>
            </a:extLst>
          </p:cNvPr>
          <p:cNvSpPr>
            <a:spLocks noGrp="1"/>
          </p:cNvSpPr>
          <p:nvPr>
            <p:ph type="body" sz="quarter" idx="11"/>
          </p:nvPr>
        </p:nvSpPr>
        <p:spPr>
          <a:xfrm>
            <a:off x="457200" y="975278"/>
            <a:ext cx="5169877" cy="3445524"/>
          </a:xfrm>
        </p:spPr>
        <p:txBody>
          <a:bodyPr vert="horz" lIns="91440" tIns="45720" rIns="91440" bIns="45720" rtlCol="0" anchor="t">
            <a:noAutofit/>
          </a:bodyPr>
          <a:lstStyle/>
          <a:p>
            <a:pPr marL="285750" indent="-285750">
              <a:buFont typeface="Arial"/>
              <a:buChar char="•"/>
            </a:pPr>
            <a:r>
              <a:rPr lang="en-US">
                <a:ea typeface="+mn-lt"/>
                <a:cs typeface="+mn-lt"/>
              </a:rPr>
              <a:t>Used to identify potential multicollinearity issues</a:t>
            </a:r>
          </a:p>
          <a:p>
            <a:pPr marL="285750" indent="-285750">
              <a:buFont typeface="Arial"/>
              <a:buChar char="•"/>
            </a:pPr>
            <a:r>
              <a:rPr lang="en-US">
                <a:ea typeface="+mn-lt"/>
                <a:cs typeface="+mn-lt"/>
              </a:rPr>
              <a:t>Multicollinearity reflects relationships between pairs of independent variables </a:t>
            </a:r>
          </a:p>
          <a:p>
            <a:pPr marL="285750" indent="-285750">
              <a:buFont typeface="Arial"/>
              <a:buChar char="•"/>
            </a:pPr>
            <a:r>
              <a:rPr lang="en-US">
                <a:ea typeface="+mn-lt"/>
                <a:cs typeface="+mn-lt"/>
              </a:rPr>
              <a:t>We want to see low VIF (Variance Inflation Factors). Low means around 1</a:t>
            </a:r>
            <a:endParaRPr lang="en-US">
              <a:cs typeface="Arial" panose="020B0604020202020204"/>
            </a:endParaRPr>
          </a:p>
          <a:p>
            <a:pPr marL="285750" indent="-285750">
              <a:buFont typeface="Arial"/>
              <a:buChar char="•"/>
            </a:pPr>
            <a:r>
              <a:rPr lang="en-US">
                <a:ea typeface="+mn-lt"/>
                <a:cs typeface="+mn-lt"/>
              </a:rPr>
              <a:t>We should be cautious when see values close to 5</a:t>
            </a:r>
          </a:p>
          <a:p>
            <a:pPr marL="285750" indent="-285750">
              <a:buFont typeface="Arial"/>
              <a:buChar char="•"/>
            </a:pPr>
            <a:r>
              <a:rPr lang="en-US">
                <a:ea typeface="+mn-lt"/>
                <a:cs typeface="+mn-lt"/>
              </a:rPr>
              <a:t>High values are close to 10. Reflects highly related variables</a:t>
            </a:r>
          </a:p>
          <a:p>
            <a:pPr marL="285750" indent="-285750">
              <a:buFont typeface="Arial"/>
              <a:buChar char="•"/>
            </a:pPr>
            <a:endParaRPr lang="en-US">
              <a:ea typeface="+mn-lt"/>
              <a:cs typeface="+mn-lt"/>
            </a:endParaRP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8E24346A-4B73-48B1-82FF-A30F0355E98F}"/>
              </a:ext>
            </a:extLst>
          </p:cNvPr>
          <p:cNvSpPr>
            <a:spLocks noGrp="1"/>
          </p:cNvSpPr>
          <p:nvPr>
            <p:ph type="title"/>
          </p:nvPr>
        </p:nvSpPr>
        <p:spPr/>
        <p:txBody>
          <a:bodyPr/>
          <a:lstStyle/>
          <a:p>
            <a:r>
              <a:rPr lang="en-US"/>
              <a:t>Variance Inflation Factors</a:t>
            </a:r>
          </a:p>
        </p:txBody>
      </p:sp>
      <p:pic>
        <p:nvPicPr>
          <p:cNvPr id="4" name="Picture 4" descr="A screenshot of a cell phone&#10;&#10;Description generated with very high confidence">
            <a:extLst>
              <a:ext uri="{FF2B5EF4-FFF2-40B4-BE49-F238E27FC236}">
                <a16:creationId xmlns:a16="http://schemas.microsoft.com/office/drawing/2014/main" id="{6799961D-621D-4B7D-A38A-BF6F66F7EBFD}"/>
              </a:ext>
            </a:extLst>
          </p:cNvPr>
          <p:cNvPicPr>
            <a:picLocks noChangeAspect="1"/>
          </p:cNvPicPr>
          <p:nvPr/>
        </p:nvPicPr>
        <p:blipFill>
          <a:blip r:embed="rId3"/>
          <a:stretch>
            <a:fillRect/>
          </a:stretch>
        </p:blipFill>
        <p:spPr>
          <a:xfrm>
            <a:off x="5983793" y="432707"/>
            <a:ext cx="2690446" cy="4114800"/>
          </a:xfrm>
          <a:prstGeom prst="rect">
            <a:avLst/>
          </a:prstGeom>
          <a:ln>
            <a:solidFill>
              <a:schemeClr val="tx1">
                <a:lumMod val="65000"/>
                <a:lumOff val="35000"/>
              </a:schemeClr>
            </a:solidFill>
          </a:ln>
        </p:spPr>
      </p:pic>
      <p:sp>
        <p:nvSpPr>
          <p:cNvPr id="5" name="Slide Number Placeholder 4">
            <a:extLst>
              <a:ext uri="{FF2B5EF4-FFF2-40B4-BE49-F238E27FC236}">
                <a16:creationId xmlns:a16="http://schemas.microsoft.com/office/drawing/2014/main" id="{1D574BDE-4211-4CE8-BB21-3C4E59561C25}"/>
              </a:ext>
            </a:extLst>
          </p:cNvPr>
          <p:cNvSpPr>
            <a:spLocks noGrp="1"/>
          </p:cNvSpPr>
          <p:nvPr>
            <p:ph type="sldNum" sz="quarter" idx="10"/>
          </p:nvPr>
        </p:nvSpPr>
        <p:spPr/>
        <p:txBody>
          <a:bodyPr/>
          <a:lstStyle/>
          <a:p>
            <a:fld id="{C51B5984-C094-0A42-BFB6-9F57449A1222}" type="slidenum">
              <a:rPr lang="en-US" dirty="0" smtClean="0"/>
              <a:pPr/>
              <a:t>344</a:t>
            </a:fld>
            <a:endParaRPr lang="en-US"/>
          </a:p>
        </p:txBody>
      </p:sp>
    </p:spTree>
    <p:extLst>
      <p:ext uri="{BB962C8B-B14F-4D97-AF65-F5344CB8AC3E}">
        <p14:creationId xmlns:p14="http://schemas.microsoft.com/office/powerpoint/2010/main" val="176992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F74C09-3428-4092-8E52-82C35FEB2E87}"/>
              </a:ext>
            </a:extLst>
          </p:cNvPr>
          <p:cNvSpPr>
            <a:spLocks noGrp="1"/>
          </p:cNvSpPr>
          <p:nvPr>
            <p:ph type="body" sz="quarter" idx="11"/>
          </p:nvPr>
        </p:nvSpPr>
        <p:spPr/>
        <p:txBody>
          <a:bodyPr vert="horz" lIns="91440" tIns="45720" rIns="91440" bIns="45720" rtlCol="0" anchor="t">
            <a:noAutofit/>
          </a:bodyPr>
          <a:lstStyle/>
          <a:p>
            <a:pPr marL="285750" indent="-285750">
              <a:buFont typeface="Arial"/>
              <a:buChar char="•"/>
            </a:pPr>
            <a:r>
              <a:rPr lang="en-US">
                <a:ea typeface="+mn-lt"/>
                <a:cs typeface="+mn-lt"/>
              </a:rPr>
              <a:t>The last section of output contains the model equations</a:t>
            </a:r>
            <a:endParaRPr lang="en-US"/>
          </a:p>
          <a:p>
            <a:pPr>
              <a:buFont typeface="Arial"/>
              <a:buChar char="•"/>
            </a:pPr>
            <a:r>
              <a:rPr lang="en-US">
                <a:ea typeface="+mn-lt"/>
                <a:cs typeface="+mn-lt"/>
              </a:rPr>
              <a:t>The formula is exp(Z0)/(1 + exp(Z0)), where Z0 is the log odds expression shown below</a:t>
            </a:r>
            <a:endParaRPr lang="en-US">
              <a:cs typeface="Arial"/>
            </a:endParaRPr>
          </a:p>
          <a:p>
            <a:pPr>
              <a:buFont typeface="Arial"/>
              <a:buChar char="•"/>
            </a:pPr>
            <a:r>
              <a:rPr lang="en-US">
                <a:ea typeface="+mn-lt"/>
                <a:cs typeface="+mn-lt"/>
              </a:rPr>
              <a:t>The coefficients of the linear expression Z0 are the values in the Model Parameters column of the Independent Variable Statistics table </a:t>
            </a:r>
            <a:endParaRPr lang="en-US">
              <a:cs typeface="Arial"/>
            </a:endParaRPr>
          </a:p>
        </p:txBody>
      </p:sp>
      <p:sp>
        <p:nvSpPr>
          <p:cNvPr id="2" name="Title 1">
            <a:extLst>
              <a:ext uri="{FF2B5EF4-FFF2-40B4-BE49-F238E27FC236}">
                <a16:creationId xmlns:a16="http://schemas.microsoft.com/office/drawing/2014/main" id="{9E05F1FE-1C8E-439A-B804-A9794603ACCE}"/>
              </a:ext>
            </a:extLst>
          </p:cNvPr>
          <p:cNvSpPr>
            <a:spLocks noGrp="1"/>
          </p:cNvSpPr>
          <p:nvPr>
            <p:ph type="title"/>
          </p:nvPr>
        </p:nvSpPr>
        <p:spPr/>
        <p:txBody>
          <a:bodyPr/>
          <a:lstStyle/>
          <a:p>
            <a:r>
              <a:rPr lang="en-US">
                <a:latin typeface="Arial"/>
                <a:cs typeface="Arial"/>
              </a:rPr>
              <a:t>Model Formula</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CE728B1A-0825-491A-B9D4-DCEC4BB5DDDF}"/>
              </a:ext>
            </a:extLst>
          </p:cNvPr>
          <p:cNvPicPr>
            <a:picLocks noChangeAspect="1"/>
          </p:cNvPicPr>
          <p:nvPr/>
        </p:nvPicPr>
        <p:blipFill>
          <a:blip r:embed="rId3"/>
          <a:stretch>
            <a:fillRect/>
          </a:stretch>
        </p:blipFill>
        <p:spPr>
          <a:xfrm>
            <a:off x="713434" y="2274587"/>
            <a:ext cx="7761094" cy="2327666"/>
          </a:xfrm>
          <a:prstGeom prst="rect">
            <a:avLst/>
          </a:prstGeom>
          <a:ln>
            <a:solidFill>
              <a:schemeClr val="tx1">
                <a:lumMod val="65000"/>
                <a:lumOff val="35000"/>
              </a:schemeClr>
            </a:solidFill>
          </a:ln>
        </p:spPr>
      </p:pic>
      <p:sp>
        <p:nvSpPr>
          <p:cNvPr id="4" name="Slide Number Placeholder 3">
            <a:extLst>
              <a:ext uri="{FF2B5EF4-FFF2-40B4-BE49-F238E27FC236}">
                <a16:creationId xmlns:a16="http://schemas.microsoft.com/office/drawing/2014/main" id="{6FF37BBA-F208-4C74-97F8-E1A60A58CEB0}"/>
              </a:ext>
            </a:extLst>
          </p:cNvPr>
          <p:cNvSpPr>
            <a:spLocks noGrp="1"/>
          </p:cNvSpPr>
          <p:nvPr>
            <p:ph type="sldNum" sz="quarter" idx="10"/>
          </p:nvPr>
        </p:nvSpPr>
        <p:spPr/>
        <p:txBody>
          <a:bodyPr/>
          <a:lstStyle/>
          <a:p>
            <a:fld id="{C51B5984-C094-0A42-BFB6-9F57449A1222}" type="slidenum">
              <a:rPr lang="en-US" dirty="0" smtClean="0"/>
              <a:pPr/>
              <a:t>345</a:t>
            </a:fld>
            <a:endParaRPr lang="en-US"/>
          </a:p>
        </p:txBody>
      </p:sp>
    </p:spTree>
    <p:extLst>
      <p:ext uri="{BB962C8B-B14F-4D97-AF65-F5344CB8AC3E}">
        <p14:creationId xmlns:p14="http://schemas.microsoft.com/office/powerpoint/2010/main" val="22064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68348E-0D21-4C26-8390-B22F53C539A4}"/>
              </a:ext>
            </a:extLst>
          </p:cNvPr>
          <p:cNvSpPr>
            <a:spLocks noGrp="1"/>
          </p:cNvSpPr>
          <p:nvPr>
            <p:ph type="body" sz="quarter" idx="11"/>
          </p:nvPr>
        </p:nvSpPr>
        <p:spPr>
          <a:xfrm>
            <a:off x="398449" y="777657"/>
            <a:ext cx="4552011" cy="3963612"/>
          </a:xfrm>
        </p:spPr>
        <p:txBody>
          <a:bodyPr vert="horz" lIns="91440" tIns="45720" rIns="91440" bIns="45720" rtlCol="0" anchor="t">
            <a:noAutofit/>
          </a:bodyPr>
          <a:lstStyle/>
          <a:p>
            <a:pPr marL="285750" indent="-285750">
              <a:buFont typeface="Arial"/>
              <a:buChar char="•"/>
            </a:pPr>
            <a:r>
              <a:rPr lang="en-US">
                <a:cs typeface="Arial"/>
              </a:rPr>
              <a:t>Models may be run several times to address issues like: </a:t>
            </a:r>
          </a:p>
          <a:p>
            <a:pPr marL="457200" indent="-228600">
              <a:buFont typeface="Arial"/>
              <a:buChar char="•"/>
            </a:pPr>
            <a:r>
              <a:rPr lang="en-US">
                <a:cs typeface="Arial"/>
              </a:rPr>
              <a:t>There are insignificant variables in the model i.e. p-value is greater than 0.05</a:t>
            </a:r>
          </a:p>
          <a:p>
            <a:pPr lvl="1">
              <a:buFont typeface="Arial"/>
              <a:buChar char="•"/>
            </a:pPr>
            <a:r>
              <a:rPr lang="en-US">
                <a:latin typeface="+mn-lt"/>
                <a:cs typeface="Arial"/>
              </a:rPr>
              <a:t>There is multicollinearity between IVs, assessed from VIF (Variance Inflation Factors) table</a:t>
            </a:r>
            <a:endParaRPr lang="en-US">
              <a:cs typeface="Arial"/>
            </a:endParaRPr>
          </a:p>
          <a:p>
            <a:pPr lvl="1">
              <a:buFont typeface="Arial"/>
              <a:buChar char="•"/>
            </a:pPr>
            <a:r>
              <a:rPr lang="en-US">
                <a:latin typeface="+mn-lt"/>
                <a:cs typeface="Arial"/>
              </a:rPr>
              <a:t>The number of dummy variables for categorical variables is too large</a:t>
            </a:r>
            <a:endParaRPr lang="en-US">
              <a:cs typeface="Arial"/>
            </a:endParaRPr>
          </a:p>
          <a:p>
            <a:pPr lvl="1">
              <a:buFont typeface="Arial"/>
              <a:buChar char="•"/>
            </a:pPr>
            <a:r>
              <a:rPr lang="en-US">
                <a:latin typeface="+mn-lt"/>
                <a:cs typeface="Arial"/>
              </a:rPr>
              <a:t>Coefficients are unexplainable</a:t>
            </a:r>
            <a:endParaRPr lang="en-US">
              <a:cs typeface="Arial"/>
            </a:endParaRPr>
          </a:p>
          <a:p>
            <a:pPr lvl="2">
              <a:buFont typeface="Arial"/>
              <a:buChar char="•"/>
            </a:pPr>
            <a:r>
              <a:rPr lang="en-US">
                <a:cs typeface="Arial"/>
              </a:rPr>
              <a:t>T</a:t>
            </a:r>
            <a:r>
              <a:rPr lang="en-US">
                <a:latin typeface="+mn-lt"/>
                <a:cs typeface="Arial"/>
              </a:rPr>
              <a:t>he </a:t>
            </a:r>
            <a:r>
              <a:rPr lang="en-US">
                <a:cs typeface="Arial"/>
              </a:rPr>
              <a:t>s</a:t>
            </a:r>
            <a:r>
              <a:rPr lang="en-US">
                <a:latin typeface="+mn-lt"/>
                <a:cs typeface="Arial"/>
              </a:rPr>
              <a:t>ign of parameter coefficients contradicts the actual data, showing the increase in the </a:t>
            </a:r>
            <a:r>
              <a:rPr lang="en-US">
                <a:cs typeface="Arial"/>
              </a:rPr>
              <a:t>DV</a:t>
            </a:r>
            <a:r>
              <a:rPr lang="en-US">
                <a:latin typeface="+mn-lt"/>
                <a:cs typeface="Arial"/>
              </a:rPr>
              <a:t>, whilst the actual data shows decrease in the </a:t>
            </a:r>
            <a:r>
              <a:rPr lang="en-US">
                <a:cs typeface="Arial"/>
              </a:rPr>
              <a:t>DV</a:t>
            </a:r>
            <a:r>
              <a:rPr lang="en-US">
                <a:latin typeface="+mn-lt"/>
                <a:cs typeface="Arial"/>
              </a:rPr>
              <a:t>. This effect could be due to confounding variables or other interactions</a:t>
            </a:r>
            <a:endParaRPr lang="en-US">
              <a:latin typeface="Arial" panose="020B0604020202020204" pitchFamily="34" charset="0"/>
              <a:cs typeface="Arial"/>
            </a:endParaRPr>
          </a:p>
          <a:p>
            <a:endParaRPr lang="en-US">
              <a:cs typeface="Arial"/>
            </a:endParaRPr>
          </a:p>
        </p:txBody>
      </p:sp>
      <p:sp>
        <p:nvSpPr>
          <p:cNvPr id="2" name="Title 1">
            <a:extLst>
              <a:ext uri="{FF2B5EF4-FFF2-40B4-BE49-F238E27FC236}">
                <a16:creationId xmlns:a16="http://schemas.microsoft.com/office/drawing/2014/main" id="{FC645A21-B959-49B6-89DA-FAE861A612F1}"/>
              </a:ext>
            </a:extLst>
          </p:cNvPr>
          <p:cNvSpPr>
            <a:spLocks noGrp="1"/>
          </p:cNvSpPr>
          <p:nvPr>
            <p:ph type="title"/>
          </p:nvPr>
        </p:nvSpPr>
        <p:spPr/>
        <p:txBody>
          <a:bodyPr/>
          <a:lstStyle/>
          <a:p>
            <a:r>
              <a:rPr lang="en-US">
                <a:latin typeface="Arial"/>
                <a:cs typeface="Arial"/>
              </a:rPr>
              <a:t>When to Re-run the Model</a:t>
            </a:r>
            <a:endParaRPr lang="en-US"/>
          </a:p>
        </p:txBody>
      </p:sp>
      <p:grpSp>
        <p:nvGrpSpPr>
          <p:cNvPr id="17" name="Group 16">
            <a:extLst>
              <a:ext uri="{FF2B5EF4-FFF2-40B4-BE49-F238E27FC236}">
                <a16:creationId xmlns:a16="http://schemas.microsoft.com/office/drawing/2014/main" id="{E4BC8583-1E97-4629-ACA9-84BCEF1649E8}"/>
              </a:ext>
            </a:extLst>
          </p:cNvPr>
          <p:cNvGrpSpPr/>
          <p:nvPr/>
        </p:nvGrpSpPr>
        <p:grpSpPr>
          <a:xfrm>
            <a:off x="5324934" y="534432"/>
            <a:ext cx="3333540" cy="3812628"/>
            <a:chOff x="5324934" y="534432"/>
            <a:chExt cx="3333540" cy="3812628"/>
          </a:xfrm>
        </p:grpSpPr>
        <p:pic>
          <p:nvPicPr>
            <p:cNvPr id="6" name="Picture 4" descr="A screenshot of a cell phone&#10;&#10;Description generated with high confidence">
              <a:extLst>
                <a:ext uri="{FF2B5EF4-FFF2-40B4-BE49-F238E27FC236}">
                  <a16:creationId xmlns:a16="http://schemas.microsoft.com/office/drawing/2014/main" id="{32F18598-C9C9-4C6F-8A79-9083676F1392}"/>
                </a:ext>
              </a:extLst>
            </p:cNvPr>
            <p:cNvPicPr>
              <a:picLocks noChangeAspect="1"/>
            </p:cNvPicPr>
            <p:nvPr/>
          </p:nvPicPr>
          <p:blipFill>
            <a:blip r:embed="rId3"/>
            <a:stretch>
              <a:fillRect/>
            </a:stretch>
          </p:blipFill>
          <p:spPr>
            <a:xfrm>
              <a:off x="5324934" y="534432"/>
              <a:ext cx="3333540" cy="3812628"/>
            </a:xfrm>
            <a:prstGeom prst="rect">
              <a:avLst/>
            </a:prstGeom>
            <a:ln>
              <a:solidFill>
                <a:schemeClr val="tx1">
                  <a:lumMod val="65000"/>
                  <a:lumOff val="35000"/>
                </a:schemeClr>
              </a:solidFill>
            </a:ln>
          </p:spPr>
        </p:pic>
        <p:sp>
          <p:nvSpPr>
            <p:cNvPr id="10" name="Rectangle: Rounded Corners 9">
              <a:extLst>
                <a:ext uri="{FF2B5EF4-FFF2-40B4-BE49-F238E27FC236}">
                  <a16:creationId xmlns:a16="http://schemas.microsoft.com/office/drawing/2014/main" id="{618A4B8F-CA16-4404-8779-AA52DAEC2832}"/>
                </a:ext>
              </a:extLst>
            </p:cNvPr>
            <p:cNvSpPr/>
            <p:nvPr/>
          </p:nvSpPr>
          <p:spPr>
            <a:xfrm>
              <a:off x="5609552" y="1135381"/>
              <a:ext cx="303461" cy="1516816"/>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572101D-79AF-465D-8585-86E7C83655B7}"/>
                </a:ext>
              </a:extLst>
            </p:cNvPr>
            <p:cNvSpPr/>
            <p:nvPr/>
          </p:nvSpPr>
          <p:spPr>
            <a:xfrm>
              <a:off x="5609552" y="2678966"/>
              <a:ext cx="303460" cy="1634320"/>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6F95B12-97BA-4565-B699-5D1C538F4D0C}"/>
                </a:ext>
              </a:extLst>
            </p:cNvPr>
            <p:cNvSpPr/>
            <p:nvPr/>
          </p:nvSpPr>
          <p:spPr>
            <a:xfrm>
              <a:off x="6934150" y="1316979"/>
              <a:ext cx="228686" cy="149489"/>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54D8AAC-7764-4901-920A-526BD662E317}"/>
                </a:ext>
              </a:extLst>
            </p:cNvPr>
            <p:cNvSpPr/>
            <p:nvPr/>
          </p:nvSpPr>
          <p:spPr>
            <a:xfrm>
              <a:off x="6934150" y="2844539"/>
              <a:ext cx="228686" cy="149489"/>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05CD580C-3EB9-4D7A-AD58-4DDA85D60CF0}"/>
                </a:ext>
              </a:extLst>
            </p:cNvPr>
            <p:cNvSpPr/>
            <p:nvPr/>
          </p:nvSpPr>
          <p:spPr>
            <a:xfrm>
              <a:off x="6934150" y="4163796"/>
              <a:ext cx="228686" cy="149489"/>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6AF9F20-238E-4376-98CC-0918E73FCDDA}"/>
                </a:ext>
              </a:extLst>
            </p:cNvPr>
            <p:cNvSpPr/>
            <p:nvPr/>
          </p:nvSpPr>
          <p:spPr>
            <a:xfrm>
              <a:off x="6934149" y="3651048"/>
              <a:ext cx="228686" cy="149489"/>
            </a:xfrm>
            <a:prstGeom prst="roundRect">
              <a:avLst/>
            </a:prstGeom>
            <a:solidFill>
              <a:srgbClr val="FA461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691C02D6-13A5-47B6-AAFB-C38EAFE291C9}"/>
              </a:ext>
            </a:extLst>
          </p:cNvPr>
          <p:cNvSpPr>
            <a:spLocks noGrp="1"/>
          </p:cNvSpPr>
          <p:nvPr>
            <p:ph type="sldNum" sz="quarter" idx="10"/>
          </p:nvPr>
        </p:nvSpPr>
        <p:spPr/>
        <p:txBody>
          <a:bodyPr/>
          <a:lstStyle/>
          <a:p>
            <a:fld id="{C51B5984-C094-0A42-BFB6-9F57449A1222}" type="slidenum">
              <a:rPr lang="en-US" dirty="0" smtClean="0"/>
              <a:pPr/>
              <a:t>346</a:t>
            </a:fld>
            <a:endParaRPr lang="en-US"/>
          </a:p>
        </p:txBody>
      </p:sp>
    </p:spTree>
    <p:extLst>
      <p:ext uri="{BB962C8B-B14F-4D97-AF65-F5344CB8AC3E}">
        <p14:creationId xmlns:p14="http://schemas.microsoft.com/office/powerpoint/2010/main" val="21914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DF9A91-4ABA-4AAF-9000-13478CC38F53}"/>
              </a:ext>
            </a:extLst>
          </p:cNvPr>
          <p:cNvSpPr>
            <a:spLocks noGrp="1"/>
          </p:cNvSpPr>
          <p:nvPr>
            <p:ph type="body" sz="quarter" idx="11"/>
          </p:nvPr>
        </p:nvSpPr>
        <p:spPr>
          <a:xfrm>
            <a:off x="457200" y="975278"/>
            <a:ext cx="3804871" cy="3445524"/>
          </a:xfrm>
        </p:spPr>
        <p:txBody>
          <a:bodyPr vert="horz" lIns="91440" tIns="45720" rIns="91440" bIns="45720" rtlCol="0" anchor="t">
            <a:noAutofit/>
          </a:bodyPr>
          <a:lstStyle/>
          <a:p>
            <a:r>
              <a:rPr lang="en-US">
                <a:cs typeface="Arial"/>
              </a:rPr>
              <a:t>Replace IVs that have too many categories with the ones created in the Variable Transformations node</a:t>
            </a:r>
            <a:endParaRPr lang="en-US"/>
          </a:p>
          <a:p>
            <a:r>
              <a:rPr lang="en-US">
                <a:cs typeface="Arial"/>
              </a:rPr>
              <a:t>Re-run the model</a:t>
            </a:r>
            <a:endParaRPr lang="en-US"/>
          </a:p>
          <a:p>
            <a:r>
              <a:rPr lang="en-US">
                <a:cs typeface="Arial"/>
              </a:rPr>
              <a:t>Notice the high VIF values  </a:t>
            </a:r>
          </a:p>
          <a:p>
            <a:pPr lvl="1"/>
            <a:r>
              <a:rPr lang="en-US">
                <a:latin typeface="Arial"/>
                <a:cs typeface="Arial"/>
              </a:rPr>
              <a:t>Go back and remove those IVs with high VIF</a:t>
            </a:r>
          </a:p>
          <a:p>
            <a:r>
              <a:rPr lang="en-US">
                <a:latin typeface="Arial"/>
                <a:cs typeface="Arial"/>
              </a:rPr>
              <a:t>Question: How did Entropy Explained change?</a:t>
            </a:r>
          </a:p>
        </p:txBody>
      </p:sp>
      <p:sp>
        <p:nvSpPr>
          <p:cNvPr id="3" name="Title 2">
            <a:extLst>
              <a:ext uri="{FF2B5EF4-FFF2-40B4-BE49-F238E27FC236}">
                <a16:creationId xmlns:a16="http://schemas.microsoft.com/office/drawing/2014/main" id="{F24F5F5C-6ECF-46DD-B387-189C6A05BC61}"/>
              </a:ext>
            </a:extLst>
          </p:cNvPr>
          <p:cNvSpPr>
            <a:spLocks noGrp="1"/>
          </p:cNvSpPr>
          <p:nvPr>
            <p:ph type="title"/>
          </p:nvPr>
        </p:nvSpPr>
        <p:spPr/>
        <p:txBody>
          <a:bodyPr/>
          <a:lstStyle/>
          <a:p>
            <a:r>
              <a:rPr lang="en-US">
                <a:latin typeface="Arial"/>
                <a:cs typeface="Arial"/>
              </a:rPr>
              <a:t>Rerun the model</a:t>
            </a:r>
            <a:endParaRPr lang="en-US"/>
          </a:p>
        </p:txBody>
      </p:sp>
      <p:sp>
        <p:nvSpPr>
          <p:cNvPr id="4" name="Slide Number Placeholder 3">
            <a:extLst>
              <a:ext uri="{FF2B5EF4-FFF2-40B4-BE49-F238E27FC236}">
                <a16:creationId xmlns:a16="http://schemas.microsoft.com/office/drawing/2014/main" id="{2B159061-45C9-42E7-81F5-618CF8E665A5}"/>
              </a:ext>
            </a:extLst>
          </p:cNvPr>
          <p:cNvSpPr>
            <a:spLocks noGrp="1"/>
          </p:cNvSpPr>
          <p:nvPr>
            <p:ph type="sldNum" sz="quarter" idx="10"/>
          </p:nvPr>
        </p:nvSpPr>
        <p:spPr/>
        <p:txBody>
          <a:bodyPr/>
          <a:lstStyle/>
          <a:p>
            <a:fld id="{C51B5984-C094-0A42-BFB6-9F57449A1222}" type="slidenum">
              <a:rPr lang="en-US" dirty="0" smtClean="0"/>
              <a:pPr/>
              <a:t>347</a:t>
            </a:fld>
            <a:endParaRPr lang="en-US"/>
          </a:p>
        </p:txBody>
      </p:sp>
      <p:pic>
        <p:nvPicPr>
          <p:cNvPr id="5" name="Picture 5" descr="A screenshot of a video game&#10;&#10;Description generated with high confidence">
            <a:extLst>
              <a:ext uri="{FF2B5EF4-FFF2-40B4-BE49-F238E27FC236}">
                <a16:creationId xmlns:a16="http://schemas.microsoft.com/office/drawing/2014/main" id="{CF969234-61F2-49CE-B3BF-317663AD4666}"/>
              </a:ext>
            </a:extLst>
          </p:cNvPr>
          <p:cNvPicPr>
            <a:picLocks noChangeAspect="1"/>
          </p:cNvPicPr>
          <p:nvPr/>
        </p:nvPicPr>
        <p:blipFill>
          <a:blip r:embed="rId2"/>
          <a:stretch>
            <a:fillRect/>
          </a:stretch>
        </p:blipFill>
        <p:spPr>
          <a:xfrm>
            <a:off x="4707653" y="497990"/>
            <a:ext cx="3986683" cy="4185200"/>
          </a:xfrm>
          <a:prstGeom prst="rect">
            <a:avLst/>
          </a:prstGeom>
          <a:ln>
            <a:solidFill>
              <a:schemeClr val="tx1">
                <a:lumMod val="65000"/>
                <a:lumOff val="35000"/>
              </a:schemeClr>
            </a:solidFill>
          </a:ln>
        </p:spPr>
      </p:pic>
    </p:spTree>
    <p:extLst>
      <p:ext uri="{BB962C8B-B14F-4D97-AF65-F5344CB8AC3E}">
        <p14:creationId xmlns:p14="http://schemas.microsoft.com/office/powerpoint/2010/main" val="8569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A9FBD7-0614-4D71-8C3C-88EFAAE6C901}"/>
              </a:ext>
            </a:extLst>
          </p:cNvPr>
          <p:cNvSpPr>
            <a:spLocks noGrp="1"/>
          </p:cNvSpPr>
          <p:nvPr>
            <p:ph type="body" sz="quarter" idx="11"/>
          </p:nvPr>
        </p:nvSpPr>
        <p:spPr>
          <a:xfrm>
            <a:off x="457200" y="975278"/>
            <a:ext cx="8201025" cy="2035208"/>
          </a:xfrm>
        </p:spPr>
        <p:txBody>
          <a:bodyPr vert="horz" lIns="91440" tIns="45720" rIns="91440" bIns="45720" rtlCol="0" anchor="t">
            <a:noAutofit/>
          </a:bodyPr>
          <a:lstStyle/>
          <a:p>
            <a:pPr marL="285750" indent="-285750">
              <a:buFont typeface="Arial"/>
              <a:buChar char="•"/>
            </a:pPr>
            <a:r>
              <a:rPr lang="en-US" sz="1400">
                <a:ea typeface="+mn-lt"/>
                <a:cs typeface="+mn-lt"/>
              </a:rPr>
              <a:t>Statistical Validation requires scored data </a:t>
            </a:r>
          </a:p>
          <a:p>
            <a:pPr marL="285750" indent="-285750">
              <a:buFont typeface="Arial"/>
              <a:buChar char="•"/>
            </a:pPr>
            <a:r>
              <a:rPr lang="en-US" sz="1400">
                <a:ea typeface="+mn-lt"/>
                <a:cs typeface="+mn-lt"/>
              </a:rPr>
              <a:t>This can be applied to the development partition of data to evaluate the model, and to the validation partition to validate the model</a:t>
            </a:r>
            <a:endParaRPr lang="en-US" sz="1400">
              <a:cs typeface="Arial" panose="020B0604020202020204"/>
            </a:endParaRPr>
          </a:p>
          <a:p>
            <a:pPr marL="285750" indent="-285750">
              <a:buFont typeface="Arial"/>
              <a:buChar char="•"/>
            </a:pPr>
            <a:r>
              <a:rPr lang="en-US" sz="1400">
                <a:ea typeface="+mn-lt"/>
                <a:cs typeface="+mn-lt"/>
              </a:rPr>
              <a:t>A </a:t>
            </a:r>
            <a:r>
              <a:rPr lang="en-US" sz="1400" b="1">
                <a:ea typeface="+mn-lt"/>
                <a:cs typeface="+mn-lt"/>
              </a:rPr>
              <a:t>Model Instance</a:t>
            </a:r>
            <a:r>
              <a:rPr lang="en-US" sz="1400">
                <a:ea typeface="+mn-lt"/>
                <a:cs typeface="+mn-lt"/>
              </a:rPr>
              <a:t> can be created for the purpose of versioning</a:t>
            </a:r>
          </a:p>
          <a:p>
            <a:pPr marL="285750" indent="-285750">
              <a:buFont typeface="Arial"/>
              <a:buChar char="•"/>
            </a:pPr>
            <a:r>
              <a:rPr lang="en-US" sz="1400">
                <a:ea typeface="+mn-lt"/>
                <a:cs typeface="+mn-lt"/>
              </a:rPr>
              <a:t>Add </a:t>
            </a:r>
            <a:r>
              <a:rPr lang="en-US" sz="1400" b="1">
                <a:ea typeface="+mn-lt"/>
                <a:cs typeface="+mn-lt"/>
              </a:rPr>
              <a:t>Model Validation</a:t>
            </a:r>
            <a:r>
              <a:rPr lang="en-US" sz="1400">
                <a:ea typeface="+mn-lt"/>
                <a:cs typeface="+mn-lt"/>
              </a:rPr>
              <a:t> nodes from the </a:t>
            </a:r>
            <a:r>
              <a:rPr lang="en-US" sz="1400" b="1">
                <a:ea typeface="+mn-lt"/>
                <a:cs typeface="+mn-lt"/>
              </a:rPr>
              <a:t>Evaluate palette</a:t>
            </a:r>
            <a:r>
              <a:rPr lang="en-US" sz="1400">
                <a:ea typeface="+mn-lt"/>
                <a:cs typeface="+mn-lt"/>
              </a:rPr>
              <a:t> and connect as illustrated below</a:t>
            </a:r>
            <a:endParaRPr lang="en-US" sz="1400">
              <a:cs typeface="Arial" panose="020B0604020202020204"/>
            </a:endParaRPr>
          </a:p>
        </p:txBody>
      </p:sp>
      <p:sp>
        <p:nvSpPr>
          <p:cNvPr id="2" name="Title 1">
            <a:extLst>
              <a:ext uri="{FF2B5EF4-FFF2-40B4-BE49-F238E27FC236}">
                <a16:creationId xmlns:a16="http://schemas.microsoft.com/office/drawing/2014/main" id="{347236E9-724F-4834-9900-424F3430E180}"/>
              </a:ext>
            </a:extLst>
          </p:cNvPr>
          <p:cNvSpPr>
            <a:spLocks noGrp="1"/>
          </p:cNvSpPr>
          <p:nvPr>
            <p:ph type="title"/>
          </p:nvPr>
        </p:nvSpPr>
        <p:spPr/>
        <p:txBody>
          <a:bodyPr/>
          <a:lstStyle/>
          <a:p>
            <a:r>
              <a:rPr lang="en-US">
                <a:latin typeface="Arial"/>
                <a:cs typeface="Arial"/>
              </a:rPr>
              <a:t>Statistical Validation</a:t>
            </a:r>
            <a:endParaRPr lang="en-US"/>
          </a:p>
        </p:txBody>
      </p:sp>
      <p:grpSp>
        <p:nvGrpSpPr>
          <p:cNvPr id="7" name="Group 6">
            <a:extLst>
              <a:ext uri="{FF2B5EF4-FFF2-40B4-BE49-F238E27FC236}">
                <a16:creationId xmlns:a16="http://schemas.microsoft.com/office/drawing/2014/main" id="{013BB9E7-DC94-40C2-B04A-49418622ED51}"/>
              </a:ext>
            </a:extLst>
          </p:cNvPr>
          <p:cNvGrpSpPr/>
          <p:nvPr/>
        </p:nvGrpSpPr>
        <p:grpSpPr>
          <a:xfrm>
            <a:off x="1910106" y="2533573"/>
            <a:ext cx="4993848" cy="2515540"/>
            <a:chOff x="1910106" y="2533573"/>
            <a:chExt cx="4993848" cy="2515540"/>
          </a:xfrm>
        </p:grpSpPr>
        <p:pic>
          <p:nvPicPr>
            <p:cNvPr id="5" name="Picture 6" descr="A screenshot of a video game&#10;&#10;Description generated with high confidence">
              <a:extLst>
                <a:ext uri="{FF2B5EF4-FFF2-40B4-BE49-F238E27FC236}">
                  <a16:creationId xmlns:a16="http://schemas.microsoft.com/office/drawing/2014/main" id="{51253BEE-94A4-4205-B235-2653F7FF1BEC}"/>
                </a:ext>
              </a:extLst>
            </p:cNvPr>
            <p:cNvPicPr>
              <a:picLocks noChangeAspect="1"/>
            </p:cNvPicPr>
            <p:nvPr/>
          </p:nvPicPr>
          <p:blipFill>
            <a:blip r:embed="rId2"/>
            <a:stretch>
              <a:fillRect/>
            </a:stretch>
          </p:blipFill>
          <p:spPr>
            <a:xfrm>
              <a:off x="1910106" y="2533573"/>
              <a:ext cx="4993848" cy="2515540"/>
            </a:xfrm>
            <a:prstGeom prst="rect">
              <a:avLst/>
            </a:prstGeom>
            <a:ln>
              <a:solidFill>
                <a:schemeClr val="tx1">
                  <a:lumMod val="65000"/>
                  <a:lumOff val="35000"/>
                </a:schemeClr>
              </a:solidFill>
            </a:ln>
          </p:spPr>
        </p:pic>
        <p:sp>
          <p:nvSpPr>
            <p:cNvPr id="8" name="Rectangle: Rounded Corners 7">
              <a:extLst>
                <a:ext uri="{FF2B5EF4-FFF2-40B4-BE49-F238E27FC236}">
                  <a16:creationId xmlns:a16="http://schemas.microsoft.com/office/drawing/2014/main" id="{00938337-CC08-4490-999C-2210C6774303}"/>
                </a:ext>
              </a:extLst>
            </p:cNvPr>
            <p:cNvSpPr/>
            <p:nvPr/>
          </p:nvSpPr>
          <p:spPr>
            <a:xfrm>
              <a:off x="2006224" y="4156314"/>
              <a:ext cx="335645" cy="489858"/>
            </a:xfrm>
            <a:prstGeom prst="roundRect">
              <a:avLst/>
            </a:prstGeom>
            <a:solidFill>
              <a:srgbClr val="FA4616">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1754D49-019E-43B9-AEBE-00E70CB93883}"/>
                </a:ext>
              </a:extLst>
            </p:cNvPr>
            <p:cNvSpPr/>
            <p:nvPr/>
          </p:nvSpPr>
          <p:spPr>
            <a:xfrm>
              <a:off x="4916096" y="4294255"/>
              <a:ext cx="462644" cy="535215"/>
            </a:xfrm>
            <a:prstGeom prst="roundRect">
              <a:avLst/>
            </a:prstGeom>
            <a:solidFill>
              <a:srgbClr val="FA4616">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180F4C5-2C9F-4BD9-815F-A367560DEA80}"/>
                </a:ext>
              </a:extLst>
            </p:cNvPr>
            <p:cNvSpPr/>
            <p:nvPr/>
          </p:nvSpPr>
          <p:spPr>
            <a:xfrm>
              <a:off x="5750526" y="4294254"/>
              <a:ext cx="480786" cy="535215"/>
            </a:xfrm>
            <a:prstGeom prst="roundRect">
              <a:avLst/>
            </a:prstGeom>
            <a:solidFill>
              <a:srgbClr val="FA4616">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61C65911-858D-47BC-962E-00F19A0EDE53}"/>
              </a:ext>
            </a:extLst>
          </p:cNvPr>
          <p:cNvSpPr>
            <a:spLocks noGrp="1"/>
          </p:cNvSpPr>
          <p:nvPr>
            <p:ph type="sldNum" sz="quarter" idx="10"/>
          </p:nvPr>
        </p:nvSpPr>
        <p:spPr/>
        <p:txBody>
          <a:bodyPr/>
          <a:lstStyle/>
          <a:p>
            <a:fld id="{C51B5984-C094-0A42-BFB6-9F57449A1222}" type="slidenum">
              <a:rPr lang="en-US" dirty="0" smtClean="0"/>
              <a:pPr/>
              <a:t>348</a:t>
            </a:fld>
            <a:endParaRPr lang="en-US"/>
          </a:p>
        </p:txBody>
      </p:sp>
    </p:spTree>
    <p:extLst>
      <p:ext uri="{BB962C8B-B14F-4D97-AF65-F5344CB8AC3E}">
        <p14:creationId xmlns:p14="http://schemas.microsoft.com/office/powerpoint/2010/main" val="187957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BB7A27-2016-4BFC-B1E5-6072AA391F64}"/>
              </a:ext>
            </a:extLst>
          </p:cNvPr>
          <p:cNvSpPr>
            <a:spLocks noGrp="1"/>
          </p:cNvSpPr>
          <p:nvPr>
            <p:ph type="body" sz="quarter" idx="11"/>
          </p:nvPr>
        </p:nvSpPr>
        <p:spPr>
          <a:xfrm>
            <a:off x="457201" y="769066"/>
            <a:ext cx="4735947" cy="2251752"/>
          </a:xfrm>
        </p:spPr>
        <p:txBody>
          <a:bodyPr vert="horz" lIns="91440" tIns="45720" rIns="91440" bIns="45720" rtlCol="0" anchor="t">
            <a:noAutofit/>
          </a:bodyPr>
          <a:lstStyle/>
          <a:p>
            <a:pPr marL="285750" indent="-285750">
              <a:spcAft>
                <a:spcPts val="600"/>
              </a:spcAft>
              <a:buFont typeface="Arial"/>
              <a:buChar char="•"/>
            </a:pPr>
            <a:r>
              <a:rPr lang="en-US">
                <a:ea typeface="+mn-lt"/>
                <a:cs typeface="+mn-lt"/>
              </a:rPr>
              <a:t>Double click on the Model Validation node or right click and select Modify</a:t>
            </a:r>
            <a:endParaRPr lang="en-US">
              <a:cs typeface="Arial"/>
            </a:endParaRPr>
          </a:p>
          <a:p>
            <a:pPr marL="285750" indent="-285750">
              <a:spcAft>
                <a:spcPts val="600"/>
              </a:spcAft>
              <a:buFont typeface="Arial"/>
              <a:buChar char="•"/>
            </a:pPr>
            <a:r>
              <a:rPr lang="en-US">
                <a:cs typeface="Arial"/>
              </a:rPr>
              <a:t>Click </a:t>
            </a:r>
            <a:r>
              <a:rPr lang="en-US" b="1">
                <a:cs typeface="Arial"/>
              </a:rPr>
              <a:t>Next&gt;</a:t>
            </a:r>
            <a:r>
              <a:rPr lang="en-US">
                <a:cs typeface="Arial"/>
              </a:rPr>
              <a:t> and go through the dialogs until the </a:t>
            </a:r>
            <a:r>
              <a:rPr lang="en-US" b="1">
                <a:cs typeface="Arial"/>
              </a:rPr>
              <a:t>Validation – Validation Fields</a:t>
            </a:r>
            <a:r>
              <a:rPr lang="en-US">
                <a:cs typeface="Arial"/>
              </a:rPr>
              <a:t> dialog appears</a:t>
            </a:r>
          </a:p>
          <a:p>
            <a:pPr marL="285750" indent="-285750">
              <a:spcAft>
                <a:spcPts val="600"/>
              </a:spcAft>
              <a:buFont typeface="Arial"/>
              <a:buChar char="•"/>
            </a:pPr>
            <a:r>
              <a:rPr lang="en-US">
                <a:ea typeface="+mn-lt"/>
                <a:cs typeface="+mn-lt"/>
              </a:rPr>
              <a:t>The new validation fields can be chosen to be generated in the output dataset</a:t>
            </a:r>
          </a:p>
          <a:p>
            <a:pPr>
              <a:spcAft>
                <a:spcPts val="600"/>
              </a:spcAft>
              <a:buFont typeface="Arial"/>
              <a:buChar char="•"/>
            </a:pPr>
            <a:r>
              <a:rPr lang="en-US">
                <a:ea typeface="+mn-lt"/>
                <a:cs typeface="+mn-lt"/>
              </a:rPr>
              <a:t>The validation fields produced by validating models with discrete dependent variable (DV) are different from those produced by models with continuous DV</a:t>
            </a:r>
          </a:p>
          <a:p>
            <a:pPr>
              <a:spcAft>
                <a:spcPts val="600"/>
              </a:spcAft>
              <a:buFont typeface="Arial"/>
              <a:buChar char="•"/>
            </a:pPr>
            <a:endParaRPr lang="en-US"/>
          </a:p>
        </p:txBody>
      </p:sp>
      <p:sp>
        <p:nvSpPr>
          <p:cNvPr id="2" name="Title 1">
            <a:extLst>
              <a:ext uri="{FF2B5EF4-FFF2-40B4-BE49-F238E27FC236}">
                <a16:creationId xmlns:a16="http://schemas.microsoft.com/office/drawing/2014/main" id="{3722DFAE-AE98-483E-8443-DDEDB618ED7F}"/>
              </a:ext>
            </a:extLst>
          </p:cNvPr>
          <p:cNvSpPr>
            <a:spLocks noGrp="1"/>
          </p:cNvSpPr>
          <p:nvPr>
            <p:ph type="title"/>
          </p:nvPr>
        </p:nvSpPr>
        <p:spPr/>
        <p:txBody>
          <a:bodyPr/>
          <a:lstStyle/>
          <a:p>
            <a:r>
              <a:rPr lang="en-US">
                <a:latin typeface="Arial"/>
                <a:cs typeface="Arial"/>
              </a:rPr>
              <a:t>Validation Fields</a:t>
            </a:r>
            <a:endParaRPr lang="en-US"/>
          </a:p>
        </p:txBody>
      </p:sp>
      <p:sp>
        <p:nvSpPr>
          <p:cNvPr id="6" name="TextBox 5">
            <a:extLst>
              <a:ext uri="{FF2B5EF4-FFF2-40B4-BE49-F238E27FC236}">
                <a16:creationId xmlns:a16="http://schemas.microsoft.com/office/drawing/2014/main" id="{B49CEFA5-70A4-485A-B7B0-C393951B9785}"/>
              </a:ext>
            </a:extLst>
          </p:cNvPr>
          <p:cNvSpPr txBox="1"/>
          <p:nvPr/>
        </p:nvSpPr>
        <p:spPr>
          <a:xfrm>
            <a:off x="433355" y="2945129"/>
            <a:ext cx="8341238" cy="2200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600"/>
              </a:spcAft>
              <a:buClr>
                <a:schemeClr val="bg2"/>
              </a:buClr>
              <a:buFont typeface="Arial,Sans-Serif"/>
              <a:buChar char="•"/>
            </a:pPr>
            <a:r>
              <a:rPr lang="en-US" sz="1400">
                <a:cs typeface="Arial"/>
              </a:rPr>
              <a:t>Generated field names are prefixed with the name of the DV</a:t>
            </a:r>
            <a:endParaRPr lang="en-US" sz="1400">
              <a:ea typeface="+mn-lt"/>
              <a:cs typeface="+mn-lt"/>
            </a:endParaRPr>
          </a:p>
          <a:p>
            <a:pPr marL="285750" indent="-285750">
              <a:spcAft>
                <a:spcPts val="600"/>
              </a:spcAft>
              <a:buClr>
                <a:schemeClr val="bg2"/>
              </a:buClr>
              <a:buFont typeface="Arial,Sans-Serif"/>
              <a:buChar char="•"/>
            </a:pPr>
            <a:r>
              <a:rPr lang="en-US" sz="1400">
                <a:cs typeface="Arial"/>
              </a:rPr>
              <a:t>In the case of a binary DV, you can also specify </a:t>
            </a:r>
            <a:r>
              <a:rPr lang="en-US" sz="1400" b="1">
                <a:cs typeface="Arial"/>
              </a:rPr>
              <a:t>a cut off </a:t>
            </a:r>
            <a:r>
              <a:rPr lang="en-US" sz="1400">
                <a:cs typeface="Arial"/>
              </a:rPr>
              <a:t>value </a:t>
            </a:r>
            <a:r>
              <a:rPr lang="en-US" sz="1400">
                <a:ea typeface="+mn-lt"/>
                <a:cs typeface="+mn-lt"/>
              </a:rPr>
              <a:t>at which the prediction will be set in the DV Prediction field </a:t>
            </a:r>
          </a:p>
          <a:p>
            <a:pPr marL="742950" lvl="1" indent="-285750">
              <a:spcAft>
                <a:spcPts val="600"/>
              </a:spcAft>
              <a:buClr>
                <a:schemeClr val="bg2"/>
              </a:buClr>
              <a:buFont typeface="Arial,Sans-Serif"/>
              <a:buChar char="•"/>
            </a:pPr>
            <a:r>
              <a:rPr lang="en-US" sz="1400">
                <a:ea typeface="+mn-lt"/>
                <a:cs typeface="+mn-lt"/>
              </a:rPr>
              <a:t>NOTE: Cut Off values will always sum to 1</a:t>
            </a:r>
          </a:p>
          <a:p>
            <a:pPr marL="285750" indent="-285750">
              <a:spcAft>
                <a:spcPts val="600"/>
              </a:spcAft>
              <a:buClr>
                <a:schemeClr val="bg2"/>
              </a:buClr>
              <a:buFont typeface="Arial,Sans-Serif"/>
              <a:buChar char="•"/>
            </a:pPr>
            <a:r>
              <a:rPr lang="en-US" sz="1400">
                <a:ea typeface="+mn-lt"/>
                <a:cs typeface="+mn-lt"/>
              </a:rPr>
              <a:t>Predict Reasons explain why the model is making a prediction. Generates a list of variable names that contributed the most to the prediction</a:t>
            </a:r>
          </a:p>
          <a:p>
            <a:pPr marL="285750" indent="-285750">
              <a:spcAft>
                <a:spcPts val="600"/>
              </a:spcAft>
              <a:buClr>
                <a:schemeClr val="bg2"/>
              </a:buClr>
              <a:buFont typeface="Arial,Sans-Serif"/>
              <a:buChar char="•"/>
            </a:pPr>
            <a:r>
              <a:rPr lang="en-US" sz="1400">
                <a:ea typeface="+mn-lt"/>
                <a:cs typeface="+mn-lt"/>
              </a:rPr>
              <a:t>Click</a:t>
            </a:r>
            <a:r>
              <a:rPr lang="en-US" sz="1400">
                <a:cs typeface="Arial"/>
              </a:rPr>
              <a:t> "Run". This scores the data and creates a new dataset​</a:t>
            </a:r>
            <a:endParaRPr lang="en-US"/>
          </a:p>
          <a:p>
            <a:pPr marL="285750" indent="-285750">
              <a:buClr>
                <a:schemeClr val="bg2"/>
              </a:buClr>
              <a:buFont typeface="Arial"/>
              <a:buChar char="•"/>
            </a:pPr>
            <a:r>
              <a:rPr lang="en-US" sz="1400">
                <a:cs typeface="Arial"/>
              </a:rPr>
              <a:t>Repeat the process for the Validation partition data</a:t>
            </a:r>
          </a:p>
        </p:txBody>
      </p:sp>
      <p:grpSp>
        <p:nvGrpSpPr>
          <p:cNvPr id="7" name="Group 6">
            <a:extLst>
              <a:ext uri="{FF2B5EF4-FFF2-40B4-BE49-F238E27FC236}">
                <a16:creationId xmlns:a16="http://schemas.microsoft.com/office/drawing/2014/main" id="{9C846242-A0CD-424A-A5C8-02861D896C52}"/>
              </a:ext>
            </a:extLst>
          </p:cNvPr>
          <p:cNvGrpSpPr/>
          <p:nvPr/>
        </p:nvGrpSpPr>
        <p:grpSpPr>
          <a:xfrm>
            <a:off x="5180029" y="942344"/>
            <a:ext cx="3786040" cy="1715175"/>
            <a:chOff x="5150570" y="1284065"/>
            <a:chExt cx="3786040" cy="1715175"/>
          </a:xfrm>
        </p:grpSpPr>
        <p:pic>
          <p:nvPicPr>
            <p:cNvPr id="5" name="Picture 6" descr="A screenshot of a cell phone&#10;&#10;Description generated with very high confidence">
              <a:extLst>
                <a:ext uri="{FF2B5EF4-FFF2-40B4-BE49-F238E27FC236}">
                  <a16:creationId xmlns:a16="http://schemas.microsoft.com/office/drawing/2014/main" id="{D4F48952-64B4-497E-BC01-BE13AF0AEDCE}"/>
                </a:ext>
              </a:extLst>
            </p:cNvPr>
            <p:cNvPicPr>
              <a:picLocks noChangeAspect="1"/>
            </p:cNvPicPr>
            <p:nvPr/>
          </p:nvPicPr>
          <p:blipFill>
            <a:blip r:embed="rId3"/>
            <a:stretch>
              <a:fillRect/>
            </a:stretch>
          </p:blipFill>
          <p:spPr>
            <a:xfrm>
              <a:off x="5150570" y="1284065"/>
              <a:ext cx="3786040" cy="1715175"/>
            </a:xfrm>
            <a:prstGeom prst="rect">
              <a:avLst/>
            </a:prstGeom>
            <a:ln>
              <a:solidFill>
                <a:schemeClr val="tx1">
                  <a:lumMod val="65000"/>
                  <a:lumOff val="35000"/>
                </a:schemeClr>
              </a:solidFill>
            </a:ln>
          </p:spPr>
        </p:pic>
        <p:sp>
          <p:nvSpPr>
            <p:cNvPr id="9" name="Rectangle: Rounded Corners 8">
              <a:extLst>
                <a:ext uri="{FF2B5EF4-FFF2-40B4-BE49-F238E27FC236}">
                  <a16:creationId xmlns:a16="http://schemas.microsoft.com/office/drawing/2014/main" id="{E2226241-9490-4783-B9EB-5041C080E4B1}"/>
                </a:ext>
              </a:extLst>
            </p:cNvPr>
            <p:cNvSpPr/>
            <p:nvPr/>
          </p:nvSpPr>
          <p:spPr>
            <a:xfrm>
              <a:off x="7366066" y="1850708"/>
              <a:ext cx="436330" cy="179329"/>
            </a:xfrm>
            <a:prstGeom prst="roundRect">
              <a:avLst/>
            </a:prstGeom>
            <a:solidFill>
              <a:srgbClr val="FA4616">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246A5F0-652C-4096-8F6C-7251E4DA5EF1}"/>
                </a:ext>
              </a:extLst>
            </p:cNvPr>
            <p:cNvSpPr/>
            <p:nvPr/>
          </p:nvSpPr>
          <p:spPr>
            <a:xfrm>
              <a:off x="7366066" y="2051028"/>
              <a:ext cx="436330" cy="179329"/>
            </a:xfrm>
            <a:prstGeom prst="roundRect">
              <a:avLst/>
            </a:prstGeom>
            <a:solidFill>
              <a:srgbClr val="FA4616">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395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75573" y="711223"/>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pic>
        <p:nvPicPr>
          <p:cNvPr id="8" name="Picture 7">
            <a:extLst>
              <a:ext uri="{FF2B5EF4-FFF2-40B4-BE49-F238E27FC236}">
                <a16:creationId xmlns:a16="http://schemas.microsoft.com/office/drawing/2014/main" id="{4F3FD058-1F2B-4FA6-89FB-02C1F93A0BE0}"/>
              </a:ext>
            </a:extLst>
          </p:cNvPr>
          <p:cNvPicPr>
            <a:picLocks noChangeAspect="1"/>
          </p:cNvPicPr>
          <p:nvPr/>
        </p:nvPicPr>
        <p:blipFill>
          <a:blip r:embed="rId4"/>
          <a:stretch>
            <a:fillRect/>
          </a:stretch>
        </p:blipFill>
        <p:spPr>
          <a:xfrm>
            <a:off x="4121810" y="1238269"/>
            <a:ext cx="4320992" cy="2972570"/>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160369DB-357E-4037-8ECB-F570B164F755}"/>
              </a:ext>
            </a:extLst>
          </p:cNvPr>
          <p:cNvSpPr>
            <a:spLocks noGrp="1"/>
          </p:cNvSpPr>
          <p:nvPr>
            <p:ph type="title"/>
          </p:nvPr>
        </p:nvSpPr>
        <p:spPr/>
        <p:txBody>
          <a:bodyPr/>
          <a:lstStyle/>
          <a:p>
            <a:r>
              <a:rPr lang="en-CA"/>
              <a:t>Importing Data Files </a:t>
            </a:r>
          </a:p>
        </p:txBody>
      </p:sp>
      <p:sp>
        <p:nvSpPr>
          <p:cNvPr id="7" name="Text Placeholder 6">
            <a:extLst>
              <a:ext uri="{FF2B5EF4-FFF2-40B4-BE49-F238E27FC236}">
                <a16:creationId xmlns:a16="http://schemas.microsoft.com/office/drawing/2014/main" id="{6EDC4F96-ECD2-432A-BEDC-FCE6AE5F1839}"/>
              </a:ext>
            </a:extLst>
          </p:cNvPr>
          <p:cNvSpPr>
            <a:spLocks noGrp="1"/>
          </p:cNvSpPr>
          <p:nvPr>
            <p:ph type="body" sz="quarter" idx="11"/>
          </p:nvPr>
        </p:nvSpPr>
        <p:spPr>
          <a:xfrm>
            <a:off x="120518" y="1076634"/>
            <a:ext cx="3453661" cy="3179928"/>
          </a:xfrm>
        </p:spPr>
        <p:txBody>
          <a:bodyPr/>
          <a:lstStyle/>
          <a:p>
            <a:r>
              <a:rPr lang="en-CA"/>
              <a:t>Use a File Import node</a:t>
            </a:r>
          </a:p>
          <a:p>
            <a:endParaRPr lang="en-CA"/>
          </a:p>
          <a:p>
            <a:endParaRPr lang="en-CA"/>
          </a:p>
          <a:p>
            <a:endParaRPr lang="en-CA"/>
          </a:p>
          <a:p>
            <a:endParaRPr lang="en-CA"/>
          </a:p>
          <a:p>
            <a:r>
              <a:rPr lang="en-CA"/>
              <a:t>Wizard Page 1:</a:t>
            </a:r>
          </a:p>
          <a:p>
            <a:pPr lvl="1"/>
            <a:r>
              <a:rPr lang="en-CA">
                <a:latin typeface="+mn-lt"/>
              </a:rPr>
              <a:t>Specify file type and name</a:t>
            </a:r>
          </a:p>
          <a:p>
            <a:pPr lvl="1"/>
            <a:r>
              <a:rPr lang="en-CA">
                <a:latin typeface="+mn-lt"/>
              </a:rPr>
              <a:t>Specify the name of the dataset object to be created</a:t>
            </a:r>
          </a:p>
          <a:p>
            <a:pPr lvl="1"/>
            <a:r>
              <a:rPr lang="en-CA">
                <a:latin typeface="+mn-lt"/>
              </a:rPr>
              <a:t>Specify the encoding (rarely necessary)</a:t>
            </a:r>
            <a:endParaRPr lang="en-US">
              <a:latin typeface="+mn-lt"/>
            </a:endParaRPr>
          </a:p>
          <a:p>
            <a:r>
              <a:rPr lang="en-CA"/>
              <a:t> Demo</a:t>
            </a:r>
          </a:p>
          <a:p>
            <a:endParaRPr lang="en-CA"/>
          </a:p>
          <a:p>
            <a:endParaRPr lang="en-CA"/>
          </a:p>
          <a:p>
            <a:endParaRPr lang="en-CA"/>
          </a:p>
          <a:p>
            <a:endParaRPr lang="en-CA"/>
          </a:p>
          <a:p>
            <a:endParaRPr lang="en-CA"/>
          </a:p>
        </p:txBody>
      </p:sp>
      <p:pic>
        <p:nvPicPr>
          <p:cNvPr id="3" name="Picture 2">
            <a:extLst>
              <a:ext uri="{FF2B5EF4-FFF2-40B4-BE49-F238E27FC236}">
                <a16:creationId xmlns:a16="http://schemas.microsoft.com/office/drawing/2014/main" id="{1E145E9D-2FD5-4AED-B3E8-2843683B9714}"/>
              </a:ext>
            </a:extLst>
          </p:cNvPr>
          <p:cNvPicPr>
            <a:picLocks noChangeAspect="1"/>
          </p:cNvPicPr>
          <p:nvPr/>
        </p:nvPicPr>
        <p:blipFill>
          <a:blip r:embed="rId5"/>
          <a:stretch>
            <a:fillRect/>
          </a:stretch>
        </p:blipFill>
        <p:spPr>
          <a:xfrm>
            <a:off x="1077118" y="1442856"/>
            <a:ext cx="951707" cy="1125965"/>
          </a:xfrm>
          <a:prstGeom prst="rect">
            <a:avLst/>
          </a:prstGeom>
        </p:spPr>
      </p:pic>
    </p:spTree>
    <p:custDataLst>
      <p:tags r:id="rId1"/>
    </p:custDataLst>
    <p:extLst>
      <p:ext uri="{BB962C8B-B14F-4D97-AF65-F5344CB8AC3E}">
        <p14:creationId xmlns:p14="http://schemas.microsoft.com/office/powerpoint/2010/main" val="222195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7F80F8-4467-44C1-9AA5-D972735610A3}"/>
              </a:ext>
            </a:extLst>
          </p:cNvPr>
          <p:cNvSpPr>
            <a:spLocks noGrp="1"/>
          </p:cNvSpPr>
          <p:nvPr>
            <p:ph type="body" sz="quarter" idx="11"/>
          </p:nvPr>
        </p:nvSpPr>
        <p:spPr>
          <a:xfrm>
            <a:off x="457201" y="975278"/>
            <a:ext cx="5117225" cy="3445524"/>
          </a:xfrm>
        </p:spPr>
        <p:txBody>
          <a:bodyPr vert="horz" lIns="91440" tIns="45720" rIns="91440" bIns="45720" rtlCol="0" anchor="t">
            <a:noAutofit/>
          </a:bodyPr>
          <a:lstStyle/>
          <a:p>
            <a:pPr marL="285750" indent="-285750">
              <a:buFont typeface="Arial"/>
              <a:buChar char="•"/>
            </a:pPr>
            <a:r>
              <a:rPr lang="en-US">
                <a:ea typeface="+mn-lt"/>
                <a:cs typeface="+mn-lt"/>
              </a:rPr>
              <a:t>Open both new datasets. Place them side by side to easily compare the results</a:t>
            </a:r>
          </a:p>
          <a:p>
            <a:pPr>
              <a:buFont typeface="Arial"/>
              <a:buChar char="•"/>
            </a:pPr>
            <a:r>
              <a:rPr lang="en-US">
                <a:ea typeface="+mn-lt"/>
                <a:cs typeface="+mn-lt"/>
              </a:rPr>
              <a:t>The Report tab details Entropy and includes a Confusion/Classification or Mis-classification matrix</a:t>
            </a:r>
          </a:p>
          <a:p>
            <a:pPr marL="285750" indent="-285750">
              <a:buFont typeface="Arial"/>
              <a:buChar char="•"/>
            </a:pPr>
            <a:r>
              <a:rPr lang="en-US">
                <a:ea typeface="+mn-lt"/>
                <a:cs typeface="+mn-lt"/>
              </a:rPr>
              <a:t>Focusing on the development partition results:</a:t>
            </a:r>
            <a:endParaRPr lang="en-US">
              <a:cs typeface="Arial" panose="020B0604020202020204"/>
            </a:endParaRPr>
          </a:p>
          <a:p>
            <a:pPr marL="751840" lvl="1" indent="-285750">
              <a:buFont typeface="Arial,Sans-Serif"/>
              <a:buChar char="•"/>
            </a:pPr>
            <a:r>
              <a:rPr lang="en-US">
                <a:latin typeface="Arial"/>
                <a:ea typeface="+mn-lt"/>
                <a:cs typeface="+mn-lt"/>
              </a:rPr>
              <a:t>Approx. 82% of records are correctly predicted</a:t>
            </a:r>
          </a:p>
          <a:p>
            <a:pPr marL="751840" lvl="1" indent="-285750">
              <a:buFont typeface="Arial,Sans-Serif"/>
              <a:buChar char="•"/>
            </a:pPr>
            <a:r>
              <a:rPr lang="en-US">
                <a:latin typeface="Arial"/>
                <a:ea typeface="+mn-lt"/>
                <a:cs typeface="+mn-lt"/>
              </a:rPr>
              <a:t>The Entropy Explained is 33%</a:t>
            </a:r>
          </a:p>
          <a:p>
            <a:pPr marL="751840" lvl="1" indent="-285750">
              <a:buFont typeface="Arial,Sans-Serif"/>
              <a:buChar char="•"/>
            </a:pPr>
            <a:r>
              <a:rPr lang="en-US">
                <a:latin typeface="Arial"/>
                <a:ea typeface="+mn-lt"/>
                <a:cs typeface="+mn-lt"/>
              </a:rPr>
              <a:t>Results for the validation partition are almost similar. This reflects that the model should give similar accuracy when deployed</a:t>
            </a:r>
            <a:endParaRPr lang="en-US">
              <a:latin typeface="Arial"/>
            </a:endParaRPr>
          </a:p>
          <a:p>
            <a:pPr marL="285750" indent="-285750">
              <a:buFont typeface="Arial"/>
              <a:buChar char="•"/>
            </a:pPr>
            <a:r>
              <a:rPr lang="en-US">
                <a:ea typeface="+mn-lt"/>
                <a:cs typeface="+mn-lt"/>
              </a:rPr>
              <a:t>Model stability and accuracy can be further assessed using the Model Analyzer</a:t>
            </a:r>
            <a:endParaRPr lang="en-US">
              <a:cs typeface="Arial"/>
            </a:endParaRPr>
          </a:p>
          <a:p>
            <a:pPr marL="751840" lvl="1" indent="-285750">
              <a:buFont typeface="Arial"/>
              <a:buChar char="•"/>
            </a:pPr>
            <a:endParaRPr lang="en-US">
              <a:ea typeface="+mn-lt"/>
              <a:cs typeface="+mn-lt"/>
            </a:endParaRPr>
          </a:p>
          <a:p>
            <a:pPr marL="751840" lvl="1" indent="-285750">
              <a:buFont typeface="Arial"/>
              <a:buChar char="•"/>
            </a:pPr>
            <a:endParaRPr lang="en-US">
              <a:cs typeface="Arial"/>
            </a:endParaRPr>
          </a:p>
        </p:txBody>
      </p:sp>
      <p:sp>
        <p:nvSpPr>
          <p:cNvPr id="2" name="Title 1">
            <a:extLst>
              <a:ext uri="{FF2B5EF4-FFF2-40B4-BE49-F238E27FC236}">
                <a16:creationId xmlns:a16="http://schemas.microsoft.com/office/drawing/2014/main" id="{A0FF0B0D-155C-49F6-83B4-67CF4130AB86}"/>
              </a:ext>
            </a:extLst>
          </p:cNvPr>
          <p:cNvSpPr>
            <a:spLocks noGrp="1"/>
          </p:cNvSpPr>
          <p:nvPr>
            <p:ph type="title"/>
          </p:nvPr>
        </p:nvSpPr>
        <p:spPr/>
        <p:txBody>
          <a:bodyPr/>
          <a:lstStyle/>
          <a:p>
            <a:r>
              <a:rPr lang="en-US">
                <a:latin typeface="Arial"/>
                <a:cs typeface="Arial"/>
              </a:rPr>
              <a:t>Validation Report</a:t>
            </a:r>
            <a:endParaRPr lang="en-US"/>
          </a:p>
        </p:txBody>
      </p:sp>
      <p:pic>
        <p:nvPicPr>
          <p:cNvPr id="4" name="Picture 5" descr="A screenshot of a cell phone&#10;&#10;Description generated with very high confidence">
            <a:extLst>
              <a:ext uri="{FF2B5EF4-FFF2-40B4-BE49-F238E27FC236}">
                <a16:creationId xmlns:a16="http://schemas.microsoft.com/office/drawing/2014/main" id="{BF3904D4-AFC9-48D9-8348-93E826CCF9C2}"/>
              </a:ext>
            </a:extLst>
          </p:cNvPr>
          <p:cNvPicPr>
            <a:picLocks noChangeAspect="1"/>
          </p:cNvPicPr>
          <p:nvPr/>
        </p:nvPicPr>
        <p:blipFill>
          <a:blip r:embed="rId2"/>
          <a:stretch>
            <a:fillRect/>
          </a:stretch>
        </p:blipFill>
        <p:spPr>
          <a:xfrm>
            <a:off x="5604236" y="934362"/>
            <a:ext cx="3350050" cy="2785759"/>
          </a:xfrm>
          <a:prstGeom prst="rect">
            <a:avLst/>
          </a:prstGeom>
          <a:ln>
            <a:solidFill>
              <a:schemeClr val="tx1">
                <a:lumMod val="65000"/>
                <a:lumOff val="35000"/>
              </a:schemeClr>
            </a:solidFill>
          </a:ln>
        </p:spPr>
      </p:pic>
      <p:sp>
        <p:nvSpPr>
          <p:cNvPr id="6" name="Slide Number Placeholder 5">
            <a:extLst>
              <a:ext uri="{FF2B5EF4-FFF2-40B4-BE49-F238E27FC236}">
                <a16:creationId xmlns:a16="http://schemas.microsoft.com/office/drawing/2014/main" id="{2C2B792C-8FA6-4B21-A261-5646046BC18C}"/>
              </a:ext>
            </a:extLst>
          </p:cNvPr>
          <p:cNvSpPr>
            <a:spLocks noGrp="1"/>
          </p:cNvSpPr>
          <p:nvPr>
            <p:ph type="sldNum" sz="quarter" idx="10"/>
          </p:nvPr>
        </p:nvSpPr>
        <p:spPr/>
        <p:txBody>
          <a:bodyPr/>
          <a:lstStyle/>
          <a:p>
            <a:fld id="{C51B5984-C094-0A42-BFB6-9F57449A1222}" type="slidenum">
              <a:rPr lang="en-US" dirty="0" smtClean="0"/>
              <a:pPr/>
              <a:t>350</a:t>
            </a:fld>
            <a:endParaRPr lang="en-US"/>
          </a:p>
        </p:txBody>
      </p:sp>
    </p:spTree>
    <p:extLst>
      <p:ext uri="{BB962C8B-B14F-4D97-AF65-F5344CB8AC3E}">
        <p14:creationId xmlns:p14="http://schemas.microsoft.com/office/powerpoint/2010/main" val="2591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4E299C-6258-4F8C-8EFB-40B3D4AD1DA4}"/>
              </a:ext>
            </a:extLst>
          </p:cNvPr>
          <p:cNvSpPr>
            <a:spLocks noGrp="1"/>
          </p:cNvSpPr>
          <p:nvPr>
            <p:ph type="body" sz="quarter" idx="11"/>
          </p:nvPr>
        </p:nvSpPr>
        <p:spPr>
          <a:xfrm>
            <a:off x="457200" y="975278"/>
            <a:ext cx="8201025" cy="835595"/>
          </a:xfrm>
        </p:spPr>
        <p:txBody>
          <a:bodyPr vert="horz" lIns="91440" tIns="45720" rIns="91440" bIns="45720" rtlCol="0" anchor="t">
            <a:noAutofit/>
          </a:bodyPr>
          <a:lstStyle/>
          <a:p>
            <a:pPr marL="285750" indent="-285750">
              <a:buFont typeface="Arial"/>
              <a:buChar char="•"/>
            </a:pPr>
            <a:r>
              <a:rPr lang="en-US">
                <a:ea typeface="+mn-lt"/>
                <a:cs typeface="+mn-lt"/>
              </a:rPr>
              <a:t>Drag a </a:t>
            </a:r>
            <a:r>
              <a:rPr lang="en-US" b="1">
                <a:ea typeface="+mn-lt"/>
                <a:cs typeface="+mn-lt"/>
              </a:rPr>
              <a:t>Model Analyzer </a:t>
            </a:r>
            <a:r>
              <a:rPr lang="en-US">
                <a:ea typeface="+mn-lt"/>
                <a:cs typeface="+mn-lt"/>
              </a:rPr>
              <a:t>node from the </a:t>
            </a:r>
            <a:r>
              <a:rPr lang="en-US" b="1">
                <a:ea typeface="+mn-lt"/>
                <a:cs typeface="+mn-lt"/>
              </a:rPr>
              <a:t>Evaluate </a:t>
            </a:r>
            <a:r>
              <a:rPr lang="en-US">
                <a:ea typeface="+mn-lt"/>
                <a:cs typeface="+mn-lt"/>
              </a:rPr>
              <a:t>palette onto the canvas</a:t>
            </a:r>
          </a:p>
          <a:p>
            <a:pPr marL="285750" indent="-285750">
              <a:buFont typeface="Arial"/>
              <a:buChar char="•"/>
            </a:pPr>
            <a:r>
              <a:rPr lang="en-US">
                <a:ea typeface="+mn-lt"/>
                <a:cs typeface="+mn-lt"/>
              </a:rPr>
              <a:t>Connect validated development datasets to the Model Analyzer node as illustrated</a:t>
            </a:r>
          </a:p>
        </p:txBody>
      </p:sp>
      <p:sp>
        <p:nvSpPr>
          <p:cNvPr id="2" name="Title 1">
            <a:extLst>
              <a:ext uri="{FF2B5EF4-FFF2-40B4-BE49-F238E27FC236}">
                <a16:creationId xmlns:a16="http://schemas.microsoft.com/office/drawing/2014/main" id="{6944B771-B6F3-4C0A-8B45-B61BFF8B3D0D}"/>
              </a:ext>
            </a:extLst>
          </p:cNvPr>
          <p:cNvSpPr>
            <a:spLocks noGrp="1"/>
          </p:cNvSpPr>
          <p:nvPr>
            <p:ph type="title"/>
          </p:nvPr>
        </p:nvSpPr>
        <p:spPr/>
        <p:txBody>
          <a:bodyPr/>
          <a:lstStyle/>
          <a:p>
            <a:r>
              <a:rPr lang="en-US">
                <a:latin typeface="Arial"/>
                <a:cs typeface="Arial"/>
              </a:rPr>
              <a:t>Model Analyzer</a:t>
            </a:r>
            <a:endParaRPr lang="en-US"/>
          </a:p>
        </p:txBody>
      </p:sp>
      <p:grpSp>
        <p:nvGrpSpPr>
          <p:cNvPr id="10" name="Group 9">
            <a:extLst>
              <a:ext uri="{FF2B5EF4-FFF2-40B4-BE49-F238E27FC236}">
                <a16:creationId xmlns:a16="http://schemas.microsoft.com/office/drawing/2014/main" id="{1D25982E-83B0-46CF-9AC2-EE2F3E42AA3E}"/>
              </a:ext>
            </a:extLst>
          </p:cNvPr>
          <p:cNvGrpSpPr/>
          <p:nvPr/>
        </p:nvGrpSpPr>
        <p:grpSpPr>
          <a:xfrm>
            <a:off x="1862972" y="1883967"/>
            <a:ext cx="5618375" cy="2883855"/>
            <a:chOff x="1862972" y="1883967"/>
            <a:chExt cx="5618375" cy="2883855"/>
          </a:xfrm>
        </p:grpSpPr>
        <p:pic>
          <p:nvPicPr>
            <p:cNvPr id="8" name="Picture 8" descr="A screenshot of a video game&#10;&#10;Description generated with high confidence">
              <a:extLst>
                <a:ext uri="{FF2B5EF4-FFF2-40B4-BE49-F238E27FC236}">
                  <a16:creationId xmlns:a16="http://schemas.microsoft.com/office/drawing/2014/main" id="{B0C805F3-CA90-4843-9749-8B1E0C17D84A}"/>
                </a:ext>
              </a:extLst>
            </p:cNvPr>
            <p:cNvPicPr>
              <a:picLocks noChangeAspect="1"/>
            </p:cNvPicPr>
            <p:nvPr/>
          </p:nvPicPr>
          <p:blipFill>
            <a:blip r:embed="rId2"/>
            <a:stretch>
              <a:fillRect/>
            </a:stretch>
          </p:blipFill>
          <p:spPr>
            <a:xfrm>
              <a:off x="1862972" y="1883967"/>
              <a:ext cx="5618375" cy="2883855"/>
            </a:xfrm>
            <a:prstGeom prst="rect">
              <a:avLst/>
            </a:prstGeom>
            <a:ln>
              <a:solidFill>
                <a:schemeClr val="tx1">
                  <a:lumMod val="65000"/>
                  <a:lumOff val="35000"/>
                </a:schemeClr>
              </a:solidFill>
            </a:ln>
          </p:spPr>
        </p:pic>
        <p:sp>
          <p:nvSpPr>
            <p:cNvPr id="6" name="Rectangle: Rounded Corners 5">
              <a:extLst>
                <a:ext uri="{FF2B5EF4-FFF2-40B4-BE49-F238E27FC236}">
                  <a16:creationId xmlns:a16="http://schemas.microsoft.com/office/drawing/2014/main" id="{379F921F-58AC-459B-BE76-F59D42E06498}"/>
                </a:ext>
              </a:extLst>
            </p:cNvPr>
            <p:cNvSpPr/>
            <p:nvPr/>
          </p:nvSpPr>
          <p:spPr>
            <a:xfrm>
              <a:off x="2333785" y="3035969"/>
              <a:ext cx="345559" cy="445239"/>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500371A-36F0-4983-9D28-DBB0E5747A15}"/>
                </a:ext>
              </a:extLst>
            </p:cNvPr>
            <p:cNvSpPr/>
            <p:nvPr/>
          </p:nvSpPr>
          <p:spPr>
            <a:xfrm>
              <a:off x="5344471" y="4202536"/>
              <a:ext cx="345559" cy="445239"/>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768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1B7ABB-9CDC-4FC0-AA03-1F1D6E766956}"/>
              </a:ext>
            </a:extLst>
          </p:cNvPr>
          <p:cNvSpPr>
            <a:spLocks noGrp="1"/>
          </p:cNvSpPr>
          <p:nvPr>
            <p:ph type="body" sz="quarter" idx="11"/>
          </p:nvPr>
        </p:nvSpPr>
        <p:spPr/>
        <p:txBody>
          <a:bodyPr vert="horz" lIns="91440" tIns="45720" rIns="91440" bIns="45720" rtlCol="0" anchor="t">
            <a:noAutofit/>
          </a:bodyPr>
          <a:lstStyle/>
          <a:p>
            <a:pPr marL="285750" indent="-285750">
              <a:buFont typeface="Arial"/>
              <a:buChar char="•"/>
            </a:pPr>
            <a:r>
              <a:rPr lang="en-US">
                <a:cs typeface="Arial" panose="020B0604020202020204"/>
              </a:rPr>
              <a:t>Open the Model Analyzer node to configure it</a:t>
            </a:r>
          </a:p>
          <a:p>
            <a:pPr marL="285750" indent="-285750">
              <a:buFont typeface="Arial"/>
              <a:buChar char="•"/>
            </a:pPr>
            <a:r>
              <a:rPr lang="en-US">
                <a:cs typeface="Arial" panose="020B0604020202020204"/>
              </a:rPr>
              <a:t>Modify the Model Analyzer Name  </a:t>
            </a:r>
          </a:p>
          <a:p>
            <a:pPr marL="285750" indent="-285750">
              <a:buFont typeface="Arial"/>
              <a:buChar char="•"/>
            </a:pPr>
            <a:r>
              <a:rPr lang="en-US">
                <a:cs typeface="Arial" panose="020B0604020202020204"/>
              </a:rPr>
              <a:t>Notice the </a:t>
            </a:r>
            <a:r>
              <a:rPr lang="en-US" b="1">
                <a:cs typeface="Arial" panose="020B0604020202020204"/>
              </a:rPr>
              <a:t>Dependent Variable Type</a:t>
            </a:r>
          </a:p>
          <a:p>
            <a:pPr>
              <a:buFont typeface="Arial"/>
              <a:buChar char="•"/>
            </a:pPr>
            <a:r>
              <a:rPr lang="en-US">
                <a:cs typeface="Arial" panose="020B0604020202020204"/>
              </a:rPr>
              <a:t>Ensure </a:t>
            </a:r>
            <a:r>
              <a:rPr lang="en-US" b="1">
                <a:cs typeface="Arial" panose="020B0604020202020204"/>
              </a:rPr>
              <a:t>DV</a:t>
            </a:r>
            <a:r>
              <a:rPr lang="en-US">
                <a:cs typeface="Arial" panose="020B0604020202020204"/>
              </a:rPr>
              <a:t> and </a:t>
            </a:r>
            <a:r>
              <a:rPr lang="en-US" b="1">
                <a:cs typeface="Arial" panose="020B0604020202020204"/>
              </a:rPr>
              <a:t>Predicted Value and Probability</a:t>
            </a:r>
            <a:r>
              <a:rPr lang="en-US">
                <a:cs typeface="Arial" panose="020B0604020202020204"/>
              </a:rPr>
              <a:t> fields </a:t>
            </a:r>
          </a:p>
          <a:p>
            <a:pPr marL="0" indent="0">
              <a:buNone/>
            </a:pPr>
            <a:r>
              <a:rPr lang="en-US">
                <a:cs typeface="Arial" panose="020B0604020202020204"/>
              </a:rPr>
              <a:t>      are correctly chosen</a:t>
            </a:r>
            <a:endParaRPr lang="en-US"/>
          </a:p>
          <a:p>
            <a:pPr marL="285750" indent="-285750">
              <a:buFont typeface="Arial"/>
              <a:buChar char="•"/>
            </a:pPr>
            <a:r>
              <a:rPr lang="en-US">
                <a:cs typeface="Arial" panose="020B0604020202020204"/>
              </a:rPr>
              <a:t>Assign a label using </a:t>
            </a:r>
            <a:r>
              <a:rPr lang="en-US" b="1">
                <a:cs typeface="Arial" panose="020B0604020202020204"/>
              </a:rPr>
              <a:t>Model Label in Analyzer </a:t>
            </a:r>
            <a:r>
              <a:rPr lang="en-US">
                <a:cs typeface="Arial" panose="020B0604020202020204"/>
              </a:rPr>
              <a:t>section</a:t>
            </a:r>
          </a:p>
          <a:p>
            <a:pPr marL="285750" indent="-285750">
              <a:buFont typeface="Arial"/>
              <a:buChar char="•"/>
            </a:pPr>
            <a:r>
              <a:rPr lang="en-US">
                <a:cs typeface="Arial" panose="020B0604020202020204"/>
              </a:rPr>
              <a:t>Click </a:t>
            </a:r>
            <a:r>
              <a:rPr lang="en-US" b="1">
                <a:cs typeface="Arial" panose="020B0604020202020204"/>
              </a:rPr>
              <a:t>Run</a:t>
            </a:r>
            <a:endParaRPr lang="en-US">
              <a:cs typeface="Arial" panose="020B0604020202020204"/>
            </a:endParaRPr>
          </a:p>
          <a:p>
            <a:pPr marL="285750" indent="-285750">
              <a:buFont typeface="Arial"/>
              <a:buChar char="•"/>
            </a:pPr>
            <a:r>
              <a:rPr lang="en-US">
                <a:cs typeface="Arial" panose="020B0604020202020204"/>
              </a:rPr>
              <a:t>Notes:</a:t>
            </a:r>
          </a:p>
          <a:p>
            <a:pPr marL="466090" lvl="1" indent="-285750">
              <a:buFont typeface="Arial"/>
              <a:buChar char="•"/>
            </a:pPr>
            <a:r>
              <a:rPr lang="en-US">
                <a:latin typeface="Arial"/>
                <a:ea typeface="+mn-lt"/>
                <a:cs typeface="+mn-lt"/>
              </a:rPr>
              <a:t>If more than one dataset is connected to the Model Analyzer, use tabs to move to the other datasets </a:t>
            </a:r>
            <a:endParaRPr lang="en-US">
              <a:latin typeface="Arial"/>
              <a:cs typeface="Arial" panose="020B0604020202020204"/>
            </a:endParaRPr>
          </a:p>
          <a:p>
            <a:pPr marL="466090" lvl="1" indent="-285750">
              <a:buFont typeface="Arial"/>
              <a:buChar char="•"/>
            </a:pPr>
            <a:r>
              <a:rPr lang="en-US">
                <a:latin typeface="Arial"/>
                <a:cs typeface="Arial" panose="020B0604020202020204"/>
              </a:rPr>
              <a:t>Any dataset that contains the same type </a:t>
            </a:r>
            <a:r>
              <a:rPr lang="en-US" b="1">
                <a:latin typeface="Arial"/>
                <a:cs typeface="Arial" panose="020B0604020202020204"/>
              </a:rPr>
              <a:t>DV</a:t>
            </a:r>
            <a:r>
              <a:rPr lang="en-US">
                <a:latin typeface="Arial"/>
                <a:cs typeface="Arial" panose="020B0604020202020204"/>
              </a:rPr>
              <a:t> and a field with </a:t>
            </a:r>
            <a:r>
              <a:rPr lang="en-US" b="1">
                <a:latin typeface="Arial"/>
                <a:cs typeface="Arial" panose="020B0604020202020204"/>
              </a:rPr>
              <a:t>probability</a:t>
            </a:r>
            <a:r>
              <a:rPr lang="en-US">
                <a:latin typeface="Arial"/>
                <a:cs typeface="Arial" panose="020B0604020202020204"/>
              </a:rPr>
              <a:t>, can be used as input to Model Analyzer. Hence, Model Analyzer node can have many inputs in order to compare various model performances</a:t>
            </a:r>
            <a:endParaRPr lang="en-US">
              <a:latin typeface="Arial"/>
            </a:endParaRP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CBA1A0D6-FF19-4E5E-AE03-75D7488099BA}"/>
              </a:ext>
            </a:extLst>
          </p:cNvPr>
          <p:cNvSpPr>
            <a:spLocks noGrp="1"/>
          </p:cNvSpPr>
          <p:nvPr>
            <p:ph type="title"/>
          </p:nvPr>
        </p:nvSpPr>
        <p:spPr/>
        <p:txBody>
          <a:bodyPr/>
          <a:lstStyle/>
          <a:p>
            <a:r>
              <a:rPr lang="en-US">
                <a:latin typeface="Arial"/>
                <a:cs typeface="Arial"/>
              </a:rPr>
              <a:t>Model Analyzer Dialog</a:t>
            </a:r>
            <a:endParaRPr lang="en-US"/>
          </a:p>
        </p:txBody>
      </p:sp>
      <p:grpSp>
        <p:nvGrpSpPr>
          <p:cNvPr id="8" name="Group 7">
            <a:extLst>
              <a:ext uri="{FF2B5EF4-FFF2-40B4-BE49-F238E27FC236}">
                <a16:creationId xmlns:a16="http://schemas.microsoft.com/office/drawing/2014/main" id="{3FD90489-5FCC-4E7F-A5B2-5B3FA77324C2}"/>
              </a:ext>
            </a:extLst>
          </p:cNvPr>
          <p:cNvGrpSpPr/>
          <p:nvPr/>
        </p:nvGrpSpPr>
        <p:grpSpPr>
          <a:xfrm>
            <a:off x="5727961" y="917499"/>
            <a:ext cx="3190973" cy="2012317"/>
            <a:chOff x="5727961" y="917499"/>
            <a:chExt cx="3190973" cy="2012317"/>
          </a:xfrm>
        </p:grpSpPr>
        <p:pic>
          <p:nvPicPr>
            <p:cNvPr id="4" name="Picture 5" descr="A screenshot of a cell phone&#10;&#10;Description generated with very high confidence">
              <a:extLst>
                <a:ext uri="{FF2B5EF4-FFF2-40B4-BE49-F238E27FC236}">
                  <a16:creationId xmlns:a16="http://schemas.microsoft.com/office/drawing/2014/main" id="{D59136B0-32B9-4108-8579-6870E21D8545}"/>
                </a:ext>
              </a:extLst>
            </p:cNvPr>
            <p:cNvPicPr>
              <a:picLocks noChangeAspect="1"/>
            </p:cNvPicPr>
            <p:nvPr/>
          </p:nvPicPr>
          <p:blipFill>
            <a:blip r:embed="rId2"/>
            <a:stretch>
              <a:fillRect/>
            </a:stretch>
          </p:blipFill>
          <p:spPr>
            <a:xfrm>
              <a:off x="5727961" y="917499"/>
              <a:ext cx="3190973" cy="2012317"/>
            </a:xfrm>
            <a:prstGeom prst="rect">
              <a:avLst/>
            </a:prstGeom>
            <a:ln>
              <a:solidFill>
                <a:schemeClr val="tx1">
                  <a:lumMod val="65000"/>
                  <a:lumOff val="35000"/>
                </a:schemeClr>
              </a:solidFill>
            </a:ln>
          </p:spPr>
        </p:pic>
        <p:sp>
          <p:nvSpPr>
            <p:cNvPr id="7" name="Rectangle: Rounded Corners 6">
              <a:extLst>
                <a:ext uri="{FF2B5EF4-FFF2-40B4-BE49-F238E27FC236}">
                  <a16:creationId xmlns:a16="http://schemas.microsoft.com/office/drawing/2014/main" id="{3CB0533D-3AE9-4087-91D0-96FE96D570CC}"/>
                </a:ext>
              </a:extLst>
            </p:cNvPr>
            <p:cNvSpPr/>
            <p:nvPr/>
          </p:nvSpPr>
          <p:spPr>
            <a:xfrm>
              <a:off x="6717249" y="1321469"/>
              <a:ext cx="528203" cy="168327"/>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339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C89E99F-5228-4EAC-9EF3-37F227C0110C}"/>
              </a:ext>
            </a:extLst>
          </p:cNvPr>
          <p:cNvSpPr>
            <a:spLocks noGrp="1"/>
          </p:cNvSpPr>
          <p:nvPr>
            <p:ph type="body" sz="quarter" idx="11"/>
          </p:nvPr>
        </p:nvSpPr>
        <p:spPr>
          <a:xfrm>
            <a:off x="245098" y="733716"/>
            <a:ext cx="5582554" cy="3445524"/>
          </a:xfrm>
        </p:spPr>
        <p:txBody>
          <a:bodyPr vert="horz" lIns="91440" tIns="45720" rIns="91440" bIns="45720" rtlCol="0" anchor="t">
            <a:noAutofit/>
          </a:bodyPr>
          <a:lstStyle/>
          <a:p>
            <a:pPr>
              <a:spcAft>
                <a:spcPts val="0"/>
              </a:spcAft>
            </a:pPr>
            <a:r>
              <a:rPr lang="en-US">
                <a:ea typeface="+mn-lt"/>
                <a:cs typeface="+mn-lt"/>
              </a:rPr>
              <a:t>The </a:t>
            </a:r>
            <a:r>
              <a:rPr lang="en-US" b="1">
                <a:ea typeface="+mn-lt"/>
                <a:cs typeface="+mn-lt"/>
              </a:rPr>
              <a:t>Cumulative gains chart</a:t>
            </a:r>
            <a:r>
              <a:rPr lang="en-US">
                <a:ea typeface="+mn-lt"/>
                <a:cs typeface="+mn-lt"/>
              </a:rPr>
              <a:t> compares model performance to random selection</a:t>
            </a:r>
          </a:p>
          <a:p>
            <a:pPr lvl="1">
              <a:spcAft>
                <a:spcPts val="0"/>
              </a:spcAft>
            </a:pPr>
            <a:r>
              <a:rPr lang="en-US">
                <a:ea typeface="+mn-lt"/>
                <a:cs typeface="+mn-lt"/>
              </a:rPr>
              <a:t>The horizontal x-axis refers to the Percentage of Population selected. The vertical y-axis refers to the Percentage of Target </a:t>
            </a:r>
          </a:p>
          <a:p>
            <a:pPr lvl="1" indent="-285750">
              <a:spcAft>
                <a:spcPts val="0"/>
              </a:spcAft>
            </a:pPr>
            <a:r>
              <a:rPr lang="en-US">
                <a:ea typeface="+mn-lt"/>
                <a:cs typeface="+mn-lt"/>
              </a:rPr>
              <a:t>The graph shows the proportion of those in the target category contained in the percentage of the population selected</a:t>
            </a:r>
          </a:p>
          <a:p>
            <a:pPr lvl="1">
              <a:spcAft>
                <a:spcPts val="0"/>
              </a:spcAft>
            </a:pPr>
            <a:r>
              <a:rPr lang="en-US">
                <a:ea typeface="+mn-lt"/>
                <a:cs typeface="+mn-lt"/>
              </a:rPr>
              <a:t>The diagonal line represents pure chance or random selection</a:t>
            </a:r>
          </a:p>
          <a:p>
            <a:pPr lvl="1">
              <a:spcAft>
                <a:spcPts val="0"/>
              </a:spcAft>
            </a:pPr>
            <a:r>
              <a:rPr lang="en-US">
                <a:ea typeface="+mn-lt"/>
                <a:cs typeface="+mn-lt"/>
              </a:rPr>
              <a:t>The curve reflects model performance. Selecting the top 40% based on the model predicted scores would contain approximately 85% of the total number of those in the Yes category</a:t>
            </a:r>
            <a:endParaRPr lang="en-US">
              <a:ea typeface="+mn-lt"/>
            </a:endParaRPr>
          </a:p>
          <a:p>
            <a:pPr lvl="1">
              <a:spcAft>
                <a:spcPts val="0"/>
              </a:spcAft>
            </a:pPr>
            <a:r>
              <a:rPr lang="en-US">
                <a:ea typeface="+mn-lt"/>
                <a:cs typeface="+mn-lt"/>
              </a:rPr>
              <a:t>In this case the model is performing approximately 46% better than chance</a:t>
            </a:r>
            <a:endParaRPr lang="en-US"/>
          </a:p>
          <a:p>
            <a:pPr>
              <a:spcAft>
                <a:spcPts val="0"/>
              </a:spcAft>
            </a:pPr>
            <a:r>
              <a:rPr lang="en-US">
                <a:ea typeface="+mn-lt"/>
                <a:cs typeface="+mn-lt"/>
              </a:rPr>
              <a:t>The </a:t>
            </a:r>
            <a:r>
              <a:rPr lang="en-US" b="1">
                <a:ea typeface="+mn-lt"/>
                <a:cs typeface="+mn-lt"/>
              </a:rPr>
              <a:t>Cumulative Lift Report </a:t>
            </a:r>
            <a:r>
              <a:rPr lang="en-US">
                <a:ea typeface="+mn-lt"/>
                <a:cs typeface="+mn-lt"/>
              </a:rPr>
              <a:t>tab provides the same information in tabular form</a:t>
            </a:r>
          </a:p>
          <a:p>
            <a:pPr lvl="1">
              <a:spcAft>
                <a:spcPts val="0"/>
              </a:spcAft>
            </a:pPr>
            <a:r>
              <a:rPr lang="en-US">
                <a:ea typeface="+mn-lt"/>
                <a:cs typeface="+mn-lt"/>
              </a:rPr>
              <a:t>This table gives the Model lift in decile increments. The 4th decile shows the value identified from the Cumulative Lift chart. </a:t>
            </a:r>
            <a:endParaRPr lang="en-US">
              <a:ea typeface="+mn-lt"/>
            </a:endParaRPr>
          </a:p>
          <a:p>
            <a:pPr indent="-285750">
              <a:spcAft>
                <a:spcPts val="0"/>
              </a:spcAft>
            </a:pPr>
            <a:endParaRPr lang="en-US">
              <a:ea typeface="+mn-lt"/>
              <a:cs typeface="+mn-lt"/>
            </a:endParaRPr>
          </a:p>
          <a:p>
            <a:pPr marL="466090" lvl="1" indent="-285750"/>
            <a:endParaRPr lang="en-US">
              <a:ea typeface="+mn-lt"/>
              <a:cs typeface="+mn-lt"/>
            </a:endParaRPr>
          </a:p>
        </p:txBody>
      </p:sp>
      <p:sp>
        <p:nvSpPr>
          <p:cNvPr id="2" name="Title 1">
            <a:extLst>
              <a:ext uri="{FF2B5EF4-FFF2-40B4-BE49-F238E27FC236}">
                <a16:creationId xmlns:a16="http://schemas.microsoft.com/office/drawing/2014/main" id="{57C2CC89-39F1-41AA-AAAA-E4EADB885D7A}"/>
              </a:ext>
            </a:extLst>
          </p:cNvPr>
          <p:cNvSpPr>
            <a:spLocks noGrp="1"/>
          </p:cNvSpPr>
          <p:nvPr>
            <p:ph type="title"/>
          </p:nvPr>
        </p:nvSpPr>
        <p:spPr>
          <a:xfrm>
            <a:off x="433633" y="362932"/>
            <a:ext cx="8215744" cy="298669"/>
          </a:xfrm>
        </p:spPr>
        <p:txBody>
          <a:bodyPr anchor="ctr">
            <a:noAutofit/>
          </a:bodyPr>
          <a:lstStyle/>
          <a:p>
            <a:r>
              <a:rPr lang="en-US">
                <a:latin typeface="Arial"/>
                <a:cs typeface="Arial"/>
              </a:rPr>
              <a:t>Cumulative Lift Chart</a:t>
            </a:r>
            <a:endParaRPr lang="en-US"/>
          </a:p>
        </p:txBody>
      </p:sp>
      <p:pic>
        <p:nvPicPr>
          <p:cNvPr id="4" name="Picture 4" descr="A close up of a piece of paper&#10;&#10;Description generated with high confidence">
            <a:extLst>
              <a:ext uri="{FF2B5EF4-FFF2-40B4-BE49-F238E27FC236}">
                <a16:creationId xmlns:a16="http://schemas.microsoft.com/office/drawing/2014/main" id="{D578846A-DA18-4321-B4AF-C7B2B2F5DC3B}"/>
              </a:ext>
            </a:extLst>
          </p:cNvPr>
          <p:cNvPicPr>
            <a:picLocks noChangeAspect="1"/>
          </p:cNvPicPr>
          <p:nvPr/>
        </p:nvPicPr>
        <p:blipFill>
          <a:blip r:embed="rId3"/>
          <a:stretch>
            <a:fillRect/>
          </a:stretch>
        </p:blipFill>
        <p:spPr>
          <a:xfrm>
            <a:off x="5875256" y="757608"/>
            <a:ext cx="3067246" cy="2514742"/>
          </a:xfrm>
          <a:prstGeom prst="rect">
            <a:avLst/>
          </a:prstGeom>
          <a:ln>
            <a:solidFill>
              <a:schemeClr val="tx1">
                <a:lumMod val="65000"/>
                <a:lumOff val="35000"/>
              </a:schemeClr>
            </a:solidFill>
          </a:ln>
        </p:spPr>
      </p:pic>
      <p:pic>
        <p:nvPicPr>
          <p:cNvPr id="5" name="Picture 5" descr="A screenshot of a cell phone&#10;&#10;Description generated with very high confidence">
            <a:extLst>
              <a:ext uri="{FF2B5EF4-FFF2-40B4-BE49-F238E27FC236}">
                <a16:creationId xmlns:a16="http://schemas.microsoft.com/office/drawing/2014/main" id="{E780D814-2E46-45AC-8982-BD6A15FEA834}"/>
              </a:ext>
            </a:extLst>
          </p:cNvPr>
          <p:cNvPicPr>
            <a:picLocks noChangeAspect="1"/>
          </p:cNvPicPr>
          <p:nvPr/>
        </p:nvPicPr>
        <p:blipFill>
          <a:blip r:embed="rId4"/>
          <a:stretch>
            <a:fillRect/>
          </a:stretch>
        </p:blipFill>
        <p:spPr>
          <a:xfrm>
            <a:off x="6040224" y="3347314"/>
            <a:ext cx="2743200" cy="1347613"/>
          </a:xfrm>
          <a:prstGeom prst="rect">
            <a:avLst/>
          </a:prstGeom>
          <a:ln>
            <a:solidFill>
              <a:schemeClr val="tx1">
                <a:lumMod val="65000"/>
                <a:lumOff val="35000"/>
              </a:schemeClr>
            </a:solidFill>
          </a:ln>
        </p:spPr>
      </p:pic>
    </p:spTree>
    <p:extLst>
      <p:ext uri="{BB962C8B-B14F-4D97-AF65-F5344CB8AC3E}">
        <p14:creationId xmlns:p14="http://schemas.microsoft.com/office/powerpoint/2010/main" val="82571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C89E99F-5228-4EAC-9EF3-37F227C0110C}"/>
              </a:ext>
            </a:extLst>
          </p:cNvPr>
          <p:cNvSpPr>
            <a:spLocks noGrp="1"/>
          </p:cNvSpPr>
          <p:nvPr>
            <p:ph type="body" sz="quarter" idx="11"/>
          </p:nvPr>
        </p:nvSpPr>
        <p:spPr>
          <a:xfrm>
            <a:off x="457201" y="975278"/>
            <a:ext cx="4907280" cy="3445524"/>
          </a:xfrm>
        </p:spPr>
        <p:txBody>
          <a:bodyPr vert="horz" lIns="91440" tIns="45720" rIns="91440" bIns="45720" rtlCol="0" anchor="t">
            <a:noAutofit/>
          </a:bodyPr>
          <a:lstStyle/>
          <a:p>
            <a:pPr marL="179705" indent="-179705"/>
            <a:endParaRPr lang="en-US"/>
          </a:p>
          <a:p>
            <a:pPr marL="359410" lvl="1" indent="-179070"/>
            <a:endParaRPr lang="en-US">
              <a:cs typeface="Arial" panose="020B0604020202020204"/>
            </a:endParaRPr>
          </a:p>
        </p:txBody>
      </p:sp>
      <p:sp>
        <p:nvSpPr>
          <p:cNvPr id="2" name="Title 1">
            <a:extLst>
              <a:ext uri="{FF2B5EF4-FFF2-40B4-BE49-F238E27FC236}">
                <a16:creationId xmlns:a16="http://schemas.microsoft.com/office/drawing/2014/main" id="{57C2CC89-39F1-41AA-AAAA-E4EADB885D7A}"/>
              </a:ext>
            </a:extLst>
          </p:cNvPr>
          <p:cNvSpPr>
            <a:spLocks noGrp="1"/>
          </p:cNvSpPr>
          <p:nvPr>
            <p:ph type="title"/>
          </p:nvPr>
        </p:nvSpPr>
        <p:spPr>
          <a:xfrm>
            <a:off x="433633" y="368824"/>
            <a:ext cx="8215744" cy="298669"/>
          </a:xfrm>
        </p:spPr>
        <p:txBody>
          <a:bodyPr anchor="ctr">
            <a:noAutofit/>
          </a:bodyPr>
          <a:lstStyle/>
          <a:p>
            <a:r>
              <a:rPr lang="en-US">
                <a:latin typeface="Arial"/>
                <a:cs typeface="Arial"/>
              </a:rPr>
              <a:t>Lift Chart</a:t>
            </a:r>
            <a:endParaRPr lang="en-US" sz="1700"/>
          </a:p>
        </p:txBody>
      </p:sp>
      <p:sp>
        <p:nvSpPr>
          <p:cNvPr id="7" name="Text Placeholder 2">
            <a:extLst>
              <a:ext uri="{FF2B5EF4-FFF2-40B4-BE49-F238E27FC236}">
                <a16:creationId xmlns:a16="http://schemas.microsoft.com/office/drawing/2014/main" id="{918BF338-9C08-4DDC-B2BA-10690F6D537E}"/>
              </a:ext>
            </a:extLst>
          </p:cNvPr>
          <p:cNvSpPr txBox="1">
            <a:spLocks/>
          </p:cNvSpPr>
          <p:nvPr/>
        </p:nvSpPr>
        <p:spPr>
          <a:xfrm>
            <a:off x="274557" y="751391"/>
            <a:ext cx="5378734" cy="3445524"/>
          </a:xfrm>
          <a:prstGeom prst="rect">
            <a:avLst/>
          </a:prstGeom>
        </p:spPr>
        <p:txBody>
          <a:bodyPr vert="horz" lIns="91440" tIns="45720" rIns="91440" bIns="45720" rtlCol="0" anchor="t">
            <a:noAutofit/>
          </a:bodyPr>
          <a:lstStyle>
            <a:lvl1pPr marL="285750" indent="-28575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r>
              <a:rPr lang="en-US">
                <a:ea typeface="+mn-lt"/>
                <a:cs typeface="+mn-lt"/>
              </a:rPr>
              <a:t>The </a:t>
            </a:r>
            <a:r>
              <a:rPr lang="en-US" b="1">
                <a:ea typeface="+mn-lt"/>
                <a:cs typeface="+mn-lt"/>
              </a:rPr>
              <a:t>Lift Chart </a:t>
            </a:r>
            <a:r>
              <a:rPr lang="en-US">
                <a:ea typeface="+mn-lt"/>
                <a:cs typeface="+mn-lt"/>
              </a:rPr>
              <a:t>shows the model versus random selection</a:t>
            </a:r>
            <a:endParaRPr lang="en-US"/>
          </a:p>
          <a:p>
            <a:pPr>
              <a:spcAft>
                <a:spcPts val="600"/>
              </a:spcAft>
            </a:pPr>
            <a:r>
              <a:rPr lang="en-US">
                <a:ea typeface="+mn-lt"/>
                <a:cs typeface="+mn-lt"/>
              </a:rPr>
              <a:t>It is a scaled ratio representation of model performance versus random selection at each </a:t>
            </a:r>
            <a:r>
              <a:rPr lang="en-US" b="1">
                <a:ea typeface="+mn-lt"/>
                <a:cs typeface="+mn-lt"/>
              </a:rPr>
              <a:t>decile </a:t>
            </a:r>
          </a:p>
          <a:p>
            <a:pPr>
              <a:spcAft>
                <a:spcPts val="600"/>
              </a:spcAft>
            </a:pPr>
            <a:r>
              <a:rPr lang="en-US">
                <a:ea typeface="+mn-lt"/>
                <a:cs typeface="+mn-lt"/>
              </a:rPr>
              <a:t>In this example, by selecting the top 10% of population, the model is more than three times as likely to identify a target category member compared to random selection</a:t>
            </a:r>
          </a:p>
          <a:p>
            <a:pPr>
              <a:spcAft>
                <a:spcPts val="600"/>
              </a:spcAft>
            </a:pPr>
            <a:r>
              <a:rPr lang="en-US">
                <a:ea typeface="+mn-lt"/>
                <a:cs typeface="+mn-lt"/>
              </a:rPr>
              <a:t>This chart is also useful for detecting hidden problems with the model. The model when plotted should be a monotonically decreasing function. If this is not the case, i.e. the lift decreases and then subsequently increases, then the model should be treated with caution and not be used </a:t>
            </a:r>
          </a:p>
          <a:p>
            <a:pPr>
              <a:spcAft>
                <a:spcPts val="600"/>
              </a:spcAft>
            </a:pPr>
            <a:r>
              <a:rPr lang="en-US">
                <a:ea typeface="+mn-lt"/>
                <a:cs typeface="+mn-lt"/>
              </a:rPr>
              <a:t>The intersection of the model line and the random selection line reflects the point at which model performance is no better than random selection. This happens at approximately the 40th percentile. </a:t>
            </a:r>
          </a:p>
          <a:p>
            <a:pPr>
              <a:spcAft>
                <a:spcPts val="600"/>
              </a:spcAft>
            </a:pPr>
            <a:r>
              <a:rPr lang="en-US">
                <a:ea typeface="+mn-lt"/>
                <a:cs typeface="+mn-lt"/>
              </a:rPr>
              <a:t>This information is also given in tabular form on the </a:t>
            </a:r>
            <a:r>
              <a:rPr lang="en-US" b="1">
                <a:ea typeface="+mn-lt"/>
                <a:cs typeface="+mn-lt"/>
              </a:rPr>
              <a:t>Lift Report</a:t>
            </a:r>
            <a:r>
              <a:rPr lang="en-US">
                <a:ea typeface="+mn-lt"/>
                <a:cs typeface="+mn-lt"/>
              </a:rPr>
              <a:t> tab  </a:t>
            </a:r>
          </a:p>
          <a:p>
            <a:pPr>
              <a:spcAft>
                <a:spcPts val="600"/>
              </a:spcAft>
            </a:pPr>
            <a:endParaRPr lang="en-US">
              <a:cs typeface="Arial"/>
            </a:endParaRPr>
          </a:p>
        </p:txBody>
      </p:sp>
      <p:grpSp>
        <p:nvGrpSpPr>
          <p:cNvPr id="16" name="Group 15">
            <a:extLst>
              <a:ext uri="{FF2B5EF4-FFF2-40B4-BE49-F238E27FC236}">
                <a16:creationId xmlns:a16="http://schemas.microsoft.com/office/drawing/2014/main" id="{1B451121-6054-4015-8AAF-83271C0B6A7C}"/>
              </a:ext>
            </a:extLst>
          </p:cNvPr>
          <p:cNvGrpSpPr/>
          <p:nvPr/>
        </p:nvGrpSpPr>
        <p:grpSpPr>
          <a:xfrm>
            <a:off x="5727962" y="775582"/>
            <a:ext cx="3285241" cy="2708573"/>
            <a:chOff x="5727962" y="775582"/>
            <a:chExt cx="3285241" cy="2708573"/>
          </a:xfrm>
        </p:grpSpPr>
        <p:pic>
          <p:nvPicPr>
            <p:cNvPr id="3" name="Picture 4" descr="A picture containing text&#10;&#10;Description generated with very high confidence">
              <a:extLst>
                <a:ext uri="{FF2B5EF4-FFF2-40B4-BE49-F238E27FC236}">
                  <a16:creationId xmlns:a16="http://schemas.microsoft.com/office/drawing/2014/main" id="{C77FDEDF-4644-454B-8834-F3630395BE66}"/>
                </a:ext>
              </a:extLst>
            </p:cNvPr>
            <p:cNvPicPr>
              <a:picLocks noChangeAspect="1"/>
            </p:cNvPicPr>
            <p:nvPr/>
          </p:nvPicPr>
          <p:blipFill>
            <a:blip r:embed="rId3"/>
            <a:stretch>
              <a:fillRect/>
            </a:stretch>
          </p:blipFill>
          <p:spPr>
            <a:xfrm>
              <a:off x="5727962" y="775582"/>
              <a:ext cx="3285241" cy="2708573"/>
            </a:xfrm>
            <a:prstGeom prst="rect">
              <a:avLst/>
            </a:prstGeom>
            <a:ln>
              <a:solidFill>
                <a:schemeClr val="tx1">
                  <a:lumMod val="65000"/>
                  <a:lumOff val="35000"/>
                </a:schemeClr>
              </a:solidFill>
            </a:ln>
          </p:spPr>
        </p:pic>
        <p:sp>
          <p:nvSpPr>
            <p:cNvPr id="12" name="Rectangle: Rounded Corners 11">
              <a:extLst>
                <a:ext uri="{FF2B5EF4-FFF2-40B4-BE49-F238E27FC236}">
                  <a16:creationId xmlns:a16="http://schemas.microsoft.com/office/drawing/2014/main" id="{41EC5025-0999-4A46-989F-BA1C118CF3A6}"/>
                </a:ext>
              </a:extLst>
            </p:cNvPr>
            <p:cNvSpPr/>
            <p:nvPr/>
          </p:nvSpPr>
          <p:spPr>
            <a:xfrm>
              <a:off x="5969720" y="2274916"/>
              <a:ext cx="347955" cy="662453"/>
            </a:xfrm>
            <a:prstGeom prst="roundRect">
              <a:avLst/>
            </a:prstGeom>
            <a:solidFill>
              <a:srgbClr val="FA4616">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F1A13D9C-65AA-4AD3-80EF-3492C8B3B5E5}"/>
              </a:ext>
            </a:extLst>
          </p:cNvPr>
          <p:cNvGrpSpPr/>
          <p:nvPr/>
        </p:nvGrpSpPr>
        <p:grpSpPr>
          <a:xfrm>
            <a:off x="5727961" y="3568453"/>
            <a:ext cx="3285242" cy="1123331"/>
            <a:chOff x="5727961" y="3568453"/>
            <a:chExt cx="3285242" cy="1123331"/>
          </a:xfrm>
        </p:grpSpPr>
        <p:pic>
          <p:nvPicPr>
            <p:cNvPr id="5" name="Picture 5" descr="A screenshot of a cell phone&#10;&#10;Description generated with very high confidence">
              <a:extLst>
                <a:ext uri="{FF2B5EF4-FFF2-40B4-BE49-F238E27FC236}">
                  <a16:creationId xmlns:a16="http://schemas.microsoft.com/office/drawing/2014/main" id="{0FD5CB1D-95FD-4549-96B1-15CCC943D6A1}"/>
                </a:ext>
              </a:extLst>
            </p:cNvPr>
            <p:cNvPicPr>
              <a:picLocks noChangeAspect="1"/>
            </p:cNvPicPr>
            <p:nvPr/>
          </p:nvPicPr>
          <p:blipFill>
            <a:blip r:embed="rId4"/>
            <a:stretch>
              <a:fillRect/>
            </a:stretch>
          </p:blipFill>
          <p:spPr>
            <a:xfrm>
              <a:off x="5727961" y="3568453"/>
              <a:ext cx="3285242" cy="1123331"/>
            </a:xfrm>
            <a:prstGeom prst="rect">
              <a:avLst/>
            </a:prstGeom>
            <a:ln>
              <a:solidFill>
                <a:schemeClr val="tx1">
                  <a:lumMod val="65000"/>
                  <a:lumOff val="35000"/>
                </a:schemeClr>
              </a:solidFill>
            </a:ln>
          </p:spPr>
        </p:pic>
        <p:sp>
          <p:nvSpPr>
            <p:cNvPr id="14" name="Rectangle: Rounded Corners 13">
              <a:extLst>
                <a:ext uri="{FF2B5EF4-FFF2-40B4-BE49-F238E27FC236}">
                  <a16:creationId xmlns:a16="http://schemas.microsoft.com/office/drawing/2014/main" id="{1D7C4DE7-3135-431E-B4E4-65E756CCC009}"/>
                </a:ext>
              </a:extLst>
            </p:cNvPr>
            <p:cNvSpPr/>
            <p:nvPr/>
          </p:nvSpPr>
          <p:spPr>
            <a:xfrm>
              <a:off x="5834211" y="4048333"/>
              <a:ext cx="3152427" cy="114520"/>
            </a:xfrm>
            <a:prstGeom prst="roundRect">
              <a:avLst/>
            </a:prstGeom>
            <a:solidFill>
              <a:srgbClr val="FA4616">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053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C89E99F-5228-4EAC-9EF3-37F227C0110C}"/>
              </a:ext>
            </a:extLst>
          </p:cNvPr>
          <p:cNvSpPr>
            <a:spLocks noGrp="1"/>
          </p:cNvSpPr>
          <p:nvPr>
            <p:ph type="body" sz="quarter" idx="11"/>
          </p:nvPr>
        </p:nvSpPr>
        <p:spPr>
          <a:xfrm>
            <a:off x="439526" y="910469"/>
            <a:ext cx="5372843" cy="3445524"/>
          </a:xfrm>
        </p:spPr>
        <p:txBody>
          <a:bodyPr vert="horz" lIns="91440" tIns="45720" rIns="91440" bIns="45720" rtlCol="0" anchor="t">
            <a:noAutofit/>
          </a:bodyPr>
          <a:lstStyle/>
          <a:p>
            <a:pPr marL="179705" indent="-179705"/>
            <a:r>
              <a:rPr lang="en-US">
                <a:ea typeface="+mn-lt"/>
                <a:cs typeface="+mn-lt"/>
              </a:rPr>
              <a:t>The</a:t>
            </a:r>
            <a:r>
              <a:rPr lang="en-US" b="1">
                <a:ea typeface="+mn-lt"/>
                <a:cs typeface="+mn-lt"/>
              </a:rPr>
              <a:t> K-S chart</a:t>
            </a:r>
            <a:r>
              <a:rPr lang="en-US">
                <a:ea typeface="+mn-lt"/>
                <a:cs typeface="+mn-lt"/>
              </a:rPr>
              <a:t> shows the cumulative distribution of the dependent variable categories </a:t>
            </a:r>
            <a:endParaRPr lang="en-US"/>
          </a:p>
          <a:p>
            <a:pPr marL="179705" indent="-179705"/>
            <a:r>
              <a:rPr lang="en-US">
                <a:ea typeface="+mn-lt"/>
                <a:cs typeface="+mn-lt"/>
              </a:rPr>
              <a:t>The K-S statistic measures the difference between the two functions and returns the maximum value, which is where the model maximizes separation between </a:t>
            </a:r>
            <a:r>
              <a:rPr lang="en-US" b="1">
                <a:ea typeface="+mn-lt"/>
                <a:cs typeface="+mn-lt"/>
              </a:rPr>
              <a:t>Yes </a:t>
            </a:r>
            <a:r>
              <a:rPr lang="en-US">
                <a:ea typeface="+mn-lt"/>
                <a:cs typeface="+mn-lt"/>
              </a:rPr>
              <a:t>and </a:t>
            </a:r>
            <a:r>
              <a:rPr lang="en-US" b="1">
                <a:ea typeface="+mn-lt"/>
                <a:cs typeface="+mn-lt"/>
              </a:rPr>
              <a:t>No </a:t>
            </a:r>
            <a:r>
              <a:rPr lang="en-US">
                <a:ea typeface="+mn-lt"/>
                <a:cs typeface="+mn-lt"/>
              </a:rPr>
              <a:t>categories</a:t>
            </a:r>
          </a:p>
          <a:p>
            <a:pPr marL="179705" indent="-179705"/>
            <a:r>
              <a:rPr lang="en-US">
                <a:ea typeface="+mn-lt"/>
                <a:cs typeface="+mn-lt"/>
              </a:rPr>
              <a:t>The </a:t>
            </a:r>
            <a:r>
              <a:rPr lang="en-US" b="1">
                <a:ea typeface="+mn-lt"/>
                <a:cs typeface="+mn-lt"/>
              </a:rPr>
              <a:t>K-S statistic</a:t>
            </a:r>
            <a:r>
              <a:rPr lang="en-US">
                <a:ea typeface="+mn-lt"/>
                <a:cs typeface="+mn-lt"/>
              </a:rPr>
              <a:t> is reported in brackets to the right of the model name, and ranges from 0 (random scores) to 1 (perfectly predicted scores)</a:t>
            </a:r>
          </a:p>
          <a:p>
            <a:pPr marL="179705" indent="-179705"/>
            <a:r>
              <a:rPr lang="en-US">
                <a:ea typeface="+mn-lt"/>
                <a:cs typeface="+mn-lt"/>
              </a:rPr>
              <a:t>The optimum population selection percentage based on this model is approx. 41% </a:t>
            </a:r>
          </a:p>
          <a:p>
            <a:pPr marL="179705" indent="-179705"/>
            <a:r>
              <a:rPr lang="en-US">
                <a:ea typeface="+mn-lt"/>
                <a:cs typeface="+mn-lt"/>
              </a:rPr>
              <a:t>41% as identified by the model will give the greatest separation between the DV categories</a:t>
            </a:r>
            <a:endParaRPr lang="en-US"/>
          </a:p>
          <a:p>
            <a:pPr marL="179705" indent="-179705"/>
            <a:endParaRPr lang="en-US">
              <a:cs typeface="Arial"/>
            </a:endParaRPr>
          </a:p>
          <a:p>
            <a:pPr marL="179705" indent="-179705"/>
            <a:endParaRPr lang="en-US">
              <a:cs typeface="Arial"/>
            </a:endParaRPr>
          </a:p>
          <a:p>
            <a:pPr marL="359410" lvl="1" indent="-179070"/>
            <a:endParaRPr lang="en-US">
              <a:cs typeface="Arial"/>
            </a:endParaRPr>
          </a:p>
        </p:txBody>
      </p:sp>
      <p:sp>
        <p:nvSpPr>
          <p:cNvPr id="2" name="Title 1">
            <a:extLst>
              <a:ext uri="{FF2B5EF4-FFF2-40B4-BE49-F238E27FC236}">
                <a16:creationId xmlns:a16="http://schemas.microsoft.com/office/drawing/2014/main" id="{57C2CC89-39F1-41AA-AAAA-E4EADB885D7A}"/>
              </a:ext>
            </a:extLst>
          </p:cNvPr>
          <p:cNvSpPr>
            <a:spLocks noGrp="1"/>
          </p:cNvSpPr>
          <p:nvPr>
            <p:ph type="title"/>
          </p:nvPr>
        </p:nvSpPr>
        <p:spPr/>
        <p:txBody>
          <a:bodyPr anchor="ctr">
            <a:noAutofit/>
          </a:bodyPr>
          <a:lstStyle/>
          <a:p>
            <a:r>
              <a:rPr lang="en-US">
                <a:latin typeface="Arial"/>
                <a:cs typeface="Arial"/>
              </a:rPr>
              <a:t>Kolmogorov-Smirnov (K-S) curve</a:t>
            </a:r>
            <a:endParaRPr lang="en-US"/>
          </a:p>
        </p:txBody>
      </p:sp>
      <p:pic>
        <p:nvPicPr>
          <p:cNvPr id="3" name="Picture 4" descr="A picture containing map, man, water, table&#10;&#10;Description generated with very high confidence">
            <a:extLst>
              <a:ext uri="{FF2B5EF4-FFF2-40B4-BE49-F238E27FC236}">
                <a16:creationId xmlns:a16="http://schemas.microsoft.com/office/drawing/2014/main" id="{EDD66A12-841C-4490-9027-0D4FF1F04AD3}"/>
              </a:ext>
            </a:extLst>
          </p:cNvPr>
          <p:cNvPicPr>
            <a:picLocks noChangeAspect="1"/>
          </p:cNvPicPr>
          <p:nvPr/>
        </p:nvPicPr>
        <p:blipFill>
          <a:blip r:embed="rId3"/>
          <a:stretch>
            <a:fillRect/>
          </a:stretch>
        </p:blipFill>
        <p:spPr>
          <a:xfrm>
            <a:off x="5810447" y="887526"/>
            <a:ext cx="3090813" cy="2549495"/>
          </a:xfrm>
          <a:prstGeom prst="rect">
            <a:avLst/>
          </a:prstGeom>
          <a:ln>
            <a:solidFill>
              <a:schemeClr val="tx1">
                <a:lumMod val="65000"/>
                <a:lumOff val="35000"/>
              </a:schemeClr>
            </a:solidFill>
          </a:ln>
        </p:spPr>
      </p:pic>
    </p:spTree>
    <p:extLst>
      <p:ext uri="{BB962C8B-B14F-4D97-AF65-F5344CB8AC3E}">
        <p14:creationId xmlns:p14="http://schemas.microsoft.com/office/powerpoint/2010/main" val="318321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C89E99F-5228-4EAC-9EF3-37F227C0110C}"/>
              </a:ext>
            </a:extLst>
          </p:cNvPr>
          <p:cNvSpPr>
            <a:spLocks noGrp="1"/>
          </p:cNvSpPr>
          <p:nvPr>
            <p:ph type="body" sz="quarter" idx="11"/>
          </p:nvPr>
        </p:nvSpPr>
        <p:spPr>
          <a:xfrm>
            <a:off x="457200" y="975278"/>
            <a:ext cx="5411444" cy="3963998"/>
          </a:xfrm>
        </p:spPr>
        <p:txBody>
          <a:bodyPr vert="horz" lIns="91440" tIns="45720" rIns="91440" bIns="45720" rtlCol="0" anchor="t">
            <a:noAutofit/>
          </a:bodyPr>
          <a:lstStyle/>
          <a:p>
            <a:r>
              <a:rPr lang="en-US">
                <a:ea typeface="+mn-lt"/>
                <a:cs typeface="+mn-lt"/>
              </a:rPr>
              <a:t>The </a:t>
            </a:r>
            <a:r>
              <a:rPr lang="en-US" b="1">
                <a:ea typeface="+mn-lt"/>
                <a:cs typeface="+mn-lt"/>
              </a:rPr>
              <a:t>ROC Chart </a:t>
            </a:r>
            <a:r>
              <a:rPr lang="en-US">
                <a:ea typeface="+mn-lt"/>
                <a:cs typeface="+mn-lt"/>
              </a:rPr>
              <a:t>compares the True Positive Rate to the False Positive </a:t>
            </a:r>
          </a:p>
          <a:p>
            <a:r>
              <a:rPr lang="en-US">
                <a:ea typeface="+mn-lt"/>
                <a:cs typeface="+mn-lt"/>
              </a:rPr>
              <a:t>The x-axis shows the proportion of the non-target category misclassified as a result of obtaining the y-axis accuracy for the target category of the dependent variable</a:t>
            </a:r>
          </a:p>
          <a:p>
            <a:r>
              <a:rPr lang="en-US">
                <a:ea typeface="+mn-lt"/>
                <a:cs typeface="+mn-lt"/>
              </a:rPr>
              <a:t>In this example, to obtain an accuracy of 80% for the Target category of DV, means 20% of the Non-target category will be misclassified</a:t>
            </a:r>
          </a:p>
          <a:p>
            <a:pPr>
              <a:spcAft>
                <a:spcPts val="0"/>
              </a:spcAft>
            </a:pPr>
            <a:r>
              <a:rPr lang="en-US">
                <a:ea typeface="+mn-lt"/>
                <a:cs typeface="+mn-lt"/>
              </a:rPr>
              <a:t>The area under the curve is known as the </a:t>
            </a:r>
            <a:r>
              <a:rPr lang="en-US" b="1">
                <a:ea typeface="+mn-lt"/>
                <a:cs typeface="+mn-lt"/>
              </a:rPr>
              <a:t>AUC</a:t>
            </a:r>
            <a:r>
              <a:rPr lang="en-US">
                <a:ea typeface="+mn-lt"/>
                <a:cs typeface="+mn-lt"/>
              </a:rPr>
              <a:t> or C-Statistic. This ranges between 0.5 (for random classification) and 1 (for perfect classification)</a:t>
            </a:r>
          </a:p>
          <a:p>
            <a:pPr lvl="1">
              <a:spcAft>
                <a:spcPts val="0"/>
              </a:spcAft>
            </a:pPr>
            <a:r>
              <a:rPr lang="en-US">
                <a:ea typeface="+mn-lt"/>
                <a:cs typeface="+mn-lt"/>
              </a:rPr>
              <a:t>The AUC here is 0.8719 </a:t>
            </a:r>
          </a:p>
          <a:p>
            <a:pPr>
              <a:spcAft>
                <a:spcPts val="0"/>
              </a:spcAft>
            </a:pPr>
            <a:r>
              <a:rPr lang="en-US">
                <a:ea typeface="+mn-lt"/>
                <a:cs typeface="+mn-lt"/>
              </a:rPr>
              <a:t>The </a:t>
            </a:r>
            <a:r>
              <a:rPr lang="en-US" b="1">
                <a:ea typeface="+mn-lt"/>
                <a:cs typeface="+mn-lt"/>
              </a:rPr>
              <a:t>Gini Index</a:t>
            </a:r>
            <a:r>
              <a:rPr lang="en-US">
                <a:ea typeface="+mn-lt"/>
                <a:cs typeface="+mn-lt"/>
              </a:rPr>
              <a:t> is also displayed and is equal to (2 ×AUC) −1</a:t>
            </a:r>
          </a:p>
          <a:p>
            <a:pPr lvl="1">
              <a:spcAft>
                <a:spcPts val="0"/>
              </a:spcAft>
            </a:pPr>
            <a:r>
              <a:rPr lang="en-US">
                <a:latin typeface="Arial"/>
                <a:ea typeface="+mn-lt"/>
                <a:cs typeface="+mn-lt"/>
              </a:rPr>
              <a:t>The Gini Index is no better or worse than the AUC statistic, but ranges between 0 and 1 instead of 0.5 and 1</a:t>
            </a:r>
            <a:endParaRPr lang="en-US">
              <a:latin typeface="Arial"/>
              <a:ea typeface="+mn-lt"/>
            </a:endParaRPr>
          </a:p>
          <a:p>
            <a:endParaRPr lang="en-US">
              <a:cs typeface="Arial" panose="020B0604020202020204"/>
            </a:endParaRPr>
          </a:p>
          <a:p>
            <a:pPr marL="179705" indent="-179705"/>
            <a:endParaRPr lang="en-US">
              <a:cs typeface="Arial" panose="020B0604020202020204"/>
            </a:endParaRPr>
          </a:p>
          <a:p>
            <a:pPr marL="179705" indent="-179705"/>
            <a:endParaRPr lang="en-US">
              <a:cs typeface="Arial" panose="020B0604020202020204"/>
            </a:endParaRPr>
          </a:p>
          <a:p>
            <a:pPr marL="179705" indent="-179705"/>
            <a:endParaRPr lang="en-US">
              <a:cs typeface="Arial" panose="020B0604020202020204"/>
            </a:endParaRPr>
          </a:p>
          <a:p>
            <a:pPr marL="179705" indent="-179705"/>
            <a:endParaRPr lang="en-US">
              <a:cs typeface="Arial" panose="020B0604020202020204"/>
            </a:endParaRPr>
          </a:p>
        </p:txBody>
      </p:sp>
      <p:sp>
        <p:nvSpPr>
          <p:cNvPr id="2" name="Title 1">
            <a:extLst>
              <a:ext uri="{FF2B5EF4-FFF2-40B4-BE49-F238E27FC236}">
                <a16:creationId xmlns:a16="http://schemas.microsoft.com/office/drawing/2014/main" id="{57C2CC89-39F1-41AA-AAAA-E4EADB885D7A}"/>
              </a:ext>
            </a:extLst>
          </p:cNvPr>
          <p:cNvSpPr>
            <a:spLocks noGrp="1"/>
          </p:cNvSpPr>
          <p:nvPr>
            <p:ph type="title"/>
          </p:nvPr>
        </p:nvSpPr>
        <p:spPr/>
        <p:txBody>
          <a:bodyPr anchor="ctr">
            <a:noAutofit/>
          </a:bodyPr>
          <a:lstStyle/>
          <a:p>
            <a:r>
              <a:rPr lang="en-US">
                <a:latin typeface="Arial"/>
                <a:cs typeface="Arial"/>
              </a:rPr>
              <a:t>Receiver Operating Characteristic (ROC) Chart</a:t>
            </a:r>
            <a:endParaRPr lang="en-US"/>
          </a:p>
        </p:txBody>
      </p:sp>
      <p:pic>
        <p:nvPicPr>
          <p:cNvPr id="5" name="Picture 5" descr="A close up of a map&#10;&#10;Description generated with high confidence">
            <a:extLst>
              <a:ext uri="{FF2B5EF4-FFF2-40B4-BE49-F238E27FC236}">
                <a16:creationId xmlns:a16="http://schemas.microsoft.com/office/drawing/2014/main" id="{FF8B7CA6-EB6A-4B49-AE51-AE3EC8ED8211}"/>
              </a:ext>
            </a:extLst>
          </p:cNvPr>
          <p:cNvPicPr>
            <a:picLocks noChangeAspect="1"/>
          </p:cNvPicPr>
          <p:nvPr/>
        </p:nvPicPr>
        <p:blipFill>
          <a:blip r:embed="rId3"/>
          <a:stretch>
            <a:fillRect/>
          </a:stretch>
        </p:blipFill>
        <p:spPr>
          <a:xfrm>
            <a:off x="5798664" y="1317623"/>
            <a:ext cx="3132055" cy="2584846"/>
          </a:xfrm>
          <a:prstGeom prst="rect">
            <a:avLst/>
          </a:prstGeom>
          <a:ln>
            <a:solidFill>
              <a:schemeClr val="tx1">
                <a:lumMod val="65000"/>
                <a:lumOff val="35000"/>
              </a:schemeClr>
            </a:solidFill>
          </a:ln>
        </p:spPr>
      </p:pic>
    </p:spTree>
    <p:extLst>
      <p:ext uri="{BB962C8B-B14F-4D97-AF65-F5344CB8AC3E}">
        <p14:creationId xmlns:p14="http://schemas.microsoft.com/office/powerpoint/2010/main" val="328319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C89E99F-5228-4EAC-9EF3-37F227C0110C}"/>
              </a:ext>
            </a:extLst>
          </p:cNvPr>
          <p:cNvSpPr>
            <a:spLocks noGrp="1"/>
          </p:cNvSpPr>
          <p:nvPr>
            <p:ph type="body" sz="quarter" idx="11"/>
          </p:nvPr>
        </p:nvSpPr>
        <p:spPr>
          <a:xfrm>
            <a:off x="457200" y="975278"/>
            <a:ext cx="5652051" cy="3445524"/>
          </a:xfrm>
        </p:spPr>
        <p:txBody>
          <a:bodyPr vert="horz" lIns="91440" tIns="45720" rIns="91440" bIns="45720" rtlCol="0" anchor="t">
            <a:noAutofit/>
          </a:bodyPr>
          <a:lstStyle/>
          <a:p>
            <a:pPr marL="179705" indent="-179705"/>
            <a:r>
              <a:rPr lang="en-US">
                <a:ea typeface="+mn-lt"/>
                <a:cs typeface="+mn-lt"/>
              </a:rPr>
              <a:t>Go back to canvas and connect the validation dataset to the Analyzer node and rerun the nope</a:t>
            </a:r>
          </a:p>
          <a:p>
            <a:pPr marL="179705" indent="-179705"/>
            <a:r>
              <a:rPr lang="en-US">
                <a:ea typeface="+mn-lt"/>
                <a:cs typeface="+mn-lt"/>
              </a:rPr>
              <a:t>Place all charts together to have a better look</a:t>
            </a:r>
            <a:endParaRPr lang="en-US"/>
          </a:p>
          <a:p>
            <a:pPr marL="179705" indent="-179705"/>
            <a:r>
              <a:rPr lang="en-US">
                <a:ea typeface="+mn-lt"/>
                <a:cs typeface="+mn-lt"/>
              </a:rPr>
              <a:t>Model performance is similar on both datasets and there is no overfitting</a:t>
            </a:r>
          </a:p>
          <a:p>
            <a:pPr marL="179705" indent="-179705"/>
            <a:r>
              <a:rPr lang="en-US"/>
              <a:t>Other variables and transformations should be considered in an attempt to improve the model</a:t>
            </a:r>
            <a:r>
              <a:rPr lang="en-US">
                <a:cs typeface="Arial"/>
              </a:rPr>
              <a:t>​</a:t>
            </a:r>
            <a:endParaRPr lang="en-US"/>
          </a:p>
          <a:p>
            <a:pPr marL="179705" indent="-179705"/>
            <a:endParaRPr lang="en-US">
              <a:cs typeface="Arial" panose="020B0604020202020204"/>
            </a:endParaRPr>
          </a:p>
        </p:txBody>
      </p:sp>
      <p:sp>
        <p:nvSpPr>
          <p:cNvPr id="2" name="Title 1">
            <a:extLst>
              <a:ext uri="{FF2B5EF4-FFF2-40B4-BE49-F238E27FC236}">
                <a16:creationId xmlns:a16="http://schemas.microsoft.com/office/drawing/2014/main" id="{57C2CC89-39F1-41AA-AAAA-E4EADB885D7A}"/>
              </a:ext>
            </a:extLst>
          </p:cNvPr>
          <p:cNvSpPr>
            <a:spLocks noGrp="1"/>
          </p:cNvSpPr>
          <p:nvPr>
            <p:ph type="title"/>
          </p:nvPr>
        </p:nvSpPr>
        <p:spPr/>
        <p:txBody>
          <a:bodyPr anchor="ctr">
            <a:noAutofit/>
          </a:bodyPr>
          <a:lstStyle/>
          <a:p>
            <a:r>
              <a:rPr lang="en-US">
                <a:latin typeface="Arial"/>
                <a:cs typeface="Arial"/>
              </a:rPr>
              <a:t>Model Analyzer on Development and Validation Datasets</a:t>
            </a:r>
            <a:endParaRPr lang="en-US" sz="1700"/>
          </a:p>
        </p:txBody>
      </p:sp>
      <p:pic>
        <p:nvPicPr>
          <p:cNvPr id="5" name="Picture 9" descr="A picture containing game&#10;&#10;Description generated with very high confidence">
            <a:extLst>
              <a:ext uri="{FF2B5EF4-FFF2-40B4-BE49-F238E27FC236}">
                <a16:creationId xmlns:a16="http://schemas.microsoft.com/office/drawing/2014/main" id="{A6BBDB49-5AC4-457C-991C-3EE7712FB0D6}"/>
              </a:ext>
            </a:extLst>
          </p:cNvPr>
          <p:cNvPicPr>
            <a:picLocks noChangeAspect="1"/>
          </p:cNvPicPr>
          <p:nvPr/>
        </p:nvPicPr>
        <p:blipFill>
          <a:blip r:embed="rId3"/>
          <a:stretch>
            <a:fillRect/>
          </a:stretch>
        </p:blipFill>
        <p:spPr>
          <a:xfrm>
            <a:off x="6010766" y="840346"/>
            <a:ext cx="2743200" cy="3462807"/>
          </a:xfrm>
          <a:prstGeom prst="rect">
            <a:avLst/>
          </a:prstGeom>
        </p:spPr>
      </p:pic>
      <p:sp>
        <p:nvSpPr>
          <p:cNvPr id="6" name="Rectangle: Rounded Corners 5">
            <a:extLst>
              <a:ext uri="{FF2B5EF4-FFF2-40B4-BE49-F238E27FC236}">
                <a16:creationId xmlns:a16="http://schemas.microsoft.com/office/drawing/2014/main" id="{78E8AAD7-50F9-4F7D-BB90-E5E4A7F57D9F}"/>
              </a:ext>
            </a:extLst>
          </p:cNvPr>
          <p:cNvSpPr/>
          <p:nvPr/>
        </p:nvSpPr>
        <p:spPr>
          <a:xfrm>
            <a:off x="7319572" y="2808837"/>
            <a:ext cx="1391477" cy="546652"/>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A close up of a map&#10;&#10;Description generated with very high confidence">
            <a:extLst>
              <a:ext uri="{FF2B5EF4-FFF2-40B4-BE49-F238E27FC236}">
                <a16:creationId xmlns:a16="http://schemas.microsoft.com/office/drawing/2014/main" id="{260EA548-9E3D-42D8-A66F-AF03966CEBFC}"/>
              </a:ext>
            </a:extLst>
          </p:cNvPr>
          <p:cNvPicPr>
            <a:picLocks noChangeAspect="1"/>
          </p:cNvPicPr>
          <p:nvPr/>
        </p:nvPicPr>
        <p:blipFill>
          <a:blip r:embed="rId4"/>
          <a:stretch>
            <a:fillRect/>
          </a:stretch>
        </p:blipFill>
        <p:spPr>
          <a:xfrm>
            <a:off x="3465513" y="2873784"/>
            <a:ext cx="2471159" cy="2199244"/>
          </a:xfrm>
          <a:prstGeom prst="rect">
            <a:avLst/>
          </a:prstGeom>
          <a:ln>
            <a:solidFill>
              <a:schemeClr val="tx1">
                <a:lumMod val="65000"/>
                <a:lumOff val="35000"/>
              </a:schemeClr>
            </a:solidFill>
          </a:ln>
        </p:spPr>
      </p:pic>
    </p:spTree>
    <p:custDataLst>
      <p:tags r:id="rId1"/>
    </p:custDataLst>
    <p:extLst>
      <p:ext uri="{BB962C8B-B14F-4D97-AF65-F5344CB8AC3E}">
        <p14:creationId xmlns:p14="http://schemas.microsoft.com/office/powerpoint/2010/main" val="352182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0F55C2-C6EE-4E03-A690-A1DF7C15603B}"/>
              </a:ext>
            </a:extLst>
          </p:cNvPr>
          <p:cNvSpPr>
            <a:spLocks noGrp="1"/>
          </p:cNvSpPr>
          <p:nvPr>
            <p:ph type="body" sz="quarter" idx="11"/>
          </p:nvPr>
        </p:nvSpPr>
        <p:spPr>
          <a:xfrm>
            <a:off x="457201" y="975278"/>
            <a:ext cx="3538330" cy="3445524"/>
          </a:xfrm>
        </p:spPr>
        <p:txBody>
          <a:bodyPr vert="horz" lIns="91440" tIns="45720" rIns="91440" bIns="45720" rtlCol="0" anchor="t">
            <a:noAutofit/>
          </a:bodyPr>
          <a:lstStyle/>
          <a:p>
            <a:pPr marL="179705" indent="-179705"/>
            <a:r>
              <a:rPr lang="en-US">
                <a:ea typeface="+mn-lt"/>
                <a:cs typeface="+mn-lt"/>
              </a:rPr>
              <a:t>Build a few more </a:t>
            </a:r>
            <a:r>
              <a:rPr lang="en-US" b="1">
                <a:ea typeface="+mn-lt"/>
                <a:cs typeface="+mn-lt"/>
              </a:rPr>
              <a:t>Logistic Regression</a:t>
            </a:r>
            <a:r>
              <a:rPr lang="en-US">
                <a:ea typeface="+mn-lt"/>
                <a:cs typeface="+mn-lt"/>
              </a:rPr>
              <a:t> models</a:t>
            </a:r>
            <a:endParaRPr lang="en-US"/>
          </a:p>
          <a:p>
            <a:pPr marL="179705" indent="-179705"/>
            <a:r>
              <a:rPr lang="en-US">
                <a:ea typeface="+mn-lt"/>
                <a:cs typeface="+mn-lt"/>
              </a:rPr>
              <a:t>Use different </a:t>
            </a:r>
            <a:r>
              <a:rPr lang="en-US" b="1">
                <a:ea typeface="+mn-lt"/>
                <a:cs typeface="+mn-lt"/>
              </a:rPr>
              <a:t>Variable Selection Methods</a:t>
            </a:r>
            <a:r>
              <a:rPr lang="en-US">
                <a:ea typeface="+mn-lt"/>
                <a:cs typeface="+mn-lt"/>
              </a:rPr>
              <a:t> and </a:t>
            </a:r>
            <a:r>
              <a:rPr lang="en-US" b="1">
                <a:ea typeface="+mn-lt"/>
                <a:cs typeface="+mn-lt"/>
              </a:rPr>
              <a:t>Independent Variables</a:t>
            </a:r>
            <a:endParaRPr lang="en-US" b="1">
              <a:cs typeface="Arial"/>
            </a:endParaRPr>
          </a:p>
          <a:p>
            <a:pPr marL="179705" indent="-179705"/>
            <a:r>
              <a:rPr lang="en-US">
                <a:ea typeface="+mn-lt"/>
                <a:cs typeface="+mn-lt"/>
              </a:rPr>
              <a:t>Use </a:t>
            </a:r>
            <a:r>
              <a:rPr lang="en-US" b="1">
                <a:ea typeface="+mn-lt"/>
                <a:cs typeface="+mn-lt"/>
              </a:rPr>
              <a:t>Model Validation</a:t>
            </a:r>
            <a:r>
              <a:rPr lang="en-US">
                <a:ea typeface="+mn-lt"/>
                <a:cs typeface="+mn-lt"/>
              </a:rPr>
              <a:t> node to generate datasets containing validation fields</a:t>
            </a:r>
          </a:p>
          <a:p>
            <a:pPr marL="179705" indent="-179705"/>
            <a:r>
              <a:rPr lang="en-US">
                <a:ea typeface="+mn-lt"/>
                <a:cs typeface="+mn-lt"/>
              </a:rPr>
              <a:t>Compare the models using </a:t>
            </a:r>
            <a:r>
              <a:rPr lang="en-US" b="1">
                <a:ea typeface="+mn-lt"/>
                <a:cs typeface="+mn-lt"/>
              </a:rPr>
              <a:t>Model Analyzer</a:t>
            </a:r>
            <a:r>
              <a:rPr lang="en-US">
                <a:ea typeface="+mn-lt"/>
                <a:cs typeface="+mn-lt"/>
              </a:rPr>
              <a:t> node</a:t>
            </a:r>
          </a:p>
        </p:txBody>
      </p:sp>
      <p:sp>
        <p:nvSpPr>
          <p:cNvPr id="2" name="Title 1">
            <a:extLst>
              <a:ext uri="{FF2B5EF4-FFF2-40B4-BE49-F238E27FC236}">
                <a16:creationId xmlns:a16="http://schemas.microsoft.com/office/drawing/2014/main" id="{1DD219FB-4232-43B9-A353-01D2345CC61A}"/>
              </a:ext>
            </a:extLst>
          </p:cNvPr>
          <p:cNvSpPr>
            <a:spLocks noGrp="1"/>
          </p:cNvSpPr>
          <p:nvPr>
            <p:ph type="title"/>
          </p:nvPr>
        </p:nvSpPr>
        <p:spPr/>
        <p:txBody>
          <a:bodyPr/>
          <a:lstStyle/>
          <a:p>
            <a:r>
              <a:rPr lang="en-US">
                <a:latin typeface="Arial"/>
                <a:cs typeface="Arial"/>
              </a:rPr>
              <a:t>Build More Models</a:t>
            </a:r>
            <a:endParaRPr lang="en-US"/>
          </a:p>
        </p:txBody>
      </p:sp>
      <p:grpSp>
        <p:nvGrpSpPr>
          <p:cNvPr id="5" name="Group 4">
            <a:extLst>
              <a:ext uri="{FF2B5EF4-FFF2-40B4-BE49-F238E27FC236}">
                <a16:creationId xmlns:a16="http://schemas.microsoft.com/office/drawing/2014/main" id="{96649B92-923B-4311-8893-94A2E09625E8}"/>
              </a:ext>
            </a:extLst>
          </p:cNvPr>
          <p:cNvGrpSpPr/>
          <p:nvPr/>
        </p:nvGrpSpPr>
        <p:grpSpPr>
          <a:xfrm>
            <a:off x="4414101" y="693577"/>
            <a:ext cx="3721230" cy="3909530"/>
            <a:chOff x="4414101" y="693577"/>
            <a:chExt cx="3721230" cy="3909530"/>
          </a:xfrm>
        </p:grpSpPr>
        <p:pic>
          <p:nvPicPr>
            <p:cNvPr id="4" name="Picture 4">
              <a:extLst>
                <a:ext uri="{FF2B5EF4-FFF2-40B4-BE49-F238E27FC236}">
                  <a16:creationId xmlns:a16="http://schemas.microsoft.com/office/drawing/2014/main" id="{F1470CC0-50D1-4C5F-A028-72BDD5F97907}"/>
                </a:ext>
              </a:extLst>
            </p:cNvPr>
            <p:cNvPicPr>
              <a:picLocks noChangeAspect="1"/>
            </p:cNvPicPr>
            <p:nvPr/>
          </p:nvPicPr>
          <p:blipFill>
            <a:blip r:embed="rId2"/>
            <a:stretch>
              <a:fillRect/>
            </a:stretch>
          </p:blipFill>
          <p:spPr>
            <a:xfrm>
              <a:off x="4414101" y="693577"/>
              <a:ext cx="3721230" cy="3909530"/>
            </a:xfrm>
            <a:prstGeom prst="rect">
              <a:avLst/>
            </a:prstGeom>
          </p:spPr>
        </p:pic>
        <p:sp>
          <p:nvSpPr>
            <p:cNvPr id="19" name="Rectangle: Rounded Corners 18">
              <a:extLst>
                <a:ext uri="{FF2B5EF4-FFF2-40B4-BE49-F238E27FC236}">
                  <a16:creationId xmlns:a16="http://schemas.microsoft.com/office/drawing/2014/main" id="{CD92631D-F8AA-4F6C-BF7F-CEBBE3BC9D92}"/>
                </a:ext>
              </a:extLst>
            </p:cNvPr>
            <p:cNvSpPr/>
            <p:nvPr/>
          </p:nvSpPr>
          <p:spPr>
            <a:xfrm>
              <a:off x="4661025" y="1867096"/>
              <a:ext cx="2290695" cy="1150940"/>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DE1C7D2B-AA65-4A94-88CD-A938095D1837}"/>
                </a:ext>
              </a:extLst>
            </p:cNvPr>
            <p:cNvSpPr/>
            <p:nvPr/>
          </p:nvSpPr>
          <p:spPr>
            <a:xfrm>
              <a:off x="5563486" y="3610543"/>
              <a:ext cx="398677" cy="525133"/>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46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FD11C-486F-4AA8-8D34-FF452BFE10CC}"/>
              </a:ext>
            </a:extLst>
          </p:cNvPr>
          <p:cNvSpPr>
            <a:spLocks noGrp="1"/>
          </p:cNvSpPr>
          <p:nvPr>
            <p:ph type="body" sz="quarter" idx="11"/>
          </p:nvPr>
        </p:nvSpPr>
        <p:spPr>
          <a:xfrm>
            <a:off x="386862" y="829651"/>
            <a:ext cx="8201025" cy="1253997"/>
          </a:xfrm>
        </p:spPr>
        <p:txBody>
          <a:bodyPr vert="horz" lIns="91440" tIns="45720" rIns="91440" bIns="45720" rtlCol="0" anchor="t">
            <a:noAutofit/>
          </a:bodyPr>
          <a:lstStyle/>
          <a:p>
            <a:pPr marL="285750" indent="-285750">
              <a:buFont typeface="Arial"/>
              <a:buChar char="•"/>
            </a:pPr>
            <a:r>
              <a:rPr lang="en-US">
                <a:ea typeface="+mn-lt"/>
                <a:cs typeface="+mn-lt"/>
              </a:rPr>
              <a:t>The final stage, model deployment can be performed by:</a:t>
            </a:r>
            <a:endParaRPr lang="en-US">
              <a:cs typeface="Arial" panose="020B0604020202020204"/>
            </a:endParaRPr>
          </a:p>
          <a:p>
            <a:pPr marL="466090" lvl="1" indent="-285750">
              <a:buFont typeface="Arial"/>
              <a:buChar char="•"/>
            </a:pPr>
            <a:r>
              <a:rPr lang="en-US">
                <a:ea typeface="+mn-lt"/>
                <a:cs typeface="+mn-lt"/>
              </a:rPr>
              <a:t>Scoring an existing dataset by </a:t>
            </a:r>
            <a:r>
              <a:rPr lang="en-US" b="1">
                <a:ea typeface="+mn-lt"/>
                <a:cs typeface="+mn-lt"/>
              </a:rPr>
              <a:t>Scoring</a:t>
            </a:r>
            <a:r>
              <a:rPr lang="en-US">
                <a:ea typeface="+mn-lt"/>
                <a:cs typeface="+mn-lt"/>
              </a:rPr>
              <a:t> node located in the </a:t>
            </a:r>
            <a:r>
              <a:rPr lang="en-US" b="1">
                <a:ea typeface="+mn-lt"/>
                <a:cs typeface="+mn-lt"/>
              </a:rPr>
              <a:t>Action </a:t>
            </a:r>
            <a:r>
              <a:rPr lang="en-US">
                <a:ea typeface="+mn-lt"/>
                <a:cs typeface="+mn-lt"/>
              </a:rPr>
              <a:t>palette</a:t>
            </a:r>
          </a:p>
          <a:p>
            <a:pPr marL="466090" lvl="1" indent="-285750">
              <a:buFont typeface="Arial"/>
              <a:buChar char="•"/>
            </a:pPr>
            <a:r>
              <a:rPr lang="en-US">
                <a:ea typeface="+mn-lt"/>
                <a:cs typeface="+mn-lt"/>
              </a:rPr>
              <a:t>Generating code for the model by </a:t>
            </a:r>
            <a:r>
              <a:rPr lang="en-US" b="1">
                <a:ea typeface="+mn-lt"/>
                <a:cs typeface="+mn-lt"/>
              </a:rPr>
              <a:t>Generate Code</a:t>
            </a:r>
            <a:r>
              <a:rPr lang="en-US">
                <a:ea typeface="+mn-lt"/>
                <a:cs typeface="+mn-lt"/>
              </a:rPr>
              <a:t> node in the </a:t>
            </a:r>
            <a:r>
              <a:rPr lang="en-US" b="1">
                <a:ea typeface="+mn-lt"/>
                <a:cs typeface="+mn-lt"/>
              </a:rPr>
              <a:t>Action </a:t>
            </a:r>
            <a:r>
              <a:rPr lang="en-US">
                <a:ea typeface="+mn-lt"/>
                <a:cs typeface="+mn-lt"/>
              </a:rPr>
              <a:t>palette</a:t>
            </a:r>
            <a:endParaRPr lang="en-US"/>
          </a:p>
          <a:p>
            <a:pPr marL="466090" lvl="1" indent="-285750">
              <a:buFont typeface="Arial"/>
              <a:buChar char="•"/>
            </a:pPr>
            <a:r>
              <a:rPr lang="en-US">
                <a:ea typeface="+mn-lt"/>
                <a:cs typeface="+mn-lt"/>
              </a:rPr>
              <a:t>Exporting to a file or database or Knowledge Hub by associated nodes in the </a:t>
            </a:r>
            <a:r>
              <a:rPr lang="en-US" b="1">
                <a:ea typeface="+mn-lt"/>
                <a:cs typeface="+mn-lt"/>
              </a:rPr>
              <a:t>Connect </a:t>
            </a:r>
            <a:r>
              <a:rPr lang="en-US">
                <a:ea typeface="+mn-lt"/>
                <a:cs typeface="+mn-lt"/>
              </a:rPr>
              <a:t>palette</a:t>
            </a:r>
            <a:endParaRPr lang="en-US">
              <a:cs typeface="Arial" panose="020B0604020202020204"/>
            </a:endParaRP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92181E66-33A2-4E7B-AC46-B986F9579AD4}"/>
              </a:ext>
            </a:extLst>
          </p:cNvPr>
          <p:cNvSpPr>
            <a:spLocks noGrp="1"/>
          </p:cNvSpPr>
          <p:nvPr>
            <p:ph type="title"/>
          </p:nvPr>
        </p:nvSpPr>
        <p:spPr/>
        <p:txBody>
          <a:bodyPr/>
          <a:lstStyle/>
          <a:p>
            <a:r>
              <a:rPr lang="en-US">
                <a:latin typeface="Arial"/>
                <a:cs typeface="Arial"/>
              </a:rPr>
              <a:t>Model Deployment</a:t>
            </a:r>
            <a:endParaRPr lang="en-US"/>
          </a:p>
        </p:txBody>
      </p:sp>
      <p:grpSp>
        <p:nvGrpSpPr>
          <p:cNvPr id="17" name="Group 16">
            <a:extLst>
              <a:ext uri="{FF2B5EF4-FFF2-40B4-BE49-F238E27FC236}">
                <a16:creationId xmlns:a16="http://schemas.microsoft.com/office/drawing/2014/main" id="{5443C731-0563-453A-A038-481D50E01125}"/>
              </a:ext>
            </a:extLst>
          </p:cNvPr>
          <p:cNvGrpSpPr/>
          <p:nvPr/>
        </p:nvGrpSpPr>
        <p:grpSpPr>
          <a:xfrm>
            <a:off x="2519734" y="2129458"/>
            <a:ext cx="1578333" cy="2864127"/>
            <a:chOff x="2519734" y="2129458"/>
            <a:chExt cx="1578333" cy="2864127"/>
          </a:xfrm>
        </p:grpSpPr>
        <p:pic>
          <p:nvPicPr>
            <p:cNvPr id="8" name="Picture 8" descr="A screenshot of a cell phone&#10;&#10;Description generated with very high confidence">
              <a:extLst>
                <a:ext uri="{FF2B5EF4-FFF2-40B4-BE49-F238E27FC236}">
                  <a16:creationId xmlns:a16="http://schemas.microsoft.com/office/drawing/2014/main" id="{1FF78DD7-C75B-495F-B2FC-0503B846134E}"/>
                </a:ext>
              </a:extLst>
            </p:cNvPr>
            <p:cNvPicPr>
              <a:picLocks noChangeAspect="1"/>
            </p:cNvPicPr>
            <p:nvPr/>
          </p:nvPicPr>
          <p:blipFill>
            <a:blip r:embed="rId2"/>
            <a:stretch>
              <a:fillRect/>
            </a:stretch>
          </p:blipFill>
          <p:spPr>
            <a:xfrm>
              <a:off x="2519734" y="2129458"/>
              <a:ext cx="1578333" cy="2864127"/>
            </a:xfrm>
            <a:prstGeom prst="rect">
              <a:avLst/>
            </a:prstGeom>
            <a:ln>
              <a:solidFill>
                <a:schemeClr val="tx1">
                  <a:lumMod val="50000"/>
                  <a:lumOff val="50000"/>
                </a:schemeClr>
              </a:solidFill>
            </a:ln>
          </p:spPr>
        </p:pic>
        <p:sp>
          <p:nvSpPr>
            <p:cNvPr id="12" name="Rectangle: Rounded Corners 11">
              <a:extLst>
                <a:ext uri="{FF2B5EF4-FFF2-40B4-BE49-F238E27FC236}">
                  <a16:creationId xmlns:a16="http://schemas.microsoft.com/office/drawing/2014/main" id="{F2FDC261-1DFE-400A-A5E8-B232DC578BDB}"/>
                </a:ext>
              </a:extLst>
            </p:cNvPr>
            <p:cNvSpPr/>
            <p:nvPr/>
          </p:nvSpPr>
          <p:spPr>
            <a:xfrm>
              <a:off x="2607365" y="2909680"/>
              <a:ext cx="438978" cy="588065"/>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F3FD3A7-DDD2-479E-9C0A-5CF36618D327}"/>
                </a:ext>
              </a:extLst>
            </p:cNvPr>
            <p:cNvSpPr/>
            <p:nvPr/>
          </p:nvSpPr>
          <p:spPr>
            <a:xfrm>
              <a:off x="3402495" y="2358486"/>
              <a:ext cx="530086" cy="613847"/>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EA33BE1-9C6F-4ADA-9F13-502A7BACD8A5}"/>
              </a:ext>
            </a:extLst>
          </p:cNvPr>
          <p:cNvGrpSpPr/>
          <p:nvPr/>
        </p:nvGrpSpPr>
        <p:grpSpPr>
          <a:xfrm>
            <a:off x="754973" y="2129459"/>
            <a:ext cx="1587749" cy="2864127"/>
            <a:chOff x="754973" y="2129459"/>
            <a:chExt cx="1587749" cy="2864127"/>
          </a:xfrm>
        </p:grpSpPr>
        <p:pic>
          <p:nvPicPr>
            <p:cNvPr id="6" name="Picture 6" descr="A screenshot of a cell phone&#10;&#10;Description generated with very high confidence">
              <a:extLst>
                <a:ext uri="{FF2B5EF4-FFF2-40B4-BE49-F238E27FC236}">
                  <a16:creationId xmlns:a16="http://schemas.microsoft.com/office/drawing/2014/main" id="{63C4314F-3547-4477-B0EF-98EE976A98F4}"/>
                </a:ext>
              </a:extLst>
            </p:cNvPr>
            <p:cNvPicPr>
              <a:picLocks noChangeAspect="1"/>
            </p:cNvPicPr>
            <p:nvPr/>
          </p:nvPicPr>
          <p:blipFill>
            <a:blip r:embed="rId3"/>
            <a:stretch>
              <a:fillRect/>
            </a:stretch>
          </p:blipFill>
          <p:spPr>
            <a:xfrm>
              <a:off x="754973" y="2129459"/>
              <a:ext cx="1587749" cy="2864127"/>
            </a:xfrm>
            <a:prstGeom prst="rect">
              <a:avLst/>
            </a:prstGeom>
            <a:ln>
              <a:solidFill>
                <a:schemeClr val="tx1">
                  <a:lumMod val="50000"/>
                  <a:lumOff val="50000"/>
                </a:schemeClr>
              </a:solidFill>
            </a:ln>
          </p:spPr>
        </p:pic>
        <p:sp>
          <p:nvSpPr>
            <p:cNvPr id="14" name="Rectangle: Rounded Corners 13">
              <a:extLst>
                <a:ext uri="{FF2B5EF4-FFF2-40B4-BE49-F238E27FC236}">
                  <a16:creationId xmlns:a16="http://schemas.microsoft.com/office/drawing/2014/main" id="{F2324709-DAF4-41E0-9534-00A3E69FFCA1}"/>
                </a:ext>
              </a:extLst>
            </p:cNvPr>
            <p:cNvSpPr/>
            <p:nvPr/>
          </p:nvSpPr>
          <p:spPr>
            <a:xfrm>
              <a:off x="843169" y="4392266"/>
              <a:ext cx="438978" cy="472109"/>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29D1607-4782-46EA-A406-BAD4D6B21844}"/>
                </a:ext>
              </a:extLst>
            </p:cNvPr>
            <p:cNvSpPr/>
            <p:nvPr/>
          </p:nvSpPr>
          <p:spPr>
            <a:xfrm>
              <a:off x="843169" y="3244724"/>
              <a:ext cx="438978" cy="551195"/>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A0E48D0-77AD-4BC5-A793-5A70AC173740}"/>
              </a:ext>
            </a:extLst>
          </p:cNvPr>
          <p:cNvGrpSpPr/>
          <p:nvPr/>
        </p:nvGrpSpPr>
        <p:grpSpPr>
          <a:xfrm>
            <a:off x="4172539" y="2110817"/>
            <a:ext cx="3644638" cy="2665825"/>
            <a:chOff x="4172539" y="2110817"/>
            <a:chExt cx="3644638" cy="2665825"/>
          </a:xfrm>
        </p:grpSpPr>
        <p:pic>
          <p:nvPicPr>
            <p:cNvPr id="4" name="Picture 4" descr="A picture containing green, table, air&#10;&#10;Description generated with very high confidence">
              <a:extLst>
                <a:ext uri="{FF2B5EF4-FFF2-40B4-BE49-F238E27FC236}">
                  <a16:creationId xmlns:a16="http://schemas.microsoft.com/office/drawing/2014/main" id="{948F2578-DE68-4E3E-8EAE-E34450A63C7B}"/>
                </a:ext>
              </a:extLst>
            </p:cNvPr>
            <p:cNvPicPr>
              <a:picLocks noChangeAspect="1"/>
            </p:cNvPicPr>
            <p:nvPr/>
          </p:nvPicPr>
          <p:blipFill>
            <a:blip r:embed="rId4"/>
            <a:stretch>
              <a:fillRect/>
            </a:stretch>
          </p:blipFill>
          <p:spPr>
            <a:xfrm>
              <a:off x="4172539" y="2110817"/>
              <a:ext cx="3644638" cy="2665825"/>
            </a:xfrm>
            <a:prstGeom prst="rect">
              <a:avLst/>
            </a:prstGeom>
          </p:spPr>
        </p:pic>
        <p:sp>
          <p:nvSpPr>
            <p:cNvPr id="5" name="Rectangle: Rounded Corners 4">
              <a:extLst>
                <a:ext uri="{FF2B5EF4-FFF2-40B4-BE49-F238E27FC236}">
                  <a16:creationId xmlns:a16="http://schemas.microsoft.com/office/drawing/2014/main" id="{0535807E-A31B-4A39-A367-86B9BDDDAD7D}"/>
                </a:ext>
              </a:extLst>
            </p:cNvPr>
            <p:cNvSpPr/>
            <p:nvPr/>
          </p:nvSpPr>
          <p:spPr>
            <a:xfrm>
              <a:off x="6553797" y="2970442"/>
              <a:ext cx="465277" cy="460662"/>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D313AB33-25FC-47A9-8C31-94EB935B0DA8}"/>
                </a:ext>
              </a:extLst>
            </p:cNvPr>
            <p:cNvSpPr/>
            <p:nvPr/>
          </p:nvSpPr>
          <p:spPr>
            <a:xfrm>
              <a:off x="7384533" y="2510885"/>
              <a:ext cx="294416" cy="460662"/>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C34D9AA-62CC-4C25-90A6-D95C10CD3213}"/>
                </a:ext>
              </a:extLst>
            </p:cNvPr>
            <p:cNvSpPr/>
            <p:nvPr/>
          </p:nvSpPr>
          <p:spPr>
            <a:xfrm>
              <a:off x="6628084" y="2553253"/>
              <a:ext cx="327035" cy="354275"/>
            </a:xfrm>
            <a:prstGeom prst="roundRect">
              <a:avLst/>
            </a:prstGeom>
            <a:solidFill>
              <a:srgbClr val="FA4616">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030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pic>
        <p:nvPicPr>
          <p:cNvPr id="11" name="Picture 10">
            <a:extLst>
              <a:ext uri="{FF2B5EF4-FFF2-40B4-BE49-F238E27FC236}">
                <a16:creationId xmlns:a16="http://schemas.microsoft.com/office/drawing/2014/main" id="{E1AE843B-247F-4958-BEE4-E60511EF0C20}"/>
              </a:ext>
            </a:extLst>
          </p:cNvPr>
          <p:cNvPicPr>
            <a:picLocks noChangeAspect="1"/>
          </p:cNvPicPr>
          <p:nvPr/>
        </p:nvPicPr>
        <p:blipFill>
          <a:blip r:embed="rId4"/>
          <a:stretch>
            <a:fillRect/>
          </a:stretch>
        </p:blipFill>
        <p:spPr>
          <a:xfrm>
            <a:off x="3503917" y="939601"/>
            <a:ext cx="5275000" cy="3626050"/>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BE8A8DBE-CD67-44EF-99AB-C33BDEE2D849}"/>
              </a:ext>
            </a:extLst>
          </p:cNvPr>
          <p:cNvSpPr>
            <a:spLocks noGrp="1"/>
          </p:cNvSpPr>
          <p:nvPr>
            <p:ph type="title"/>
          </p:nvPr>
        </p:nvSpPr>
        <p:spPr/>
        <p:txBody>
          <a:bodyPr/>
          <a:lstStyle/>
          <a:p>
            <a:r>
              <a:rPr lang="en-CA"/>
              <a:t>Importing Text Files </a:t>
            </a:r>
          </a:p>
        </p:txBody>
      </p:sp>
      <p:sp>
        <p:nvSpPr>
          <p:cNvPr id="3" name="Text Placeholder 2">
            <a:extLst>
              <a:ext uri="{FF2B5EF4-FFF2-40B4-BE49-F238E27FC236}">
                <a16:creationId xmlns:a16="http://schemas.microsoft.com/office/drawing/2014/main" id="{04B75D1A-B039-47CF-BE15-C7A913952100}"/>
              </a:ext>
            </a:extLst>
          </p:cNvPr>
          <p:cNvSpPr>
            <a:spLocks noGrp="1"/>
          </p:cNvSpPr>
          <p:nvPr>
            <p:ph type="body" sz="quarter" idx="11"/>
          </p:nvPr>
        </p:nvSpPr>
        <p:spPr>
          <a:xfrm>
            <a:off x="457199" y="1243584"/>
            <a:ext cx="2948941" cy="3179928"/>
          </a:xfrm>
        </p:spPr>
        <p:txBody>
          <a:bodyPr/>
          <a:lstStyle/>
          <a:p>
            <a:r>
              <a:rPr lang="en-CA"/>
              <a:t>Wizard Page 2 (for Text files):</a:t>
            </a:r>
          </a:p>
          <a:p>
            <a:pPr marL="628642" lvl="1" indent="-285750"/>
            <a:r>
              <a:rPr lang="en-CA">
                <a:latin typeface="+mn-lt"/>
              </a:rPr>
              <a:t>Specify whether file is fixed width or delimited</a:t>
            </a:r>
          </a:p>
          <a:p>
            <a:pPr marL="628642" lvl="1" indent="-285750"/>
            <a:r>
              <a:rPr lang="en-CA">
                <a:latin typeface="+mn-lt"/>
              </a:rPr>
              <a:t>Specify if the file contains titles (in the first row)</a:t>
            </a:r>
            <a:endParaRPr lang="en-US">
              <a:latin typeface="+mn-lt"/>
            </a:endParaRPr>
          </a:p>
          <a:p>
            <a:endParaRPr lang="en-CA"/>
          </a:p>
        </p:txBody>
      </p:sp>
    </p:spTree>
    <p:custDataLst>
      <p:tags r:id="rId1"/>
    </p:custDataLst>
    <p:extLst>
      <p:ext uri="{BB962C8B-B14F-4D97-AF65-F5344CB8AC3E}">
        <p14:creationId xmlns:p14="http://schemas.microsoft.com/office/powerpoint/2010/main" val="424011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10F03D-8225-4C9D-A2EF-ADDC30DEAC91}"/>
              </a:ext>
            </a:extLst>
          </p:cNvPr>
          <p:cNvSpPr>
            <a:spLocks noGrp="1"/>
          </p:cNvSpPr>
          <p:nvPr>
            <p:ph type="body" sz="quarter" idx="11"/>
          </p:nvPr>
        </p:nvSpPr>
        <p:spPr>
          <a:xfrm>
            <a:off x="457200" y="975278"/>
            <a:ext cx="6131169" cy="3445524"/>
          </a:xfrm>
        </p:spPr>
        <p:txBody>
          <a:bodyPr vert="horz" lIns="91440" tIns="45720" rIns="91440" bIns="45720" rtlCol="0" anchor="t">
            <a:noAutofit/>
          </a:bodyPr>
          <a:lstStyle/>
          <a:p>
            <a:pPr marL="285750" indent="-285750">
              <a:spcAft>
                <a:spcPts val="600"/>
              </a:spcAft>
              <a:buFont typeface="Arial"/>
              <a:buChar char="•"/>
            </a:pPr>
            <a:r>
              <a:rPr lang="en-US">
                <a:ea typeface="+mn-lt"/>
                <a:cs typeface="+mn-lt"/>
              </a:rPr>
              <a:t>Scoring a dataset is done through </a:t>
            </a:r>
            <a:r>
              <a:rPr lang="en-US" b="1">
                <a:ea typeface="+mn-lt"/>
                <a:cs typeface="+mn-lt"/>
              </a:rPr>
              <a:t>Scoring</a:t>
            </a:r>
            <a:r>
              <a:rPr lang="en-US">
                <a:ea typeface="+mn-lt"/>
                <a:cs typeface="+mn-lt"/>
              </a:rPr>
              <a:t> node from the </a:t>
            </a:r>
            <a:r>
              <a:rPr lang="en-US" b="1">
                <a:ea typeface="+mn-lt"/>
                <a:cs typeface="+mn-lt"/>
              </a:rPr>
              <a:t>Action</a:t>
            </a:r>
            <a:r>
              <a:rPr lang="en-US">
                <a:ea typeface="+mn-lt"/>
                <a:cs typeface="+mn-lt"/>
              </a:rPr>
              <a:t> palette</a:t>
            </a:r>
            <a:endParaRPr lang="en-US"/>
          </a:p>
          <a:p>
            <a:pPr marL="285750" indent="-285750">
              <a:spcAft>
                <a:spcPts val="600"/>
              </a:spcAft>
              <a:buFont typeface="Arial"/>
              <a:buChar char="•"/>
            </a:pPr>
            <a:r>
              <a:rPr lang="en-US">
                <a:ea typeface="+mn-lt"/>
                <a:cs typeface="+mn-lt"/>
              </a:rPr>
              <a:t>Connect the model instance and the data to score to the Scoring node</a:t>
            </a:r>
          </a:p>
          <a:p>
            <a:pPr marL="285750" indent="-285750">
              <a:spcAft>
                <a:spcPts val="600"/>
              </a:spcAft>
              <a:buFont typeface="Arial"/>
              <a:buChar char="•"/>
            </a:pPr>
            <a:r>
              <a:rPr lang="en-US">
                <a:ea typeface="+mn-lt"/>
                <a:cs typeface="+mn-lt"/>
              </a:rPr>
              <a:t>The Scoring node dialogs provide the model variables, field mapping capability and scoring fields to create</a:t>
            </a:r>
          </a:p>
          <a:p>
            <a:pPr>
              <a:spcAft>
                <a:spcPts val="600"/>
              </a:spcAft>
            </a:pPr>
            <a:r>
              <a:rPr lang="en-US"/>
              <a:t>Click "Next&gt;" to the </a:t>
            </a:r>
            <a:r>
              <a:rPr lang="en-US" b="1"/>
              <a:t>Scoring – Scoring Fields</a:t>
            </a:r>
            <a:r>
              <a:rPr lang="en-US"/>
              <a:t> dialog to choose scoring fields </a:t>
            </a:r>
          </a:p>
          <a:p>
            <a:pPr>
              <a:spcAft>
                <a:spcPts val="600"/>
              </a:spcAft>
            </a:pPr>
            <a:r>
              <a:rPr lang="en-US" b="1">
                <a:cs typeface="Arial"/>
              </a:rPr>
              <a:t>Modify Cut Off</a:t>
            </a:r>
            <a:r>
              <a:rPr lang="en-US">
                <a:cs typeface="Arial"/>
              </a:rPr>
              <a:t> value if needed</a:t>
            </a:r>
          </a:p>
          <a:p>
            <a:pPr>
              <a:spcAft>
                <a:spcPts val="600"/>
              </a:spcAft>
            </a:pPr>
            <a:r>
              <a:rPr lang="en-US">
                <a:ea typeface="+mn-lt"/>
                <a:cs typeface="+mn-lt"/>
              </a:rPr>
              <a:t>Click "Run" to create an additional file with scoring fields</a:t>
            </a:r>
            <a:endParaRPr lang="en-US">
              <a:cs typeface="Arial"/>
            </a:endParaRPr>
          </a:p>
          <a:p>
            <a:pPr marL="285750" indent="-285750">
              <a:spcAft>
                <a:spcPts val="600"/>
              </a:spcAft>
              <a:buFont typeface="Arial"/>
              <a:buChar char="•"/>
            </a:pPr>
            <a:endParaRPr lang="en-US">
              <a:ea typeface="+mn-lt"/>
              <a:cs typeface="+mn-lt"/>
            </a:endParaRPr>
          </a:p>
        </p:txBody>
      </p:sp>
      <p:sp>
        <p:nvSpPr>
          <p:cNvPr id="2" name="Title 1">
            <a:extLst>
              <a:ext uri="{FF2B5EF4-FFF2-40B4-BE49-F238E27FC236}">
                <a16:creationId xmlns:a16="http://schemas.microsoft.com/office/drawing/2014/main" id="{29B0BFFC-A683-4183-9AC7-7EF646234298}"/>
              </a:ext>
            </a:extLst>
          </p:cNvPr>
          <p:cNvSpPr>
            <a:spLocks noGrp="1"/>
          </p:cNvSpPr>
          <p:nvPr>
            <p:ph type="title"/>
          </p:nvPr>
        </p:nvSpPr>
        <p:spPr/>
        <p:txBody>
          <a:bodyPr/>
          <a:lstStyle/>
          <a:p>
            <a:r>
              <a:rPr lang="en-US"/>
              <a:t>Score an Existing Dataset</a:t>
            </a:r>
          </a:p>
        </p:txBody>
      </p:sp>
      <p:pic>
        <p:nvPicPr>
          <p:cNvPr id="5" name="Picture 5" descr="A close up of a sign&#10;&#10;Description generated with very high confidence">
            <a:extLst>
              <a:ext uri="{FF2B5EF4-FFF2-40B4-BE49-F238E27FC236}">
                <a16:creationId xmlns:a16="http://schemas.microsoft.com/office/drawing/2014/main" id="{E4082FE6-55DA-466B-8C9B-C974828A4CE8}"/>
              </a:ext>
            </a:extLst>
          </p:cNvPr>
          <p:cNvPicPr>
            <a:picLocks noChangeAspect="1"/>
          </p:cNvPicPr>
          <p:nvPr/>
        </p:nvPicPr>
        <p:blipFill>
          <a:blip r:embed="rId2"/>
          <a:stretch>
            <a:fillRect/>
          </a:stretch>
        </p:blipFill>
        <p:spPr>
          <a:xfrm>
            <a:off x="6855006" y="807711"/>
            <a:ext cx="1879567" cy="1619151"/>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86F2164D-3809-4572-AB37-DC25A6F9728B}"/>
              </a:ext>
            </a:extLst>
          </p:cNvPr>
          <p:cNvPicPr>
            <a:picLocks noChangeAspect="1"/>
          </p:cNvPicPr>
          <p:nvPr/>
        </p:nvPicPr>
        <p:blipFill>
          <a:blip r:embed="rId3"/>
          <a:stretch>
            <a:fillRect/>
          </a:stretch>
        </p:blipFill>
        <p:spPr>
          <a:xfrm>
            <a:off x="5372739" y="2721545"/>
            <a:ext cx="3361834" cy="1446677"/>
          </a:xfrm>
          <a:prstGeom prst="rect">
            <a:avLst/>
          </a:prstGeom>
          <a:ln>
            <a:solidFill>
              <a:schemeClr val="tx1">
                <a:lumMod val="65000"/>
                <a:lumOff val="35000"/>
              </a:schemeClr>
            </a:solidFill>
          </a:ln>
        </p:spPr>
      </p:pic>
      <p:pic>
        <p:nvPicPr>
          <p:cNvPr id="7" name="Picture 10" descr="A picture containing clock&#10;&#10;Description generated with very high confidence">
            <a:extLst>
              <a:ext uri="{FF2B5EF4-FFF2-40B4-BE49-F238E27FC236}">
                <a16:creationId xmlns:a16="http://schemas.microsoft.com/office/drawing/2014/main" id="{CCAE9B6F-ABDD-430E-B8FD-F5539DD3D78E}"/>
              </a:ext>
            </a:extLst>
          </p:cNvPr>
          <p:cNvPicPr>
            <a:picLocks noChangeAspect="1"/>
          </p:cNvPicPr>
          <p:nvPr/>
        </p:nvPicPr>
        <p:blipFill>
          <a:blip r:embed="rId4"/>
          <a:stretch>
            <a:fillRect/>
          </a:stretch>
        </p:blipFill>
        <p:spPr>
          <a:xfrm>
            <a:off x="2383908" y="3490422"/>
            <a:ext cx="2277752" cy="1355600"/>
          </a:xfrm>
          <a:prstGeom prst="rect">
            <a:avLst/>
          </a:prstGeom>
        </p:spPr>
      </p:pic>
    </p:spTree>
    <p:extLst>
      <p:ext uri="{BB962C8B-B14F-4D97-AF65-F5344CB8AC3E}">
        <p14:creationId xmlns:p14="http://schemas.microsoft.com/office/powerpoint/2010/main" val="77743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02CA82-358D-4259-AA54-9FECA7921274}"/>
              </a:ext>
            </a:extLst>
          </p:cNvPr>
          <p:cNvSpPr>
            <a:spLocks noGrp="1"/>
          </p:cNvSpPr>
          <p:nvPr>
            <p:ph type="body" sz="quarter" idx="11"/>
          </p:nvPr>
        </p:nvSpPr>
        <p:spPr>
          <a:xfrm>
            <a:off x="296811" y="792398"/>
            <a:ext cx="5748185" cy="3445524"/>
          </a:xfrm>
        </p:spPr>
        <p:txBody>
          <a:bodyPr/>
          <a:lstStyle/>
          <a:p>
            <a:pPr>
              <a:buFont typeface="Arial"/>
              <a:buChar char="•"/>
            </a:pPr>
            <a:r>
              <a:rPr lang="en-US">
                <a:ea typeface="+mn-lt"/>
                <a:cs typeface="+mn-lt"/>
              </a:rPr>
              <a:t>A</a:t>
            </a:r>
            <a:r>
              <a:rPr lang="en-US"/>
              <a:t> model can score an existing dataset and then be exported through 3 nodes from </a:t>
            </a:r>
            <a:r>
              <a:rPr lang="en-US" b="1"/>
              <a:t>Connect</a:t>
            </a:r>
            <a:r>
              <a:rPr lang="en-US"/>
              <a:t> palette:</a:t>
            </a:r>
          </a:p>
          <a:p>
            <a:pPr marL="628650" lvl="1" indent="-285750">
              <a:buFont typeface="Arial"/>
              <a:buChar char="•"/>
            </a:pPr>
            <a:r>
              <a:rPr lang="en-US">
                <a:latin typeface="+mn-lt"/>
              </a:rPr>
              <a:t>Use</a:t>
            </a:r>
            <a:r>
              <a:rPr lang="en-US" b="1">
                <a:latin typeface="+mn-lt"/>
                <a:ea typeface="+mn-lt"/>
                <a:cs typeface="+mn-lt"/>
              </a:rPr>
              <a:t> File Export</a:t>
            </a:r>
            <a:r>
              <a:rPr lang="en-US">
                <a:latin typeface="+mn-lt"/>
                <a:ea typeface="+mn-lt"/>
                <a:cs typeface="+mn-lt"/>
              </a:rPr>
              <a:t> node. Available formats are:</a:t>
            </a:r>
          </a:p>
          <a:p>
            <a:pPr marL="971550" lvl="2" indent="-285750">
              <a:buFont typeface="Arial"/>
              <a:buChar char="•"/>
            </a:pPr>
            <a:r>
              <a:rPr lang="en-US">
                <a:ea typeface="+mn-lt"/>
                <a:cs typeface="+mn-lt"/>
              </a:rPr>
              <a:t>Text, Excel, KDD, R, SAS 8 &amp; 9, and SPSS Native</a:t>
            </a:r>
          </a:p>
          <a:p>
            <a:pPr marL="628650" lvl="1" indent="-285750">
              <a:buFont typeface="Arial"/>
              <a:buChar char="•"/>
            </a:pPr>
            <a:r>
              <a:rPr lang="en-US">
                <a:latin typeface="+mn-lt"/>
                <a:ea typeface="+mn-lt"/>
                <a:cs typeface="+mn-lt"/>
              </a:rPr>
              <a:t>Publish</a:t>
            </a:r>
            <a:r>
              <a:rPr lang="en-US">
                <a:latin typeface="+mn-lt"/>
                <a:cs typeface="Arial"/>
              </a:rPr>
              <a:t> the results as an ODBC data source via </a:t>
            </a:r>
            <a:r>
              <a:rPr lang="en-US" b="1">
                <a:latin typeface="+mn-lt"/>
                <a:cs typeface="Arial"/>
              </a:rPr>
              <a:t>ODBC Export</a:t>
            </a:r>
            <a:r>
              <a:rPr lang="en-US">
                <a:latin typeface="+mn-lt"/>
                <a:cs typeface="Arial"/>
              </a:rPr>
              <a:t> </a:t>
            </a:r>
          </a:p>
          <a:p>
            <a:pPr marL="628650" lvl="1" indent="-285750">
              <a:buFont typeface="Arial"/>
              <a:buChar char="•"/>
            </a:pPr>
            <a:r>
              <a:rPr lang="en-US">
                <a:latin typeface="+mn-lt"/>
                <a:cs typeface="Arial"/>
              </a:rPr>
              <a:t>Upload the results to Altair Knowledge Hub using </a:t>
            </a:r>
            <a:r>
              <a:rPr lang="en-US" b="1">
                <a:latin typeface="+mn-lt"/>
                <a:cs typeface="Arial"/>
              </a:rPr>
              <a:t>Export Dataset to Knowledge Hub</a:t>
            </a:r>
            <a:r>
              <a:rPr lang="en-US">
                <a:latin typeface="+mn-lt"/>
                <a:cs typeface="Arial"/>
              </a:rPr>
              <a:t> node</a:t>
            </a:r>
            <a:endParaRPr lang="en-US">
              <a:latin typeface="+mn-lt"/>
              <a:ea typeface="+mn-lt"/>
              <a:cs typeface="+mn-lt"/>
            </a:endParaRPr>
          </a:p>
        </p:txBody>
      </p:sp>
      <p:sp>
        <p:nvSpPr>
          <p:cNvPr id="2" name="Title 1">
            <a:extLst>
              <a:ext uri="{FF2B5EF4-FFF2-40B4-BE49-F238E27FC236}">
                <a16:creationId xmlns:a16="http://schemas.microsoft.com/office/drawing/2014/main" id="{52DA4955-D858-46C0-B9B3-55CFE08A2B21}"/>
              </a:ext>
            </a:extLst>
          </p:cNvPr>
          <p:cNvSpPr>
            <a:spLocks noGrp="1"/>
          </p:cNvSpPr>
          <p:nvPr>
            <p:ph type="title"/>
          </p:nvPr>
        </p:nvSpPr>
        <p:spPr/>
        <p:txBody>
          <a:bodyPr/>
          <a:lstStyle/>
          <a:p>
            <a:r>
              <a:rPr lang="en-US">
                <a:latin typeface="Arial"/>
                <a:cs typeface="Arial"/>
              </a:rPr>
              <a:t>Export the Scored Dataset</a:t>
            </a:r>
            <a:endParaRPr lang="en-US"/>
          </a:p>
        </p:txBody>
      </p:sp>
      <p:pic>
        <p:nvPicPr>
          <p:cNvPr id="17" name="Picture 17" descr="A screenshot of a cell phone&#10;&#10;Description generated with very high confidence">
            <a:extLst>
              <a:ext uri="{FF2B5EF4-FFF2-40B4-BE49-F238E27FC236}">
                <a16:creationId xmlns:a16="http://schemas.microsoft.com/office/drawing/2014/main" id="{82DC8529-8BF4-4517-A956-9185E9983C88}"/>
              </a:ext>
            </a:extLst>
          </p:cNvPr>
          <p:cNvPicPr>
            <a:picLocks noChangeAspect="1"/>
          </p:cNvPicPr>
          <p:nvPr/>
        </p:nvPicPr>
        <p:blipFill>
          <a:blip r:embed="rId2"/>
          <a:stretch>
            <a:fillRect/>
          </a:stretch>
        </p:blipFill>
        <p:spPr>
          <a:xfrm>
            <a:off x="5315132" y="3118587"/>
            <a:ext cx="2273439" cy="1801835"/>
          </a:xfrm>
          <a:prstGeom prst="rect">
            <a:avLst/>
          </a:prstGeom>
          <a:ln>
            <a:solidFill>
              <a:schemeClr val="tx1">
                <a:lumMod val="50000"/>
                <a:lumOff val="50000"/>
              </a:schemeClr>
            </a:solidFill>
          </a:ln>
        </p:spPr>
      </p:pic>
      <p:pic>
        <p:nvPicPr>
          <p:cNvPr id="19" name="Picture 19" descr="A screenshot of a cell phone&#10;&#10;Description generated with very high confidence">
            <a:extLst>
              <a:ext uri="{FF2B5EF4-FFF2-40B4-BE49-F238E27FC236}">
                <a16:creationId xmlns:a16="http://schemas.microsoft.com/office/drawing/2014/main" id="{60BA214C-ECB8-4101-B00F-02CCBC5DDBD7}"/>
              </a:ext>
            </a:extLst>
          </p:cNvPr>
          <p:cNvPicPr>
            <a:picLocks noChangeAspect="1"/>
          </p:cNvPicPr>
          <p:nvPr/>
        </p:nvPicPr>
        <p:blipFill>
          <a:blip r:embed="rId3"/>
          <a:stretch>
            <a:fillRect/>
          </a:stretch>
        </p:blipFill>
        <p:spPr>
          <a:xfrm>
            <a:off x="2656854" y="3118688"/>
            <a:ext cx="2582404" cy="1907686"/>
          </a:xfrm>
          <a:prstGeom prst="rect">
            <a:avLst/>
          </a:prstGeom>
          <a:ln>
            <a:solidFill>
              <a:schemeClr val="tx1">
                <a:lumMod val="50000"/>
                <a:lumOff val="50000"/>
              </a:schemeClr>
            </a:solidFill>
          </a:ln>
        </p:spPr>
      </p:pic>
      <p:sp>
        <p:nvSpPr>
          <p:cNvPr id="4" name="Speech Bubble: Rectangle 3">
            <a:extLst>
              <a:ext uri="{FF2B5EF4-FFF2-40B4-BE49-F238E27FC236}">
                <a16:creationId xmlns:a16="http://schemas.microsoft.com/office/drawing/2014/main" id="{FEA477A9-E45B-4366-9E28-6B9DE1027F0A}"/>
              </a:ext>
            </a:extLst>
          </p:cNvPr>
          <p:cNvSpPr/>
          <p:nvPr/>
        </p:nvSpPr>
        <p:spPr>
          <a:xfrm>
            <a:off x="7717136" y="2952204"/>
            <a:ext cx="1341803" cy="1734096"/>
          </a:xfrm>
          <a:prstGeom prst="wedgeRectCallout">
            <a:avLst>
              <a:gd name="adj1" fmla="val 5643"/>
              <a:gd name="adj2" fmla="val -6421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This workflow illustrates the scored data being exported to a file, to a database and to Knowledge Hub</a:t>
            </a:r>
          </a:p>
        </p:txBody>
      </p:sp>
      <p:pic>
        <p:nvPicPr>
          <p:cNvPr id="5" name="Picture 5" descr="A screenshot of a cell phone&#10;&#10;Description generated with high confidence">
            <a:extLst>
              <a:ext uri="{FF2B5EF4-FFF2-40B4-BE49-F238E27FC236}">
                <a16:creationId xmlns:a16="http://schemas.microsoft.com/office/drawing/2014/main" id="{794EE9FC-6EB1-4BB8-8B18-8432F2D1870D}"/>
              </a:ext>
            </a:extLst>
          </p:cNvPr>
          <p:cNvPicPr>
            <a:picLocks noChangeAspect="1"/>
          </p:cNvPicPr>
          <p:nvPr/>
        </p:nvPicPr>
        <p:blipFill>
          <a:blip r:embed="rId4"/>
          <a:stretch>
            <a:fillRect/>
          </a:stretch>
        </p:blipFill>
        <p:spPr>
          <a:xfrm>
            <a:off x="6181627" y="905560"/>
            <a:ext cx="2743200" cy="1670906"/>
          </a:xfrm>
          <a:prstGeom prst="rect">
            <a:avLst/>
          </a:prstGeom>
        </p:spPr>
      </p:pic>
      <p:pic>
        <p:nvPicPr>
          <p:cNvPr id="6" name="Picture 7" descr="A screenshot of a cell phone&#10;&#10;Description generated with very high confidence">
            <a:extLst>
              <a:ext uri="{FF2B5EF4-FFF2-40B4-BE49-F238E27FC236}">
                <a16:creationId xmlns:a16="http://schemas.microsoft.com/office/drawing/2014/main" id="{737EECA3-2B53-4FF8-AD32-E7C66CAF21EB}"/>
              </a:ext>
            </a:extLst>
          </p:cNvPr>
          <p:cNvPicPr>
            <a:picLocks noChangeAspect="1"/>
          </p:cNvPicPr>
          <p:nvPr/>
        </p:nvPicPr>
        <p:blipFill>
          <a:blip r:embed="rId5"/>
          <a:stretch>
            <a:fillRect/>
          </a:stretch>
        </p:blipFill>
        <p:spPr>
          <a:xfrm>
            <a:off x="124905" y="3121042"/>
            <a:ext cx="2460396" cy="1700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84995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2F1028-6CB9-4A5F-94D6-CC81C917CA74}"/>
              </a:ext>
            </a:extLst>
          </p:cNvPr>
          <p:cNvSpPr>
            <a:spLocks noGrp="1"/>
          </p:cNvSpPr>
          <p:nvPr>
            <p:ph type="body" sz="quarter" idx="11"/>
          </p:nvPr>
        </p:nvSpPr>
        <p:spPr>
          <a:xfrm>
            <a:off x="457201" y="975278"/>
            <a:ext cx="4114800" cy="3445524"/>
          </a:xfrm>
        </p:spPr>
        <p:txBody>
          <a:bodyPr vert="horz" lIns="91440" tIns="45720" rIns="91440" bIns="45720" rtlCol="0" anchor="t">
            <a:noAutofit/>
          </a:bodyPr>
          <a:lstStyle/>
          <a:p>
            <a:pPr marL="285750" indent="-285750">
              <a:buFont typeface="Arial"/>
              <a:buChar char="•"/>
            </a:pPr>
            <a:r>
              <a:rPr lang="en-US">
                <a:ea typeface="+mn-lt"/>
                <a:cs typeface="+mn-lt"/>
              </a:rPr>
              <a:t>Connect </a:t>
            </a:r>
            <a:r>
              <a:rPr lang="en-US" b="1">
                <a:ea typeface="+mn-lt"/>
                <a:cs typeface="+mn-lt"/>
              </a:rPr>
              <a:t>Generate code</a:t>
            </a:r>
            <a:r>
              <a:rPr lang="en-US">
                <a:ea typeface="+mn-lt"/>
                <a:cs typeface="+mn-lt"/>
              </a:rPr>
              <a:t> node to the model</a:t>
            </a:r>
          </a:p>
          <a:p>
            <a:pPr marL="285750" indent="-285750">
              <a:buFont typeface="Arial"/>
              <a:buChar char="•"/>
            </a:pPr>
            <a:r>
              <a:rPr lang="en-US">
                <a:ea typeface="+mn-lt"/>
                <a:cs typeface="+mn-lt"/>
              </a:rPr>
              <a:t>Code generation for Linear Regression is available in different formats. Each format can be produced by selecting the appropriate option from the </a:t>
            </a:r>
            <a:r>
              <a:rPr lang="en-US" b="1">
                <a:ea typeface="+mn-lt"/>
                <a:cs typeface="+mn-lt"/>
              </a:rPr>
              <a:t>Code Type</a:t>
            </a:r>
            <a:r>
              <a:rPr lang="en-US">
                <a:ea typeface="+mn-lt"/>
                <a:cs typeface="+mn-lt"/>
              </a:rPr>
              <a:t> dropdown menu. Choose Python</a:t>
            </a:r>
          </a:p>
          <a:p>
            <a:pPr marL="285750" indent="-285750">
              <a:buFont typeface="Arial"/>
              <a:buChar char="•"/>
            </a:pPr>
            <a:r>
              <a:rPr lang="en-US">
                <a:ea typeface="+mn-lt"/>
                <a:cs typeface="+mn-lt"/>
              </a:rPr>
              <a:t>Click "Run"</a:t>
            </a:r>
            <a:endParaRPr lang="en-US">
              <a:cs typeface="Arial" panose="020B0604020202020204"/>
            </a:endParaRPr>
          </a:p>
          <a:p>
            <a:pPr marL="285750" indent="-285750">
              <a:buFont typeface="Arial"/>
              <a:buChar char="•"/>
            </a:pPr>
            <a:r>
              <a:rPr lang="en-US">
                <a:ea typeface="+mn-lt"/>
                <a:cs typeface="+mn-lt"/>
              </a:rPr>
              <a:t>A snippet of the generated Python code is illustrated</a:t>
            </a:r>
            <a:endParaRPr lang="en-US">
              <a:cs typeface="Arial" panose="020B0604020202020204"/>
            </a:endParaRPr>
          </a:p>
          <a:p>
            <a:pPr marL="285750" indent="-285750">
              <a:buFont typeface="Arial"/>
              <a:buChar char="•"/>
            </a:pPr>
            <a:r>
              <a:rPr lang="en-US">
                <a:ea typeface="+mn-lt"/>
                <a:cs typeface="+mn-lt"/>
              </a:rPr>
              <a:t>The generated code can be saved by selecting the </a:t>
            </a:r>
            <a:r>
              <a:rPr lang="en-US" b="1">
                <a:ea typeface="+mn-lt"/>
                <a:cs typeface="+mn-lt"/>
              </a:rPr>
              <a:t>Save As </a:t>
            </a:r>
            <a:r>
              <a:rPr lang="en-US">
                <a:ea typeface="+mn-lt"/>
                <a:cs typeface="+mn-lt"/>
              </a:rPr>
              <a:t>option from the </a:t>
            </a:r>
            <a:r>
              <a:rPr lang="en-US" b="1">
                <a:ea typeface="+mn-lt"/>
                <a:cs typeface="+mn-lt"/>
              </a:rPr>
              <a:t>File</a:t>
            </a:r>
            <a:r>
              <a:rPr lang="en-US">
                <a:ea typeface="+mn-lt"/>
                <a:cs typeface="+mn-lt"/>
              </a:rPr>
              <a:t> menu or can be copied and pasted</a:t>
            </a:r>
            <a:endParaRPr lang="en-US">
              <a:cs typeface="Arial" panose="020B0604020202020204"/>
            </a:endParaRPr>
          </a:p>
          <a:p>
            <a:pPr marL="285750" indent="-285750">
              <a:buFont typeface="Arial"/>
              <a:buChar char="•"/>
            </a:pPr>
            <a:endParaRPr lang="en-US">
              <a:cs typeface="Arial" panose="020B0604020202020204"/>
            </a:endParaRPr>
          </a:p>
        </p:txBody>
      </p:sp>
      <p:sp>
        <p:nvSpPr>
          <p:cNvPr id="2" name="Title 1">
            <a:extLst>
              <a:ext uri="{FF2B5EF4-FFF2-40B4-BE49-F238E27FC236}">
                <a16:creationId xmlns:a16="http://schemas.microsoft.com/office/drawing/2014/main" id="{850DBCB0-DDCE-4DA8-B402-0EC27D3116BA}"/>
              </a:ext>
            </a:extLst>
          </p:cNvPr>
          <p:cNvSpPr>
            <a:spLocks noGrp="1"/>
          </p:cNvSpPr>
          <p:nvPr>
            <p:ph type="title"/>
          </p:nvPr>
        </p:nvSpPr>
        <p:spPr/>
        <p:txBody>
          <a:bodyPr/>
          <a:lstStyle/>
          <a:p>
            <a:r>
              <a:rPr lang="en-US"/>
              <a:t>Model Code Generation</a:t>
            </a:r>
          </a:p>
        </p:txBody>
      </p:sp>
      <p:pic>
        <p:nvPicPr>
          <p:cNvPr id="5" name="Picture 5" descr="A screenshot of a cell phone&#10;&#10;Description generated with very high confidence">
            <a:extLst>
              <a:ext uri="{FF2B5EF4-FFF2-40B4-BE49-F238E27FC236}">
                <a16:creationId xmlns:a16="http://schemas.microsoft.com/office/drawing/2014/main" id="{1DA83C89-6053-4299-9F93-0FE9074303EA}"/>
              </a:ext>
            </a:extLst>
          </p:cNvPr>
          <p:cNvPicPr>
            <a:picLocks noChangeAspect="1"/>
          </p:cNvPicPr>
          <p:nvPr/>
        </p:nvPicPr>
        <p:blipFill>
          <a:blip r:embed="rId3"/>
          <a:stretch>
            <a:fillRect/>
          </a:stretch>
        </p:blipFill>
        <p:spPr>
          <a:xfrm>
            <a:off x="4484802" y="1798655"/>
            <a:ext cx="2289536" cy="3089828"/>
          </a:xfrm>
          <a:prstGeom prst="rect">
            <a:avLst/>
          </a:prstGeom>
          <a:ln>
            <a:solidFill>
              <a:schemeClr val="tx1">
                <a:lumMod val="50000"/>
                <a:lumOff val="50000"/>
              </a:schemeClr>
            </a:solidFill>
          </a:ln>
        </p:spPr>
      </p:pic>
      <p:pic>
        <p:nvPicPr>
          <p:cNvPr id="4" name="Picture 4" descr="A screenshot of a cell phone&#10;&#10;Description generated with very high confidence">
            <a:extLst>
              <a:ext uri="{FF2B5EF4-FFF2-40B4-BE49-F238E27FC236}">
                <a16:creationId xmlns:a16="http://schemas.microsoft.com/office/drawing/2014/main" id="{589C9150-DC34-4941-9264-93D41015B32A}"/>
              </a:ext>
            </a:extLst>
          </p:cNvPr>
          <p:cNvPicPr>
            <a:picLocks noChangeAspect="1"/>
          </p:cNvPicPr>
          <p:nvPr/>
        </p:nvPicPr>
        <p:blipFill>
          <a:blip r:embed="rId4"/>
          <a:stretch>
            <a:fillRect/>
          </a:stretch>
        </p:blipFill>
        <p:spPr>
          <a:xfrm>
            <a:off x="6381946" y="922753"/>
            <a:ext cx="2472180" cy="2107858"/>
          </a:xfrm>
          <a:prstGeom prst="rect">
            <a:avLst/>
          </a:prstGeom>
        </p:spPr>
      </p:pic>
    </p:spTree>
    <p:custDataLst>
      <p:tags r:id="rId1"/>
    </p:custDataLst>
    <p:extLst>
      <p:ext uri="{BB962C8B-B14F-4D97-AF65-F5344CB8AC3E}">
        <p14:creationId xmlns:p14="http://schemas.microsoft.com/office/powerpoint/2010/main" val="35856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Calibri" panose="020F0502020204030204"/>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defRPr/>
            </a:pPr>
            <a:endParaRPr lang="en-GB" sz="1800">
              <a:solidFill>
                <a:srgbClr val="000000"/>
              </a:solidFill>
              <a:latin typeface="Calibri" panose="020F0502020204030204"/>
            </a:endParaRPr>
          </a:p>
        </p:txBody>
      </p:sp>
      <p:sp>
        <p:nvSpPr>
          <p:cNvPr id="3" name="Text Placeholder 2">
            <a:extLst>
              <a:ext uri="{FF2B5EF4-FFF2-40B4-BE49-F238E27FC236}">
                <a16:creationId xmlns:a16="http://schemas.microsoft.com/office/drawing/2014/main" id="{85E6C0B0-FA86-42CE-B4B6-D3F4C5E58DAD}"/>
              </a:ext>
            </a:extLst>
          </p:cNvPr>
          <p:cNvSpPr>
            <a:spLocks noGrp="1"/>
          </p:cNvSpPr>
          <p:nvPr>
            <p:ph type="body" sz="quarter" idx="11"/>
          </p:nvPr>
        </p:nvSpPr>
        <p:spPr>
          <a:xfrm>
            <a:off x="392257" y="845392"/>
            <a:ext cx="8201025" cy="3445524"/>
          </a:xfrm>
        </p:spPr>
        <p:txBody>
          <a:bodyPr vert="horz" lIns="91440" tIns="45720" rIns="91440" bIns="45720" rtlCol="0" anchor="t">
            <a:noAutofit/>
          </a:bodyPr>
          <a:lstStyle/>
          <a:p>
            <a:pPr marL="257175" indent="-257175">
              <a:spcAft>
                <a:spcPts val="600"/>
              </a:spcAft>
              <a:buFont typeface="+mj-lt"/>
              <a:buAutoNum type="arabicPeriod"/>
            </a:pPr>
            <a:r>
              <a:rPr lang="en-US">
                <a:cs typeface="Arial"/>
              </a:rPr>
              <a:t>If you don't already have one, create a new project and insert the Census.xlsx file. If you already have one, consider starting a new tab for this chapter.</a:t>
            </a:r>
            <a:endParaRPr lang="en-US"/>
          </a:p>
          <a:p>
            <a:pPr marL="257175" indent="-257175">
              <a:spcAft>
                <a:spcPts val="600"/>
              </a:spcAft>
              <a:buAutoNum type="arabicPeriod"/>
            </a:pPr>
            <a:r>
              <a:rPr lang="en-US">
                <a:cs typeface="Arial"/>
              </a:rPr>
              <a:t>Create two partitions to develop and test the model using a 70%, 30% split, or any of your choosing, and </a:t>
            </a:r>
            <a:r>
              <a:rPr lang="en-US">
                <a:ea typeface="+mn-lt"/>
                <a:cs typeface="+mn-lt"/>
              </a:rPr>
              <a:t>name them appropriately</a:t>
            </a:r>
          </a:p>
          <a:p>
            <a:pPr marL="257175" indent="-257175">
              <a:spcAft>
                <a:spcPts val="600"/>
              </a:spcAft>
              <a:buFont typeface="+mj-lt"/>
              <a:buAutoNum type="arabicPeriod"/>
            </a:pPr>
            <a:r>
              <a:rPr lang="en-US">
                <a:cs typeface="Arial"/>
              </a:rPr>
              <a:t>Create a Logistic Regression model using Stepwise Selection as the Variable Selection Mode. Once generated, assess the output.</a:t>
            </a:r>
          </a:p>
          <a:p>
            <a:pPr marL="600075" lvl="1" indent="-257175">
              <a:spcAft>
                <a:spcPts val="600"/>
              </a:spcAft>
              <a:buFont typeface="+mj-lt"/>
              <a:buAutoNum type="alphaLcParenR"/>
            </a:pPr>
            <a:r>
              <a:rPr lang="en-US">
                <a:latin typeface="Arial"/>
                <a:cs typeface="Arial"/>
              </a:rPr>
              <a:t>Is the model significant?</a:t>
            </a:r>
          </a:p>
          <a:p>
            <a:pPr marL="600075" lvl="1" indent="-257175">
              <a:spcAft>
                <a:spcPts val="600"/>
              </a:spcAft>
              <a:buFont typeface="+mj-lt"/>
              <a:buAutoNum type="alphaLcParenR"/>
            </a:pPr>
            <a:r>
              <a:rPr lang="en-US">
                <a:latin typeface="Arial"/>
                <a:cs typeface="Arial"/>
              </a:rPr>
              <a:t>What amount of Entropy is explained? What's the AUC?</a:t>
            </a:r>
          </a:p>
          <a:p>
            <a:pPr marL="600075" lvl="1" indent="-257175">
              <a:spcAft>
                <a:spcPts val="600"/>
              </a:spcAft>
              <a:buFont typeface="+mj-lt"/>
              <a:buAutoNum type="alphaLcParenR"/>
            </a:pPr>
            <a:r>
              <a:rPr lang="en-US">
                <a:latin typeface="Arial"/>
                <a:cs typeface="Arial"/>
              </a:rPr>
              <a:t>What order were variables included in the model? Does this make sense?</a:t>
            </a:r>
          </a:p>
          <a:p>
            <a:pPr marL="600075" lvl="1" indent="-257175">
              <a:spcAft>
                <a:spcPts val="600"/>
              </a:spcAft>
              <a:buFont typeface="+mj-lt"/>
              <a:buAutoNum type="alphaLcParenR"/>
            </a:pPr>
            <a:r>
              <a:rPr lang="en-US">
                <a:latin typeface="Arial"/>
                <a:cs typeface="Arial"/>
              </a:rPr>
              <a:t>Are all included variables significant? </a:t>
            </a:r>
          </a:p>
          <a:p>
            <a:pPr marL="600075" lvl="1" indent="-257175">
              <a:spcAft>
                <a:spcPts val="600"/>
              </a:spcAft>
              <a:buAutoNum type="alphaLcParenR"/>
            </a:pPr>
            <a:r>
              <a:rPr lang="en-US">
                <a:latin typeface="Arial"/>
                <a:cs typeface="Arial"/>
              </a:rPr>
              <a:t>Are there any multicollinearity issues?</a:t>
            </a:r>
          </a:p>
          <a:p>
            <a:pPr marL="257175" indent="-257175">
              <a:spcAft>
                <a:spcPts val="600"/>
              </a:spcAft>
              <a:buFont typeface="+mj-lt"/>
              <a:buAutoNum type="arabicPeriod"/>
            </a:pPr>
            <a:r>
              <a:rPr lang="en-US">
                <a:cs typeface="Arial"/>
              </a:rPr>
              <a:t>Use appropriate methods to further evaluate and validate results (e.g. model validation and analyzer nodes)</a:t>
            </a:r>
          </a:p>
          <a:p>
            <a:pPr marL="257175" indent="-257175">
              <a:spcAft>
                <a:spcPts val="600"/>
              </a:spcAft>
              <a:buFont typeface="+mj-lt"/>
              <a:buAutoNum type="arabicPeriod"/>
            </a:pPr>
            <a:r>
              <a:rPr lang="en-US">
                <a:cs typeface="Arial"/>
              </a:rPr>
              <a:t>Compare the results to those obtained using a Decision Tree using the same Dependent Variable and Independent Variables (if you have one already created, e.g. from the exercises in a previous chapter)</a:t>
            </a:r>
          </a:p>
          <a:p>
            <a:endParaRPr lang="en-US" sz="1013"/>
          </a:p>
          <a:p>
            <a:pPr marL="257175" indent="-257175">
              <a:buFont typeface="+mj-lt"/>
              <a:buAutoNum type="arabicPeriod"/>
            </a:pPr>
            <a:endParaRPr lang="en-US" sz="1013"/>
          </a:p>
          <a:p>
            <a:pPr marL="257175" indent="-257175">
              <a:buFont typeface="+mj-lt"/>
              <a:buAutoNum type="arabicPeriod"/>
            </a:pPr>
            <a:endParaRPr lang="en-US" sz="1013"/>
          </a:p>
          <a:p>
            <a:pPr marL="0" indent="0">
              <a:buNone/>
            </a:pPr>
            <a:endParaRPr lang="en-CA"/>
          </a:p>
        </p:txBody>
      </p:sp>
      <p:sp>
        <p:nvSpPr>
          <p:cNvPr id="2" name="Title 1">
            <a:extLst>
              <a:ext uri="{FF2B5EF4-FFF2-40B4-BE49-F238E27FC236}">
                <a16:creationId xmlns:a16="http://schemas.microsoft.com/office/drawing/2014/main" id="{6D73FA38-A1DE-4AB2-9F7B-820D07DE4758}"/>
              </a:ext>
            </a:extLst>
          </p:cNvPr>
          <p:cNvSpPr>
            <a:spLocks noGrp="1"/>
          </p:cNvSpPr>
          <p:nvPr>
            <p:ph type="title"/>
          </p:nvPr>
        </p:nvSpPr>
        <p:spPr/>
        <p:txBody>
          <a:bodyPr/>
          <a:lstStyle/>
          <a:p>
            <a:r>
              <a:rPr lang="en-CA"/>
              <a:t>Chapter 15 Exercises </a:t>
            </a:r>
          </a:p>
        </p:txBody>
      </p:sp>
    </p:spTree>
    <p:custDataLst>
      <p:tags r:id="rId1"/>
    </p:custDataLst>
    <p:extLst>
      <p:ext uri="{BB962C8B-B14F-4D97-AF65-F5344CB8AC3E}">
        <p14:creationId xmlns:p14="http://schemas.microsoft.com/office/powerpoint/2010/main" val="407761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C61DF-35FE-433D-8B93-5AB3C00E3BB3}"/>
              </a:ext>
            </a:extLst>
          </p:cNvPr>
          <p:cNvSpPr>
            <a:spLocks noGrp="1"/>
          </p:cNvSpPr>
          <p:nvPr>
            <p:ph type="ctrTitle"/>
          </p:nvPr>
        </p:nvSpPr>
        <p:spPr/>
        <p:txBody>
          <a:bodyPr/>
          <a:lstStyle/>
          <a:p>
            <a:r>
              <a:rPr lang="en-CA">
                <a:latin typeface="Arial"/>
                <a:cs typeface="Arial"/>
              </a:rPr>
              <a:t>CHAPTER 16: Deep Learning</a:t>
            </a:r>
          </a:p>
        </p:txBody>
      </p:sp>
    </p:spTree>
    <p:custDataLst>
      <p:tags r:id="rId1"/>
    </p:custDataLst>
    <p:extLst>
      <p:ext uri="{BB962C8B-B14F-4D97-AF65-F5344CB8AC3E}">
        <p14:creationId xmlns:p14="http://schemas.microsoft.com/office/powerpoint/2010/main" val="4222620858"/>
      </p:ext>
    </p:extLst>
  </p:cSld>
  <p:clrMapOvr>
    <a:masterClrMapping/>
  </p:clrMapOvr>
  <p:transition spd="med">
    <p:fade/>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2052D-4074-4FC3-AC21-8B9CE680204C}"/>
              </a:ext>
            </a:extLst>
          </p:cNvPr>
          <p:cNvSpPr>
            <a:spLocks noGrp="1"/>
          </p:cNvSpPr>
          <p:nvPr>
            <p:ph type="body" sz="quarter" idx="11"/>
          </p:nvPr>
        </p:nvSpPr>
        <p:spPr/>
        <p:txBody>
          <a:bodyPr vert="horz" lIns="91440" tIns="45720" rIns="91440" bIns="45720" rtlCol="0" anchor="t">
            <a:noAutofit/>
          </a:bodyPr>
          <a:lstStyle/>
          <a:p>
            <a:pPr marL="179705" indent="-179705"/>
            <a:r>
              <a:rPr lang="en-CA">
                <a:ea typeface="+mn-lt"/>
                <a:cs typeface="+mn-lt"/>
              </a:rPr>
              <a:t>Introduction to Deep Learning </a:t>
            </a:r>
            <a:endParaRPr lang="en-US"/>
          </a:p>
          <a:p>
            <a:pPr marL="179705" indent="-179705"/>
            <a:r>
              <a:rPr lang="en-CA">
                <a:ea typeface="+mn-lt"/>
                <a:cs typeface="+mn-lt"/>
              </a:rPr>
              <a:t>Neural Networks</a:t>
            </a:r>
            <a:endParaRPr lang="en-CA"/>
          </a:p>
          <a:p>
            <a:pPr marL="179705" indent="-179705"/>
            <a:r>
              <a:rPr lang="en-CA">
                <a:ea typeface="+mn-lt"/>
                <a:cs typeface="+mn-lt"/>
              </a:rPr>
              <a:t>Artificial Neural Networks</a:t>
            </a:r>
            <a:endParaRPr lang="en-CA"/>
          </a:p>
          <a:p>
            <a:pPr marL="179705" indent="-179705"/>
            <a:r>
              <a:rPr lang="en-CA">
                <a:ea typeface="+mn-lt"/>
                <a:cs typeface="+mn-lt"/>
              </a:rPr>
              <a:t>How do Artificial Neural Networks work?</a:t>
            </a:r>
            <a:endParaRPr lang="en-CA"/>
          </a:p>
          <a:p>
            <a:pPr marL="179705" indent="-179705"/>
            <a:r>
              <a:rPr lang="en-CA">
                <a:ea typeface="+mn-lt"/>
                <a:cs typeface="+mn-lt"/>
              </a:rPr>
              <a:t>Artificial Neural Networks in Knowledge Studio  </a:t>
            </a:r>
            <a:endParaRPr lang="en-CA"/>
          </a:p>
          <a:p>
            <a:pPr marL="179705" indent="-179705"/>
            <a:r>
              <a:rPr lang="en-CA">
                <a:ea typeface="+mn-lt"/>
                <a:cs typeface="+mn-lt"/>
              </a:rPr>
              <a:t>Advantages and Disadvantages of Artificial Neural Networks</a:t>
            </a:r>
            <a:endParaRPr lang="en-CA"/>
          </a:p>
          <a:p>
            <a:pPr marL="179705" indent="-179705"/>
            <a:endParaRPr lang="en-CA">
              <a:cs typeface="Arial"/>
            </a:endParaRPr>
          </a:p>
        </p:txBody>
      </p:sp>
      <p:sp>
        <p:nvSpPr>
          <p:cNvPr id="2" name="Title 1">
            <a:extLst>
              <a:ext uri="{FF2B5EF4-FFF2-40B4-BE49-F238E27FC236}">
                <a16:creationId xmlns:a16="http://schemas.microsoft.com/office/drawing/2014/main" id="{6AA8AA17-9754-4378-BEA3-89554B46A352}"/>
              </a:ext>
            </a:extLst>
          </p:cNvPr>
          <p:cNvSpPr>
            <a:spLocks noGrp="1"/>
          </p:cNvSpPr>
          <p:nvPr>
            <p:ph type="title"/>
          </p:nvPr>
        </p:nvSpPr>
        <p:spPr/>
        <p:txBody>
          <a:bodyPr/>
          <a:lstStyle/>
          <a:p>
            <a:r>
              <a:rPr lang="en-CA"/>
              <a:t>Contents</a:t>
            </a:r>
          </a:p>
        </p:txBody>
      </p:sp>
    </p:spTree>
    <p:custDataLst>
      <p:tags r:id="rId1"/>
    </p:custDataLst>
    <p:extLst>
      <p:ext uri="{BB962C8B-B14F-4D97-AF65-F5344CB8AC3E}">
        <p14:creationId xmlns:p14="http://schemas.microsoft.com/office/powerpoint/2010/main" val="36035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C80CC539-632A-472B-9E1F-FBFC79EAD55D}"/>
              </a:ext>
            </a:extLst>
          </p:cNvPr>
          <p:cNvSpPr>
            <a:spLocks noGrp="1"/>
          </p:cNvSpPr>
          <p:nvPr>
            <p:ph type="body" sz="quarter" idx="11"/>
          </p:nvPr>
        </p:nvSpPr>
        <p:spPr/>
        <p:txBody>
          <a:bodyPr vert="horz" lIns="91440" tIns="45720" rIns="91440" bIns="45720" rtlCol="0" anchor="t">
            <a:noAutofit/>
          </a:bodyPr>
          <a:lstStyle/>
          <a:p>
            <a:pPr marL="179705" indent="-179705">
              <a:buClrTx/>
            </a:pPr>
            <a:r>
              <a:rPr lang="en-US">
                <a:ea typeface="+mn-lt"/>
                <a:cs typeface="+mn-lt"/>
              </a:rPr>
              <a:t>Deep learning is a machine learning technique that teaches computers to do what comes naturally to human: </a:t>
            </a:r>
            <a:r>
              <a:rPr lang="en-US" b="1">
                <a:ea typeface="+mn-lt"/>
                <a:cs typeface="+mn-lt"/>
              </a:rPr>
              <a:t>learn by example </a:t>
            </a:r>
            <a:endParaRPr lang="en-US">
              <a:cs typeface="Arial"/>
            </a:endParaRPr>
          </a:p>
          <a:p>
            <a:pPr marL="179705" indent="-179705">
              <a:buClrTx/>
            </a:pPr>
            <a:r>
              <a:rPr lang="en-US">
                <a:ea typeface="+mn-lt"/>
                <a:cs typeface="+mn-lt"/>
              </a:rPr>
              <a:t>Deep Learning is based on brain functionality and how decisions are made </a:t>
            </a:r>
            <a:endParaRPr lang="en-US"/>
          </a:p>
          <a:p>
            <a:pPr marL="179705" indent="-179705">
              <a:buClrTx/>
            </a:pPr>
            <a:r>
              <a:rPr lang="en-US">
                <a:ea typeface="+mn-lt"/>
                <a:cs typeface="+mn-lt"/>
              </a:rPr>
              <a:t>Have no control of how the algorithm learns – have control over the inputs </a:t>
            </a:r>
            <a:endParaRPr lang="en-US"/>
          </a:p>
          <a:p>
            <a:pPr marL="179705" indent="-179705">
              <a:buClrTx/>
            </a:pPr>
            <a:r>
              <a:rPr lang="en-US">
                <a:ea typeface="+mn-lt"/>
                <a:cs typeface="+mn-lt"/>
              </a:rPr>
              <a:t>Algorithm extracts useful patterns from data with as little human effort as possible using Artificial Neural Networks (ANN)</a:t>
            </a:r>
            <a:endParaRPr lang="en-US"/>
          </a:p>
          <a:p>
            <a:pPr marL="179705" indent="-179705">
              <a:buClrTx/>
            </a:pPr>
            <a:r>
              <a:rPr lang="en-US">
                <a:ea typeface="+mn-lt"/>
                <a:cs typeface="+mn-lt"/>
              </a:rPr>
              <a:t>Typically need thousands and in some cases millions of examples to learn from</a:t>
            </a:r>
            <a:endParaRPr lang="en-US"/>
          </a:p>
          <a:p>
            <a:pPr marL="179705" indent="-179705">
              <a:buClrTx/>
            </a:pPr>
            <a:r>
              <a:rPr lang="en-US">
                <a:ea typeface="+mn-lt"/>
                <a:cs typeface="+mn-lt"/>
              </a:rPr>
              <a:t>Can be used to predict continuous/discrete DV</a:t>
            </a:r>
          </a:p>
          <a:p>
            <a:pPr marL="179705" indent="-179705">
              <a:buClrTx/>
            </a:pPr>
            <a:r>
              <a:rPr lang="en-US">
                <a:ea typeface="+mn-lt"/>
                <a:cs typeface="+mn-lt"/>
              </a:rPr>
              <a:t>Use case examples: credit risk predictions, forecasting, fraud detection, face recognition, image classification, cars: drivable area, lane keeping </a:t>
            </a:r>
            <a:endParaRPr lang="en-US"/>
          </a:p>
          <a:p>
            <a:pPr marL="179705" indent="-179705">
              <a:buClrTx/>
            </a:pPr>
            <a:r>
              <a:rPr lang="en-US">
                <a:cs typeface="Arial"/>
              </a:rPr>
              <a:t>ANNs can be used to predict both continuous and discrete dependent variables </a:t>
            </a:r>
            <a:endParaRPr lang="en-US"/>
          </a:p>
          <a:p>
            <a:pPr marL="179705" indent="-179705">
              <a:spcAft>
                <a:spcPts val="300"/>
              </a:spcAft>
              <a:buClrTx/>
            </a:pPr>
            <a:endParaRPr lang="en-US">
              <a:cs typeface="Arial"/>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57D6627D-7F10-4D21-BF1E-337EFBD29197}"/>
              </a:ext>
            </a:extLst>
          </p:cNvPr>
          <p:cNvSpPr>
            <a:spLocks noGrp="1"/>
          </p:cNvSpPr>
          <p:nvPr>
            <p:ph type="title"/>
          </p:nvPr>
        </p:nvSpPr>
        <p:spPr/>
        <p:txBody>
          <a:bodyPr/>
          <a:lstStyle/>
          <a:p>
            <a:r>
              <a:rPr lang="en-CA">
                <a:latin typeface="Arial"/>
                <a:cs typeface="Arial"/>
              </a:rPr>
              <a:t>Introduction to Deep Learning</a:t>
            </a:r>
          </a:p>
        </p:txBody>
      </p:sp>
    </p:spTree>
    <p:custDataLst>
      <p:tags r:id="rId1"/>
    </p:custDataLst>
    <p:extLst>
      <p:ext uri="{BB962C8B-B14F-4D97-AF65-F5344CB8AC3E}">
        <p14:creationId xmlns:p14="http://schemas.microsoft.com/office/powerpoint/2010/main" val="326344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57110754-7A8C-4940-9975-5F73A93E1F3A}"/>
              </a:ext>
            </a:extLst>
          </p:cNvPr>
          <p:cNvSpPr>
            <a:spLocks noGrp="1"/>
          </p:cNvSpPr>
          <p:nvPr>
            <p:ph type="body" sz="quarter" idx="11"/>
          </p:nvPr>
        </p:nvSpPr>
        <p:spPr/>
        <p:txBody>
          <a:bodyPr vert="horz" lIns="91440" tIns="45720" rIns="91440" bIns="45720" rtlCol="0" anchor="t">
            <a:noAutofit/>
          </a:bodyPr>
          <a:lstStyle/>
          <a:p>
            <a:pPr marL="179705" indent="-179705">
              <a:buClrTx/>
            </a:pPr>
            <a:r>
              <a:rPr lang="en-US">
                <a:ea typeface="+mn-lt"/>
                <a:cs typeface="+mn-lt"/>
              </a:rPr>
              <a:t>Neurons are computational building blocks for the brain </a:t>
            </a:r>
          </a:p>
          <a:p>
            <a:pPr marL="179705" indent="-179705">
              <a:buClrTx/>
            </a:pPr>
            <a:r>
              <a:rPr lang="en-US">
                <a:ea typeface="+mn-lt"/>
                <a:cs typeface="+mn-lt"/>
              </a:rPr>
              <a:t>They are specialized cells that conduct electrical impulses</a:t>
            </a:r>
            <a:endParaRPr lang="en-US"/>
          </a:p>
          <a:p>
            <a:pPr marL="179705" indent="-179705">
              <a:buClrTx/>
            </a:pPr>
            <a:r>
              <a:rPr lang="en-US">
                <a:ea typeface="+mn-lt"/>
                <a:cs typeface="+mn-lt"/>
              </a:rPr>
              <a:t>Connections between them are called synapses</a:t>
            </a:r>
            <a:endParaRPr lang="en-US"/>
          </a:p>
          <a:p>
            <a:pPr marL="359410" lvl="1" indent="-179070">
              <a:buClrTx/>
            </a:pPr>
            <a:r>
              <a:rPr lang="en-US">
                <a:ea typeface="+mn-lt"/>
                <a:cs typeface="+mn-lt"/>
              </a:rPr>
              <a:t>Pathways along which the impulses travel between neurons</a:t>
            </a:r>
            <a:endParaRPr lang="en-US">
              <a:cs typeface="Arial"/>
            </a:endParaRPr>
          </a:p>
          <a:p>
            <a:pPr marL="179705" indent="-179705">
              <a:buClrTx/>
            </a:pPr>
            <a:r>
              <a:rPr lang="en-US">
                <a:ea typeface="+mn-lt"/>
                <a:cs typeface="+mn-lt"/>
              </a:rPr>
              <a:t>Each neuron connected to on average 1000 other neurons </a:t>
            </a:r>
            <a:endParaRPr lang="en-US"/>
          </a:p>
          <a:p>
            <a:pPr marL="179705" indent="-179705">
              <a:buClrTx/>
            </a:pPr>
            <a:r>
              <a:rPr lang="en-US">
                <a:ea typeface="+mn-lt"/>
                <a:cs typeface="+mn-lt"/>
              </a:rPr>
              <a:t>Simultaneous impulses are summed and, if strong enough, discharge</a:t>
            </a:r>
            <a:endParaRPr lang="en-US"/>
          </a:p>
          <a:p>
            <a:pPr marL="179705" indent="-179705">
              <a:buClrTx/>
            </a:pPr>
            <a:r>
              <a:rPr lang="en-US">
                <a:ea typeface="+mn-lt"/>
                <a:cs typeface="+mn-lt"/>
              </a:rPr>
              <a:t>Forms input to next neuron in network </a:t>
            </a:r>
            <a:endParaRPr lang="en-US"/>
          </a:p>
          <a:p>
            <a:pPr marL="179705" indent="-179705">
              <a:buClrTx/>
            </a:pPr>
            <a:r>
              <a:rPr lang="en-US">
                <a:ea typeface="+mn-lt"/>
                <a:cs typeface="+mn-lt"/>
              </a:rPr>
              <a:t>Eventually leading to a decision</a:t>
            </a:r>
            <a:endParaRPr lang="en-US"/>
          </a:p>
          <a:p>
            <a:pPr marL="179705" indent="-179705">
              <a:spcAft>
                <a:spcPts val="300"/>
              </a:spcAft>
              <a:buClrTx/>
            </a:pPr>
            <a:endParaRPr lang="en-US">
              <a:cs typeface="Arial"/>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4992EDF2-6896-4568-B218-170B00A11C5C}"/>
              </a:ext>
            </a:extLst>
          </p:cNvPr>
          <p:cNvSpPr>
            <a:spLocks noGrp="1"/>
          </p:cNvSpPr>
          <p:nvPr>
            <p:ph type="title"/>
          </p:nvPr>
        </p:nvSpPr>
        <p:spPr/>
        <p:txBody>
          <a:bodyPr/>
          <a:lstStyle/>
          <a:p>
            <a:r>
              <a:rPr lang="en-CA">
                <a:latin typeface="Arial"/>
                <a:cs typeface="Arial"/>
              </a:rPr>
              <a:t>Neural Networks</a:t>
            </a:r>
            <a:endParaRPr lang="en-CA"/>
          </a:p>
        </p:txBody>
      </p:sp>
      <p:pic>
        <p:nvPicPr>
          <p:cNvPr id="4" name="Picture 4" descr="A screenshot of a cell phone&#10;&#10;Description generated with high confidence">
            <a:extLst>
              <a:ext uri="{FF2B5EF4-FFF2-40B4-BE49-F238E27FC236}">
                <a16:creationId xmlns:a16="http://schemas.microsoft.com/office/drawing/2014/main" id="{39BE0C3F-41A4-4671-A278-7D9EBFEA02E5}"/>
              </a:ext>
            </a:extLst>
          </p:cNvPr>
          <p:cNvPicPr>
            <a:picLocks noChangeAspect="1"/>
          </p:cNvPicPr>
          <p:nvPr/>
        </p:nvPicPr>
        <p:blipFill>
          <a:blip r:embed="rId4"/>
          <a:stretch>
            <a:fillRect/>
          </a:stretch>
        </p:blipFill>
        <p:spPr>
          <a:xfrm>
            <a:off x="3898931" y="3062178"/>
            <a:ext cx="4787869" cy="1494028"/>
          </a:xfrm>
          <a:prstGeom prst="rect">
            <a:avLst/>
          </a:prstGeom>
        </p:spPr>
      </p:pic>
    </p:spTree>
    <p:custDataLst>
      <p:tags r:id="rId1"/>
    </p:custDataLst>
    <p:extLst>
      <p:ext uri="{BB962C8B-B14F-4D97-AF65-F5344CB8AC3E}">
        <p14:creationId xmlns:p14="http://schemas.microsoft.com/office/powerpoint/2010/main" val="403848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6" name="Text Placeholder 5">
            <a:extLst>
              <a:ext uri="{FF2B5EF4-FFF2-40B4-BE49-F238E27FC236}">
                <a16:creationId xmlns:a16="http://schemas.microsoft.com/office/drawing/2014/main" id="{39214968-F23C-4E42-870F-99544BAB5870}"/>
              </a:ext>
            </a:extLst>
          </p:cNvPr>
          <p:cNvSpPr>
            <a:spLocks noGrp="1"/>
          </p:cNvSpPr>
          <p:nvPr>
            <p:ph type="body" sz="quarter" idx="11"/>
          </p:nvPr>
        </p:nvSpPr>
        <p:spPr/>
        <p:txBody>
          <a:bodyPr vert="horz" lIns="91440" tIns="45720" rIns="91440" bIns="45720" rtlCol="0" anchor="t">
            <a:noAutofit/>
          </a:bodyPr>
          <a:lstStyle/>
          <a:p>
            <a:pPr marL="179705" indent="-179705"/>
            <a:r>
              <a:rPr lang="en-US">
                <a:ea typeface="+mn-lt"/>
                <a:cs typeface="+mn-lt"/>
              </a:rPr>
              <a:t>Simple example: Apple and child</a:t>
            </a:r>
            <a:endParaRPr lang="en-US">
              <a:cs typeface="Arial" panose="020B0604020202020204"/>
            </a:endParaRPr>
          </a:p>
          <a:p>
            <a:pPr marL="179705" indent="-179705"/>
            <a:r>
              <a:rPr lang="en-US">
                <a:ea typeface="+mn-lt"/>
                <a:cs typeface="+mn-lt"/>
              </a:rPr>
              <a:t>First time to experience an apple</a:t>
            </a:r>
            <a:endParaRPr lang="en-US"/>
          </a:p>
          <a:p>
            <a:pPr marL="359410" lvl="1" indent="-179070"/>
            <a:r>
              <a:rPr lang="en-US">
                <a:latin typeface="Arial"/>
                <a:ea typeface="+mn-lt"/>
                <a:cs typeface="+mn-lt"/>
              </a:rPr>
              <a:t>Shape: Round  |  Color: Red   |   Taste:   Natural</a:t>
            </a:r>
            <a:endParaRPr lang="en-US">
              <a:latin typeface="Arial"/>
              <a:cs typeface="Arial"/>
            </a:endParaRPr>
          </a:p>
          <a:p>
            <a:pPr marL="179705" indent="-179705"/>
            <a:r>
              <a:rPr lang="en-US">
                <a:ea typeface="+mn-lt"/>
                <a:cs typeface="+mn-lt"/>
              </a:rPr>
              <a:t>Each input is assigned a weight </a:t>
            </a:r>
          </a:p>
          <a:p>
            <a:pPr marL="359410" lvl="1" indent="-179070"/>
            <a:r>
              <a:rPr lang="en-US">
                <a:latin typeface="Arial"/>
                <a:ea typeface="+mn-lt"/>
                <a:cs typeface="+mn-lt"/>
              </a:rPr>
              <a:t>Weighted inputs are summed </a:t>
            </a:r>
            <a:endParaRPr lang="en-US">
              <a:latin typeface="Arial"/>
              <a:cs typeface="Arial"/>
            </a:endParaRPr>
          </a:p>
          <a:p>
            <a:pPr marL="359410" lvl="1" indent="-179070"/>
            <a:r>
              <a:rPr lang="en-US">
                <a:latin typeface="Arial"/>
                <a:ea typeface="+mn-lt"/>
                <a:cs typeface="+mn-lt"/>
              </a:rPr>
              <a:t>Passed to the next neuron</a:t>
            </a:r>
            <a:endParaRPr lang="en-US">
              <a:latin typeface="Arial"/>
              <a:cs typeface="Arial"/>
            </a:endParaRPr>
          </a:p>
          <a:p>
            <a:pPr marL="359410" lvl="1" indent="-179070"/>
            <a:r>
              <a:rPr lang="en-US">
                <a:latin typeface="Arial"/>
                <a:ea typeface="+mn-lt"/>
                <a:cs typeface="+mn-lt"/>
              </a:rPr>
              <a:t>Eventually a decision is made</a:t>
            </a:r>
            <a:endParaRPr lang="en-US">
              <a:latin typeface="Arial"/>
              <a:cs typeface="Arial"/>
            </a:endParaRPr>
          </a:p>
          <a:p>
            <a:pPr marL="179705" indent="-179705"/>
            <a:endParaRPr lang="en-US">
              <a:cs typeface="Arial"/>
            </a:endParaRPr>
          </a:p>
          <a:p>
            <a:pPr marL="179705" indent="-179705"/>
            <a:r>
              <a:rPr lang="en-US">
                <a:ea typeface="+mn-lt"/>
                <a:cs typeface="+mn-lt"/>
              </a:rPr>
              <a:t>Assessing New Records</a:t>
            </a:r>
            <a:endParaRPr lang="en-US"/>
          </a:p>
          <a:p>
            <a:pPr marL="359410" lvl="1" indent="-179070"/>
            <a:r>
              <a:rPr lang="en-US">
                <a:latin typeface="Arial"/>
                <a:ea typeface="+mn-lt"/>
                <a:cs typeface="+mn-lt"/>
              </a:rPr>
              <a:t>Shape: Round  |  Color: Red   |   Taste:   Non-Natural</a:t>
            </a:r>
            <a:endParaRPr lang="en-US">
              <a:cs typeface="Arial"/>
            </a:endParaRPr>
          </a:p>
          <a:p>
            <a:pPr marL="179705" indent="-179705"/>
            <a:r>
              <a:rPr lang="en-US">
                <a:ea typeface="+mn-lt"/>
                <a:cs typeface="+mn-lt"/>
              </a:rPr>
              <a:t>Is it an Apple?</a:t>
            </a:r>
            <a:endParaRPr lang="en-US"/>
          </a:p>
          <a:p>
            <a:pPr marL="359410" lvl="1" indent="-179070"/>
            <a:r>
              <a:rPr lang="en-US">
                <a:latin typeface="Arial"/>
                <a:ea typeface="+mn-lt"/>
                <a:cs typeface="+mn-lt"/>
              </a:rPr>
              <a:t>Passes through the network - Not an apple</a:t>
            </a:r>
            <a:endParaRPr lang="en-US">
              <a:latin typeface="Arial"/>
              <a:cs typeface="Arial"/>
            </a:endParaRPr>
          </a:p>
          <a:p>
            <a:pPr marL="179705" indent="-179705"/>
            <a:endParaRPr lang="en-US">
              <a:cs typeface="Arial"/>
            </a:endParaRPr>
          </a:p>
        </p:txBody>
      </p:sp>
      <p:sp>
        <p:nvSpPr>
          <p:cNvPr id="2" name="Title 1">
            <a:extLst>
              <a:ext uri="{FF2B5EF4-FFF2-40B4-BE49-F238E27FC236}">
                <a16:creationId xmlns:a16="http://schemas.microsoft.com/office/drawing/2014/main" id="{47159D72-0A56-42EB-9CBD-5D596D18B637}"/>
              </a:ext>
            </a:extLst>
          </p:cNvPr>
          <p:cNvSpPr>
            <a:spLocks noGrp="1"/>
          </p:cNvSpPr>
          <p:nvPr>
            <p:ph type="title"/>
          </p:nvPr>
        </p:nvSpPr>
        <p:spPr/>
        <p:txBody>
          <a:bodyPr/>
          <a:lstStyle/>
          <a:p>
            <a:r>
              <a:rPr lang="en-CA">
                <a:latin typeface="Arial"/>
                <a:cs typeface="Arial"/>
              </a:rPr>
              <a:t>Neural Networks: How Decisions are Made</a:t>
            </a:r>
            <a:endParaRPr lang="en-US"/>
          </a:p>
        </p:txBody>
      </p:sp>
      <p:pic>
        <p:nvPicPr>
          <p:cNvPr id="3" name="Picture 3" descr="A close up of a logo&#10;&#10;Description generated with very high confidence">
            <a:extLst>
              <a:ext uri="{FF2B5EF4-FFF2-40B4-BE49-F238E27FC236}">
                <a16:creationId xmlns:a16="http://schemas.microsoft.com/office/drawing/2014/main" id="{8B375BD1-4D8E-40F4-A4EB-AAD5EB7D3E79}"/>
              </a:ext>
            </a:extLst>
          </p:cNvPr>
          <p:cNvPicPr>
            <a:picLocks noChangeAspect="1"/>
          </p:cNvPicPr>
          <p:nvPr/>
        </p:nvPicPr>
        <p:blipFill>
          <a:blip r:embed="rId4"/>
          <a:stretch>
            <a:fillRect/>
          </a:stretch>
        </p:blipFill>
        <p:spPr>
          <a:xfrm>
            <a:off x="5486400" y="937726"/>
            <a:ext cx="2743200" cy="1281404"/>
          </a:xfrm>
          <a:prstGeom prst="rect">
            <a:avLst/>
          </a:prstGeom>
        </p:spPr>
      </p:pic>
      <p:pic>
        <p:nvPicPr>
          <p:cNvPr id="4" name="Picture 4" descr="A close up of a logo&#10;&#10;Description generated with very high confidence">
            <a:extLst>
              <a:ext uri="{FF2B5EF4-FFF2-40B4-BE49-F238E27FC236}">
                <a16:creationId xmlns:a16="http://schemas.microsoft.com/office/drawing/2014/main" id="{1D7BCBE3-CB61-4DCA-A4BF-70DAFC055FC7}"/>
              </a:ext>
            </a:extLst>
          </p:cNvPr>
          <p:cNvPicPr>
            <a:picLocks noChangeAspect="1"/>
          </p:cNvPicPr>
          <p:nvPr/>
        </p:nvPicPr>
        <p:blipFill>
          <a:blip r:embed="rId5"/>
          <a:stretch>
            <a:fillRect/>
          </a:stretch>
        </p:blipFill>
        <p:spPr>
          <a:xfrm>
            <a:off x="5547632" y="3163532"/>
            <a:ext cx="2743200" cy="1306544"/>
          </a:xfrm>
          <a:prstGeom prst="rect">
            <a:avLst/>
          </a:prstGeom>
        </p:spPr>
      </p:pic>
    </p:spTree>
    <p:custDataLst>
      <p:tags r:id="rId1"/>
    </p:custDataLst>
    <p:extLst>
      <p:ext uri="{BB962C8B-B14F-4D97-AF65-F5344CB8AC3E}">
        <p14:creationId xmlns:p14="http://schemas.microsoft.com/office/powerpoint/2010/main" val="39604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57110754-7A8C-4940-9975-5F73A93E1F3A}"/>
              </a:ext>
            </a:extLst>
          </p:cNvPr>
          <p:cNvSpPr>
            <a:spLocks noGrp="1"/>
          </p:cNvSpPr>
          <p:nvPr>
            <p:ph type="body" sz="quarter" idx="11"/>
          </p:nvPr>
        </p:nvSpPr>
        <p:spPr/>
        <p:txBody>
          <a:bodyPr vert="horz" lIns="91440" tIns="45720" rIns="91440" bIns="45720" rtlCol="0" anchor="t">
            <a:noAutofit/>
          </a:bodyPr>
          <a:lstStyle/>
          <a:p>
            <a:pPr marL="179705" indent="-179705">
              <a:buClrTx/>
            </a:pPr>
            <a:r>
              <a:rPr lang="en-US">
                <a:ea typeface="+mn-lt"/>
                <a:cs typeface="+mn-lt"/>
              </a:rPr>
              <a:t>Similar to how neurons are computational building blocks for the brain, artificial neurons are computational building blocks for the neural network </a:t>
            </a:r>
            <a:endParaRPr lang="en-US">
              <a:cs typeface="Arial" panose="020B0604020202020204"/>
            </a:endParaRPr>
          </a:p>
          <a:p>
            <a:pPr marL="179705" indent="-179705">
              <a:buClrTx/>
            </a:pPr>
            <a:r>
              <a:rPr lang="en-US">
                <a:ea typeface="+mn-lt"/>
                <a:cs typeface="+mn-lt"/>
              </a:rPr>
              <a:t>They are a way of achieving deep learning </a:t>
            </a:r>
            <a:endParaRPr lang="en-US"/>
          </a:p>
          <a:p>
            <a:pPr marL="179705" indent="-179705">
              <a:buClrTx/>
            </a:pPr>
            <a:r>
              <a:rPr lang="en-US">
                <a:ea typeface="+mn-lt"/>
                <a:cs typeface="+mn-lt"/>
              </a:rPr>
              <a:t>Artificial neurons have inputs with weights on them plus a bias that goes through an activation function and produces an output </a:t>
            </a:r>
            <a:endParaRPr lang="en-US"/>
          </a:p>
          <a:p>
            <a:pPr marL="179705" indent="-179705">
              <a:buClrTx/>
            </a:pPr>
            <a:endParaRPr lang="en-US">
              <a:cs typeface="Arial"/>
            </a:endParaRPr>
          </a:p>
          <a:p>
            <a:pPr marL="179705" indent="-179705">
              <a:spcAft>
                <a:spcPts val="300"/>
              </a:spcAft>
              <a:buClrTx/>
            </a:pPr>
            <a:endParaRPr lang="en-US">
              <a:cs typeface="Arial"/>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4992EDF2-6896-4568-B218-170B00A11C5C}"/>
              </a:ext>
            </a:extLst>
          </p:cNvPr>
          <p:cNvSpPr>
            <a:spLocks noGrp="1"/>
          </p:cNvSpPr>
          <p:nvPr>
            <p:ph type="title"/>
          </p:nvPr>
        </p:nvSpPr>
        <p:spPr/>
        <p:txBody>
          <a:bodyPr/>
          <a:lstStyle/>
          <a:p>
            <a:r>
              <a:rPr lang="en-CA">
                <a:latin typeface="Arial"/>
                <a:cs typeface="Arial"/>
              </a:rPr>
              <a:t>Artificial Neural Networks</a:t>
            </a:r>
            <a:endParaRPr lang="en-CA"/>
          </a:p>
        </p:txBody>
      </p:sp>
      <p:pic>
        <p:nvPicPr>
          <p:cNvPr id="4" name="Picture 4" descr="A picture containing building, window&#10;&#10;Description generated with very high confidence">
            <a:extLst>
              <a:ext uri="{FF2B5EF4-FFF2-40B4-BE49-F238E27FC236}">
                <a16:creationId xmlns:a16="http://schemas.microsoft.com/office/drawing/2014/main" id="{31DCDC36-703B-4E8D-A1EA-66DD749ED43E}"/>
              </a:ext>
            </a:extLst>
          </p:cNvPr>
          <p:cNvPicPr>
            <a:picLocks noChangeAspect="1"/>
          </p:cNvPicPr>
          <p:nvPr/>
        </p:nvPicPr>
        <p:blipFill>
          <a:blip r:embed="rId4"/>
          <a:stretch>
            <a:fillRect/>
          </a:stretch>
        </p:blipFill>
        <p:spPr>
          <a:xfrm>
            <a:off x="896390" y="2643855"/>
            <a:ext cx="2743200" cy="1337367"/>
          </a:xfrm>
          <a:prstGeom prst="rect">
            <a:avLst/>
          </a:prstGeom>
        </p:spPr>
      </p:pic>
      <p:sp>
        <p:nvSpPr>
          <p:cNvPr id="5" name="TextBox 4">
            <a:extLst>
              <a:ext uri="{FF2B5EF4-FFF2-40B4-BE49-F238E27FC236}">
                <a16:creationId xmlns:a16="http://schemas.microsoft.com/office/drawing/2014/main" id="{1E7ECA2D-26A8-4526-96ED-B96958A5FD14}"/>
              </a:ext>
            </a:extLst>
          </p:cNvPr>
          <p:cNvSpPr txBox="1"/>
          <p:nvPr/>
        </p:nvSpPr>
        <p:spPr>
          <a:xfrm>
            <a:off x="866375" y="4127248"/>
            <a:ext cx="2743200" cy="76944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100">
                <a:solidFill>
                  <a:schemeClr val="bg2"/>
                </a:solidFill>
              </a:rPr>
              <a:t>Illustration of artificial neural network with 3 input variables, 2 layers, each with the 4 neurons, with the corresponding result (Output)</a:t>
            </a:r>
            <a:endParaRPr lang="en-US">
              <a:solidFill>
                <a:schemeClr val="bg2"/>
              </a:solidFill>
            </a:endParaRPr>
          </a:p>
        </p:txBody>
      </p:sp>
      <p:sp>
        <p:nvSpPr>
          <p:cNvPr id="8" name="TextBox 7">
            <a:extLst>
              <a:ext uri="{FF2B5EF4-FFF2-40B4-BE49-F238E27FC236}">
                <a16:creationId xmlns:a16="http://schemas.microsoft.com/office/drawing/2014/main" id="{C7ABAA0B-CDAC-488F-8420-AF1DFC22F7C3}"/>
              </a:ext>
            </a:extLst>
          </p:cNvPr>
          <p:cNvSpPr txBox="1"/>
          <p:nvPr/>
        </p:nvSpPr>
        <p:spPr>
          <a:xfrm>
            <a:off x="5560276" y="4326040"/>
            <a:ext cx="1201591" cy="26161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100">
                <a:solidFill>
                  <a:schemeClr val="bg2"/>
                </a:solidFill>
              </a:rPr>
              <a:t>One neuron</a:t>
            </a:r>
            <a:r>
              <a:rPr lang="en-US" sz="1100">
                <a:solidFill>
                  <a:schemeClr val="bg2"/>
                </a:solidFill>
                <a:ea typeface="+mn-lt"/>
                <a:cs typeface="+mn-lt"/>
              </a:rPr>
              <a:t> </a:t>
            </a:r>
            <a:endParaRPr lang="en-US" sz="1100" b="0">
              <a:solidFill>
                <a:schemeClr val="bg2"/>
              </a:solidFill>
              <a:cs typeface="Arial"/>
            </a:endParaRPr>
          </a:p>
        </p:txBody>
      </p:sp>
      <p:pic>
        <p:nvPicPr>
          <p:cNvPr id="11" name="Picture 11" descr="A close up of a logo&#10;&#10;Description generated with very high confidence">
            <a:extLst>
              <a:ext uri="{FF2B5EF4-FFF2-40B4-BE49-F238E27FC236}">
                <a16:creationId xmlns:a16="http://schemas.microsoft.com/office/drawing/2014/main" id="{4F918379-B5E0-427A-8250-E9E01DAE7EAF}"/>
              </a:ext>
            </a:extLst>
          </p:cNvPr>
          <p:cNvPicPr>
            <a:picLocks noChangeAspect="1"/>
          </p:cNvPicPr>
          <p:nvPr/>
        </p:nvPicPr>
        <p:blipFill>
          <a:blip r:embed="rId5"/>
          <a:stretch>
            <a:fillRect/>
          </a:stretch>
        </p:blipFill>
        <p:spPr>
          <a:xfrm>
            <a:off x="4762982" y="2832347"/>
            <a:ext cx="2743200" cy="1345223"/>
          </a:xfrm>
          <a:prstGeom prst="rect">
            <a:avLst/>
          </a:prstGeom>
        </p:spPr>
      </p:pic>
    </p:spTree>
    <p:custDataLst>
      <p:tags r:id="rId1"/>
    </p:custDataLst>
    <p:extLst>
      <p:ext uri="{BB962C8B-B14F-4D97-AF65-F5344CB8AC3E}">
        <p14:creationId xmlns:p14="http://schemas.microsoft.com/office/powerpoint/2010/main" val="19952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3301C9-1BE3-4E98-B5FA-4AE726E137CA}"/>
              </a:ext>
            </a:extLst>
          </p:cNvPr>
          <p:cNvPicPr>
            <a:picLocks noChangeAspect="1"/>
          </p:cNvPicPr>
          <p:nvPr/>
        </p:nvPicPr>
        <p:blipFill>
          <a:blip r:embed="rId4"/>
          <a:stretch>
            <a:fillRect/>
          </a:stretch>
        </p:blipFill>
        <p:spPr>
          <a:xfrm>
            <a:off x="3617341" y="881082"/>
            <a:ext cx="5234572" cy="3598261"/>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3" name="Title 2">
            <a:extLst>
              <a:ext uri="{FF2B5EF4-FFF2-40B4-BE49-F238E27FC236}">
                <a16:creationId xmlns:a16="http://schemas.microsoft.com/office/drawing/2014/main" id="{4007F145-F537-4AE1-B4F4-9B1ACFB36849}"/>
              </a:ext>
            </a:extLst>
          </p:cNvPr>
          <p:cNvSpPr>
            <a:spLocks noGrp="1"/>
          </p:cNvSpPr>
          <p:nvPr>
            <p:ph type="title"/>
          </p:nvPr>
        </p:nvSpPr>
        <p:spPr/>
        <p:txBody>
          <a:bodyPr/>
          <a:lstStyle/>
          <a:p>
            <a:r>
              <a:rPr lang="en-CA"/>
              <a:t>Importing Text Files </a:t>
            </a:r>
          </a:p>
        </p:txBody>
      </p:sp>
      <p:sp>
        <p:nvSpPr>
          <p:cNvPr id="7" name="Text Placeholder 6">
            <a:extLst>
              <a:ext uri="{FF2B5EF4-FFF2-40B4-BE49-F238E27FC236}">
                <a16:creationId xmlns:a16="http://schemas.microsoft.com/office/drawing/2014/main" id="{B4DE079F-BAFF-4185-BEC0-90EBEA81CD20}"/>
              </a:ext>
            </a:extLst>
          </p:cNvPr>
          <p:cNvSpPr>
            <a:spLocks noGrp="1"/>
          </p:cNvSpPr>
          <p:nvPr>
            <p:ph type="body" sz="quarter" idx="11"/>
          </p:nvPr>
        </p:nvSpPr>
        <p:spPr/>
        <p:txBody>
          <a:bodyPr/>
          <a:lstStyle/>
          <a:p>
            <a:r>
              <a:rPr lang="en-CA"/>
              <a:t>Wizard Page 3 (for Text files):</a:t>
            </a:r>
          </a:p>
          <a:p>
            <a:pPr marL="628642" lvl="1" indent="-285750"/>
            <a:r>
              <a:rPr lang="en-CA">
                <a:latin typeface="+mn-lt"/>
              </a:rPr>
              <a:t>Specify delimiter</a:t>
            </a:r>
          </a:p>
          <a:p>
            <a:pPr marL="628642" lvl="1" indent="-285750"/>
            <a:r>
              <a:rPr lang="en-CA">
                <a:latin typeface="+mn-lt"/>
              </a:rPr>
              <a:t>Specify string marker</a:t>
            </a:r>
            <a:endParaRPr lang="en-US">
              <a:latin typeface="+mn-lt"/>
            </a:endParaRPr>
          </a:p>
          <a:p>
            <a:endParaRPr lang="en-CA"/>
          </a:p>
        </p:txBody>
      </p:sp>
    </p:spTree>
    <p:custDataLst>
      <p:tags r:id="rId1"/>
    </p:custDataLst>
    <p:extLst>
      <p:ext uri="{BB962C8B-B14F-4D97-AF65-F5344CB8AC3E}">
        <p14:creationId xmlns:p14="http://schemas.microsoft.com/office/powerpoint/2010/main" val="276597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57110754-7A8C-4940-9975-5F73A93E1F3A}"/>
              </a:ext>
            </a:extLst>
          </p:cNvPr>
          <p:cNvSpPr>
            <a:spLocks noGrp="1"/>
          </p:cNvSpPr>
          <p:nvPr>
            <p:ph type="body" sz="quarter" idx="11"/>
          </p:nvPr>
        </p:nvSpPr>
        <p:spPr>
          <a:xfrm>
            <a:off x="457200" y="975278"/>
            <a:ext cx="5777576" cy="3445524"/>
          </a:xfrm>
        </p:spPr>
        <p:txBody>
          <a:bodyPr vert="horz" lIns="91440" tIns="45720" rIns="91440" bIns="45720" rtlCol="0" anchor="t">
            <a:noAutofit/>
          </a:bodyPr>
          <a:lstStyle/>
          <a:p>
            <a:pPr marL="179705" indent="-179705">
              <a:spcAft>
                <a:spcPts val="300"/>
              </a:spcAft>
              <a:buClrTx/>
            </a:pPr>
            <a:r>
              <a:rPr lang="en-US">
                <a:ea typeface="+mn-lt"/>
                <a:cs typeface="+mn-lt"/>
              </a:rPr>
              <a:t>Inputs are passed through the input layer</a:t>
            </a:r>
            <a:endParaRPr lang="en-US">
              <a:cs typeface="Arial" panose="020B0604020202020204"/>
            </a:endParaRPr>
          </a:p>
          <a:p>
            <a:pPr marL="179705" indent="-179705">
              <a:spcAft>
                <a:spcPts val="300"/>
              </a:spcAft>
              <a:buClrTx/>
            </a:pPr>
            <a:r>
              <a:rPr lang="en-US">
                <a:ea typeface="+mn-lt"/>
                <a:cs typeface="+mn-lt"/>
              </a:rPr>
              <a:t>Random weights are first assigned to each interaction between input and hidden layers</a:t>
            </a:r>
            <a:endParaRPr lang="en-US"/>
          </a:p>
          <a:p>
            <a:pPr marL="179705" indent="-179705">
              <a:spcAft>
                <a:spcPts val="300"/>
              </a:spcAft>
              <a:buClrTx/>
            </a:pPr>
            <a:r>
              <a:rPr lang="en-US">
                <a:ea typeface="+mn-lt"/>
                <a:cs typeface="+mn-lt"/>
              </a:rPr>
              <a:t>The weights are multiplied with inputs and a bias is added to produce a transform function</a:t>
            </a:r>
            <a:endParaRPr lang="en-US"/>
          </a:p>
          <a:p>
            <a:pPr marL="179705" indent="-179705">
              <a:spcAft>
                <a:spcPts val="300"/>
              </a:spcAft>
              <a:buClrTx/>
            </a:pPr>
            <a:r>
              <a:rPr lang="en-US">
                <a:ea typeface="+mn-lt"/>
                <a:cs typeface="+mn-lt"/>
              </a:rPr>
              <a:t>Weights are then assigned to the hidden connection between hidden layers</a:t>
            </a:r>
            <a:endParaRPr lang="en-US"/>
          </a:p>
          <a:p>
            <a:pPr marL="179705" indent="-179705">
              <a:spcAft>
                <a:spcPts val="300"/>
              </a:spcAft>
              <a:buClrTx/>
            </a:pPr>
            <a:r>
              <a:rPr lang="en-US">
                <a:ea typeface="+mn-lt"/>
                <a:cs typeface="+mn-lt"/>
              </a:rPr>
              <a:t>The output of the transform function is fed as an input to the activation function </a:t>
            </a:r>
            <a:endParaRPr lang="en-US"/>
          </a:p>
          <a:p>
            <a:pPr marL="179705" indent="-179705">
              <a:spcAft>
                <a:spcPts val="300"/>
              </a:spcAft>
              <a:buClrTx/>
            </a:pPr>
            <a:r>
              <a:rPr lang="en-US">
                <a:cs typeface="Arial"/>
              </a:rPr>
              <a:t>These activation functions capture non-linear relationships between the input and help convert the input to a more useful output</a:t>
            </a:r>
            <a:endParaRPr lang="en-US">
              <a:ea typeface="+mn-lt"/>
              <a:cs typeface="+mn-lt"/>
            </a:endParaRPr>
          </a:p>
          <a:p>
            <a:pPr marL="179705" indent="-179705">
              <a:spcAft>
                <a:spcPts val="300"/>
              </a:spcAft>
              <a:buClrTx/>
            </a:pPr>
            <a:r>
              <a:rPr lang="en-US">
                <a:cs typeface="Arial"/>
              </a:rPr>
              <a:t>Using a loss function, back propagation is used to adjust the weights and have the error flow back to the network</a:t>
            </a:r>
            <a:endParaRPr lang="en-US">
              <a:ea typeface="+mn-lt"/>
              <a:cs typeface="+mn-lt"/>
            </a:endParaRPr>
          </a:p>
          <a:p>
            <a:pPr marL="179705" indent="-179705">
              <a:spcAft>
                <a:spcPts val="300"/>
              </a:spcAft>
              <a:buClrTx/>
            </a:pPr>
            <a:r>
              <a:rPr lang="en-US">
                <a:cs typeface="Arial"/>
              </a:rPr>
              <a:t>Weights responsible for producing correct output are increased and those responsible for producing the incorrect one are decreased  </a:t>
            </a:r>
            <a:endParaRPr lang="en-US">
              <a:ea typeface="+mn-lt"/>
              <a:cs typeface="+mn-lt"/>
            </a:endParaRPr>
          </a:p>
          <a:p>
            <a:pPr marL="179705" indent="-179705">
              <a:spcAft>
                <a:spcPts val="300"/>
              </a:spcAft>
              <a:buClrTx/>
            </a:pPr>
            <a:r>
              <a:rPr lang="en-US">
                <a:cs typeface="Arial"/>
              </a:rPr>
              <a:t>Process continues for all records, cycle data many times to achieve a solution</a:t>
            </a:r>
            <a:endParaRPr lang="en-US"/>
          </a:p>
          <a:p>
            <a:pPr marL="179705" indent="-179705">
              <a:buClrTx/>
            </a:pPr>
            <a:endParaRPr lang="en-US">
              <a:cs typeface="Arial"/>
            </a:endParaRPr>
          </a:p>
          <a:p>
            <a:pPr marL="179705" indent="-179705">
              <a:buClrTx/>
            </a:pPr>
            <a:endParaRPr lang="en-US">
              <a:cs typeface="Arial"/>
            </a:endParaRPr>
          </a:p>
          <a:p>
            <a:pPr marL="179705" indent="-179705">
              <a:spcAft>
                <a:spcPts val="300"/>
              </a:spcAft>
              <a:buClrTx/>
            </a:pPr>
            <a:endParaRPr lang="en-US">
              <a:cs typeface="Arial"/>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4992EDF2-6896-4568-B218-170B00A11C5C}"/>
              </a:ext>
            </a:extLst>
          </p:cNvPr>
          <p:cNvSpPr>
            <a:spLocks noGrp="1"/>
          </p:cNvSpPr>
          <p:nvPr>
            <p:ph type="title"/>
          </p:nvPr>
        </p:nvSpPr>
        <p:spPr/>
        <p:txBody>
          <a:bodyPr/>
          <a:lstStyle/>
          <a:p>
            <a:r>
              <a:rPr lang="en-CA">
                <a:latin typeface="Arial"/>
                <a:cs typeface="Arial"/>
              </a:rPr>
              <a:t>How do Artificial Neural Networks work? </a:t>
            </a:r>
            <a:endParaRPr lang="en-US"/>
          </a:p>
        </p:txBody>
      </p:sp>
      <p:pic>
        <p:nvPicPr>
          <p:cNvPr id="4" name="Picture 4" descr="A close up of a map&#10;&#10;Description generated with high confidence">
            <a:extLst>
              <a:ext uri="{FF2B5EF4-FFF2-40B4-BE49-F238E27FC236}">
                <a16:creationId xmlns:a16="http://schemas.microsoft.com/office/drawing/2014/main" id="{2A0B9BD1-5C9F-48C0-957B-1169CA580AD6}"/>
              </a:ext>
            </a:extLst>
          </p:cNvPr>
          <p:cNvPicPr>
            <a:picLocks noChangeAspect="1"/>
          </p:cNvPicPr>
          <p:nvPr/>
        </p:nvPicPr>
        <p:blipFill>
          <a:blip r:embed="rId4"/>
          <a:stretch>
            <a:fillRect/>
          </a:stretch>
        </p:blipFill>
        <p:spPr>
          <a:xfrm>
            <a:off x="6311096" y="1674828"/>
            <a:ext cx="2743200" cy="1938528"/>
          </a:xfrm>
          <a:prstGeom prst="rect">
            <a:avLst/>
          </a:prstGeom>
          <a:ln>
            <a:noFill/>
          </a:ln>
        </p:spPr>
      </p:pic>
    </p:spTree>
    <p:custDataLst>
      <p:tags r:id="rId1"/>
    </p:custDataLst>
    <p:extLst>
      <p:ext uri="{BB962C8B-B14F-4D97-AF65-F5344CB8AC3E}">
        <p14:creationId xmlns:p14="http://schemas.microsoft.com/office/powerpoint/2010/main" val="267020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pic>
        <p:nvPicPr>
          <p:cNvPr id="5" name="Picture 4">
            <a:extLst>
              <a:ext uri="{FF2B5EF4-FFF2-40B4-BE49-F238E27FC236}">
                <a16:creationId xmlns:a16="http://schemas.microsoft.com/office/drawing/2014/main" id="{74D07085-50E1-45B8-95F8-573FDF105091}"/>
              </a:ext>
            </a:extLst>
          </p:cNvPr>
          <p:cNvPicPr>
            <a:picLocks noChangeAspect="1"/>
          </p:cNvPicPr>
          <p:nvPr/>
        </p:nvPicPr>
        <p:blipFill>
          <a:blip r:embed="rId4" cstate="print"/>
          <a:stretch>
            <a:fillRect/>
          </a:stretch>
        </p:blipFill>
        <p:spPr>
          <a:xfrm>
            <a:off x="4943198" y="1455766"/>
            <a:ext cx="3752194" cy="2853972"/>
          </a:xfrm>
          <a:prstGeom prst="rect">
            <a:avLst/>
          </a:prstGeom>
          <a:ln>
            <a:solidFill>
              <a:schemeClr val="tx1">
                <a:lumMod val="50000"/>
                <a:lumOff val="50000"/>
              </a:schemeClr>
            </a:solidFill>
          </a:ln>
        </p:spPr>
      </p:pic>
      <p:sp>
        <p:nvSpPr>
          <p:cNvPr id="3" name="Text Placeholder 2">
            <a:extLst>
              <a:ext uri="{FF2B5EF4-FFF2-40B4-BE49-F238E27FC236}">
                <a16:creationId xmlns:a16="http://schemas.microsoft.com/office/drawing/2014/main" id="{52CFEA7D-674B-41E0-87BB-66C47180A3AA}"/>
              </a:ext>
            </a:extLst>
          </p:cNvPr>
          <p:cNvSpPr>
            <a:spLocks noGrp="1"/>
          </p:cNvSpPr>
          <p:nvPr>
            <p:ph type="body" sz="quarter" idx="11"/>
          </p:nvPr>
        </p:nvSpPr>
        <p:spPr>
          <a:xfrm>
            <a:off x="247340" y="824136"/>
            <a:ext cx="4594098" cy="4188274"/>
          </a:xfrm>
        </p:spPr>
        <p:txBody>
          <a:bodyPr vert="horz" lIns="91440" tIns="45720" rIns="91440" bIns="45720" rtlCol="0" anchor="t">
            <a:noAutofit/>
          </a:bodyPr>
          <a:lstStyle/>
          <a:p>
            <a:pPr marL="179705" indent="-179705">
              <a:spcAft>
                <a:spcPts val="300"/>
              </a:spcAft>
              <a:buClrTx/>
            </a:pPr>
            <a:r>
              <a:rPr lang="en-US">
                <a:ea typeface="+mn-lt"/>
                <a:cs typeface="+mn-lt"/>
              </a:rPr>
              <a:t>Artificial Neural Networks (ANN) have inputs, at least one hidden layer and an output</a:t>
            </a:r>
            <a:endParaRPr lang="en-US"/>
          </a:p>
          <a:p>
            <a:pPr marL="0" indent="0">
              <a:spcAft>
                <a:spcPts val="300"/>
              </a:spcAft>
              <a:buClrTx/>
              <a:buNone/>
            </a:pPr>
            <a:endParaRPr lang="en-US">
              <a:cs typeface="Arial"/>
            </a:endParaRPr>
          </a:p>
          <a:p>
            <a:pPr marL="179705" indent="-179705">
              <a:spcAft>
                <a:spcPts val="300"/>
              </a:spcAft>
              <a:buClrTx/>
            </a:pPr>
            <a:r>
              <a:rPr lang="en-US">
                <a:ea typeface="+mn-lt"/>
                <a:cs typeface="+mn-lt"/>
              </a:rPr>
              <a:t>Knowledge Studio</a:t>
            </a:r>
          </a:p>
          <a:p>
            <a:pPr marL="351155" lvl="1" indent="-179705">
              <a:spcAft>
                <a:spcPts val="300"/>
              </a:spcAft>
              <a:buClrTx/>
            </a:pPr>
            <a:r>
              <a:rPr lang="en-US">
                <a:latin typeface="Arial"/>
                <a:ea typeface="+mn-lt"/>
                <a:cs typeface="+mn-lt"/>
              </a:rPr>
              <a:t>Feedforward network</a:t>
            </a:r>
          </a:p>
          <a:p>
            <a:pPr marL="351155" lvl="1" indent="-179705">
              <a:spcAft>
                <a:spcPts val="300"/>
              </a:spcAft>
              <a:buClrTx/>
            </a:pPr>
            <a:r>
              <a:rPr lang="en-US">
                <a:latin typeface="Arial"/>
                <a:ea typeface="+mn-lt"/>
                <a:cs typeface="+mn-lt"/>
              </a:rPr>
              <a:t>There are 2 nodes for ANN in KS:</a:t>
            </a:r>
          </a:p>
          <a:p>
            <a:pPr marL="742950" lvl="2" indent="-342900">
              <a:spcAft>
                <a:spcPts val="300"/>
              </a:spcAft>
              <a:buClrTx/>
              <a:buFont typeface="+mj-lt"/>
              <a:buAutoNum type="arabicPeriod"/>
            </a:pPr>
            <a:r>
              <a:rPr lang="en-US" b="1">
                <a:latin typeface="Arial"/>
                <a:ea typeface="+mn-lt"/>
                <a:cs typeface="+mn-lt"/>
              </a:rPr>
              <a:t>Deep Learning node </a:t>
            </a:r>
            <a:r>
              <a:rPr lang="en-US">
                <a:latin typeface="Arial"/>
                <a:ea typeface="+mn-lt"/>
                <a:cs typeface="+mn-lt"/>
              </a:rPr>
              <a:t>(simple design for beginners): </a:t>
            </a:r>
          </a:p>
          <a:p>
            <a:pPr marL="808355" lvl="3" indent="-179705">
              <a:spcAft>
                <a:spcPts val="300"/>
              </a:spcAft>
              <a:buClrTx/>
            </a:pPr>
            <a:r>
              <a:rPr lang="en-US">
                <a:latin typeface="Arial"/>
                <a:ea typeface="+mn-lt"/>
                <a:cs typeface="+mn-lt"/>
              </a:rPr>
              <a:t>Data is normalized: I</a:t>
            </a:r>
            <a:r>
              <a:rPr lang="en-US">
                <a:ea typeface="+mn-lt"/>
                <a:cs typeface="+mn-lt"/>
              </a:rPr>
              <a:t>f an IV is continuous, the data is standardized with mean of 0 and standard deviation of 1. If an IV is discrete, it is dummy coded</a:t>
            </a:r>
            <a:endParaRPr lang="en-US"/>
          </a:p>
          <a:p>
            <a:pPr marL="742950" lvl="2" indent="-342900">
              <a:spcAft>
                <a:spcPts val="300"/>
              </a:spcAft>
              <a:buClrTx/>
              <a:buFont typeface="+mj-lt"/>
              <a:buAutoNum type="arabicPeriod"/>
            </a:pPr>
            <a:r>
              <a:rPr lang="en-US" b="1" err="1">
                <a:latin typeface="Arial"/>
                <a:ea typeface="+mn-lt"/>
                <a:cs typeface="+mn-lt"/>
              </a:rPr>
              <a:t>Keras</a:t>
            </a:r>
            <a:r>
              <a:rPr lang="en-US" b="1">
                <a:latin typeface="Arial"/>
                <a:ea typeface="+mn-lt"/>
                <a:cs typeface="+mn-lt"/>
              </a:rPr>
              <a:t> Deep Learning node </a:t>
            </a:r>
            <a:r>
              <a:rPr lang="en-US">
                <a:latin typeface="Arial"/>
                <a:ea typeface="+mn-lt"/>
                <a:cs typeface="+mn-lt"/>
              </a:rPr>
              <a:t>(Advanced design for advanced users): </a:t>
            </a:r>
          </a:p>
          <a:p>
            <a:pPr marL="808355" lvl="3" indent="-179705">
              <a:spcAft>
                <a:spcPts val="300"/>
              </a:spcAft>
              <a:buClrTx/>
            </a:pPr>
            <a:r>
              <a:rPr lang="en-US">
                <a:latin typeface="Arial"/>
                <a:ea typeface="+mn-lt"/>
                <a:cs typeface="+mn-lt"/>
              </a:rPr>
              <a:t>More options are available to the user for network structure, normalizing data, training and validation process</a:t>
            </a:r>
            <a:endParaRPr lang="en-US"/>
          </a:p>
          <a:p>
            <a:pPr marL="179705" indent="-179705">
              <a:spcAft>
                <a:spcPts val="300"/>
              </a:spcAft>
              <a:buClrTx/>
            </a:pPr>
            <a:endParaRPr lang="en-US">
              <a:latin typeface="Arial"/>
              <a:ea typeface="+mn-lt"/>
              <a:cs typeface="+mn-lt"/>
            </a:endParaRPr>
          </a:p>
          <a:p>
            <a:pPr marL="179705" indent="-179705">
              <a:buClr>
                <a:srgbClr val="005776"/>
              </a:buClr>
            </a:pPr>
            <a:endParaRPr lang="en-CA">
              <a:cs typeface="Arial"/>
            </a:endParaRPr>
          </a:p>
        </p:txBody>
      </p:sp>
      <p:sp>
        <p:nvSpPr>
          <p:cNvPr id="2" name="Title 1">
            <a:extLst>
              <a:ext uri="{FF2B5EF4-FFF2-40B4-BE49-F238E27FC236}">
                <a16:creationId xmlns:a16="http://schemas.microsoft.com/office/drawing/2014/main" id="{B4809DA2-1B28-4ADE-8C09-03E8A8590F06}"/>
              </a:ext>
            </a:extLst>
          </p:cNvPr>
          <p:cNvSpPr>
            <a:spLocks noGrp="1"/>
          </p:cNvSpPr>
          <p:nvPr>
            <p:ph type="title"/>
          </p:nvPr>
        </p:nvSpPr>
        <p:spPr/>
        <p:txBody>
          <a:bodyPr/>
          <a:lstStyle/>
          <a:p>
            <a:r>
              <a:rPr lang="en-CA">
                <a:latin typeface="Arial"/>
                <a:cs typeface="Arial"/>
              </a:rPr>
              <a:t>Artificial Neural Networks in KS</a:t>
            </a:r>
            <a:endParaRPr lang="en-CA"/>
          </a:p>
        </p:txBody>
      </p:sp>
      <p:pic>
        <p:nvPicPr>
          <p:cNvPr id="6" name="Picture 5">
            <a:extLst>
              <a:ext uri="{FF2B5EF4-FFF2-40B4-BE49-F238E27FC236}">
                <a16:creationId xmlns:a16="http://schemas.microsoft.com/office/drawing/2014/main" id="{50EDE032-30F7-F2EA-DBB2-925333AF1397}"/>
              </a:ext>
            </a:extLst>
          </p:cNvPr>
          <p:cNvPicPr>
            <a:picLocks noChangeAspect="1"/>
          </p:cNvPicPr>
          <p:nvPr/>
        </p:nvPicPr>
        <p:blipFill>
          <a:blip r:embed="rId5"/>
          <a:stretch>
            <a:fillRect/>
          </a:stretch>
        </p:blipFill>
        <p:spPr>
          <a:xfrm>
            <a:off x="430074" y="2377470"/>
            <a:ext cx="648518" cy="596405"/>
          </a:xfrm>
          <a:prstGeom prst="rect">
            <a:avLst/>
          </a:prstGeom>
        </p:spPr>
      </p:pic>
      <p:pic>
        <p:nvPicPr>
          <p:cNvPr id="9" name="Picture 8">
            <a:extLst>
              <a:ext uri="{FF2B5EF4-FFF2-40B4-BE49-F238E27FC236}">
                <a16:creationId xmlns:a16="http://schemas.microsoft.com/office/drawing/2014/main" id="{0F7E8822-2EC8-543A-36ED-9BE1C12D787B}"/>
              </a:ext>
            </a:extLst>
          </p:cNvPr>
          <p:cNvPicPr>
            <a:picLocks noChangeAspect="1"/>
          </p:cNvPicPr>
          <p:nvPr/>
        </p:nvPicPr>
        <p:blipFill>
          <a:blip r:embed="rId6"/>
          <a:stretch>
            <a:fillRect/>
          </a:stretch>
        </p:blipFill>
        <p:spPr>
          <a:xfrm>
            <a:off x="485119" y="3723742"/>
            <a:ext cx="538428" cy="754969"/>
          </a:xfrm>
          <a:prstGeom prst="rect">
            <a:avLst/>
          </a:prstGeom>
        </p:spPr>
      </p:pic>
    </p:spTree>
    <p:custDataLst>
      <p:tags r:id="rId1"/>
    </p:custDataLst>
    <p:extLst>
      <p:ext uri="{BB962C8B-B14F-4D97-AF65-F5344CB8AC3E}">
        <p14:creationId xmlns:p14="http://schemas.microsoft.com/office/powerpoint/2010/main" val="99793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52CFEA7D-674B-41E0-87BB-66C47180A3AA}"/>
              </a:ext>
            </a:extLst>
          </p:cNvPr>
          <p:cNvSpPr>
            <a:spLocks noGrp="1"/>
          </p:cNvSpPr>
          <p:nvPr>
            <p:ph type="body" sz="quarter" idx="11"/>
          </p:nvPr>
        </p:nvSpPr>
        <p:spPr>
          <a:xfrm>
            <a:off x="457199" y="824136"/>
            <a:ext cx="8316097" cy="3445524"/>
          </a:xfrm>
        </p:spPr>
        <p:txBody>
          <a:bodyPr vert="horz" lIns="91440" tIns="45720" rIns="91440" bIns="45720" rtlCol="0" anchor="t">
            <a:noAutofit/>
          </a:bodyPr>
          <a:lstStyle/>
          <a:p>
            <a:pPr marL="351155" lvl="1" indent="-179705">
              <a:spcAft>
                <a:spcPts val="300"/>
              </a:spcAft>
              <a:buClrTx/>
            </a:pPr>
            <a:r>
              <a:rPr lang="en-US">
                <a:latin typeface="Arial"/>
                <a:ea typeface="+mn-lt"/>
                <a:cs typeface="+mn-lt"/>
              </a:rPr>
              <a:t>Simple design</a:t>
            </a:r>
            <a:endParaRPr lang="en-US"/>
          </a:p>
          <a:p>
            <a:pPr marL="351155" lvl="1" indent="-179705">
              <a:spcAft>
                <a:spcPts val="300"/>
              </a:spcAft>
              <a:buClrTx/>
            </a:pPr>
            <a:r>
              <a:rPr lang="en-US">
                <a:latin typeface="Arial"/>
                <a:ea typeface="+mn-lt"/>
                <a:cs typeface="+mn-lt"/>
              </a:rPr>
              <a:t>Can specify the structure of the Network in Network Configuration</a:t>
            </a:r>
            <a:endParaRPr lang="en-US">
              <a:latin typeface="Arial"/>
            </a:endParaRPr>
          </a:p>
          <a:p>
            <a:pPr marL="579755" lvl="2">
              <a:spcAft>
                <a:spcPts val="300"/>
              </a:spcAft>
              <a:buClrTx/>
            </a:pPr>
            <a:r>
              <a:rPr lang="en-US">
                <a:latin typeface="Arial"/>
                <a:ea typeface="+mn-lt"/>
                <a:cs typeface="+mn-lt"/>
              </a:rPr>
              <a:t>Number of neurons</a:t>
            </a:r>
          </a:p>
          <a:p>
            <a:pPr marL="579755" lvl="2">
              <a:spcAft>
                <a:spcPts val="300"/>
              </a:spcAft>
              <a:buClrTx/>
            </a:pPr>
            <a:r>
              <a:rPr lang="en-US">
                <a:latin typeface="Arial"/>
                <a:ea typeface="+mn-lt"/>
                <a:cs typeface="+mn-lt"/>
              </a:rPr>
              <a:t>Number of hidden layers</a:t>
            </a:r>
          </a:p>
          <a:p>
            <a:pPr marL="579755" lvl="2">
              <a:spcAft>
                <a:spcPts val="300"/>
              </a:spcAft>
              <a:buClrTx/>
            </a:pPr>
            <a:r>
              <a:rPr lang="en-US">
                <a:latin typeface="Arial"/>
                <a:ea typeface="+mn-lt"/>
                <a:cs typeface="+mn-lt"/>
              </a:rPr>
              <a:t>In the example below 5/5 means two hidden layers with 5 neurons in each layer </a:t>
            </a:r>
          </a:p>
          <a:p>
            <a:pPr marL="179705" indent="-179705">
              <a:spcAft>
                <a:spcPts val="300"/>
              </a:spcAft>
              <a:buClrTx/>
            </a:pPr>
            <a:endParaRPr lang="en-US">
              <a:cs typeface="Arial"/>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B4809DA2-1B28-4ADE-8C09-03E8A8590F06}"/>
              </a:ext>
            </a:extLst>
          </p:cNvPr>
          <p:cNvSpPr>
            <a:spLocks noGrp="1"/>
          </p:cNvSpPr>
          <p:nvPr>
            <p:ph type="title"/>
          </p:nvPr>
        </p:nvSpPr>
        <p:spPr/>
        <p:txBody>
          <a:bodyPr/>
          <a:lstStyle/>
          <a:p>
            <a:r>
              <a:rPr lang="en-CA">
                <a:latin typeface="Arial"/>
                <a:cs typeface="Arial"/>
              </a:rPr>
              <a:t>Deep Learning Node in KS</a:t>
            </a:r>
            <a:endParaRPr lang="en-CA"/>
          </a:p>
        </p:txBody>
      </p:sp>
      <p:grpSp>
        <p:nvGrpSpPr>
          <p:cNvPr id="15" name="Group 14">
            <a:extLst>
              <a:ext uri="{FF2B5EF4-FFF2-40B4-BE49-F238E27FC236}">
                <a16:creationId xmlns:a16="http://schemas.microsoft.com/office/drawing/2014/main" id="{689CF291-4488-41B1-B6BC-72BEB5627A00}"/>
              </a:ext>
            </a:extLst>
          </p:cNvPr>
          <p:cNvGrpSpPr/>
          <p:nvPr/>
        </p:nvGrpSpPr>
        <p:grpSpPr>
          <a:xfrm>
            <a:off x="3193472" y="2265404"/>
            <a:ext cx="2743200" cy="2676525"/>
            <a:chOff x="3071812" y="1817191"/>
            <a:chExt cx="2743200" cy="2676525"/>
          </a:xfrm>
        </p:grpSpPr>
        <p:pic>
          <p:nvPicPr>
            <p:cNvPr id="6" name="Picture 7" descr="Graphical user interface, application&#10;&#10;Description automatically generated">
              <a:extLst>
                <a:ext uri="{FF2B5EF4-FFF2-40B4-BE49-F238E27FC236}">
                  <a16:creationId xmlns:a16="http://schemas.microsoft.com/office/drawing/2014/main" id="{62D7D806-9D4C-4283-8539-48A4C42642B4}"/>
                </a:ext>
              </a:extLst>
            </p:cNvPr>
            <p:cNvPicPr>
              <a:picLocks noChangeAspect="1"/>
            </p:cNvPicPr>
            <p:nvPr/>
          </p:nvPicPr>
          <p:blipFill>
            <a:blip r:embed="rId4"/>
            <a:stretch>
              <a:fillRect/>
            </a:stretch>
          </p:blipFill>
          <p:spPr>
            <a:xfrm>
              <a:off x="3071812" y="1817191"/>
              <a:ext cx="2743200" cy="2676525"/>
            </a:xfrm>
            <a:prstGeom prst="rect">
              <a:avLst/>
            </a:prstGeom>
          </p:spPr>
        </p:pic>
        <p:sp>
          <p:nvSpPr>
            <p:cNvPr id="13" name="Rectangle: Rounded Corners 12">
              <a:extLst>
                <a:ext uri="{FF2B5EF4-FFF2-40B4-BE49-F238E27FC236}">
                  <a16:creationId xmlns:a16="http://schemas.microsoft.com/office/drawing/2014/main" id="{CC72E45B-8CF3-49A2-B63D-5F15E807E3AD}"/>
                </a:ext>
              </a:extLst>
            </p:cNvPr>
            <p:cNvSpPr/>
            <p:nvPr/>
          </p:nvSpPr>
          <p:spPr>
            <a:xfrm>
              <a:off x="3118405" y="4024598"/>
              <a:ext cx="1627859" cy="208097"/>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CA3ADED4-4D3B-4AD0-A11F-8A0471BB45EE}"/>
              </a:ext>
            </a:extLst>
          </p:cNvPr>
          <p:cNvGrpSpPr/>
          <p:nvPr/>
        </p:nvGrpSpPr>
        <p:grpSpPr>
          <a:xfrm>
            <a:off x="6076689" y="2266457"/>
            <a:ext cx="2743200" cy="2667000"/>
            <a:chOff x="6032004" y="1826121"/>
            <a:chExt cx="2743200" cy="2667000"/>
          </a:xfrm>
        </p:grpSpPr>
        <p:pic>
          <p:nvPicPr>
            <p:cNvPr id="8" name="Picture 8" descr="Graphical user interface, application&#10;&#10;Description automatically generated">
              <a:extLst>
                <a:ext uri="{FF2B5EF4-FFF2-40B4-BE49-F238E27FC236}">
                  <a16:creationId xmlns:a16="http://schemas.microsoft.com/office/drawing/2014/main" id="{1426518A-A5B4-49D3-A1E4-594558A258D7}"/>
                </a:ext>
              </a:extLst>
            </p:cNvPr>
            <p:cNvPicPr>
              <a:picLocks noChangeAspect="1"/>
            </p:cNvPicPr>
            <p:nvPr/>
          </p:nvPicPr>
          <p:blipFill>
            <a:blip r:embed="rId5"/>
            <a:stretch>
              <a:fillRect/>
            </a:stretch>
          </p:blipFill>
          <p:spPr>
            <a:xfrm>
              <a:off x="6032004" y="1826121"/>
              <a:ext cx="2743200" cy="2667000"/>
            </a:xfrm>
            <a:prstGeom prst="rect">
              <a:avLst/>
            </a:prstGeom>
          </p:spPr>
        </p:pic>
        <p:sp>
          <p:nvSpPr>
            <p:cNvPr id="14" name="Rectangle: Rounded Corners 13">
              <a:extLst>
                <a:ext uri="{FF2B5EF4-FFF2-40B4-BE49-F238E27FC236}">
                  <a16:creationId xmlns:a16="http://schemas.microsoft.com/office/drawing/2014/main" id="{88079BE0-3E72-45F5-BCD2-DC7FE96792B3}"/>
                </a:ext>
              </a:extLst>
            </p:cNvPr>
            <p:cNvSpPr/>
            <p:nvPr/>
          </p:nvSpPr>
          <p:spPr>
            <a:xfrm>
              <a:off x="6100920" y="2220800"/>
              <a:ext cx="1114402" cy="181308"/>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8" descr="Graphical user interface, text, application, email&#10;&#10;Description automatically generated">
            <a:extLst>
              <a:ext uri="{FF2B5EF4-FFF2-40B4-BE49-F238E27FC236}">
                <a16:creationId xmlns:a16="http://schemas.microsoft.com/office/drawing/2014/main" id="{6583B401-21B0-4C54-989B-1338C4B58403}"/>
              </a:ext>
            </a:extLst>
          </p:cNvPr>
          <p:cNvPicPr>
            <a:picLocks noChangeAspect="1"/>
          </p:cNvPicPr>
          <p:nvPr/>
        </p:nvPicPr>
        <p:blipFill>
          <a:blip r:embed="rId6"/>
          <a:stretch>
            <a:fillRect/>
          </a:stretch>
        </p:blipFill>
        <p:spPr>
          <a:xfrm>
            <a:off x="282538" y="2265404"/>
            <a:ext cx="2743200" cy="2669107"/>
          </a:xfrm>
          <a:prstGeom prst="rect">
            <a:avLst/>
          </a:prstGeom>
        </p:spPr>
      </p:pic>
    </p:spTree>
    <p:custDataLst>
      <p:tags r:id="rId1"/>
    </p:custDataLst>
    <p:extLst>
      <p:ext uri="{BB962C8B-B14F-4D97-AF65-F5344CB8AC3E}">
        <p14:creationId xmlns:p14="http://schemas.microsoft.com/office/powerpoint/2010/main" val="319654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276016-4AF3-450C-A703-C56E3B4E4B37}"/>
              </a:ext>
            </a:extLst>
          </p:cNvPr>
          <p:cNvSpPr>
            <a:spLocks noGrp="1"/>
          </p:cNvSpPr>
          <p:nvPr>
            <p:ph type="body" sz="quarter" idx="11"/>
          </p:nvPr>
        </p:nvSpPr>
        <p:spPr/>
        <p:txBody>
          <a:bodyPr vert="horz" lIns="91440" tIns="45720" rIns="91440" bIns="45720" rtlCol="0" anchor="t">
            <a:noAutofit/>
          </a:bodyPr>
          <a:lstStyle/>
          <a:p>
            <a:r>
              <a:rPr lang="en-US">
                <a:cs typeface="Arial"/>
              </a:rPr>
              <a:t>Results summary</a:t>
            </a:r>
          </a:p>
          <a:p>
            <a:pPr lvl="1"/>
            <a:r>
              <a:rPr lang="en-US">
                <a:latin typeface="Arial"/>
                <a:cs typeface="Arial"/>
              </a:rPr>
              <a:t>List of included IVs and DV</a:t>
            </a:r>
          </a:p>
          <a:p>
            <a:pPr lvl="1"/>
            <a:r>
              <a:rPr lang="en-US">
                <a:latin typeface="Arial"/>
                <a:cs typeface="Arial"/>
              </a:rPr>
              <a:t>Model performance</a:t>
            </a:r>
          </a:p>
          <a:p>
            <a:pPr lvl="1"/>
            <a:r>
              <a:rPr lang="en-US">
                <a:latin typeface="Arial"/>
                <a:cs typeface="Arial"/>
              </a:rPr>
              <a:t>Model parameters</a:t>
            </a:r>
          </a:p>
        </p:txBody>
      </p:sp>
      <p:sp>
        <p:nvSpPr>
          <p:cNvPr id="3" name="Title 2">
            <a:extLst>
              <a:ext uri="{FF2B5EF4-FFF2-40B4-BE49-F238E27FC236}">
                <a16:creationId xmlns:a16="http://schemas.microsoft.com/office/drawing/2014/main" id="{B4EF4074-F11C-43D6-AE7D-5AD5089D7703}"/>
              </a:ext>
            </a:extLst>
          </p:cNvPr>
          <p:cNvSpPr>
            <a:spLocks noGrp="1"/>
          </p:cNvSpPr>
          <p:nvPr>
            <p:ph type="title"/>
          </p:nvPr>
        </p:nvSpPr>
        <p:spPr/>
        <p:txBody>
          <a:bodyPr/>
          <a:lstStyle/>
          <a:p>
            <a:r>
              <a:rPr lang="en-CA">
                <a:latin typeface="Arial"/>
                <a:cs typeface="Arial"/>
              </a:rPr>
              <a:t>Deep Learning Node in</a:t>
            </a:r>
            <a:r>
              <a:rPr lang="en-CA"/>
              <a:t> KS</a:t>
            </a:r>
            <a:endParaRPr lang="en-US" b="0"/>
          </a:p>
        </p:txBody>
      </p:sp>
      <p:pic>
        <p:nvPicPr>
          <p:cNvPr id="6" name="Picture 6">
            <a:extLst>
              <a:ext uri="{FF2B5EF4-FFF2-40B4-BE49-F238E27FC236}">
                <a16:creationId xmlns:a16="http://schemas.microsoft.com/office/drawing/2014/main" id="{AEC8590A-ADFF-4ADF-AB16-5B4FB88E0E72}"/>
              </a:ext>
            </a:extLst>
          </p:cNvPr>
          <p:cNvPicPr>
            <a:picLocks noChangeAspect="1"/>
          </p:cNvPicPr>
          <p:nvPr/>
        </p:nvPicPr>
        <p:blipFill>
          <a:blip r:embed="rId2"/>
          <a:stretch>
            <a:fillRect/>
          </a:stretch>
        </p:blipFill>
        <p:spPr>
          <a:xfrm>
            <a:off x="538188" y="2237212"/>
            <a:ext cx="4581344" cy="2454360"/>
          </a:xfrm>
          <a:prstGeom prst="rect">
            <a:avLst/>
          </a:prstGeom>
        </p:spPr>
      </p:pic>
      <p:pic>
        <p:nvPicPr>
          <p:cNvPr id="7" name="Picture 7" descr="Table&#10;&#10;Description automatically generated">
            <a:extLst>
              <a:ext uri="{FF2B5EF4-FFF2-40B4-BE49-F238E27FC236}">
                <a16:creationId xmlns:a16="http://schemas.microsoft.com/office/drawing/2014/main" id="{D2BFF680-7E2D-4EC4-90A3-218C33F2A74F}"/>
              </a:ext>
            </a:extLst>
          </p:cNvPr>
          <p:cNvPicPr>
            <a:picLocks noChangeAspect="1"/>
          </p:cNvPicPr>
          <p:nvPr/>
        </p:nvPicPr>
        <p:blipFill>
          <a:blip r:embed="rId3"/>
          <a:stretch>
            <a:fillRect/>
          </a:stretch>
        </p:blipFill>
        <p:spPr>
          <a:xfrm>
            <a:off x="3706066" y="973762"/>
            <a:ext cx="5032882" cy="2688056"/>
          </a:xfrm>
          <a:prstGeom prst="rect">
            <a:avLst/>
          </a:prstGeom>
        </p:spPr>
      </p:pic>
    </p:spTree>
    <p:extLst>
      <p:ext uri="{BB962C8B-B14F-4D97-AF65-F5344CB8AC3E}">
        <p14:creationId xmlns:p14="http://schemas.microsoft.com/office/powerpoint/2010/main" val="100631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52CFEA7D-674B-41E0-87BB-66C47180A3AA}"/>
              </a:ext>
            </a:extLst>
          </p:cNvPr>
          <p:cNvSpPr>
            <a:spLocks noGrp="1"/>
          </p:cNvSpPr>
          <p:nvPr>
            <p:ph type="body" sz="quarter" idx="11"/>
          </p:nvPr>
        </p:nvSpPr>
        <p:spPr>
          <a:xfrm>
            <a:off x="343541" y="824136"/>
            <a:ext cx="8568230" cy="900626"/>
          </a:xfrm>
        </p:spPr>
        <p:txBody>
          <a:bodyPr vert="horz" lIns="91440" tIns="45720" rIns="91440" bIns="45720" rtlCol="0" anchor="t">
            <a:noAutofit/>
          </a:bodyPr>
          <a:lstStyle/>
          <a:p>
            <a:pPr marL="351155" lvl="1" indent="-179705">
              <a:spcAft>
                <a:spcPts val="300"/>
              </a:spcAft>
              <a:buClrTx/>
            </a:pPr>
            <a:r>
              <a:rPr lang="en-US" err="1">
                <a:latin typeface="Arial"/>
                <a:ea typeface="+mn-lt"/>
                <a:cs typeface="+mn-lt"/>
              </a:rPr>
              <a:t>Keras</a:t>
            </a:r>
            <a:r>
              <a:rPr lang="en-US">
                <a:latin typeface="Arial"/>
                <a:ea typeface="+mn-lt"/>
                <a:cs typeface="+mn-lt"/>
              </a:rPr>
              <a:t> is an open-source software library that provides a Python interface for artificial neural networks</a:t>
            </a:r>
          </a:p>
          <a:p>
            <a:pPr marL="351155" lvl="1" indent="-179705">
              <a:spcAft>
                <a:spcPts val="300"/>
              </a:spcAft>
              <a:buClrTx/>
            </a:pPr>
            <a:r>
              <a:rPr lang="en-US">
                <a:latin typeface="Arial"/>
                <a:ea typeface="+mn-lt"/>
                <a:cs typeface="+mn-lt"/>
              </a:rPr>
              <a:t>Advanced design (more options available to the user to specify)</a:t>
            </a:r>
          </a:p>
          <a:p>
            <a:pPr marL="351155" lvl="1" indent="-179705">
              <a:spcAft>
                <a:spcPts val="300"/>
              </a:spcAft>
              <a:buClrTx/>
            </a:pPr>
            <a:r>
              <a:rPr lang="en-US"/>
              <a:t>The python code of the model is available by clicking on the blue ribbon on the right side of the wizard</a:t>
            </a:r>
          </a:p>
          <a:p>
            <a:pPr marL="351155" lvl="1" indent="-179705">
              <a:spcAft>
                <a:spcPts val="300"/>
              </a:spcAft>
              <a:buClrTx/>
            </a:pPr>
            <a:endParaRPr lang="en-US">
              <a:latin typeface="Arial"/>
            </a:endParaRPr>
          </a:p>
          <a:p>
            <a:pPr marL="179705" indent="-179705">
              <a:spcAft>
                <a:spcPts val="300"/>
              </a:spcAft>
              <a:buClrTx/>
            </a:pPr>
            <a:endParaRPr lang="en-US">
              <a:cs typeface="Arial"/>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B4809DA2-1B28-4ADE-8C09-03E8A8590F06}"/>
              </a:ext>
            </a:extLst>
          </p:cNvPr>
          <p:cNvSpPr>
            <a:spLocks noGrp="1"/>
          </p:cNvSpPr>
          <p:nvPr>
            <p:ph type="title"/>
          </p:nvPr>
        </p:nvSpPr>
        <p:spPr/>
        <p:txBody>
          <a:bodyPr/>
          <a:lstStyle/>
          <a:p>
            <a:r>
              <a:rPr lang="en-CA" err="1">
                <a:latin typeface="Arial"/>
                <a:cs typeface="Arial"/>
              </a:rPr>
              <a:t>Keras</a:t>
            </a:r>
            <a:r>
              <a:rPr lang="en-CA">
                <a:latin typeface="Arial"/>
                <a:cs typeface="Arial"/>
              </a:rPr>
              <a:t> Deep Learning Node in KS</a:t>
            </a:r>
            <a:endParaRPr lang="en-CA"/>
          </a:p>
        </p:txBody>
      </p:sp>
      <p:pic>
        <p:nvPicPr>
          <p:cNvPr id="7" name="Picture 6">
            <a:extLst>
              <a:ext uri="{FF2B5EF4-FFF2-40B4-BE49-F238E27FC236}">
                <a16:creationId xmlns:a16="http://schemas.microsoft.com/office/drawing/2014/main" id="{F4FACACF-9CCC-E3C6-9A3D-002192F0DB35}"/>
              </a:ext>
            </a:extLst>
          </p:cNvPr>
          <p:cNvPicPr>
            <a:picLocks noChangeAspect="1"/>
          </p:cNvPicPr>
          <p:nvPr/>
        </p:nvPicPr>
        <p:blipFill>
          <a:blip r:embed="rId4"/>
          <a:stretch>
            <a:fillRect/>
          </a:stretch>
        </p:blipFill>
        <p:spPr>
          <a:xfrm>
            <a:off x="72222" y="1724762"/>
            <a:ext cx="3409591" cy="2634471"/>
          </a:xfrm>
          <a:prstGeom prst="rect">
            <a:avLst/>
          </a:prstGeom>
        </p:spPr>
      </p:pic>
      <p:pic>
        <p:nvPicPr>
          <p:cNvPr id="10" name="Picture 9">
            <a:extLst>
              <a:ext uri="{FF2B5EF4-FFF2-40B4-BE49-F238E27FC236}">
                <a16:creationId xmlns:a16="http://schemas.microsoft.com/office/drawing/2014/main" id="{09335388-58CF-1D7F-FFBA-89519CFC5380}"/>
              </a:ext>
            </a:extLst>
          </p:cNvPr>
          <p:cNvPicPr>
            <a:picLocks noChangeAspect="1"/>
          </p:cNvPicPr>
          <p:nvPr/>
        </p:nvPicPr>
        <p:blipFill>
          <a:blip r:embed="rId5"/>
          <a:stretch>
            <a:fillRect/>
          </a:stretch>
        </p:blipFill>
        <p:spPr>
          <a:xfrm>
            <a:off x="3020264" y="2393402"/>
            <a:ext cx="3409591" cy="2626045"/>
          </a:xfrm>
          <a:prstGeom prst="rect">
            <a:avLst/>
          </a:prstGeom>
        </p:spPr>
      </p:pic>
      <p:pic>
        <p:nvPicPr>
          <p:cNvPr id="16" name="Picture 15">
            <a:extLst>
              <a:ext uri="{FF2B5EF4-FFF2-40B4-BE49-F238E27FC236}">
                <a16:creationId xmlns:a16="http://schemas.microsoft.com/office/drawing/2014/main" id="{50EED28E-AD26-8445-D123-24D2B3663445}"/>
              </a:ext>
            </a:extLst>
          </p:cNvPr>
          <p:cNvPicPr>
            <a:picLocks noChangeAspect="1"/>
          </p:cNvPicPr>
          <p:nvPr/>
        </p:nvPicPr>
        <p:blipFill>
          <a:blip r:embed="rId6"/>
          <a:stretch>
            <a:fillRect/>
          </a:stretch>
        </p:blipFill>
        <p:spPr>
          <a:xfrm>
            <a:off x="6429855" y="2393402"/>
            <a:ext cx="2641923" cy="1925962"/>
          </a:xfrm>
          <a:prstGeom prst="rect">
            <a:avLst/>
          </a:prstGeom>
        </p:spPr>
      </p:pic>
    </p:spTree>
    <p:custDataLst>
      <p:tags r:id="rId1"/>
    </p:custDataLst>
    <p:extLst>
      <p:ext uri="{BB962C8B-B14F-4D97-AF65-F5344CB8AC3E}">
        <p14:creationId xmlns:p14="http://schemas.microsoft.com/office/powerpoint/2010/main" val="88287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52CFEA7D-674B-41E0-87BB-66C47180A3AA}"/>
              </a:ext>
            </a:extLst>
          </p:cNvPr>
          <p:cNvSpPr>
            <a:spLocks noGrp="1"/>
          </p:cNvSpPr>
          <p:nvPr>
            <p:ph type="body" sz="quarter" idx="11"/>
          </p:nvPr>
        </p:nvSpPr>
        <p:spPr>
          <a:xfrm>
            <a:off x="343541" y="824136"/>
            <a:ext cx="8568230" cy="4038150"/>
          </a:xfrm>
        </p:spPr>
        <p:txBody>
          <a:bodyPr vert="horz" lIns="91440" tIns="45720" rIns="91440" bIns="45720" rtlCol="0" anchor="t">
            <a:noAutofit/>
          </a:bodyPr>
          <a:lstStyle/>
          <a:p>
            <a:pPr marL="351155" lvl="1" indent="-179705">
              <a:spcAft>
                <a:spcPts val="300"/>
              </a:spcAft>
              <a:buClrTx/>
            </a:pPr>
            <a:r>
              <a:rPr lang="en-US">
                <a:latin typeface="Arial"/>
                <a:ea typeface="+mn-lt"/>
                <a:cs typeface="+mn-lt"/>
              </a:rPr>
              <a:t>Base Model Architecture:</a:t>
            </a:r>
          </a:p>
          <a:p>
            <a:pPr marL="808355" lvl="3" indent="-179705">
              <a:spcAft>
                <a:spcPts val="300"/>
              </a:spcAft>
              <a:buClrTx/>
            </a:pPr>
            <a:r>
              <a:rPr lang="en-US">
                <a:latin typeface="Arial"/>
                <a:ea typeface="+mn-lt"/>
                <a:cs typeface="+mn-lt"/>
              </a:rPr>
              <a:t>The user can specify number of layers and hidden units for each layer as well as the activation function of each layer</a:t>
            </a:r>
            <a:endParaRPr lang="en-US"/>
          </a:p>
          <a:p>
            <a:pPr marL="808355" lvl="3" indent="-179705">
              <a:spcAft>
                <a:spcPts val="300"/>
              </a:spcAft>
              <a:buClrTx/>
            </a:pPr>
            <a:r>
              <a:rPr lang="en-US" b="1">
                <a:latin typeface="Arial"/>
              </a:rPr>
              <a:t>Dropout</a:t>
            </a:r>
            <a:r>
              <a:rPr lang="en-US">
                <a:latin typeface="Arial"/>
              </a:rPr>
              <a:t>: if checked the user needs to specify the dropout value (between 0 and 1). Dropout is a regularization technique for reducing overfitting in neural networks. The dropout rate is the proportion of neurons that are randomly "dropped out" or ignored during training. A dropout rate of 0.2 means that during training, 20% of the neurons in the network will be randomly dropped out or ignored. </a:t>
            </a:r>
          </a:p>
          <a:p>
            <a:pPr marL="808355" lvl="3" indent="-179705">
              <a:spcAft>
                <a:spcPts val="300"/>
              </a:spcAft>
              <a:buClrTx/>
            </a:pPr>
            <a:r>
              <a:rPr lang="en-US" b="1">
                <a:latin typeface="Arial"/>
              </a:rPr>
              <a:t>Batch Normalization</a:t>
            </a:r>
            <a:r>
              <a:rPr lang="en-US">
                <a:latin typeface="Arial"/>
              </a:rPr>
              <a:t>: Batch normalization is a technique used in deep learning to improve the performance and stability of neural networks, particularly when training deep networks with many layers. It works by normalizing the activations of each layer, so that they have a mean of 0 and a standard deviation of 1</a:t>
            </a:r>
          </a:p>
          <a:p>
            <a:pPr marL="351155" lvl="1" indent="-179705">
              <a:spcAft>
                <a:spcPts val="300"/>
              </a:spcAft>
              <a:buClrTx/>
            </a:pPr>
            <a:r>
              <a:rPr lang="en-US">
                <a:latin typeface="Arial"/>
                <a:ea typeface="+mn-lt"/>
                <a:cs typeface="+mn-lt"/>
              </a:rPr>
              <a:t>Scaling and Imputation:</a:t>
            </a:r>
          </a:p>
          <a:p>
            <a:pPr marL="808355" lvl="3" indent="-179705">
              <a:spcAft>
                <a:spcPts val="300"/>
              </a:spcAft>
              <a:buClrTx/>
            </a:pPr>
            <a:r>
              <a:rPr lang="en-US" b="1">
                <a:latin typeface="Arial"/>
                <a:ea typeface="+mn-lt"/>
                <a:cs typeface="+mn-lt"/>
              </a:rPr>
              <a:t>Scalar</a:t>
            </a:r>
            <a:r>
              <a:rPr lang="en-US">
                <a:latin typeface="Arial"/>
                <a:ea typeface="+mn-lt"/>
                <a:cs typeface="+mn-lt"/>
              </a:rPr>
              <a:t>: The user can choose whether or not the scaling applies on the data. Available scaling options are min-max, standard and robust and None if no scaling is requested. </a:t>
            </a:r>
            <a:endParaRPr lang="en-US">
              <a:cs typeface="Arial"/>
            </a:endParaRPr>
          </a:p>
          <a:p>
            <a:pPr marL="808355" lvl="3" indent="-179705"/>
            <a:r>
              <a:rPr lang="en-US" b="1">
                <a:latin typeface="Arial"/>
                <a:ea typeface="+mn-lt"/>
                <a:cs typeface="+mn-lt"/>
              </a:rPr>
              <a:t>Imputation</a:t>
            </a:r>
            <a:r>
              <a:rPr lang="en-US">
                <a:latin typeface="Arial"/>
                <a:ea typeface="+mn-lt"/>
                <a:cs typeface="+mn-lt"/>
              </a:rPr>
              <a:t>: The user can choose how to replace missing values for IVs. Options are median, mean, zero, …, etc.</a:t>
            </a:r>
            <a:endParaRPr lang="en-CA">
              <a:cs typeface="Arial" panose="020B0604020202020204"/>
            </a:endParaRPr>
          </a:p>
        </p:txBody>
      </p:sp>
      <p:sp>
        <p:nvSpPr>
          <p:cNvPr id="2" name="Title 1">
            <a:extLst>
              <a:ext uri="{FF2B5EF4-FFF2-40B4-BE49-F238E27FC236}">
                <a16:creationId xmlns:a16="http://schemas.microsoft.com/office/drawing/2014/main" id="{B4809DA2-1B28-4ADE-8C09-03E8A8590F06}"/>
              </a:ext>
            </a:extLst>
          </p:cNvPr>
          <p:cNvSpPr>
            <a:spLocks noGrp="1"/>
          </p:cNvSpPr>
          <p:nvPr>
            <p:ph type="title"/>
          </p:nvPr>
        </p:nvSpPr>
        <p:spPr/>
        <p:txBody>
          <a:bodyPr/>
          <a:lstStyle/>
          <a:p>
            <a:r>
              <a:rPr lang="en-CA" err="1">
                <a:latin typeface="Arial"/>
                <a:cs typeface="Arial"/>
              </a:rPr>
              <a:t>Keras</a:t>
            </a:r>
            <a:r>
              <a:rPr lang="en-CA">
                <a:latin typeface="Arial"/>
                <a:cs typeface="Arial"/>
              </a:rPr>
              <a:t> Deep Learning Node in KS</a:t>
            </a:r>
            <a:endParaRPr lang="en-CA"/>
          </a:p>
        </p:txBody>
      </p:sp>
    </p:spTree>
    <p:custDataLst>
      <p:tags r:id="rId1"/>
    </p:custDataLst>
    <p:extLst>
      <p:ext uri="{BB962C8B-B14F-4D97-AF65-F5344CB8AC3E}">
        <p14:creationId xmlns:p14="http://schemas.microsoft.com/office/powerpoint/2010/main" val="271524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52CFEA7D-674B-41E0-87BB-66C47180A3AA}"/>
              </a:ext>
            </a:extLst>
          </p:cNvPr>
          <p:cNvSpPr>
            <a:spLocks noGrp="1"/>
          </p:cNvSpPr>
          <p:nvPr>
            <p:ph type="body" sz="quarter" idx="11"/>
          </p:nvPr>
        </p:nvSpPr>
        <p:spPr>
          <a:xfrm>
            <a:off x="343541" y="905910"/>
            <a:ext cx="8568230" cy="3732996"/>
          </a:xfrm>
        </p:spPr>
        <p:txBody>
          <a:bodyPr vert="horz" lIns="91440" tIns="45720" rIns="91440" bIns="45720" rtlCol="0" anchor="t">
            <a:noAutofit/>
          </a:bodyPr>
          <a:lstStyle/>
          <a:p>
            <a:pPr marL="351155" lvl="1" indent="-179705">
              <a:spcAft>
                <a:spcPts val="300"/>
              </a:spcAft>
              <a:buClrTx/>
            </a:pPr>
            <a:r>
              <a:rPr lang="en-US">
                <a:latin typeface="Arial"/>
                <a:ea typeface="+mn-lt"/>
                <a:cs typeface="+mn-lt"/>
              </a:rPr>
              <a:t>Validation Data to Guard against Overfit:</a:t>
            </a:r>
          </a:p>
          <a:p>
            <a:pPr marL="808355" lvl="3" indent="-179705">
              <a:spcAft>
                <a:spcPts val="300"/>
              </a:spcAft>
              <a:buClrTx/>
            </a:pPr>
            <a:r>
              <a:rPr lang="en-US">
                <a:latin typeface="Arial"/>
                <a:ea typeface="+mn-lt"/>
                <a:cs typeface="+mn-lt"/>
              </a:rPr>
              <a:t>Fraction of the training data to be used as validation data. The model will set apart this fraction of the training data, will not train on it, and will evaluate the loss and any model metrics on this data at the end of each epoch.</a:t>
            </a:r>
            <a:r>
              <a:rPr lang="en-US" b="1">
                <a:latin typeface="Arial"/>
              </a:rPr>
              <a:t> </a:t>
            </a:r>
            <a:r>
              <a:rPr lang="en-US">
                <a:latin typeface="Arial"/>
              </a:rPr>
              <a:t>The user can select the validation data either by selecting a random percentage of training data, or random records of training data, or if they have a separate validation set available in the existing workflow or no validation set at all.</a:t>
            </a:r>
            <a:endParaRPr lang="en-US" b="1">
              <a:latin typeface="Arial"/>
            </a:endParaRPr>
          </a:p>
          <a:p>
            <a:pPr marL="351155" lvl="1" indent="-179705">
              <a:spcAft>
                <a:spcPts val="300"/>
              </a:spcAft>
              <a:buClrTx/>
            </a:pPr>
            <a:r>
              <a:rPr lang="en-US">
                <a:latin typeface="Arial"/>
                <a:ea typeface="+mn-lt"/>
                <a:cs typeface="+mn-lt"/>
              </a:rPr>
              <a:t>Base Model Architecture Controls:</a:t>
            </a:r>
          </a:p>
          <a:p>
            <a:pPr marL="808355" lvl="3" indent="-179705">
              <a:spcAft>
                <a:spcPts val="300"/>
              </a:spcAft>
              <a:buClrTx/>
            </a:pPr>
            <a:r>
              <a:rPr lang="en-US" b="1">
                <a:latin typeface="Arial"/>
                <a:ea typeface="+mn-lt"/>
                <a:cs typeface="+mn-lt"/>
              </a:rPr>
              <a:t>Epochs and Batch Size:</a:t>
            </a:r>
            <a:r>
              <a:rPr lang="en-US">
                <a:latin typeface="Arial"/>
                <a:ea typeface="+mn-lt"/>
                <a:cs typeface="+mn-lt"/>
              </a:rPr>
              <a:t> an epoch refers to one complete pass through the entire training dataset. For example, if a dataset has 100 training examples and the batch size is set to 10, then one epoch would involve 10 iterations of forward and backward propagation, where each iteration uses a different batch of 10 examples from the training set. </a:t>
            </a:r>
          </a:p>
          <a:p>
            <a:pPr marL="808355" lvl="3" indent="-179705">
              <a:spcAft>
                <a:spcPts val="300"/>
              </a:spcAft>
              <a:buClrTx/>
            </a:pPr>
            <a:r>
              <a:rPr lang="en-US" b="1">
                <a:latin typeface="Arial"/>
                <a:ea typeface="+mn-lt"/>
                <a:cs typeface="+mn-lt"/>
              </a:rPr>
              <a:t>Learning Rate:</a:t>
            </a:r>
            <a:r>
              <a:rPr lang="en-US">
                <a:latin typeface="Arial"/>
                <a:ea typeface="+mn-lt"/>
                <a:cs typeface="+mn-lt"/>
              </a:rPr>
              <a:t> the learning rate is a hyperparameter that determines the step size at which the optimizer makes updates to the model's weights. (between 0 and 1)</a:t>
            </a:r>
          </a:p>
          <a:p>
            <a:pPr marL="808355" lvl="3" indent="-179705">
              <a:spcAft>
                <a:spcPts val="300"/>
              </a:spcAft>
              <a:buClrTx/>
            </a:pPr>
            <a:r>
              <a:rPr lang="en-US" b="1">
                <a:latin typeface="Arial"/>
                <a:ea typeface="+mn-lt"/>
                <a:cs typeface="+mn-lt"/>
              </a:rPr>
              <a:t>Early Stopping:</a:t>
            </a:r>
            <a:r>
              <a:rPr lang="en-US">
                <a:latin typeface="Arial"/>
                <a:ea typeface="+mn-lt"/>
                <a:cs typeface="+mn-lt"/>
              </a:rPr>
              <a:t> Early stopping is a technique used to prevent overfitting in neural networks. It involves monitoring the performance of a model on a validation set during training and stops training when the performance on the validation set stops improving.</a:t>
            </a:r>
          </a:p>
        </p:txBody>
      </p:sp>
      <p:sp>
        <p:nvSpPr>
          <p:cNvPr id="2" name="Title 1">
            <a:extLst>
              <a:ext uri="{FF2B5EF4-FFF2-40B4-BE49-F238E27FC236}">
                <a16:creationId xmlns:a16="http://schemas.microsoft.com/office/drawing/2014/main" id="{B4809DA2-1B28-4ADE-8C09-03E8A8590F06}"/>
              </a:ext>
            </a:extLst>
          </p:cNvPr>
          <p:cNvSpPr>
            <a:spLocks noGrp="1"/>
          </p:cNvSpPr>
          <p:nvPr>
            <p:ph type="title"/>
          </p:nvPr>
        </p:nvSpPr>
        <p:spPr/>
        <p:txBody>
          <a:bodyPr/>
          <a:lstStyle/>
          <a:p>
            <a:r>
              <a:rPr lang="en-CA" err="1">
                <a:latin typeface="Arial"/>
                <a:cs typeface="Arial"/>
              </a:rPr>
              <a:t>Keras</a:t>
            </a:r>
            <a:r>
              <a:rPr lang="en-CA">
                <a:latin typeface="Arial"/>
                <a:cs typeface="Arial"/>
              </a:rPr>
              <a:t> Deep Learning Node in KS</a:t>
            </a:r>
            <a:endParaRPr lang="en-CA"/>
          </a:p>
        </p:txBody>
      </p:sp>
    </p:spTree>
    <p:custDataLst>
      <p:tags r:id="rId1"/>
    </p:custDataLst>
    <p:extLst>
      <p:ext uri="{BB962C8B-B14F-4D97-AF65-F5344CB8AC3E}">
        <p14:creationId xmlns:p14="http://schemas.microsoft.com/office/powerpoint/2010/main" val="141356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52CFEA7D-674B-41E0-87BB-66C47180A3AA}"/>
              </a:ext>
            </a:extLst>
          </p:cNvPr>
          <p:cNvSpPr>
            <a:spLocks noGrp="1"/>
          </p:cNvSpPr>
          <p:nvPr>
            <p:ph type="body" sz="quarter" idx="11"/>
          </p:nvPr>
        </p:nvSpPr>
        <p:spPr>
          <a:xfrm>
            <a:off x="343541" y="987685"/>
            <a:ext cx="8568230" cy="2372547"/>
          </a:xfrm>
        </p:spPr>
        <p:txBody>
          <a:bodyPr vert="horz" lIns="91440" tIns="45720" rIns="91440" bIns="45720" rtlCol="0" anchor="t">
            <a:noAutofit/>
          </a:bodyPr>
          <a:lstStyle/>
          <a:p>
            <a:pPr marL="351155" lvl="1" indent="-179705">
              <a:spcAft>
                <a:spcPts val="300"/>
              </a:spcAft>
              <a:buClrTx/>
            </a:pPr>
            <a:r>
              <a:rPr lang="en-US">
                <a:latin typeface="Arial"/>
                <a:ea typeface="+mn-lt"/>
                <a:cs typeface="+mn-lt"/>
              </a:rPr>
              <a:t>Base Model Architecture Controls:</a:t>
            </a:r>
          </a:p>
          <a:p>
            <a:pPr marL="808355" lvl="3" indent="-179705">
              <a:spcAft>
                <a:spcPts val="300"/>
              </a:spcAft>
              <a:buClrTx/>
            </a:pPr>
            <a:r>
              <a:rPr lang="en-US" b="1">
                <a:latin typeface="Arial"/>
                <a:ea typeface="+mn-lt"/>
                <a:cs typeface="+mn-lt"/>
              </a:rPr>
              <a:t>Patience:</a:t>
            </a:r>
            <a:r>
              <a:rPr lang="en-US">
                <a:latin typeface="Arial"/>
                <a:ea typeface="+mn-lt"/>
                <a:cs typeface="+mn-lt"/>
              </a:rPr>
              <a:t> Number of epochs with no improvement after which training will be stopped. Once early stopping is checked the user needs to specify the value for “patience” and it needs to be less than “epochs” value. </a:t>
            </a:r>
            <a:endParaRPr lang="en-CA">
              <a:latin typeface="Arial"/>
              <a:ea typeface="+mn-lt"/>
              <a:cs typeface="+mn-lt"/>
            </a:endParaRPr>
          </a:p>
          <a:p>
            <a:pPr marL="628650" lvl="3" indent="0">
              <a:spcAft>
                <a:spcPts val="300"/>
              </a:spcAft>
              <a:buClrTx/>
              <a:buNone/>
            </a:pPr>
            <a:endParaRPr lang="en-US">
              <a:latin typeface="Arial"/>
              <a:ea typeface="+mn-lt"/>
              <a:cs typeface="+mn-lt"/>
            </a:endParaRPr>
          </a:p>
          <a:p>
            <a:pPr marL="351155" lvl="1" indent="-179705">
              <a:spcAft>
                <a:spcPts val="300"/>
              </a:spcAft>
              <a:buClrTx/>
            </a:pPr>
            <a:r>
              <a:rPr lang="en-US">
                <a:latin typeface="Arial"/>
                <a:ea typeface="+mn-lt"/>
                <a:cs typeface="+mn-lt"/>
              </a:rPr>
              <a:t>Note:</a:t>
            </a:r>
          </a:p>
          <a:p>
            <a:pPr marL="808355" lvl="3" indent="-179705">
              <a:spcAft>
                <a:spcPts val="300"/>
              </a:spcAft>
              <a:buClrTx/>
            </a:pPr>
            <a:r>
              <a:rPr lang="en-US">
                <a:latin typeface="Arial"/>
                <a:ea typeface="+mn-lt"/>
                <a:cs typeface="+mn-lt"/>
              </a:rPr>
              <a:t>If the user doesn’t specify any validation set (selecting None in the validation data) and if the early stopping is checked then the performance of the model on the train set is monitored per epoch and the training will stop when the performance on the train set stops improving. </a:t>
            </a:r>
          </a:p>
        </p:txBody>
      </p:sp>
      <p:sp>
        <p:nvSpPr>
          <p:cNvPr id="2" name="Title 1">
            <a:extLst>
              <a:ext uri="{FF2B5EF4-FFF2-40B4-BE49-F238E27FC236}">
                <a16:creationId xmlns:a16="http://schemas.microsoft.com/office/drawing/2014/main" id="{B4809DA2-1B28-4ADE-8C09-03E8A8590F06}"/>
              </a:ext>
            </a:extLst>
          </p:cNvPr>
          <p:cNvSpPr>
            <a:spLocks noGrp="1"/>
          </p:cNvSpPr>
          <p:nvPr>
            <p:ph type="title"/>
          </p:nvPr>
        </p:nvSpPr>
        <p:spPr/>
        <p:txBody>
          <a:bodyPr/>
          <a:lstStyle/>
          <a:p>
            <a:r>
              <a:rPr lang="en-CA" err="1">
                <a:latin typeface="Arial"/>
                <a:cs typeface="Arial"/>
              </a:rPr>
              <a:t>Keras</a:t>
            </a:r>
            <a:r>
              <a:rPr lang="en-CA">
                <a:latin typeface="Arial"/>
                <a:cs typeface="Arial"/>
              </a:rPr>
              <a:t> Deep Learning Node in KS</a:t>
            </a:r>
            <a:endParaRPr lang="en-CA"/>
          </a:p>
        </p:txBody>
      </p:sp>
    </p:spTree>
    <p:custDataLst>
      <p:tags r:id="rId1"/>
    </p:custDataLst>
    <p:extLst>
      <p:ext uri="{BB962C8B-B14F-4D97-AF65-F5344CB8AC3E}">
        <p14:creationId xmlns:p14="http://schemas.microsoft.com/office/powerpoint/2010/main" val="351811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276016-4AF3-450C-A703-C56E3B4E4B37}"/>
              </a:ext>
            </a:extLst>
          </p:cNvPr>
          <p:cNvSpPr>
            <a:spLocks noGrp="1"/>
          </p:cNvSpPr>
          <p:nvPr>
            <p:ph type="body" sz="quarter" idx="11"/>
          </p:nvPr>
        </p:nvSpPr>
        <p:spPr/>
        <p:txBody>
          <a:bodyPr vert="horz" lIns="91440" tIns="45720" rIns="91440" bIns="45720" rtlCol="0" anchor="t">
            <a:noAutofit/>
          </a:bodyPr>
          <a:lstStyle/>
          <a:p>
            <a:r>
              <a:rPr lang="en-US">
                <a:cs typeface="Arial"/>
              </a:rPr>
              <a:t>Results summary</a:t>
            </a:r>
          </a:p>
          <a:p>
            <a:pPr lvl="1"/>
            <a:r>
              <a:rPr lang="en-US">
                <a:latin typeface="Arial"/>
                <a:cs typeface="Arial"/>
              </a:rPr>
              <a:t>List of included IVs and DV</a:t>
            </a:r>
          </a:p>
          <a:p>
            <a:pPr lvl="1"/>
            <a:r>
              <a:rPr lang="en-US">
                <a:latin typeface="Arial"/>
                <a:cs typeface="Arial"/>
              </a:rPr>
              <a:t>Model performance (shows model performance on training and validation sets by epochs)</a:t>
            </a:r>
          </a:p>
        </p:txBody>
      </p:sp>
      <p:sp>
        <p:nvSpPr>
          <p:cNvPr id="3" name="Title 2">
            <a:extLst>
              <a:ext uri="{FF2B5EF4-FFF2-40B4-BE49-F238E27FC236}">
                <a16:creationId xmlns:a16="http://schemas.microsoft.com/office/drawing/2014/main" id="{B4EF4074-F11C-43D6-AE7D-5AD5089D7703}"/>
              </a:ext>
            </a:extLst>
          </p:cNvPr>
          <p:cNvSpPr>
            <a:spLocks noGrp="1"/>
          </p:cNvSpPr>
          <p:nvPr>
            <p:ph type="title"/>
          </p:nvPr>
        </p:nvSpPr>
        <p:spPr/>
        <p:txBody>
          <a:bodyPr/>
          <a:lstStyle/>
          <a:p>
            <a:r>
              <a:rPr lang="en-CA" err="1">
                <a:latin typeface="Arial"/>
                <a:cs typeface="Arial"/>
              </a:rPr>
              <a:t>Keras</a:t>
            </a:r>
            <a:r>
              <a:rPr lang="en-CA">
                <a:latin typeface="Arial"/>
                <a:cs typeface="Arial"/>
              </a:rPr>
              <a:t> Deep Learning Node in</a:t>
            </a:r>
            <a:r>
              <a:rPr lang="en-CA"/>
              <a:t> KS</a:t>
            </a:r>
            <a:endParaRPr lang="en-US" b="0"/>
          </a:p>
        </p:txBody>
      </p:sp>
      <p:pic>
        <p:nvPicPr>
          <p:cNvPr id="10" name="Picture 9">
            <a:extLst>
              <a:ext uri="{FF2B5EF4-FFF2-40B4-BE49-F238E27FC236}">
                <a16:creationId xmlns:a16="http://schemas.microsoft.com/office/drawing/2014/main" id="{63ABC04B-47BC-B06E-853B-2EA2B1634371}"/>
              </a:ext>
            </a:extLst>
          </p:cNvPr>
          <p:cNvPicPr>
            <a:picLocks noChangeAspect="1"/>
          </p:cNvPicPr>
          <p:nvPr/>
        </p:nvPicPr>
        <p:blipFill>
          <a:blip r:embed="rId2"/>
          <a:stretch>
            <a:fillRect/>
          </a:stretch>
        </p:blipFill>
        <p:spPr>
          <a:xfrm>
            <a:off x="211765" y="1966442"/>
            <a:ext cx="4869761" cy="2454360"/>
          </a:xfrm>
          <a:prstGeom prst="rect">
            <a:avLst/>
          </a:prstGeom>
        </p:spPr>
      </p:pic>
      <p:pic>
        <p:nvPicPr>
          <p:cNvPr id="12" name="Picture 11">
            <a:extLst>
              <a:ext uri="{FF2B5EF4-FFF2-40B4-BE49-F238E27FC236}">
                <a16:creationId xmlns:a16="http://schemas.microsoft.com/office/drawing/2014/main" id="{964FFA8E-6338-739F-E9E4-A729D53EF1D1}"/>
              </a:ext>
            </a:extLst>
          </p:cNvPr>
          <p:cNvPicPr>
            <a:picLocks noChangeAspect="1"/>
          </p:cNvPicPr>
          <p:nvPr/>
        </p:nvPicPr>
        <p:blipFill>
          <a:blip r:embed="rId3"/>
          <a:stretch>
            <a:fillRect/>
          </a:stretch>
        </p:blipFill>
        <p:spPr>
          <a:xfrm>
            <a:off x="4079213" y="2300978"/>
            <a:ext cx="4824447" cy="2752073"/>
          </a:xfrm>
          <a:prstGeom prst="rect">
            <a:avLst/>
          </a:prstGeom>
        </p:spPr>
      </p:pic>
    </p:spTree>
    <p:extLst>
      <p:ext uri="{BB962C8B-B14F-4D97-AF65-F5344CB8AC3E}">
        <p14:creationId xmlns:p14="http://schemas.microsoft.com/office/powerpoint/2010/main" val="423398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67879887-826C-4E55-ADEE-19959F941EB8}"/>
              </a:ext>
            </a:extLst>
          </p:cNvPr>
          <p:cNvSpPr>
            <a:spLocks noGrp="1"/>
          </p:cNvSpPr>
          <p:nvPr>
            <p:ph type="body" sz="quarter" idx="11"/>
          </p:nvPr>
        </p:nvSpPr>
        <p:spPr>
          <a:xfrm>
            <a:off x="457200" y="975278"/>
            <a:ext cx="8204993" cy="3802711"/>
          </a:xfrm>
        </p:spPr>
        <p:txBody>
          <a:bodyPr vert="horz" lIns="91440" tIns="45720" rIns="91440" bIns="45720" rtlCol="0" anchor="t">
            <a:noAutofit/>
          </a:bodyPr>
          <a:lstStyle/>
          <a:p>
            <a:pPr marL="0" indent="0">
              <a:spcAft>
                <a:spcPts val="600"/>
              </a:spcAft>
              <a:buClrTx/>
              <a:buNone/>
            </a:pPr>
            <a:r>
              <a:rPr lang="en-US">
                <a:ea typeface="+mn-lt"/>
                <a:cs typeface="+mn-lt"/>
              </a:rPr>
              <a:t>Advantages include:</a:t>
            </a:r>
            <a:endParaRPr lang="en-US">
              <a:cs typeface="Arial" panose="020B0604020202020204"/>
            </a:endParaRPr>
          </a:p>
          <a:p>
            <a:pPr marL="179705" indent="-179705">
              <a:spcAft>
                <a:spcPts val="600"/>
              </a:spcAft>
              <a:buClrTx/>
            </a:pPr>
            <a:r>
              <a:rPr lang="en-US">
                <a:ea typeface="+mn-lt"/>
                <a:cs typeface="+mn-lt"/>
              </a:rPr>
              <a:t>Versatile: Predict Continuous or discrete outcome</a:t>
            </a:r>
          </a:p>
          <a:p>
            <a:pPr marL="179705" indent="-179705">
              <a:spcAft>
                <a:spcPts val="600"/>
              </a:spcAft>
              <a:buClrTx/>
            </a:pPr>
            <a:r>
              <a:rPr lang="en-US">
                <a:ea typeface="+mn-lt"/>
                <a:cs typeface="+mn-lt"/>
              </a:rPr>
              <a:t>No assumptions on distribution of input data </a:t>
            </a:r>
            <a:endParaRPr lang="en-US"/>
          </a:p>
          <a:p>
            <a:pPr marL="179705" indent="-179705">
              <a:spcAft>
                <a:spcPts val="600"/>
              </a:spcAft>
              <a:buClrTx/>
            </a:pPr>
            <a:r>
              <a:rPr lang="en-US">
                <a:ea typeface="+mn-lt"/>
                <a:cs typeface="+mn-lt"/>
              </a:rPr>
              <a:t>Ability to detect complex and non-linear relationships</a:t>
            </a:r>
          </a:p>
          <a:p>
            <a:pPr marL="179705" indent="-179705">
              <a:spcAft>
                <a:spcPts val="600"/>
              </a:spcAft>
              <a:buClrTx/>
            </a:pPr>
            <a:r>
              <a:rPr lang="en-US">
                <a:ea typeface="+mn-lt"/>
                <a:cs typeface="+mn-lt"/>
              </a:rPr>
              <a:t>Ability to generalize which leads to having the ability to infer new data</a:t>
            </a:r>
            <a:endParaRPr lang="en-US"/>
          </a:p>
          <a:p>
            <a:pPr marL="179705" indent="-179705">
              <a:spcAft>
                <a:spcPts val="600"/>
              </a:spcAft>
              <a:buClrTx/>
            </a:pPr>
            <a:r>
              <a:rPr lang="en-US">
                <a:ea typeface="+mn-lt"/>
                <a:cs typeface="+mn-lt"/>
              </a:rPr>
              <a:t>Ability to perform parallel processing </a:t>
            </a:r>
          </a:p>
          <a:p>
            <a:pPr marL="0" indent="0">
              <a:spcAft>
                <a:spcPts val="600"/>
              </a:spcAft>
              <a:buClrTx/>
              <a:buNone/>
            </a:pPr>
            <a:endParaRPr lang="en-US"/>
          </a:p>
          <a:p>
            <a:pPr marL="0" indent="0">
              <a:spcAft>
                <a:spcPts val="600"/>
              </a:spcAft>
              <a:buClrTx/>
              <a:buNone/>
            </a:pPr>
            <a:r>
              <a:rPr lang="en-US">
                <a:ea typeface="+mn-lt"/>
                <a:cs typeface="+mn-lt"/>
              </a:rPr>
              <a:t>Disadvantages include:</a:t>
            </a:r>
            <a:endParaRPr lang="en-US">
              <a:cs typeface="Arial" panose="020B0604020202020204"/>
            </a:endParaRPr>
          </a:p>
          <a:p>
            <a:pPr marL="179705" indent="-179705">
              <a:spcAft>
                <a:spcPts val="600"/>
              </a:spcAft>
              <a:buClrTx/>
            </a:pPr>
            <a:r>
              <a:rPr lang="en-US">
                <a:ea typeface="+mn-lt"/>
                <a:cs typeface="+mn-lt"/>
              </a:rPr>
              <a:t>Complex: no clarity as to how the decision was arrived at</a:t>
            </a:r>
          </a:p>
          <a:p>
            <a:pPr marL="179705" indent="-179705">
              <a:spcAft>
                <a:spcPts val="600"/>
              </a:spcAft>
              <a:buClrTx/>
            </a:pPr>
            <a:r>
              <a:rPr lang="en-US">
                <a:ea typeface="+mn-lt"/>
                <a:cs typeface="+mn-lt"/>
              </a:rPr>
              <a:t>All fields supplied will be used to build the network</a:t>
            </a:r>
          </a:p>
          <a:p>
            <a:pPr marL="179705" indent="-179705">
              <a:spcAft>
                <a:spcPts val="600"/>
              </a:spcAft>
              <a:buClrTx/>
            </a:pPr>
            <a:r>
              <a:rPr lang="en-US">
                <a:ea typeface="+mn-lt"/>
                <a:cs typeface="+mn-lt"/>
              </a:rPr>
              <a:t>May overfit to training data</a:t>
            </a:r>
          </a:p>
          <a:p>
            <a:pPr marL="179705" indent="-179705">
              <a:spcAft>
                <a:spcPts val="600"/>
              </a:spcAft>
              <a:buClrTx/>
            </a:pPr>
            <a:r>
              <a:rPr lang="en-US">
                <a:ea typeface="+mn-lt"/>
                <a:cs typeface="+mn-lt"/>
              </a:rPr>
              <a:t>Need lots of data to avoid overfitting</a:t>
            </a:r>
            <a:endParaRPr lang="en-US"/>
          </a:p>
          <a:p>
            <a:pPr marL="179705" indent="-179705">
              <a:buClrTx/>
            </a:pPr>
            <a:endParaRPr lang="en-US">
              <a:cs typeface="Arial"/>
            </a:endParaRPr>
          </a:p>
          <a:p>
            <a:pPr marL="179705" indent="-179705">
              <a:buClr>
                <a:srgbClr val="005776"/>
              </a:buClr>
            </a:pPr>
            <a:endParaRPr lang="en-US">
              <a:cs typeface="Arial"/>
            </a:endParaRPr>
          </a:p>
          <a:p>
            <a:pPr marL="179705" indent="-179705"/>
            <a:endParaRPr lang="en-CA">
              <a:cs typeface="Arial"/>
            </a:endParaRPr>
          </a:p>
        </p:txBody>
      </p:sp>
      <p:sp>
        <p:nvSpPr>
          <p:cNvPr id="2" name="Title 1">
            <a:extLst>
              <a:ext uri="{FF2B5EF4-FFF2-40B4-BE49-F238E27FC236}">
                <a16:creationId xmlns:a16="http://schemas.microsoft.com/office/drawing/2014/main" id="{449CEC0D-A57A-48E4-BF79-15898C69C6A0}"/>
              </a:ext>
            </a:extLst>
          </p:cNvPr>
          <p:cNvSpPr>
            <a:spLocks noGrp="1"/>
          </p:cNvSpPr>
          <p:nvPr>
            <p:ph type="title"/>
          </p:nvPr>
        </p:nvSpPr>
        <p:spPr/>
        <p:txBody>
          <a:bodyPr/>
          <a:lstStyle/>
          <a:p>
            <a:r>
              <a:rPr lang="en-CA">
                <a:latin typeface="Arial"/>
                <a:cs typeface="Arial"/>
              </a:rPr>
              <a:t>Advantages and Disadvantages of Artificial Neural Networks </a:t>
            </a:r>
            <a:endParaRPr lang="en-CA"/>
          </a:p>
        </p:txBody>
      </p:sp>
    </p:spTree>
    <p:custDataLst>
      <p:tags r:id="rId1"/>
    </p:custDataLst>
    <p:extLst>
      <p:ext uri="{BB962C8B-B14F-4D97-AF65-F5344CB8AC3E}">
        <p14:creationId xmlns:p14="http://schemas.microsoft.com/office/powerpoint/2010/main" val="58599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7E228-AAAF-442A-8D82-EC4AF45C94C6}"/>
              </a:ext>
            </a:extLst>
          </p:cNvPr>
          <p:cNvPicPr>
            <a:picLocks noChangeAspect="1"/>
          </p:cNvPicPr>
          <p:nvPr/>
        </p:nvPicPr>
        <p:blipFill>
          <a:blip r:embed="rId4"/>
          <a:stretch>
            <a:fillRect/>
          </a:stretch>
        </p:blipFill>
        <p:spPr>
          <a:xfrm>
            <a:off x="3554856" y="943896"/>
            <a:ext cx="5172050" cy="3555282"/>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2" name="Title 1">
            <a:extLst>
              <a:ext uri="{FF2B5EF4-FFF2-40B4-BE49-F238E27FC236}">
                <a16:creationId xmlns:a16="http://schemas.microsoft.com/office/drawing/2014/main" id="{518C4FA0-EFF6-41E2-B41A-2CD84CD1AFDD}"/>
              </a:ext>
            </a:extLst>
          </p:cNvPr>
          <p:cNvSpPr>
            <a:spLocks noGrp="1"/>
          </p:cNvSpPr>
          <p:nvPr>
            <p:ph type="title"/>
          </p:nvPr>
        </p:nvSpPr>
        <p:spPr/>
        <p:txBody>
          <a:bodyPr/>
          <a:lstStyle/>
          <a:p>
            <a:r>
              <a:rPr lang="en-CA"/>
              <a:t>Importing Text Files </a:t>
            </a:r>
          </a:p>
        </p:txBody>
      </p:sp>
      <p:sp>
        <p:nvSpPr>
          <p:cNvPr id="7" name="Text Placeholder 6">
            <a:extLst>
              <a:ext uri="{FF2B5EF4-FFF2-40B4-BE49-F238E27FC236}">
                <a16:creationId xmlns:a16="http://schemas.microsoft.com/office/drawing/2014/main" id="{BD207031-3EB1-4B1B-B812-7124321CC1E4}"/>
              </a:ext>
            </a:extLst>
          </p:cNvPr>
          <p:cNvSpPr>
            <a:spLocks noGrp="1"/>
          </p:cNvSpPr>
          <p:nvPr>
            <p:ph type="body" sz="quarter" idx="11"/>
          </p:nvPr>
        </p:nvSpPr>
        <p:spPr>
          <a:xfrm>
            <a:off x="457199" y="1243584"/>
            <a:ext cx="2976373" cy="3179928"/>
          </a:xfrm>
        </p:spPr>
        <p:txBody>
          <a:bodyPr/>
          <a:lstStyle/>
          <a:p>
            <a:r>
              <a:rPr lang="en-CA"/>
              <a:t>Wizard Page 4 (for Text files):</a:t>
            </a:r>
          </a:p>
          <a:p>
            <a:pPr lvl="1"/>
            <a:r>
              <a:rPr lang="en-CA">
                <a:latin typeface="+mn-lt"/>
              </a:rPr>
              <a:t>Select fields to include</a:t>
            </a:r>
            <a:endParaRPr lang="en-US">
              <a:latin typeface="+mn-lt"/>
            </a:endParaRPr>
          </a:p>
          <a:p>
            <a:endParaRPr lang="en-CA"/>
          </a:p>
        </p:txBody>
      </p:sp>
    </p:spTree>
    <p:custDataLst>
      <p:tags r:id="rId1"/>
    </p:custDataLst>
    <p:extLst>
      <p:ext uri="{BB962C8B-B14F-4D97-AF65-F5344CB8AC3E}">
        <p14:creationId xmlns:p14="http://schemas.microsoft.com/office/powerpoint/2010/main" val="73019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Calibri" panose="020F0502020204030204"/>
            </a:endParaRPr>
          </a:p>
        </p:txBody>
      </p:sp>
      <p:sp>
        <p:nvSpPr>
          <p:cNvPr id="4" name="Text Placeholder 3">
            <a:extLst>
              <a:ext uri="{FF2B5EF4-FFF2-40B4-BE49-F238E27FC236}">
                <a16:creationId xmlns:a16="http://schemas.microsoft.com/office/drawing/2014/main" id="{E6EB36BC-E2C7-499E-90CE-136124404283}"/>
              </a:ext>
            </a:extLst>
          </p:cNvPr>
          <p:cNvSpPr>
            <a:spLocks noGrp="1"/>
          </p:cNvSpPr>
          <p:nvPr>
            <p:ph type="body" sz="quarter" idx="11"/>
          </p:nvPr>
        </p:nvSpPr>
        <p:spPr>
          <a:xfrm>
            <a:off x="457200" y="848900"/>
            <a:ext cx="8201025" cy="4037132"/>
          </a:xfrm>
        </p:spPr>
        <p:txBody>
          <a:bodyPr/>
          <a:lstStyle/>
          <a:p>
            <a:pPr marL="257175" indent="-257175">
              <a:buFont typeface="+mj-lt"/>
              <a:buAutoNum type="arabicPeriod"/>
            </a:pPr>
            <a:r>
              <a:rPr lang="en-US" sz="1200"/>
              <a:t>Create a new project or tab with the census dataset. We will build a model using Response as the DV.</a:t>
            </a:r>
          </a:p>
          <a:p>
            <a:pPr marL="257175" indent="-257175">
              <a:buAutoNum type="arabicPeriod"/>
            </a:pPr>
            <a:r>
              <a:rPr lang="en-US" sz="1200"/>
              <a:t>Some variables have many categories. Assess whether they can be reduced meaningfully to a small number and included in the model (this is especially important when building Neural Networks)</a:t>
            </a:r>
            <a:endParaRPr lang="en-US" sz="1200">
              <a:cs typeface="Calibri"/>
            </a:endParaRPr>
          </a:p>
          <a:p>
            <a:pPr marL="257175" indent="-257175">
              <a:buFontTx/>
              <a:buAutoNum type="arabicPeriod"/>
            </a:pPr>
            <a:r>
              <a:rPr lang="en-US" sz="1200"/>
              <a:t>Similarly, multi-collinearity is harder to determine after-the-fact when building neural networks (e.g. compared to logistic regression), so look for variables with collinearity issues, and be sure to choose only one to include when building your model.</a:t>
            </a:r>
            <a:endParaRPr lang="en-US" sz="1200">
              <a:cs typeface="Calibri"/>
            </a:endParaRPr>
          </a:p>
          <a:p>
            <a:pPr marL="257175" indent="-257175">
              <a:buFont typeface="+mj-lt"/>
              <a:buAutoNum type="arabicPeriod"/>
            </a:pPr>
            <a:r>
              <a:rPr lang="en-US" sz="1200"/>
              <a:t>Use the Variable Selection node to choose a good predictor set.</a:t>
            </a:r>
            <a:endParaRPr lang="en-US" sz="1200">
              <a:cs typeface="Calibri"/>
            </a:endParaRPr>
          </a:p>
          <a:p>
            <a:pPr marL="257175" indent="-257175">
              <a:buFont typeface="+mj-lt"/>
              <a:buAutoNum type="arabicPeriod"/>
            </a:pPr>
            <a:r>
              <a:rPr lang="en-US" sz="1200"/>
              <a:t>Create two (or more) dataset partitions to develop and validate the model. Use a 70/30 split and name the partitions Development and Validation, or any name of your choosing</a:t>
            </a:r>
          </a:p>
          <a:p>
            <a:pPr marL="257175" indent="-257175">
              <a:buAutoNum type="arabicPeriod"/>
            </a:pPr>
            <a:r>
              <a:rPr lang="en-US" sz="1200">
                <a:ea typeface="+mn-lt"/>
                <a:cs typeface="+mn-lt"/>
              </a:rPr>
              <a:t>Develop a Neural Network model. In this instance accept all default values</a:t>
            </a:r>
          </a:p>
          <a:p>
            <a:pPr marL="257175" indent="-257175">
              <a:buAutoNum type="arabicPeriod"/>
            </a:pPr>
            <a:r>
              <a:rPr lang="en-US" sz="1200">
                <a:ea typeface="+mn-lt"/>
                <a:cs typeface="+mn-lt"/>
              </a:rPr>
              <a:t>Assess the model results. What is the Entropy value and AUC?</a:t>
            </a:r>
          </a:p>
          <a:p>
            <a:pPr marL="257175" indent="-257175">
              <a:buAutoNum type="arabicPeriod"/>
            </a:pPr>
            <a:r>
              <a:rPr lang="en-US" sz="1200">
                <a:ea typeface="+mn-lt"/>
                <a:cs typeface="+mn-lt"/>
              </a:rPr>
              <a:t>Assess the modelling equations. Do they shed light on the working of the model?</a:t>
            </a:r>
          </a:p>
          <a:p>
            <a:pPr marL="257175" indent="-257175">
              <a:buAutoNum type="arabicPeriod"/>
            </a:pPr>
            <a:r>
              <a:rPr lang="en-US" sz="1200">
                <a:ea typeface="+mn-lt"/>
                <a:cs typeface="+mn-lt"/>
              </a:rPr>
              <a:t>Use the Model Analyzer to further assess the model</a:t>
            </a:r>
          </a:p>
          <a:p>
            <a:pPr marL="257175" indent="-257175">
              <a:buAutoNum type="arabicPeriod"/>
            </a:pPr>
            <a:r>
              <a:rPr lang="en-US" sz="1200">
                <a:ea typeface="+mn-lt"/>
                <a:cs typeface="+mn-lt"/>
              </a:rPr>
              <a:t>Re-run the model specifying different Network Configurations. For example, in the Model Fitting Parameters dialog specify: 3/4/2, this is a network with three hidden layers. The number of neurons in each layer is 3, 4 and 2 respectively</a:t>
            </a:r>
          </a:p>
          <a:p>
            <a:pPr marL="0" indent="0">
              <a:buNone/>
            </a:pPr>
            <a:endParaRPr lang="en-CA"/>
          </a:p>
        </p:txBody>
      </p:sp>
      <p:sp>
        <p:nvSpPr>
          <p:cNvPr id="3" name="Title 2">
            <a:extLst>
              <a:ext uri="{FF2B5EF4-FFF2-40B4-BE49-F238E27FC236}">
                <a16:creationId xmlns:a16="http://schemas.microsoft.com/office/drawing/2014/main" id="{606C1599-35CB-4BC8-A512-FB823ED1482D}"/>
              </a:ext>
            </a:extLst>
          </p:cNvPr>
          <p:cNvSpPr>
            <a:spLocks noGrp="1"/>
          </p:cNvSpPr>
          <p:nvPr>
            <p:ph type="title"/>
          </p:nvPr>
        </p:nvSpPr>
        <p:spPr/>
        <p:txBody>
          <a:bodyPr/>
          <a:lstStyle/>
          <a:p>
            <a:r>
              <a:rPr lang="en-CA">
                <a:latin typeface="Arial"/>
                <a:cs typeface="Arial"/>
              </a:rPr>
              <a:t>Chapter 16 Exercises (1/2)</a:t>
            </a:r>
          </a:p>
        </p:txBody>
      </p:sp>
    </p:spTree>
    <p:custDataLst>
      <p:tags r:id="rId1"/>
    </p:custDataLst>
    <p:extLst>
      <p:ext uri="{BB962C8B-B14F-4D97-AF65-F5344CB8AC3E}">
        <p14:creationId xmlns:p14="http://schemas.microsoft.com/office/powerpoint/2010/main" val="294255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Calibri" panose="020F0502020204030204"/>
            </a:endParaRPr>
          </a:p>
        </p:txBody>
      </p:sp>
      <p:sp>
        <p:nvSpPr>
          <p:cNvPr id="4" name="Text Placeholder 3">
            <a:extLst>
              <a:ext uri="{FF2B5EF4-FFF2-40B4-BE49-F238E27FC236}">
                <a16:creationId xmlns:a16="http://schemas.microsoft.com/office/drawing/2014/main" id="{E6EB36BC-E2C7-499E-90CE-136124404283}"/>
              </a:ext>
            </a:extLst>
          </p:cNvPr>
          <p:cNvSpPr>
            <a:spLocks noGrp="1"/>
          </p:cNvSpPr>
          <p:nvPr>
            <p:ph type="body" sz="quarter" idx="11"/>
          </p:nvPr>
        </p:nvSpPr>
        <p:spPr/>
        <p:txBody>
          <a:bodyPr vert="horz" lIns="91440" tIns="45720" rIns="91440" bIns="45720" rtlCol="0" anchor="t">
            <a:noAutofit/>
          </a:bodyPr>
          <a:lstStyle/>
          <a:p>
            <a:pPr marL="257175" indent="-257175">
              <a:buAutoNum type="arabicPeriod" startAt="11"/>
            </a:pPr>
            <a:r>
              <a:rPr lang="en-US" sz="1200">
                <a:cs typeface="Arial"/>
              </a:rPr>
              <a:t>Does the model take longer to run? Is it more accurate?</a:t>
            </a:r>
            <a:endParaRPr lang="en-US">
              <a:cs typeface="Arial"/>
            </a:endParaRPr>
          </a:p>
          <a:p>
            <a:pPr marL="257175" indent="-257175">
              <a:buAutoNum type="arabicPeriod" startAt="11"/>
            </a:pPr>
            <a:r>
              <a:rPr lang="en-US" sz="1200">
                <a:cs typeface="Arial"/>
              </a:rPr>
              <a:t>Compare your model with other models built in earlier chapters</a:t>
            </a:r>
          </a:p>
          <a:p>
            <a:pPr marL="257175" indent="-257175">
              <a:buAutoNum type="arabicPeriod" startAt="11"/>
            </a:pPr>
            <a:r>
              <a:rPr lang="en-US" sz="1200">
                <a:cs typeface="Arial"/>
              </a:rPr>
              <a:t>Try</a:t>
            </a:r>
            <a:r>
              <a:rPr lang="en-US" sz="1200">
                <a:ea typeface="+mn-lt"/>
                <a:cs typeface="+mn-lt"/>
              </a:rPr>
              <a:t> to further understand the model by using its predictions as the Dependent Variable in a Decision Tree, with the independent variables the same in both the neural network and the decision tree. What does this tell you?</a:t>
            </a:r>
          </a:p>
          <a:p>
            <a:pPr marL="257175" indent="-257175">
              <a:buAutoNum type="arabicPeriod" startAt="11"/>
            </a:pPr>
            <a:r>
              <a:rPr lang="en-US" sz="1200">
                <a:ea typeface="+mn-lt"/>
                <a:cs typeface="+mn-lt"/>
              </a:rPr>
              <a:t>Build a model with 2 hidden layers in </a:t>
            </a:r>
            <a:r>
              <a:rPr lang="en-US" sz="1200" err="1">
                <a:ea typeface="+mn-lt"/>
                <a:cs typeface="+mn-lt"/>
              </a:rPr>
              <a:t>Keras</a:t>
            </a:r>
            <a:r>
              <a:rPr lang="en-US" sz="1200">
                <a:ea typeface="+mn-lt"/>
                <a:cs typeface="+mn-lt"/>
              </a:rPr>
              <a:t> Deep Learning node once with early stopping and once without. Use same epoch 30 in both and compare the performance results as well as the time of training.</a:t>
            </a:r>
          </a:p>
          <a:p>
            <a:pPr marL="257175" indent="-257175">
              <a:buAutoNum type="arabicPeriod" startAt="11"/>
            </a:pPr>
            <a:r>
              <a:rPr lang="en-US" sz="1200">
                <a:ea typeface="+mn-lt"/>
                <a:cs typeface="+mn-lt"/>
              </a:rPr>
              <a:t>Try different learning rates of 0.01 and 0.001 to see how it impacts the model performance and computation time</a:t>
            </a:r>
          </a:p>
          <a:p>
            <a:pPr marL="257175" indent="-257175">
              <a:buAutoNum type="arabicPeriod" startAt="11"/>
            </a:pPr>
            <a:r>
              <a:rPr lang="en-US" sz="1200">
                <a:ea typeface="+mn-lt"/>
                <a:cs typeface="+mn-lt"/>
              </a:rPr>
              <a:t>Connect the </a:t>
            </a:r>
            <a:r>
              <a:rPr lang="en-US" sz="1200" err="1">
                <a:ea typeface="+mn-lt"/>
                <a:cs typeface="+mn-lt"/>
              </a:rPr>
              <a:t>Keras</a:t>
            </a:r>
            <a:r>
              <a:rPr lang="en-US" sz="1200">
                <a:ea typeface="+mn-lt"/>
                <a:cs typeface="+mn-lt"/>
              </a:rPr>
              <a:t> Deep learning node to a model validation node and run it on a test set and check the performance metrics </a:t>
            </a:r>
            <a:endParaRPr lang="en-US" sz="1200">
              <a:cs typeface="Calibri" panose="020F0502020204030204"/>
            </a:endParaRPr>
          </a:p>
          <a:p>
            <a:pPr marL="0" indent="0">
              <a:buNone/>
            </a:pPr>
            <a:endParaRPr lang="en-CA"/>
          </a:p>
        </p:txBody>
      </p:sp>
      <p:sp>
        <p:nvSpPr>
          <p:cNvPr id="3" name="Title 2">
            <a:extLst>
              <a:ext uri="{FF2B5EF4-FFF2-40B4-BE49-F238E27FC236}">
                <a16:creationId xmlns:a16="http://schemas.microsoft.com/office/drawing/2014/main" id="{606C1599-35CB-4BC8-A512-FB823ED1482D}"/>
              </a:ext>
            </a:extLst>
          </p:cNvPr>
          <p:cNvSpPr>
            <a:spLocks noGrp="1"/>
          </p:cNvSpPr>
          <p:nvPr>
            <p:ph type="title"/>
          </p:nvPr>
        </p:nvSpPr>
        <p:spPr/>
        <p:txBody>
          <a:bodyPr/>
          <a:lstStyle/>
          <a:p>
            <a:r>
              <a:rPr lang="en-CA">
                <a:latin typeface="Arial"/>
                <a:cs typeface="Arial"/>
              </a:rPr>
              <a:t>Chapter 16 Exercises (2/2)</a:t>
            </a:r>
          </a:p>
        </p:txBody>
      </p:sp>
    </p:spTree>
    <p:custDataLst>
      <p:tags r:id="rId1"/>
    </p:custDataLst>
    <p:extLst>
      <p:ext uri="{BB962C8B-B14F-4D97-AF65-F5344CB8AC3E}">
        <p14:creationId xmlns:p14="http://schemas.microsoft.com/office/powerpoint/2010/main" val="353216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0551A0-BB46-46C3-A5DF-73A8715A0BA4}"/>
              </a:ext>
            </a:extLst>
          </p:cNvPr>
          <p:cNvSpPr>
            <a:spLocks noGrp="1"/>
          </p:cNvSpPr>
          <p:nvPr>
            <p:ph type="body" sz="quarter" idx="11"/>
          </p:nvPr>
        </p:nvSpPr>
        <p:spPr/>
        <p:txBody>
          <a:bodyPr vert="horz" lIns="91440" tIns="45720" rIns="91440" bIns="45720" rtlCol="0" anchor="t">
            <a:noAutofit/>
          </a:bodyPr>
          <a:lstStyle/>
          <a:p>
            <a:r>
              <a:rPr lang="en-US">
                <a:ea typeface="+mn-lt"/>
                <a:cs typeface="+mn-lt"/>
              </a:rPr>
              <a:t>Appendix: Weighting</a:t>
            </a:r>
            <a:endParaRPr lang="en-US"/>
          </a:p>
          <a:p>
            <a:r>
              <a:rPr lang="en-US">
                <a:ea typeface="+mn-lt"/>
                <a:cs typeface="+mn-lt"/>
              </a:rPr>
              <a:t>Chapter 17: Cluster Analysis</a:t>
            </a:r>
            <a:endParaRPr lang="en-US"/>
          </a:p>
          <a:p>
            <a:r>
              <a:rPr lang="en-US">
                <a:ea typeface="+mn-lt"/>
                <a:cs typeface="+mn-lt"/>
              </a:rPr>
              <a:t>Chapter 18: Principal Component Analysis </a:t>
            </a:r>
            <a:endParaRPr lang="en-US"/>
          </a:p>
          <a:p>
            <a:r>
              <a:rPr lang="en-US">
                <a:ea typeface="+mn-lt"/>
                <a:cs typeface="+mn-lt"/>
              </a:rPr>
              <a:t>Chapter 19: Market Basket Analysis</a:t>
            </a:r>
            <a:endParaRPr lang="en-US"/>
          </a:p>
          <a:p>
            <a:endParaRPr lang="en-US"/>
          </a:p>
        </p:txBody>
      </p:sp>
      <p:sp>
        <p:nvSpPr>
          <p:cNvPr id="3" name="Title 2">
            <a:extLst>
              <a:ext uri="{FF2B5EF4-FFF2-40B4-BE49-F238E27FC236}">
                <a16:creationId xmlns:a16="http://schemas.microsoft.com/office/drawing/2014/main" id="{DA981EF6-0A97-428B-A7CD-83D1429F97C8}"/>
              </a:ext>
            </a:extLst>
          </p:cNvPr>
          <p:cNvSpPr>
            <a:spLocks noGrp="1"/>
          </p:cNvSpPr>
          <p:nvPr>
            <p:ph type="title"/>
          </p:nvPr>
        </p:nvSpPr>
        <p:spPr/>
        <p:txBody>
          <a:bodyPr/>
          <a:lstStyle/>
          <a:p>
            <a:r>
              <a:rPr lang="en-US">
                <a:latin typeface="Arial"/>
                <a:cs typeface="Arial"/>
              </a:rPr>
              <a:t>Day 4 Agenda </a:t>
            </a:r>
          </a:p>
        </p:txBody>
      </p:sp>
      <p:sp>
        <p:nvSpPr>
          <p:cNvPr id="4" name="Slide Number Placeholder 3">
            <a:extLst>
              <a:ext uri="{FF2B5EF4-FFF2-40B4-BE49-F238E27FC236}">
                <a16:creationId xmlns:a16="http://schemas.microsoft.com/office/drawing/2014/main" id="{63072447-7CE1-4D91-90D2-A1F74DE97223}"/>
              </a:ext>
            </a:extLst>
          </p:cNvPr>
          <p:cNvSpPr>
            <a:spLocks noGrp="1"/>
          </p:cNvSpPr>
          <p:nvPr>
            <p:ph type="sldNum" sz="quarter" idx="10"/>
          </p:nvPr>
        </p:nvSpPr>
        <p:spPr/>
        <p:txBody>
          <a:bodyPr/>
          <a:lstStyle/>
          <a:p>
            <a:fld id="{C51B5984-C094-0A42-BFB6-9F57449A1222}" type="slidenum">
              <a:rPr lang="en-US" dirty="0" smtClean="0"/>
              <a:pPr/>
              <a:t>382</a:t>
            </a:fld>
            <a:endParaRPr lang="en-US"/>
          </a:p>
        </p:txBody>
      </p:sp>
    </p:spTree>
    <p:custDataLst>
      <p:tags r:id="rId1"/>
    </p:custDataLst>
    <p:extLst>
      <p:ext uri="{BB962C8B-B14F-4D97-AF65-F5344CB8AC3E}">
        <p14:creationId xmlns:p14="http://schemas.microsoft.com/office/powerpoint/2010/main" val="23420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latin typeface="Arial"/>
                <a:cs typeface="Arial"/>
              </a:rPr>
              <a:t>Appendix: </a:t>
            </a:r>
            <a:br>
              <a:rPr lang="en-CA"/>
            </a:br>
            <a:r>
              <a:rPr lang="en-CA" err="1">
                <a:latin typeface="Arial"/>
                <a:cs typeface="Arial"/>
              </a:rPr>
              <a:t>WeightING</a:t>
            </a:r>
            <a:endParaRPr lang="en-CA" b="1">
              <a:latin typeface="Arial"/>
              <a:cs typeface="Arial"/>
            </a:endParaRPr>
          </a:p>
        </p:txBody>
      </p:sp>
    </p:spTree>
    <p:custDataLst>
      <p:tags r:id="rId1"/>
    </p:custDataLst>
    <p:extLst>
      <p:ext uri="{BB962C8B-B14F-4D97-AF65-F5344CB8AC3E}">
        <p14:creationId xmlns:p14="http://schemas.microsoft.com/office/powerpoint/2010/main" val="421502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B439-AE07-4C27-8D07-2B660967DA2F}"/>
              </a:ext>
            </a:extLst>
          </p:cNvPr>
          <p:cNvSpPr>
            <a:spLocks noGrp="1"/>
          </p:cNvSpPr>
          <p:nvPr>
            <p:ph type="title"/>
          </p:nvPr>
        </p:nvSpPr>
        <p:spPr/>
        <p:txBody>
          <a:bodyPr/>
          <a:lstStyle/>
          <a:p>
            <a:r>
              <a:rPr lang="en-US">
                <a:latin typeface="Arial"/>
                <a:cs typeface="Arial"/>
              </a:rPr>
              <a:t> The Point of Weighting</a:t>
            </a:r>
            <a:r>
              <a:rPr lang="en-US" b="0">
                <a:latin typeface="Arial"/>
                <a:cs typeface="Arial"/>
              </a:rPr>
              <a:t> </a:t>
            </a:r>
          </a:p>
        </p:txBody>
      </p:sp>
      <p:sp>
        <p:nvSpPr>
          <p:cNvPr id="5" name="Text Placeholder 10">
            <a:extLst>
              <a:ext uri="{FF2B5EF4-FFF2-40B4-BE49-F238E27FC236}">
                <a16:creationId xmlns:a16="http://schemas.microsoft.com/office/drawing/2014/main" id="{62627993-A7CA-4F7D-B585-F4E701347D07}"/>
              </a:ext>
            </a:extLst>
          </p:cNvPr>
          <p:cNvSpPr txBox="1">
            <a:spLocks/>
          </p:cNvSpPr>
          <p:nvPr/>
        </p:nvSpPr>
        <p:spPr>
          <a:xfrm>
            <a:off x="457201" y="767460"/>
            <a:ext cx="8209630" cy="4009071"/>
          </a:xfrm>
          <a:prstGeom prst="rect">
            <a:avLst/>
          </a:prstGeom>
        </p:spPr>
        <p:txBody>
          <a:bodyPr vert="horz" lIns="91440" tIns="45720" rIns="91440" bIns="45720" rtlCol="0" anchor="t">
            <a:noAutofit/>
          </a:bodyPr>
          <a:lstStyle>
            <a:lvl1pPr marL="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514350" indent="-171450" algn="l" defTabSz="685800" rtl="0" eaLnBrk="1" latinLnBrk="0" hangingPunct="1">
              <a:lnSpc>
                <a:spcPct val="90000"/>
              </a:lnSpc>
              <a:spcBef>
                <a:spcPts val="0"/>
              </a:spcBef>
              <a:spcAft>
                <a:spcPts val="600"/>
              </a:spcAft>
              <a:buFont typeface="Courier New" panose="02070309020205020404" pitchFamily="49" charset="0"/>
              <a:buChar char="o"/>
              <a:defRPr sz="1400" kern="1200">
                <a:solidFill>
                  <a:schemeClr val="tx1"/>
                </a:solidFill>
                <a:latin typeface="Arial" panose="020B0604020202020204" pitchFamily="34" charset="0"/>
                <a:ea typeface="+mn-ea"/>
                <a:cs typeface="Arial" panose="020B0604020202020204" pitchFamily="34" charset="0"/>
              </a:defRPr>
            </a:lvl2pPr>
            <a:lvl3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3210" indent="-283210">
              <a:spcAft>
                <a:spcPts val="300"/>
              </a:spcAft>
            </a:pPr>
            <a:r>
              <a:rPr lang="en-US">
                <a:ea typeface="+mn-lt"/>
                <a:cs typeface="+mn-lt"/>
              </a:rPr>
              <a:t>Normally used to compensate for oversampling or </a:t>
            </a:r>
            <a:r>
              <a:rPr lang="en-US" err="1">
                <a:ea typeface="+mn-lt"/>
                <a:cs typeface="+mn-lt"/>
              </a:rPr>
              <a:t>undersampling</a:t>
            </a:r>
            <a:r>
              <a:rPr lang="en-US">
                <a:ea typeface="+mn-lt"/>
                <a:cs typeface="+mn-lt"/>
              </a:rPr>
              <a:t> of specific cases or for disproportionate data</a:t>
            </a:r>
          </a:p>
          <a:p>
            <a:pPr marL="283210" indent="-283210">
              <a:spcAft>
                <a:spcPts val="300"/>
              </a:spcAft>
            </a:pPr>
            <a:r>
              <a:rPr lang="en-US">
                <a:cs typeface="Arial"/>
              </a:rPr>
              <a:t>Let's go through an example:</a:t>
            </a:r>
            <a:r>
              <a:rPr lang="en-US">
                <a:latin typeface="Arial"/>
                <a:cs typeface="Arial"/>
              </a:rPr>
              <a:t> </a:t>
            </a:r>
            <a:endParaRPr lang="en-US">
              <a:latin typeface="Arial"/>
            </a:endParaRPr>
          </a:p>
          <a:p>
            <a:pPr marL="454660" lvl="3">
              <a:spcAft>
                <a:spcPts val="300"/>
              </a:spcAft>
              <a:buFont typeface="Arial" panose="02070309020205020404" pitchFamily="49" charset="0"/>
              <a:buChar char="•"/>
            </a:pPr>
            <a:r>
              <a:rPr lang="en-US">
                <a:latin typeface="Arial"/>
                <a:cs typeface="Arial"/>
              </a:rPr>
              <a:t>We want to build a fraud detection model, but we only have 1% cases of fraud in the dataset</a:t>
            </a:r>
            <a:endParaRPr lang="en-US">
              <a:latin typeface="Arial" panose="020B0604020202020204" pitchFamily="34" charset="0"/>
            </a:endParaRPr>
          </a:p>
          <a:p>
            <a:pPr marL="454660" lvl="3">
              <a:spcAft>
                <a:spcPts val="300"/>
              </a:spcAft>
              <a:buFont typeface="Arial" panose="02070309020205020404" pitchFamily="49" charset="0"/>
              <a:buChar char="•"/>
            </a:pPr>
            <a:r>
              <a:rPr lang="en-US">
                <a:latin typeface="Arial"/>
                <a:ea typeface="+mn-lt"/>
                <a:cs typeface="+mn-lt"/>
              </a:rPr>
              <a:t>If we simply try to build a model like normal (e.g. no weighting) to predict whether a given transaction is flagged as fraudulent or not, the model will probably use an intercept only model, and predict no fraud for any transaction</a:t>
            </a:r>
          </a:p>
          <a:p>
            <a:pPr marL="454660" lvl="3">
              <a:spcAft>
                <a:spcPts val="300"/>
              </a:spcAft>
              <a:buFont typeface="Arial" panose="02070309020205020404" pitchFamily="49" charset="0"/>
              <a:buChar char="•"/>
            </a:pPr>
            <a:r>
              <a:rPr lang="en-US">
                <a:latin typeface="Arial"/>
                <a:ea typeface="+mn-lt"/>
                <a:cs typeface="+mn-lt"/>
              </a:rPr>
              <a:t>This model will have an accuracy of 99%, which is pretty amazing! </a:t>
            </a:r>
            <a:endParaRPr lang="en-US">
              <a:latin typeface="Arial" panose="020B0604020202020204" pitchFamily="34" charset="0"/>
              <a:ea typeface="+mn-lt"/>
            </a:endParaRPr>
          </a:p>
          <a:p>
            <a:pPr marL="454660" lvl="3">
              <a:spcAft>
                <a:spcPts val="300"/>
              </a:spcAft>
              <a:buFont typeface="Arial" panose="02070309020205020404" pitchFamily="49" charset="0"/>
              <a:buChar char="•"/>
            </a:pPr>
            <a:r>
              <a:rPr lang="en-US">
                <a:latin typeface="Arial"/>
                <a:ea typeface="+mn-lt"/>
                <a:cs typeface="+mn-lt"/>
              </a:rPr>
              <a:t>However, it will have 100% accuracy on the non-fraud records, and 0% accuracy on the fraud records, which will average out to 99%, because it’s a weighted average</a:t>
            </a:r>
            <a:endParaRPr lang="en-US">
              <a:latin typeface="Arial" panose="020B0604020202020204" pitchFamily="34" charset="0"/>
              <a:ea typeface="+mn-lt"/>
            </a:endParaRPr>
          </a:p>
          <a:p>
            <a:pPr marL="454660" lvl="3">
              <a:spcAft>
                <a:spcPts val="300"/>
              </a:spcAft>
              <a:buFont typeface="Arial" panose="02070309020205020404" pitchFamily="49" charset="0"/>
              <a:buChar char="•"/>
            </a:pPr>
            <a:r>
              <a:rPr lang="en-US">
                <a:latin typeface="Arial"/>
                <a:ea typeface="+mn-lt"/>
                <a:cs typeface="+mn-lt"/>
              </a:rPr>
              <a:t>The problem is that the model is mostly useless because it never predicts fraud, which is what it was designed to do</a:t>
            </a:r>
            <a:endParaRPr lang="en-US">
              <a:latin typeface="Arial" panose="020B0604020202020204" pitchFamily="34" charset="0"/>
              <a:ea typeface="+mn-lt"/>
            </a:endParaRPr>
          </a:p>
          <a:p>
            <a:pPr marL="454660" lvl="3">
              <a:spcAft>
                <a:spcPts val="300"/>
              </a:spcAft>
              <a:buFont typeface="Arial" panose="02070309020205020404" pitchFamily="49" charset="0"/>
              <a:buChar char="•"/>
            </a:pPr>
            <a:r>
              <a:rPr lang="en-US">
                <a:latin typeface="Arial"/>
                <a:ea typeface="+mn-lt"/>
                <a:cs typeface="+mn-lt"/>
              </a:rPr>
              <a:t>What the model </a:t>
            </a:r>
            <a:r>
              <a:rPr lang="en-US" i="1">
                <a:latin typeface="Arial"/>
                <a:ea typeface="+mn-lt"/>
                <a:cs typeface="+mn-lt"/>
              </a:rPr>
              <a:t>does</a:t>
            </a:r>
            <a:r>
              <a:rPr lang="en-US">
                <a:latin typeface="Arial"/>
                <a:ea typeface="+mn-lt"/>
                <a:cs typeface="+mn-lt"/>
              </a:rPr>
              <a:t> do is tell you that if the cost to your business of missing a case of fraud (false negative) is equal to the cost of flagging a non-fraudulent transaction as fraudulent (false positive), then you shouldn’t flag anything as fraudulent</a:t>
            </a:r>
            <a:endParaRPr lang="en-US">
              <a:latin typeface="Arial" panose="020B0604020202020204" pitchFamily="34" charset="0"/>
              <a:ea typeface="+mn-lt"/>
            </a:endParaRPr>
          </a:p>
          <a:p>
            <a:pPr marL="454660" lvl="3">
              <a:spcAft>
                <a:spcPts val="300"/>
              </a:spcAft>
              <a:buFont typeface="Arial" panose="02070309020205020404" pitchFamily="49" charset="0"/>
              <a:buChar char="•"/>
            </a:pPr>
            <a:r>
              <a:rPr lang="en-US">
                <a:latin typeface="Arial"/>
                <a:ea typeface="+mn-lt"/>
                <a:cs typeface="+mn-lt"/>
              </a:rPr>
              <a:t>In reality, a false negative (missing a case of fraud) is typically way more expensive than a false positive (flagging a non-fraudulent transaction as fraudulent)</a:t>
            </a:r>
            <a:endParaRPr lang="en-US">
              <a:latin typeface="Arial" panose="020B0604020202020204" pitchFamily="34" charset="0"/>
              <a:ea typeface="+mn-lt"/>
            </a:endParaRPr>
          </a:p>
        </p:txBody>
      </p:sp>
    </p:spTree>
    <p:custDataLst>
      <p:tags r:id="rId1"/>
    </p:custDataLst>
    <p:extLst>
      <p:ext uri="{BB962C8B-B14F-4D97-AF65-F5344CB8AC3E}">
        <p14:creationId xmlns:p14="http://schemas.microsoft.com/office/powerpoint/2010/main" val="9992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B439-AE07-4C27-8D07-2B660967DA2F}"/>
              </a:ext>
            </a:extLst>
          </p:cNvPr>
          <p:cNvSpPr>
            <a:spLocks noGrp="1"/>
          </p:cNvSpPr>
          <p:nvPr>
            <p:ph type="title"/>
          </p:nvPr>
        </p:nvSpPr>
        <p:spPr/>
        <p:txBody>
          <a:bodyPr/>
          <a:lstStyle/>
          <a:p>
            <a:r>
              <a:rPr lang="en-US">
                <a:latin typeface="Arial"/>
                <a:cs typeface="Arial"/>
              </a:rPr>
              <a:t> The Point of Weighting</a:t>
            </a:r>
            <a:r>
              <a:rPr lang="en-US" b="0">
                <a:latin typeface="Arial"/>
                <a:cs typeface="Arial"/>
              </a:rPr>
              <a:t> </a:t>
            </a:r>
          </a:p>
        </p:txBody>
      </p:sp>
      <p:sp>
        <p:nvSpPr>
          <p:cNvPr id="5" name="Text Placeholder 10">
            <a:extLst>
              <a:ext uri="{FF2B5EF4-FFF2-40B4-BE49-F238E27FC236}">
                <a16:creationId xmlns:a16="http://schemas.microsoft.com/office/drawing/2014/main" id="{62627993-A7CA-4F7D-B585-F4E701347D07}"/>
              </a:ext>
            </a:extLst>
          </p:cNvPr>
          <p:cNvSpPr txBox="1">
            <a:spLocks/>
          </p:cNvSpPr>
          <p:nvPr/>
        </p:nvSpPr>
        <p:spPr>
          <a:xfrm>
            <a:off x="457201" y="975278"/>
            <a:ext cx="8188849" cy="3801253"/>
          </a:xfrm>
          <a:prstGeom prst="rect">
            <a:avLst/>
          </a:prstGeom>
        </p:spPr>
        <p:txBody>
          <a:bodyPr vert="horz" lIns="91440" tIns="45720" rIns="91440" bIns="45720" rtlCol="0" anchor="t">
            <a:noAutofit/>
          </a:bodyPr>
          <a:lstStyle>
            <a:lvl1pPr marL="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514350" indent="-171450" algn="l" defTabSz="685800" rtl="0" eaLnBrk="1" latinLnBrk="0" hangingPunct="1">
              <a:lnSpc>
                <a:spcPct val="90000"/>
              </a:lnSpc>
              <a:spcBef>
                <a:spcPts val="0"/>
              </a:spcBef>
              <a:spcAft>
                <a:spcPts val="600"/>
              </a:spcAft>
              <a:buFont typeface="Courier New" panose="02070309020205020404" pitchFamily="49" charset="0"/>
              <a:buChar char="o"/>
              <a:defRPr sz="1400" kern="1200">
                <a:solidFill>
                  <a:schemeClr val="tx1"/>
                </a:solidFill>
                <a:latin typeface="Arial" panose="020B0604020202020204" pitchFamily="34" charset="0"/>
                <a:ea typeface="+mn-ea"/>
                <a:cs typeface="Arial" panose="020B0604020202020204" pitchFamily="34" charset="0"/>
              </a:defRPr>
            </a:lvl2pPr>
            <a:lvl3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3210" indent="-283210"/>
            <a:r>
              <a:rPr lang="en-US">
                <a:ea typeface="+mn-lt"/>
                <a:cs typeface="+mn-lt"/>
              </a:rPr>
              <a:t>To deal with the issue mentioned in previous slide, there are a few options:</a:t>
            </a:r>
            <a:endParaRPr lang="en-US"/>
          </a:p>
          <a:p>
            <a:pPr marL="454660" lvl="3" indent="-283210">
              <a:lnSpc>
                <a:spcPct val="100000"/>
              </a:lnSpc>
              <a:buFont typeface="Arial" panose="02070309020205020404" pitchFamily="49" charset="0"/>
            </a:pPr>
            <a:r>
              <a:rPr lang="en-US">
                <a:latin typeface="Arial"/>
                <a:ea typeface="+mn-lt"/>
                <a:cs typeface="+mn-lt"/>
              </a:rPr>
              <a:t>Weighting (optimally)</a:t>
            </a:r>
            <a:endParaRPr lang="en-US">
              <a:latin typeface="Arial"/>
              <a:ea typeface="+mn-lt"/>
            </a:endParaRPr>
          </a:p>
          <a:p>
            <a:pPr marL="454660" lvl="3" indent="-283210">
              <a:lnSpc>
                <a:spcPct val="100000"/>
              </a:lnSpc>
              <a:buFont typeface="Arial" panose="02070309020205020404" pitchFamily="49" charset="0"/>
            </a:pPr>
            <a:r>
              <a:rPr lang="en-US">
                <a:latin typeface="Arial"/>
                <a:ea typeface="+mn-lt"/>
                <a:cs typeface="+mn-lt"/>
              </a:rPr>
              <a:t>Sampling (kind of like weighting) </a:t>
            </a:r>
            <a:endParaRPr lang="en-US">
              <a:latin typeface="Arial"/>
              <a:ea typeface="+mn-lt"/>
            </a:endParaRPr>
          </a:p>
          <a:p>
            <a:pPr marL="454660" lvl="3" indent="-283210">
              <a:lnSpc>
                <a:spcPct val="100000"/>
              </a:lnSpc>
              <a:buFont typeface="Arial" panose="02070309020205020404" pitchFamily="49" charset="0"/>
            </a:pPr>
            <a:r>
              <a:rPr lang="en-US">
                <a:latin typeface="Arial"/>
                <a:ea typeface="+mn-lt"/>
                <a:cs typeface="+mn-lt"/>
              </a:rPr>
              <a:t>“Thresholding” (where you build the model normally, but change the probability that you use to classify fraud – e.g. if the model says there is even a 5% chance of fraud, classify the transaction as fraudulent)</a:t>
            </a:r>
            <a:endParaRPr lang="en-US">
              <a:latin typeface="Arial"/>
            </a:endParaRPr>
          </a:p>
          <a:p>
            <a:pPr marL="283210" indent="-283210">
              <a:buFont typeface="Arial" panose="02070309020205020404" pitchFamily="49" charset="0"/>
              <a:buChar char="•"/>
            </a:pPr>
            <a:r>
              <a:rPr lang="en-US">
                <a:ea typeface="+mn-lt"/>
                <a:cs typeface="+mn-lt"/>
              </a:rPr>
              <a:t>The way “Weighting” works is that you pretend (during training) that the records of fraud are worth more</a:t>
            </a:r>
            <a:endParaRPr lang="en-US">
              <a:latin typeface="Arial" panose="020B0604020202020204" pitchFamily="34" charset="0"/>
              <a:ea typeface="+mn-lt"/>
            </a:endParaRPr>
          </a:p>
          <a:p>
            <a:pPr marL="283210" indent="-283210">
              <a:buFont typeface="Arial" panose="02070309020205020404" pitchFamily="49" charset="0"/>
              <a:buChar char="•"/>
            </a:pPr>
            <a:r>
              <a:rPr lang="en-US">
                <a:ea typeface="+mn-lt"/>
                <a:cs typeface="+mn-lt"/>
              </a:rPr>
              <a:t>In this case, when you build the model, the algorithm will think that it gets a maximum accuracy by flagging more fraud cases instead of less</a:t>
            </a:r>
            <a:endParaRPr lang="en-US">
              <a:latin typeface="Arial" panose="020B0604020202020204" pitchFamily="34" charset="0"/>
              <a:ea typeface="+mn-lt"/>
            </a:endParaRPr>
          </a:p>
          <a:p>
            <a:pPr marL="283210" indent="-283210">
              <a:buFont typeface="Arial" panose="02070309020205020404" pitchFamily="49" charset="0"/>
            </a:pPr>
            <a:r>
              <a:rPr lang="en-US">
                <a:ea typeface="+mn-lt"/>
                <a:cs typeface="+mn-lt"/>
              </a:rPr>
              <a:t>Then the model has a larger accuracy </a:t>
            </a:r>
            <a:r>
              <a:rPr lang="en-US" i="1">
                <a:ea typeface="+mn-lt"/>
                <a:cs typeface="+mn-lt"/>
              </a:rPr>
              <a:t>for the cases of fraud</a:t>
            </a:r>
            <a:r>
              <a:rPr lang="en-US">
                <a:ea typeface="+mn-lt"/>
                <a:cs typeface="+mn-lt"/>
              </a:rPr>
              <a:t>, which is the goal of weighting</a:t>
            </a:r>
          </a:p>
          <a:p>
            <a:pPr indent="-285750">
              <a:buFont typeface="Arial" panose="02070309020205020404" pitchFamily="49" charset="0"/>
            </a:pPr>
            <a:endParaRPr lang="en-US">
              <a:ea typeface="+mn-lt"/>
            </a:endParaRPr>
          </a:p>
          <a:p>
            <a:pPr marL="285750" indent="-285750"/>
            <a:endParaRPr lang="en-US">
              <a:ea typeface="+mn-lt"/>
            </a:endParaRPr>
          </a:p>
        </p:txBody>
      </p:sp>
    </p:spTree>
    <p:custDataLst>
      <p:tags r:id="rId1"/>
    </p:custDataLst>
    <p:extLst>
      <p:ext uri="{BB962C8B-B14F-4D97-AF65-F5344CB8AC3E}">
        <p14:creationId xmlns:p14="http://schemas.microsoft.com/office/powerpoint/2010/main" val="201929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4384-8E73-4A5B-9CF5-1F7FA6A14F7F}"/>
              </a:ext>
            </a:extLst>
          </p:cNvPr>
          <p:cNvSpPr>
            <a:spLocks noGrp="1"/>
          </p:cNvSpPr>
          <p:nvPr>
            <p:ph type="title"/>
          </p:nvPr>
        </p:nvSpPr>
        <p:spPr/>
        <p:txBody>
          <a:bodyPr/>
          <a:lstStyle/>
          <a:p>
            <a:r>
              <a:rPr lang="en-US">
                <a:latin typeface="Arial"/>
                <a:cs typeface="Arial"/>
              </a:rPr>
              <a:t>A Specific Example</a:t>
            </a:r>
            <a:r>
              <a:rPr lang="en-US" b="0">
                <a:latin typeface="Arial"/>
                <a:cs typeface="Arial"/>
              </a:rPr>
              <a:t> </a:t>
            </a:r>
            <a:endParaRPr lang="en-US"/>
          </a:p>
        </p:txBody>
      </p:sp>
      <p:sp>
        <p:nvSpPr>
          <p:cNvPr id="3" name="Text Placeholder 2">
            <a:extLst>
              <a:ext uri="{FF2B5EF4-FFF2-40B4-BE49-F238E27FC236}">
                <a16:creationId xmlns:a16="http://schemas.microsoft.com/office/drawing/2014/main" id="{563B5979-8AC9-47C4-BD39-B32D2734CABE}"/>
              </a:ext>
            </a:extLst>
          </p:cNvPr>
          <p:cNvSpPr>
            <a:spLocks noGrp="1"/>
          </p:cNvSpPr>
          <p:nvPr>
            <p:ph type="body" sz="quarter" idx="10"/>
          </p:nvPr>
        </p:nvSpPr>
        <p:spPr/>
        <p:txBody>
          <a:bodyPr vert="horz" lIns="91440" tIns="45720" rIns="91440" bIns="45720" rtlCol="0" anchor="t">
            <a:noAutofit/>
          </a:bodyPr>
          <a:lstStyle/>
          <a:p>
            <a:pPr>
              <a:spcAft>
                <a:spcPts val="0"/>
              </a:spcAft>
            </a:pPr>
            <a:r>
              <a:rPr lang="en-US">
                <a:ea typeface="+mn-lt"/>
                <a:cs typeface="+mn-lt"/>
              </a:rPr>
              <a:t>Imagine your dataset is 1% fraud and 99% no fraud. You have 2 different models: </a:t>
            </a:r>
            <a:endParaRPr lang="en-US"/>
          </a:p>
          <a:p>
            <a:pPr marL="285750" indent="-285750">
              <a:spcAft>
                <a:spcPts val="0"/>
              </a:spcAft>
            </a:pPr>
            <a:r>
              <a:rPr lang="en-US">
                <a:ea typeface="+mn-lt"/>
                <a:cs typeface="+mn-lt"/>
              </a:rPr>
              <a:t>Model A: </a:t>
            </a:r>
          </a:p>
          <a:p>
            <a:pPr lvl="2">
              <a:spcAft>
                <a:spcPts val="0"/>
              </a:spcAft>
            </a:pPr>
            <a:r>
              <a:rPr lang="en-US">
                <a:latin typeface="+mn-lt"/>
                <a:ea typeface="+mn-lt"/>
                <a:cs typeface="+mn-lt"/>
              </a:rPr>
              <a:t>100% accuracy on the fraud </a:t>
            </a:r>
          </a:p>
          <a:p>
            <a:pPr lvl="2">
              <a:spcAft>
                <a:spcPts val="0"/>
              </a:spcAft>
            </a:pPr>
            <a:r>
              <a:rPr lang="en-US">
                <a:latin typeface="+mn-lt"/>
                <a:ea typeface="+mn-lt"/>
                <a:cs typeface="+mn-lt"/>
              </a:rPr>
              <a:t>0% accuracy on the no fraud </a:t>
            </a:r>
            <a:endParaRPr lang="en-US">
              <a:ea typeface="+mn-lt"/>
              <a:cs typeface="+mn-lt"/>
            </a:endParaRPr>
          </a:p>
          <a:p>
            <a:pPr>
              <a:spcAft>
                <a:spcPts val="0"/>
              </a:spcAft>
              <a:buFont typeface="Arial" panose="02070309020205020404" pitchFamily="49" charset="0"/>
              <a:buChar char="•"/>
            </a:pPr>
            <a:r>
              <a:rPr lang="en-US">
                <a:latin typeface="+mn-lt"/>
                <a:ea typeface="+mn-lt"/>
                <a:cs typeface="+mn-lt"/>
              </a:rPr>
              <a:t>Model B: </a:t>
            </a:r>
            <a:endParaRPr lang="en-US">
              <a:latin typeface="Arial" panose="020B0604020202020204" pitchFamily="34" charset="0"/>
            </a:endParaRPr>
          </a:p>
          <a:p>
            <a:pPr marL="514350" lvl="3" indent="-285750">
              <a:spcAft>
                <a:spcPts val="0"/>
              </a:spcAft>
            </a:pPr>
            <a:r>
              <a:rPr lang="en-US">
                <a:ea typeface="+mn-lt"/>
                <a:cs typeface="+mn-lt"/>
              </a:rPr>
              <a:t>80% accuracy on the fraud </a:t>
            </a:r>
          </a:p>
          <a:p>
            <a:pPr marL="514350" lvl="3" indent="-285750">
              <a:spcAft>
                <a:spcPts val="0"/>
              </a:spcAft>
            </a:pPr>
            <a:r>
              <a:rPr lang="en-US">
                <a:ea typeface="+mn-lt"/>
                <a:cs typeface="+mn-lt"/>
              </a:rPr>
              <a:t>95% accuracy on the no fraud </a:t>
            </a:r>
          </a:p>
          <a:p>
            <a:pPr>
              <a:spcAft>
                <a:spcPts val="0"/>
              </a:spcAft>
              <a:buFont typeface="Arial" panose="02070309020205020404" pitchFamily="49" charset="0"/>
              <a:buChar char="•"/>
            </a:pPr>
            <a:r>
              <a:rPr lang="en-US">
                <a:ea typeface="+mn-lt"/>
                <a:cs typeface="+mn-lt"/>
              </a:rPr>
              <a:t>Now let’s say you don’t weight at the time of training. Then: </a:t>
            </a:r>
            <a:endParaRPr lang="en-US">
              <a:latin typeface="Arial" panose="020B0604020202020204" pitchFamily="34" charset="0"/>
              <a:ea typeface="+mn-lt"/>
              <a:cs typeface="+mn-lt"/>
            </a:endParaRPr>
          </a:p>
          <a:p>
            <a:pPr lvl="2">
              <a:spcAft>
                <a:spcPts val="0"/>
              </a:spcAft>
            </a:pPr>
            <a:r>
              <a:rPr lang="en-US">
                <a:latin typeface="Arial"/>
                <a:ea typeface="+mn-lt"/>
                <a:cs typeface="+mn-lt"/>
              </a:rPr>
              <a:t>Model A has a net accuracy of: 100*0.99 + 0*0.01 = 99% </a:t>
            </a:r>
            <a:endParaRPr lang="en-US">
              <a:ea typeface="+mn-lt"/>
              <a:cs typeface="+mn-lt"/>
            </a:endParaRPr>
          </a:p>
          <a:p>
            <a:pPr lvl="2">
              <a:spcAft>
                <a:spcPts val="0"/>
              </a:spcAft>
            </a:pPr>
            <a:r>
              <a:rPr lang="en-US">
                <a:ea typeface="+mn-lt"/>
                <a:cs typeface="+mn-lt"/>
              </a:rPr>
              <a:t>Model B has a net accuracy of: 80*0.99 + 95*0.01 = 80.15% </a:t>
            </a:r>
            <a:endParaRPr lang="en-US">
              <a:ea typeface="+mn-lt"/>
            </a:endParaRPr>
          </a:p>
          <a:p>
            <a:pPr lvl="2">
              <a:spcAft>
                <a:spcPts val="0"/>
              </a:spcAft>
            </a:pPr>
            <a:r>
              <a:rPr lang="en-US">
                <a:ea typeface="+mn-lt"/>
                <a:cs typeface="+mn-lt"/>
              </a:rPr>
              <a:t>So you pick Model A!  (Note, model A is more accurate overall)</a:t>
            </a:r>
            <a:endParaRPr lang="en-US">
              <a:ea typeface="+mn-lt"/>
            </a:endParaRPr>
          </a:p>
          <a:p>
            <a:pPr>
              <a:spcAft>
                <a:spcPts val="0"/>
              </a:spcAft>
              <a:buFont typeface="Arial" panose="02070309020205020404" pitchFamily="49" charset="0"/>
              <a:buChar char="•"/>
            </a:pPr>
            <a:r>
              <a:rPr lang="en-US">
                <a:ea typeface="+mn-lt"/>
                <a:cs typeface="+mn-lt"/>
              </a:rPr>
              <a:t>On the other hand, if at training time, you upweight the fraud cases to be worth 25 times as much (e.g. they get a weight of 25, and the no fraud records get a weight of 1), then consider what happens: </a:t>
            </a:r>
            <a:endParaRPr lang="en-US">
              <a:latin typeface="Arial"/>
              <a:ea typeface="+mn-lt"/>
            </a:endParaRPr>
          </a:p>
          <a:p>
            <a:pPr lvl="2">
              <a:spcAft>
                <a:spcPts val="0"/>
              </a:spcAft>
            </a:pPr>
            <a:r>
              <a:rPr lang="en-US">
                <a:latin typeface="Arial"/>
                <a:ea typeface="+mn-lt"/>
                <a:cs typeface="+mn-lt"/>
              </a:rPr>
              <a:t>Model A has a net accuracy of: 100*0.99/(0.99+0.01*25) + 0*0.01*25/(0.99+0.01*25) = 79.84% </a:t>
            </a:r>
            <a:endParaRPr lang="en-US">
              <a:latin typeface="Arial"/>
              <a:ea typeface="+mn-lt"/>
            </a:endParaRPr>
          </a:p>
          <a:p>
            <a:pPr lvl="2">
              <a:spcAft>
                <a:spcPts val="0"/>
              </a:spcAft>
            </a:pPr>
            <a:r>
              <a:rPr lang="en-US">
                <a:ea typeface="+mn-lt"/>
                <a:cs typeface="+mn-lt"/>
              </a:rPr>
              <a:t>Model B has a net accuracy of: 80*0.99/(0.99+0.01*25) + 95*0.01*25/(0.99+0.01*25) = 83.02% </a:t>
            </a:r>
            <a:endParaRPr lang="en-US">
              <a:ea typeface="+mn-lt"/>
            </a:endParaRPr>
          </a:p>
          <a:p>
            <a:pPr lvl="2">
              <a:spcAft>
                <a:spcPts val="0"/>
              </a:spcAft>
            </a:pPr>
            <a:r>
              <a:rPr lang="en-US">
                <a:ea typeface="+mn-lt"/>
                <a:cs typeface="+mn-lt"/>
              </a:rPr>
              <a:t>So you pick Model B!   </a:t>
            </a:r>
            <a:endParaRPr lang="en-US">
              <a:ea typeface="+mn-lt"/>
            </a:endParaRPr>
          </a:p>
          <a:p>
            <a:endParaRPr lang="en-US">
              <a:ea typeface="+mn-lt"/>
            </a:endParaRPr>
          </a:p>
        </p:txBody>
      </p:sp>
      <p:sp>
        <p:nvSpPr>
          <p:cNvPr id="4" name="Slide Number Placeholder 3">
            <a:extLst>
              <a:ext uri="{FF2B5EF4-FFF2-40B4-BE49-F238E27FC236}">
                <a16:creationId xmlns:a16="http://schemas.microsoft.com/office/drawing/2014/main" id="{9A7FB9AA-8554-4A47-979B-4063DAD842F8}"/>
              </a:ext>
            </a:extLst>
          </p:cNvPr>
          <p:cNvSpPr>
            <a:spLocks noGrp="1"/>
          </p:cNvSpPr>
          <p:nvPr>
            <p:ph type="sldNum" sz="quarter" idx="11"/>
          </p:nvPr>
        </p:nvSpPr>
        <p:spPr/>
        <p:txBody>
          <a:bodyPr/>
          <a:lstStyle/>
          <a:p>
            <a:fld id="{62BE45D2-24EC-483D-9D84-EF3B6D0F5C69}" type="slidenum">
              <a:rPr lang="de-DE" dirty="0" smtClean="0"/>
              <a:pPr/>
              <a:t>386</a:t>
            </a:fld>
            <a:endParaRPr lang="de-DE"/>
          </a:p>
        </p:txBody>
      </p:sp>
    </p:spTree>
    <p:custDataLst>
      <p:tags r:id="rId1"/>
    </p:custDataLst>
    <p:extLst>
      <p:ext uri="{BB962C8B-B14F-4D97-AF65-F5344CB8AC3E}">
        <p14:creationId xmlns:p14="http://schemas.microsoft.com/office/powerpoint/2010/main" val="404450867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2C67-0E7D-42FB-BBE6-986B62400A7F}"/>
              </a:ext>
            </a:extLst>
          </p:cNvPr>
          <p:cNvSpPr>
            <a:spLocks noGrp="1"/>
          </p:cNvSpPr>
          <p:nvPr>
            <p:ph type="title"/>
          </p:nvPr>
        </p:nvSpPr>
        <p:spPr/>
        <p:txBody>
          <a:bodyPr/>
          <a:lstStyle/>
          <a:p>
            <a:r>
              <a:rPr lang="en-US">
                <a:latin typeface="Arial"/>
                <a:cs typeface="Arial"/>
              </a:rPr>
              <a:t>Weighting in Knowledge Studio</a:t>
            </a:r>
            <a:endParaRPr lang="en-US"/>
          </a:p>
        </p:txBody>
      </p:sp>
      <p:sp>
        <p:nvSpPr>
          <p:cNvPr id="4" name="Text Placeholder 3">
            <a:extLst>
              <a:ext uri="{FF2B5EF4-FFF2-40B4-BE49-F238E27FC236}">
                <a16:creationId xmlns:a16="http://schemas.microsoft.com/office/drawing/2014/main" id="{C203A358-4E80-4F08-9AA9-D64788EE7F26}"/>
              </a:ext>
            </a:extLst>
          </p:cNvPr>
          <p:cNvSpPr>
            <a:spLocks noGrp="1"/>
          </p:cNvSpPr>
          <p:nvPr>
            <p:ph type="body" sz="quarter" idx="10"/>
          </p:nvPr>
        </p:nvSpPr>
        <p:spPr>
          <a:xfrm>
            <a:off x="200025" y="794127"/>
            <a:ext cx="8651888" cy="3559578"/>
          </a:xfrm>
        </p:spPr>
        <p:txBody>
          <a:bodyPr vert="horz" lIns="91440" tIns="45720" rIns="91440" bIns="45720" rtlCol="0" anchor="t">
            <a:noAutofit/>
          </a:bodyPr>
          <a:lstStyle/>
          <a:p>
            <a:r>
              <a:rPr lang="en-US">
                <a:ea typeface="+mn-lt"/>
                <a:cs typeface="+mn-lt"/>
              </a:rPr>
              <a:t>The weighting should only apply for the purposes of selecting the model which provides the best weighted-accuracy </a:t>
            </a:r>
            <a:endParaRPr lang="en-US"/>
          </a:p>
          <a:p>
            <a:r>
              <a:rPr lang="en-US">
                <a:ea typeface="+mn-lt"/>
                <a:cs typeface="+mn-lt"/>
              </a:rPr>
              <a:t>Only really exist inside the model training node</a:t>
            </a:r>
            <a:endParaRPr lang="en-US"/>
          </a:p>
          <a:p>
            <a:r>
              <a:rPr lang="en-US">
                <a:ea typeface="+mn-lt"/>
                <a:cs typeface="+mn-lt"/>
              </a:rPr>
              <a:t>Once the model is selected, the weighting has done its job</a:t>
            </a:r>
          </a:p>
          <a:p>
            <a:r>
              <a:rPr lang="en-US">
                <a:ea typeface="+mn-lt"/>
                <a:cs typeface="+mn-lt"/>
              </a:rPr>
              <a:t>The accuracy you report is the un-weighted accuracy</a:t>
            </a:r>
            <a:endParaRPr lang="en-US">
              <a:ea typeface="+mn-lt"/>
            </a:endParaRPr>
          </a:p>
          <a:p>
            <a:r>
              <a:rPr lang="en-US">
                <a:ea typeface="+mn-lt"/>
                <a:cs typeface="+mn-lt"/>
              </a:rPr>
              <a:t>The whole point of the weighting is to select a different model than what would have been chosen without weighting, one where the small category gets more accuracy (at the expense of overall accuracy). Once the model is selected, you use it like normal</a:t>
            </a:r>
            <a:endParaRPr lang="en-US"/>
          </a:p>
          <a:p>
            <a:r>
              <a:rPr lang="en-US">
                <a:cs typeface="Arial"/>
              </a:rPr>
              <a:t>Reminder:</a:t>
            </a:r>
            <a:endParaRPr lang="en-US"/>
          </a:p>
          <a:p>
            <a:pPr lvl="2"/>
            <a:r>
              <a:rPr lang="en-US">
                <a:latin typeface="Arial"/>
                <a:cs typeface="Arial"/>
              </a:rPr>
              <a:t>There is no need to include the weight in the scoring dataset</a:t>
            </a:r>
          </a:p>
          <a:p>
            <a:pPr lvl="2"/>
            <a:r>
              <a:rPr lang="en-US">
                <a:latin typeface="Arial"/>
                <a:cs typeface="Arial"/>
              </a:rPr>
              <a:t>Since the weight comes from the DV, you won’t even be able to include it in scoring if you were doing a real project, since you don’t know the DV at scoring time</a:t>
            </a:r>
          </a:p>
          <a:p>
            <a:pPr lvl="2">
              <a:buFont typeface="Arial" panose="02070309020205020404" pitchFamily="49" charset="0"/>
              <a:buChar char="•"/>
            </a:pPr>
            <a:r>
              <a:rPr lang="en-US">
                <a:latin typeface="Arial"/>
                <a:cs typeface="Arial"/>
              </a:rPr>
              <a:t>Weighting is used during </a:t>
            </a:r>
            <a:r>
              <a:rPr lang="en-US" b="1" i="1">
                <a:latin typeface="Arial"/>
                <a:cs typeface="Arial"/>
              </a:rPr>
              <a:t>the process of training the model</a:t>
            </a:r>
            <a:r>
              <a:rPr lang="en-US">
                <a:latin typeface="Arial"/>
                <a:cs typeface="Arial"/>
              </a:rPr>
              <a:t> (to affect the final coefficient values), but once the model is trained, the weighting doesn’t matter anymore, only the model itself (the coefficients) matters</a:t>
            </a:r>
            <a:endParaRPr lang="en-US">
              <a:latin typeface="Arial" panose="020B0604020202020204" pitchFamily="34" charset="0"/>
            </a:endParaRPr>
          </a:p>
          <a:p>
            <a:endParaRPr lang="en-US"/>
          </a:p>
        </p:txBody>
      </p:sp>
      <p:sp>
        <p:nvSpPr>
          <p:cNvPr id="3" name="Slide Number Placeholder 2">
            <a:extLst>
              <a:ext uri="{FF2B5EF4-FFF2-40B4-BE49-F238E27FC236}">
                <a16:creationId xmlns:a16="http://schemas.microsoft.com/office/drawing/2014/main" id="{2ECCC547-5B2D-4A17-ADE0-46DCC13D4A2C}"/>
              </a:ext>
            </a:extLst>
          </p:cNvPr>
          <p:cNvSpPr>
            <a:spLocks noGrp="1"/>
          </p:cNvSpPr>
          <p:nvPr>
            <p:ph type="sldNum" sz="quarter" idx="11"/>
          </p:nvPr>
        </p:nvSpPr>
        <p:spPr/>
        <p:txBody>
          <a:bodyPr/>
          <a:lstStyle/>
          <a:p>
            <a:fld id="{C51B5984-C094-0A42-BFB6-9F57449A1222}" type="slidenum">
              <a:rPr lang="en-US" dirty="0" smtClean="0"/>
              <a:pPr/>
              <a:t>387</a:t>
            </a:fld>
            <a:endParaRPr lang="en-US"/>
          </a:p>
        </p:txBody>
      </p:sp>
    </p:spTree>
    <p:custDataLst>
      <p:tags r:id="rId1"/>
    </p:custDataLst>
    <p:extLst>
      <p:ext uri="{BB962C8B-B14F-4D97-AF65-F5344CB8AC3E}">
        <p14:creationId xmlns:p14="http://schemas.microsoft.com/office/powerpoint/2010/main" val="295957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B439-AE07-4C27-8D07-2B660967DA2F}"/>
              </a:ext>
            </a:extLst>
          </p:cNvPr>
          <p:cNvSpPr>
            <a:spLocks noGrp="1"/>
          </p:cNvSpPr>
          <p:nvPr>
            <p:ph type="title"/>
          </p:nvPr>
        </p:nvSpPr>
        <p:spPr/>
        <p:txBody>
          <a:bodyPr/>
          <a:lstStyle/>
          <a:p>
            <a:r>
              <a:rPr lang="en-US">
                <a:latin typeface="Arial"/>
                <a:cs typeface="Arial"/>
              </a:rPr>
              <a:t>An example workflow </a:t>
            </a:r>
          </a:p>
        </p:txBody>
      </p:sp>
      <p:pic>
        <p:nvPicPr>
          <p:cNvPr id="3" name="Picture 3">
            <a:extLst>
              <a:ext uri="{FF2B5EF4-FFF2-40B4-BE49-F238E27FC236}">
                <a16:creationId xmlns:a16="http://schemas.microsoft.com/office/drawing/2014/main" id="{4F67CA57-EF98-417E-B291-F4BE0D43CD68}"/>
              </a:ext>
            </a:extLst>
          </p:cNvPr>
          <p:cNvPicPr>
            <a:picLocks noChangeAspect="1"/>
          </p:cNvPicPr>
          <p:nvPr/>
        </p:nvPicPr>
        <p:blipFill>
          <a:blip r:embed="rId3"/>
          <a:stretch>
            <a:fillRect/>
          </a:stretch>
        </p:blipFill>
        <p:spPr>
          <a:xfrm>
            <a:off x="1268625" y="908936"/>
            <a:ext cx="6125546" cy="3901453"/>
          </a:xfrm>
          <a:prstGeom prst="rect">
            <a:avLst/>
          </a:prstGeom>
        </p:spPr>
      </p:pic>
    </p:spTree>
    <p:custDataLst>
      <p:tags r:id="rId1"/>
    </p:custDataLst>
    <p:extLst>
      <p:ext uri="{BB962C8B-B14F-4D97-AF65-F5344CB8AC3E}">
        <p14:creationId xmlns:p14="http://schemas.microsoft.com/office/powerpoint/2010/main" val="211990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0202-9005-4BD1-B47E-CF09D4E3A7F7}"/>
              </a:ext>
            </a:extLst>
          </p:cNvPr>
          <p:cNvSpPr>
            <a:spLocks noGrp="1"/>
          </p:cNvSpPr>
          <p:nvPr>
            <p:ph type="title"/>
          </p:nvPr>
        </p:nvSpPr>
        <p:spPr/>
        <p:txBody>
          <a:bodyPr/>
          <a:lstStyle/>
          <a:p>
            <a:r>
              <a:rPr lang="en-US">
                <a:latin typeface="Arial"/>
                <a:cs typeface="Arial"/>
              </a:rPr>
              <a:t>Comparing Accuracy </a:t>
            </a:r>
            <a:endParaRPr lang="en-US"/>
          </a:p>
        </p:txBody>
      </p:sp>
      <p:sp>
        <p:nvSpPr>
          <p:cNvPr id="3" name="Slide Number Placeholder 2">
            <a:extLst>
              <a:ext uri="{FF2B5EF4-FFF2-40B4-BE49-F238E27FC236}">
                <a16:creationId xmlns:a16="http://schemas.microsoft.com/office/drawing/2014/main" id="{966153E8-B14B-4E89-AD10-9C1798655FB1}"/>
              </a:ext>
            </a:extLst>
          </p:cNvPr>
          <p:cNvSpPr>
            <a:spLocks noGrp="1"/>
          </p:cNvSpPr>
          <p:nvPr>
            <p:ph type="sldNum" sz="quarter" idx="10"/>
          </p:nvPr>
        </p:nvSpPr>
        <p:spPr/>
        <p:txBody>
          <a:bodyPr/>
          <a:lstStyle/>
          <a:p>
            <a:fld id="{C51B5984-C094-0A42-BFB6-9F57449A1222}" type="slidenum">
              <a:rPr lang="en-US" dirty="0" smtClean="0"/>
              <a:pPr/>
              <a:t>389</a:t>
            </a:fld>
            <a:endParaRPr lang="en-US"/>
          </a:p>
        </p:txBody>
      </p:sp>
      <p:pic>
        <p:nvPicPr>
          <p:cNvPr id="4" name="Picture 4" descr="A screenshot of a social media post&#10;&#10;Description generated with very high confidence">
            <a:extLst>
              <a:ext uri="{FF2B5EF4-FFF2-40B4-BE49-F238E27FC236}">
                <a16:creationId xmlns:a16="http://schemas.microsoft.com/office/drawing/2014/main" id="{6380F311-DD6E-4091-92D2-3F6916F3D4C8}"/>
              </a:ext>
            </a:extLst>
          </p:cNvPr>
          <p:cNvPicPr>
            <a:picLocks noChangeAspect="1"/>
          </p:cNvPicPr>
          <p:nvPr/>
        </p:nvPicPr>
        <p:blipFill>
          <a:blip r:embed="rId3"/>
          <a:stretch>
            <a:fillRect/>
          </a:stretch>
        </p:blipFill>
        <p:spPr>
          <a:xfrm>
            <a:off x="2452398" y="1096331"/>
            <a:ext cx="4153514" cy="3723763"/>
          </a:xfrm>
          <a:prstGeom prst="rect">
            <a:avLst/>
          </a:prstGeom>
        </p:spPr>
      </p:pic>
      <p:sp>
        <p:nvSpPr>
          <p:cNvPr id="8" name="Speech Bubble: Rectangle 7">
            <a:extLst>
              <a:ext uri="{FF2B5EF4-FFF2-40B4-BE49-F238E27FC236}">
                <a16:creationId xmlns:a16="http://schemas.microsoft.com/office/drawing/2014/main" id="{E3C2A66A-CCAB-46B9-B58C-6104C1739FB5}"/>
              </a:ext>
            </a:extLst>
          </p:cNvPr>
          <p:cNvSpPr/>
          <p:nvPr/>
        </p:nvSpPr>
        <p:spPr>
          <a:xfrm>
            <a:off x="6691755" y="2332791"/>
            <a:ext cx="1296655" cy="237491"/>
          </a:xfrm>
          <a:prstGeom prst="wedgeRectCallout">
            <a:avLst>
              <a:gd name="adj1" fmla="val -55776"/>
              <a:gd name="adj2" fmla="val 9434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Used weight</a:t>
            </a:r>
          </a:p>
        </p:txBody>
      </p:sp>
      <p:sp>
        <p:nvSpPr>
          <p:cNvPr id="5" name="TextBox 4">
            <a:extLst>
              <a:ext uri="{FF2B5EF4-FFF2-40B4-BE49-F238E27FC236}">
                <a16:creationId xmlns:a16="http://schemas.microsoft.com/office/drawing/2014/main" id="{A8917660-116C-44C5-B8F0-8B3FEE203BB2}"/>
              </a:ext>
            </a:extLst>
          </p:cNvPr>
          <p:cNvSpPr txBox="1"/>
          <p:nvPr/>
        </p:nvSpPr>
        <p:spPr>
          <a:xfrm>
            <a:off x="3200400" y="2387084"/>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a:p>
        </p:txBody>
      </p:sp>
    </p:spTree>
    <p:custDataLst>
      <p:tags r:id="rId1"/>
    </p:custDataLst>
    <p:extLst>
      <p:ext uri="{BB962C8B-B14F-4D97-AF65-F5344CB8AC3E}">
        <p14:creationId xmlns:p14="http://schemas.microsoft.com/office/powerpoint/2010/main" val="343612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pic>
        <p:nvPicPr>
          <p:cNvPr id="7" name="Picture 6">
            <a:extLst>
              <a:ext uri="{FF2B5EF4-FFF2-40B4-BE49-F238E27FC236}">
                <a16:creationId xmlns:a16="http://schemas.microsoft.com/office/drawing/2014/main" id="{B5B2DF8F-7A83-4EC5-85B2-7282933167D8}"/>
              </a:ext>
            </a:extLst>
          </p:cNvPr>
          <p:cNvPicPr>
            <a:picLocks noChangeAspect="1"/>
          </p:cNvPicPr>
          <p:nvPr/>
        </p:nvPicPr>
        <p:blipFill>
          <a:blip r:embed="rId4"/>
          <a:stretch>
            <a:fillRect/>
          </a:stretch>
        </p:blipFill>
        <p:spPr>
          <a:xfrm>
            <a:off x="5194207" y="457200"/>
            <a:ext cx="3916098" cy="4190164"/>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195C8AC3-32F6-4695-9AA2-3857A022799A}"/>
              </a:ext>
            </a:extLst>
          </p:cNvPr>
          <p:cNvSpPr>
            <a:spLocks noGrp="1"/>
          </p:cNvSpPr>
          <p:nvPr>
            <p:ph type="title"/>
          </p:nvPr>
        </p:nvSpPr>
        <p:spPr/>
        <p:txBody>
          <a:bodyPr/>
          <a:lstStyle/>
          <a:p>
            <a:r>
              <a:rPr lang="en-CA"/>
              <a:t>Importing Text Files </a:t>
            </a:r>
          </a:p>
        </p:txBody>
      </p:sp>
      <p:sp>
        <p:nvSpPr>
          <p:cNvPr id="3" name="Text Placeholder 2">
            <a:extLst>
              <a:ext uri="{FF2B5EF4-FFF2-40B4-BE49-F238E27FC236}">
                <a16:creationId xmlns:a16="http://schemas.microsoft.com/office/drawing/2014/main" id="{DDEA52AB-F5B8-4F0F-BBED-682ACA70B056}"/>
              </a:ext>
            </a:extLst>
          </p:cNvPr>
          <p:cNvSpPr>
            <a:spLocks noGrp="1"/>
          </p:cNvSpPr>
          <p:nvPr>
            <p:ph type="body" sz="quarter" idx="11"/>
          </p:nvPr>
        </p:nvSpPr>
        <p:spPr>
          <a:xfrm>
            <a:off x="121492" y="838063"/>
            <a:ext cx="5194207" cy="4593473"/>
          </a:xfrm>
        </p:spPr>
        <p:txBody>
          <a:bodyPr/>
          <a:lstStyle/>
          <a:p>
            <a:pPr>
              <a:buClrTx/>
            </a:pPr>
            <a:r>
              <a:rPr lang="en-CA"/>
              <a:t>Wizard Page 5 (for Text files):</a:t>
            </a:r>
          </a:p>
          <a:p>
            <a:pPr marL="628642" lvl="1" indent="-285750">
              <a:buClrTx/>
            </a:pPr>
            <a:r>
              <a:rPr lang="en-CA">
                <a:latin typeface="+mn-lt"/>
              </a:rPr>
              <a:t>Change field names (uncommon)</a:t>
            </a:r>
          </a:p>
          <a:p>
            <a:pPr marL="628642" lvl="1" indent="-285750">
              <a:buClrTx/>
            </a:pPr>
            <a:r>
              <a:rPr lang="en-CA">
                <a:latin typeface="+mn-lt"/>
              </a:rPr>
              <a:t>Set field types</a:t>
            </a:r>
          </a:p>
          <a:p>
            <a:pPr marL="857233" lvl="2" indent="-171450">
              <a:buClrTx/>
            </a:pPr>
            <a:r>
              <a:rPr lang="en-CA"/>
              <a:t>Default will be a guess based on the first 50 records</a:t>
            </a:r>
          </a:p>
          <a:p>
            <a:pPr marL="857233" lvl="2" indent="-171450">
              <a:buClrTx/>
            </a:pPr>
            <a:r>
              <a:rPr lang="en-CA"/>
              <a:t>This can be a source of problems, most commonly for fields with a  lot of nulls</a:t>
            </a:r>
          </a:p>
          <a:p>
            <a:pPr marL="628642" lvl="1" indent="-285750">
              <a:buClrTx/>
            </a:pPr>
            <a:r>
              <a:rPr lang="en-CA">
                <a:latin typeface="+mn-lt"/>
              </a:rPr>
              <a:t>Define date/time masks</a:t>
            </a:r>
          </a:p>
          <a:p>
            <a:pPr marL="628642" lvl="1" indent="-285750">
              <a:buClrTx/>
            </a:pPr>
            <a:r>
              <a:rPr lang="en-CA">
                <a:latin typeface="+mn-lt"/>
              </a:rPr>
              <a:t>Set precision</a:t>
            </a:r>
          </a:p>
          <a:p>
            <a:pPr marL="857233" lvl="2" indent="-171450">
              <a:buClrTx/>
            </a:pPr>
            <a:r>
              <a:rPr lang="en-CA"/>
              <a:t>Integer between -16 and 16</a:t>
            </a:r>
          </a:p>
          <a:p>
            <a:pPr marL="857233" lvl="2" indent="-171450">
              <a:buClrTx/>
            </a:pPr>
            <a:r>
              <a:rPr lang="en-CA"/>
              <a:t>2 means keep 2 decimal places</a:t>
            </a:r>
          </a:p>
          <a:p>
            <a:pPr marL="857233" lvl="2" indent="-171450">
              <a:buClrTx/>
            </a:pPr>
            <a:r>
              <a:rPr lang="en-CA"/>
              <a:t>-2 means round to the nearest hundred</a:t>
            </a:r>
          </a:p>
          <a:p>
            <a:pPr marL="857233" lvl="2" indent="-171450">
              <a:buClrTx/>
            </a:pPr>
            <a:r>
              <a:rPr lang="en-CA"/>
              <a:t>0 means keep everything</a:t>
            </a:r>
          </a:p>
          <a:p>
            <a:pPr marL="628642" lvl="1" indent="-285750">
              <a:buClrTx/>
            </a:pPr>
            <a:r>
              <a:rPr lang="en-CA">
                <a:latin typeface="+mn-lt"/>
              </a:rPr>
              <a:t>Import a sample</a:t>
            </a:r>
          </a:p>
          <a:p>
            <a:pPr marL="628642" lvl="1" indent="-285750">
              <a:buClrTx/>
            </a:pPr>
            <a:r>
              <a:rPr lang="en-CA">
                <a:latin typeface="+mn-lt"/>
              </a:rPr>
              <a:t>Preview data</a:t>
            </a:r>
            <a:endParaRPr lang="en-US">
              <a:latin typeface="+mn-lt"/>
            </a:endParaRPr>
          </a:p>
          <a:p>
            <a:endParaRPr lang="en-CA"/>
          </a:p>
        </p:txBody>
      </p:sp>
    </p:spTree>
    <p:custDataLst>
      <p:tags r:id="rId1"/>
    </p:custDataLst>
    <p:extLst>
      <p:ext uri="{BB962C8B-B14F-4D97-AF65-F5344CB8AC3E}">
        <p14:creationId xmlns:p14="http://schemas.microsoft.com/office/powerpoint/2010/main" val="112307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latin typeface="Arial"/>
                <a:cs typeface="Arial"/>
              </a:rPr>
              <a:t>Chapter 17: Cluster analysis</a:t>
            </a:r>
          </a:p>
        </p:txBody>
      </p:sp>
    </p:spTree>
    <p:custDataLst>
      <p:tags r:id="rId1"/>
    </p:custDataLst>
    <p:extLst>
      <p:ext uri="{BB962C8B-B14F-4D97-AF65-F5344CB8AC3E}">
        <p14:creationId xmlns:p14="http://schemas.microsoft.com/office/powerpoint/2010/main" val="237041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65BE5B-BF86-4607-B77A-60B1A0481872}"/>
              </a:ext>
            </a:extLst>
          </p:cNvPr>
          <p:cNvSpPr>
            <a:spLocks noGrp="1"/>
          </p:cNvSpPr>
          <p:nvPr>
            <p:ph type="body" sz="quarter" idx="11"/>
          </p:nvPr>
        </p:nvSpPr>
        <p:spPr/>
        <p:txBody>
          <a:bodyPr vert="horz" lIns="91440" tIns="45720" rIns="91440" bIns="45720" rtlCol="0" anchor="t">
            <a:noAutofit/>
          </a:bodyPr>
          <a:lstStyle/>
          <a:p>
            <a:r>
              <a:rPr lang="en-CA">
                <a:cs typeface="Arial"/>
              </a:rPr>
              <a:t>What is Cluster Analysis</a:t>
            </a:r>
          </a:p>
          <a:p>
            <a:r>
              <a:rPr lang="en-CA">
                <a:cs typeface="Arial"/>
              </a:rPr>
              <a:t>Simple Example</a:t>
            </a:r>
          </a:p>
          <a:p>
            <a:r>
              <a:rPr lang="en-CA">
                <a:cs typeface="Arial"/>
              </a:rPr>
              <a:t>Cluster Analysis In Knowledge Studio</a:t>
            </a:r>
          </a:p>
          <a:p>
            <a:pPr lvl="1"/>
            <a:r>
              <a:rPr lang="en-CA">
                <a:latin typeface="+mn-lt"/>
                <a:cs typeface="Arial"/>
              </a:rPr>
              <a:t>K-Means</a:t>
            </a:r>
          </a:p>
          <a:p>
            <a:pPr lvl="1"/>
            <a:r>
              <a:rPr lang="en-CA">
                <a:latin typeface="+mn-lt"/>
                <a:cs typeface="Arial"/>
              </a:rPr>
              <a:t>Expectation Maximization</a:t>
            </a:r>
          </a:p>
          <a:p>
            <a:r>
              <a:rPr lang="en-CA">
                <a:cs typeface="Arial"/>
              </a:rPr>
              <a:t>Standardizing Data</a:t>
            </a:r>
          </a:p>
          <a:p>
            <a:r>
              <a:rPr lang="en-CA">
                <a:cs typeface="Arial"/>
              </a:rPr>
              <a:t>Developing</a:t>
            </a:r>
            <a:r>
              <a:rPr lang="en-CA">
                <a:ea typeface="+mn-lt"/>
                <a:cs typeface="+mn-lt"/>
              </a:rPr>
              <a:t> Cluster Analysis in Knowledge Studio</a:t>
            </a:r>
            <a:endParaRPr lang="en-GB"/>
          </a:p>
          <a:p>
            <a:endParaRPr lang="en-CA"/>
          </a:p>
        </p:txBody>
      </p:sp>
      <p:sp>
        <p:nvSpPr>
          <p:cNvPr id="2" name="Title 1">
            <a:extLst>
              <a:ext uri="{FF2B5EF4-FFF2-40B4-BE49-F238E27FC236}">
                <a16:creationId xmlns:a16="http://schemas.microsoft.com/office/drawing/2014/main" id="{B352DB74-11CE-421B-B5A2-5EDD419A9C17}"/>
              </a:ext>
            </a:extLst>
          </p:cNvPr>
          <p:cNvSpPr>
            <a:spLocks noGrp="1"/>
          </p:cNvSpPr>
          <p:nvPr>
            <p:ph type="title"/>
          </p:nvPr>
        </p:nvSpPr>
        <p:spPr/>
        <p:txBody>
          <a:bodyPr/>
          <a:lstStyle/>
          <a:p>
            <a:r>
              <a:rPr lang="en-CA"/>
              <a:t>Contents </a:t>
            </a:r>
          </a:p>
        </p:txBody>
      </p:sp>
    </p:spTree>
    <p:custDataLst>
      <p:tags r:id="rId1"/>
    </p:custDataLst>
    <p:extLst>
      <p:ext uri="{BB962C8B-B14F-4D97-AF65-F5344CB8AC3E}">
        <p14:creationId xmlns:p14="http://schemas.microsoft.com/office/powerpoint/2010/main" val="315105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8" name="Picture 7">
            <a:extLst>
              <a:ext uri="{FF2B5EF4-FFF2-40B4-BE49-F238E27FC236}">
                <a16:creationId xmlns:a16="http://schemas.microsoft.com/office/drawing/2014/main" id="{B5B77751-AFBD-436D-878D-119813334482}"/>
              </a:ext>
            </a:extLst>
          </p:cNvPr>
          <p:cNvPicPr>
            <a:picLocks noChangeAspect="1"/>
          </p:cNvPicPr>
          <p:nvPr/>
        </p:nvPicPr>
        <p:blipFill>
          <a:blip r:embed="rId4"/>
          <a:stretch>
            <a:fillRect/>
          </a:stretch>
        </p:blipFill>
        <p:spPr>
          <a:xfrm>
            <a:off x="4959314" y="1043138"/>
            <a:ext cx="3706221" cy="3501197"/>
          </a:xfrm>
          <a:prstGeom prst="rect">
            <a:avLst/>
          </a:prstGeom>
        </p:spPr>
      </p:pic>
      <p:sp>
        <p:nvSpPr>
          <p:cNvPr id="6" name="Text Placeholder 5">
            <a:extLst>
              <a:ext uri="{FF2B5EF4-FFF2-40B4-BE49-F238E27FC236}">
                <a16:creationId xmlns:a16="http://schemas.microsoft.com/office/drawing/2014/main" id="{B50662D0-4EBF-454C-A8BB-6BAF7E3E2792}"/>
              </a:ext>
            </a:extLst>
          </p:cNvPr>
          <p:cNvSpPr>
            <a:spLocks noGrp="1"/>
          </p:cNvSpPr>
          <p:nvPr>
            <p:ph type="body" sz="quarter" idx="11"/>
          </p:nvPr>
        </p:nvSpPr>
        <p:spPr>
          <a:xfrm>
            <a:off x="457201" y="975278"/>
            <a:ext cx="4152314" cy="3445524"/>
          </a:xfrm>
        </p:spPr>
        <p:txBody>
          <a:bodyPr vert="horz" lIns="91440" tIns="45720" rIns="91440" bIns="45720" rtlCol="0" anchor="t">
            <a:noAutofit/>
          </a:bodyPr>
          <a:lstStyle/>
          <a:p>
            <a:r>
              <a:rPr lang="en-GB">
                <a:ea typeface="+mn-lt"/>
                <a:cs typeface="+mn-lt"/>
              </a:rPr>
              <a:t>Grouping method</a:t>
            </a:r>
            <a:endParaRPr lang="en-GB"/>
          </a:p>
          <a:p>
            <a:r>
              <a:rPr lang="en-GB">
                <a:ea typeface="+mn-lt"/>
                <a:cs typeface="+mn-lt"/>
              </a:rPr>
              <a:t>Based on similarity</a:t>
            </a:r>
            <a:endParaRPr lang="en-GB"/>
          </a:p>
          <a:p>
            <a:r>
              <a:rPr lang="en-GB">
                <a:ea typeface="+mn-lt"/>
                <a:cs typeface="+mn-lt"/>
              </a:rPr>
              <a:t>Segment data into subgroups with homogenous characteristics</a:t>
            </a:r>
            <a:endParaRPr lang="en-GB"/>
          </a:p>
          <a:p>
            <a:r>
              <a:rPr lang="en-GB">
                <a:ea typeface="+mn-lt"/>
                <a:cs typeface="+mn-lt"/>
              </a:rPr>
              <a:t>Unsupervised technique; no dependent variable</a:t>
            </a:r>
            <a:endParaRPr lang="en-GB"/>
          </a:p>
          <a:p>
            <a:r>
              <a:rPr lang="en-GB">
                <a:ea typeface="+mn-lt"/>
                <a:cs typeface="+mn-lt"/>
              </a:rPr>
              <a:t>Exploratory method ... no correct answer ... generate varying solutions</a:t>
            </a:r>
            <a:endParaRPr lang="en-GB"/>
          </a:p>
          <a:p>
            <a:pPr>
              <a:spcAft>
                <a:spcPts val="300"/>
              </a:spcAft>
            </a:pPr>
            <a:endParaRPr lang="en-GB"/>
          </a:p>
        </p:txBody>
      </p:sp>
      <p:sp>
        <p:nvSpPr>
          <p:cNvPr id="3" name="Title 2">
            <a:extLst>
              <a:ext uri="{FF2B5EF4-FFF2-40B4-BE49-F238E27FC236}">
                <a16:creationId xmlns:a16="http://schemas.microsoft.com/office/drawing/2014/main" id="{1C78EF66-5195-44C4-9D1B-027F63B4C46D}"/>
              </a:ext>
            </a:extLst>
          </p:cNvPr>
          <p:cNvSpPr>
            <a:spLocks noGrp="1"/>
          </p:cNvSpPr>
          <p:nvPr>
            <p:ph type="title"/>
          </p:nvPr>
        </p:nvSpPr>
        <p:spPr/>
        <p:txBody>
          <a:bodyPr/>
          <a:lstStyle/>
          <a:p>
            <a:r>
              <a:rPr lang="en-CA"/>
              <a:t>What is Cluster Analysis </a:t>
            </a:r>
          </a:p>
        </p:txBody>
      </p:sp>
    </p:spTree>
    <p:custDataLst>
      <p:tags r:id="rId1"/>
    </p:custDataLst>
    <p:extLst>
      <p:ext uri="{BB962C8B-B14F-4D97-AF65-F5344CB8AC3E}">
        <p14:creationId xmlns:p14="http://schemas.microsoft.com/office/powerpoint/2010/main" val="2739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100"/>
          </a:p>
        </p:txBody>
      </p:sp>
      <p:pic>
        <p:nvPicPr>
          <p:cNvPr id="8" name="Picture 7">
            <a:extLst>
              <a:ext uri="{FF2B5EF4-FFF2-40B4-BE49-F238E27FC236}">
                <a16:creationId xmlns:a16="http://schemas.microsoft.com/office/drawing/2014/main" id="{D9D99818-EAAC-48C9-9DCA-96AE6C8C62A7}"/>
              </a:ext>
            </a:extLst>
          </p:cNvPr>
          <p:cNvPicPr>
            <a:picLocks noChangeAspect="1"/>
          </p:cNvPicPr>
          <p:nvPr/>
        </p:nvPicPr>
        <p:blipFill>
          <a:blip r:embed="rId4"/>
          <a:stretch>
            <a:fillRect/>
          </a:stretch>
        </p:blipFill>
        <p:spPr>
          <a:xfrm>
            <a:off x="4704904" y="1286167"/>
            <a:ext cx="4096196" cy="2584707"/>
          </a:xfrm>
          <a:prstGeom prst="rect">
            <a:avLst/>
          </a:prstGeom>
        </p:spPr>
      </p:pic>
      <p:sp>
        <p:nvSpPr>
          <p:cNvPr id="4" name="Text Placeholder 3">
            <a:extLst>
              <a:ext uri="{FF2B5EF4-FFF2-40B4-BE49-F238E27FC236}">
                <a16:creationId xmlns:a16="http://schemas.microsoft.com/office/drawing/2014/main" id="{468D21CE-6359-4826-B5F3-E08A8303CA78}"/>
              </a:ext>
            </a:extLst>
          </p:cNvPr>
          <p:cNvSpPr>
            <a:spLocks noGrp="1"/>
          </p:cNvSpPr>
          <p:nvPr>
            <p:ph type="body" sz="quarter" idx="11"/>
          </p:nvPr>
        </p:nvSpPr>
        <p:spPr>
          <a:xfrm>
            <a:off x="457201" y="975278"/>
            <a:ext cx="4114800" cy="3445524"/>
          </a:xfrm>
        </p:spPr>
        <p:txBody>
          <a:bodyPr/>
          <a:lstStyle/>
          <a:p>
            <a:r>
              <a:rPr lang="en-GB"/>
              <a:t>This example is based on two fields to help keep it understandable, though generally more are used</a:t>
            </a:r>
          </a:p>
          <a:p>
            <a:r>
              <a:rPr lang="en-GB"/>
              <a:t>Note that some outlier are possible</a:t>
            </a:r>
          </a:p>
          <a:p>
            <a:pPr marL="685800" lvl="1" indent="-342900"/>
            <a:r>
              <a:rPr lang="en-GB">
                <a:latin typeface="+mn-lt"/>
              </a:rPr>
              <a:t>Implication:</a:t>
            </a:r>
          </a:p>
          <a:p>
            <a:pPr marL="685800" lvl="1" indent="-342900"/>
            <a:r>
              <a:rPr lang="en-GB">
                <a:latin typeface="+mn-lt"/>
              </a:rPr>
              <a:t>Could use clustering to identify anomalies, e.g. in Fraud Detection</a:t>
            </a:r>
          </a:p>
          <a:p>
            <a:r>
              <a:rPr lang="en-GB"/>
              <a:t>Clustering works best with continuous fields</a:t>
            </a:r>
          </a:p>
          <a:p>
            <a:r>
              <a:rPr lang="en-GB"/>
              <a:t>Can include discrete by dummy coding, but this often causes problems, such as lack of interpretability (which is usually a key goal in Cluster Analysis), or just weak clusters</a:t>
            </a:r>
          </a:p>
          <a:p>
            <a:endParaRPr lang="en-CA"/>
          </a:p>
        </p:txBody>
      </p:sp>
      <p:sp>
        <p:nvSpPr>
          <p:cNvPr id="3" name="Title 2">
            <a:extLst>
              <a:ext uri="{FF2B5EF4-FFF2-40B4-BE49-F238E27FC236}">
                <a16:creationId xmlns:a16="http://schemas.microsoft.com/office/drawing/2014/main" id="{31299BE5-C6A2-4E46-9885-553A4BD03905}"/>
              </a:ext>
            </a:extLst>
          </p:cNvPr>
          <p:cNvSpPr>
            <a:spLocks noGrp="1"/>
          </p:cNvSpPr>
          <p:nvPr>
            <p:ph type="title"/>
          </p:nvPr>
        </p:nvSpPr>
        <p:spPr/>
        <p:txBody>
          <a:bodyPr/>
          <a:lstStyle/>
          <a:p>
            <a:r>
              <a:rPr lang="en-CA"/>
              <a:t>Marketing Example</a:t>
            </a:r>
          </a:p>
        </p:txBody>
      </p:sp>
    </p:spTree>
    <p:custDataLst>
      <p:tags r:id="rId1"/>
    </p:custDataLst>
    <p:extLst>
      <p:ext uri="{BB962C8B-B14F-4D97-AF65-F5344CB8AC3E}">
        <p14:creationId xmlns:p14="http://schemas.microsoft.com/office/powerpoint/2010/main" val="168785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3" name="Picture 2">
            <a:extLst>
              <a:ext uri="{FF2B5EF4-FFF2-40B4-BE49-F238E27FC236}">
                <a16:creationId xmlns:a16="http://schemas.microsoft.com/office/drawing/2014/main" id="{7237D44A-A272-4531-B67E-1EA45C6CD25B}"/>
              </a:ext>
            </a:extLst>
          </p:cNvPr>
          <p:cNvPicPr>
            <a:picLocks noChangeAspect="1"/>
          </p:cNvPicPr>
          <p:nvPr/>
        </p:nvPicPr>
        <p:blipFill>
          <a:blip r:embed="rId4"/>
          <a:stretch>
            <a:fillRect/>
          </a:stretch>
        </p:blipFill>
        <p:spPr>
          <a:xfrm>
            <a:off x="4810977" y="975278"/>
            <a:ext cx="3504402" cy="3271322"/>
          </a:xfrm>
          <a:prstGeom prst="rect">
            <a:avLst/>
          </a:prstGeom>
          <a:ln>
            <a:solidFill>
              <a:schemeClr val="tx1">
                <a:lumMod val="50000"/>
                <a:lumOff val="50000"/>
              </a:schemeClr>
            </a:solidFill>
          </a:ln>
        </p:spPr>
      </p:pic>
      <p:sp>
        <p:nvSpPr>
          <p:cNvPr id="12" name="Text Placeholder 11">
            <a:extLst>
              <a:ext uri="{FF2B5EF4-FFF2-40B4-BE49-F238E27FC236}">
                <a16:creationId xmlns:a16="http://schemas.microsoft.com/office/drawing/2014/main" id="{5D761557-1552-4E78-BED8-592B3846A4BF}"/>
              </a:ext>
            </a:extLst>
          </p:cNvPr>
          <p:cNvSpPr>
            <a:spLocks noGrp="1"/>
          </p:cNvSpPr>
          <p:nvPr>
            <p:ph type="body" sz="quarter" idx="11"/>
          </p:nvPr>
        </p:nvSpPr>
        <p:spPr>
          <a:xfrm>
            <a:off x="457200" y="975278"/>
            <a:ext cx="3837668" cy="3445524"/>
          </a:xfrm>
        </p:spPr>
        <p:txBody>
          <a:bodyPr vert="horz" lIns="91440" tIns="45720" rIns="91440" bIns="45720" rtlCol="0" anchor="t">
            <a:noAutofit/>
          </a:bodyPr>
          <a:lstStyle/>
          <a:p>
            <a:r>
              <a:rPr lang="en-GB">
                <a:cs typeface="Arial"/>
              </a:rPr>
              <a:t>Two Methods</a:t>
            </a:r>
          </a:p>
          <a:p>
            <a:pPr lvl="1"/>
            <a:r>
              <a:rPr lang="en-GB">
                <a:latin typeface="Arial"/>
                <a:cs typeface="Arial"/>
              </a:rPr>
              <a:t>K-means</a:t>
            </a:r>
          </a:p>
          <a:p>
            <a:pPr lvl="1"/>
            <a:r>
              <a:rPr lang="en-GB">
                <a:latin typeface="Arial"/>
                <a:cs typeface="Arial"/>
              </a:rPr>
              <a:t>Expectation Maximization</a:t>
            </a:r>
            <a:endParaRPr lang="en-US">
              <a:latin typeface="Arial"/>
              <a:cs typeface="Arial"/>
            </a:endParaRPr>
          </a:p>
          <a:p>
            <a:endParaRPr lang="en-CA"/>
          </a:p>
        </p:txBody>
      </p:sp>
      <p:sp>
        <p:nvSpPr>
          <p:cNvPr id="7" name="Title 6">
            <a:extLst>
              <a:ext uri="{FF2B5EF4-FFF2-40B4-BE49-F238E27FC236}">
                <a16:creationId xmlns:a16="http://schemas.microsoft.com/office/drawing/2014/main" id="{F4012ADA-1A0D-49C8-9B22-3F1A97C66C34}"/>
              </a:ext>
            </a:extLst>
          </p:cNvPr>
          <p:cNvSpPr>
            <a:spLocks noGrp="1"/>
          </p:cNvSpPr>
          <p:nvPr>
            <p:ph type="title"/>
          </p:nvPr>
        </p:nvSpPr>
        <p:spPr/>
        <p:txBody>
          <a:bodyPr/>
          <a:lstStyle/>
          <a:p>
            <a:r>
              <a:rPr lang="en-CA"/>
              <a:t>Cluster Analysis in Knowledge Studio </a:t>
            </a:r>
          </a:p>
        </p:txBody>
      </p:sp>
    </p:spTree>
    <p:custDataLst>
      <p:tags r:id="rId1"/>
    </p:custDataLst>
    <p:extLst>
      <p:ext uri="{BB962C8B-B14F-4D97-AF65-F5344CB8AC3E}">
        <p14:creationId xmlns:p14="http://schemas.microsoft.com/office/powerpoint/2010/main" val="80236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1823BB7F-6F69-4404-ADC4-3E7EA1A4F764}"/>
              </a:ext>
            </a:extLst>
          </p:cNvPr>
          <p:cNvSpPr>
            <a:spLocks noGrp="1"/>
          </p:cNvSpPr>
          <p:nvPr>
            <p:ph type="body" sz="quarter" idx="11"/>
          </p:nvPr>
        </p:nvSpPr>
        <p:spPr>
          <a:xfrm>
            <a:off x="406561" y="787189"/>
            <a:ext cx="5799279" cy="3445524"/>
          </a:xfrm>
        </p:spPr>
        <p:txBody>
          <a:bodyPr vert="horz" lIns="91440" tIns="45720" rIns="91440" bIns="45720" rtlCol="0" anchor="t">
            <a:noAutofit/>
          </a:bodyPr>
          <a:lstStyle/>
          <a:p>
            <a:pPr>
              <a:spcAft>
                <a:spcPts val="200"/>
              </a:spcAft>
            </a:pPr>
            <a:r>
              <a:rPr lang="en-GB">
                <a:ea typeface="+mn-lt"/>
                <a:cs typeface="+mn-lt"/>
              </a:rPr>
              <a:t>K-means is blazingly fast compare to all other clustering techniques</a:t>
            </a:r>
            <a:endParaRPr lang="en-GB">
              <a:cs typeface="Arial"/>
            </a:endParaRPr>
          </a:p>
          <a:p>
            <a:pPr>
              <a:spcAft>
                <a:spcPts val="200"/>
              </a:spcAft>
            </a:pPr>
            <a:r>
              <a:rPr lang="en-GB">
                <a:cs typeface="Arial"/>
              </a:rPr>
              <a:t>Iterative process with a random start point</a:t>
            </a:r>
            <a:endParaRPr lang="en-US"/>
          </a:p>
          <a:p>
            <a:pPr marL="685800" lvl="1" indent="-342900">
              <a:spcAft>
                <a:spcPts val="200"/>
              </a:spcAft>
            </a:pPr>
            <a:r>
              <a:rPr lang="en-GB">
                <a:latin typeface="+mn-lt"/>
                <a:cs typeface="Arial"/>
              </a:rPr>
              <a:t>Start by assigning a bunch of cluster </a:t>
            </a:r>
            <a:r>
              <a:rPr lang="en-GB" err="1">
                <a:latin typeface="+mn-lt"/>
                <a:cs typeface="Arial"/>
              </a:rPr>
              <a:t>centers</a:t>
            </a:r>
            <a:r>
              <a:rPr lang="en-GB">
                <a:latin typeface="+mn-lt"/>
                <a:cs typeface="Arial"/>
              </a:rPr>
              <a:t> (at random) </a:t>
            </a:r>
            <a:endParaRPr lang="en-GB">
              <a:latin typeface="+mn-lt"/>
            </a:endParaRPr>
          </a:p>
          <a:p>
            <a:pPr marL="685800" lvl="1" indent="-342900">
              <a:spcAft>
                <a:spcPts val="200"/>
              </a:spcAft>
            </a:pPr>
            <a:r>
              <a:rPr lang="en-GB">
                <a:latin typeface="+mn-lt"/>
                <a:cs typeface="Arial"/>
              </a:rPr>
              <a:t>Then assign each data point to </a:t>
            </a:r>
            <a:r>
              <a:rPr lang="en-US">
                <a:latin typeface="+mn-lt"/>
                <a:cs typeface="Arial"/>
              </a:rPr>
              <a:t>the nearest centroid to that individual data point</a:t>
            </a:r>
          </a:p>
          <a:p>
            <a:pPr marL="1028700" lvl="2" indent="-342900">
              <a:spcAft>
                <a:spcPts val="200"/>
              </a:spcAft>
            </a:pPr>
            <a:r>
              <a:rPr lang="en-US">
                <a:cs typeface="Arial"/>
              </a:rPr>
              <a:t>Computes the distance between the data point and centroid for every cluster. That distance could be Euclidean (in Knowledge Studio it’s Euclidean) and then picks the cluster which has the minimum distance to it</a:t>
            </a:r>
            <a:endParaRPr lang="en-GB">
              <a:cs typeface="Arial"/>
            </a:endParaRPr>
          </a:p>
          <a:p>
            <a:pPr marL="685800" lvl="1" indent="-342900">
              <a:spcAft>
                <a:spcPts val="200"/>
              </a:spcAft>
            </a:pPr>
            <a:r>
              <a:rPr lang="en-GB">
                <a:latin typeface="+mn-lt"/>
                <a:cs typeface="Arial"/>
              </a:rPr>
              <a:t>Then recalculate the new cluster centres</a:t>
            </a:r>
          </a:p>
          <a:p>
            <a:pPr marL="1028700" lvl="2" indent="-342900">
              <a:spcAft>
                <a:spcPts val="200"/>
              </a:spcAft>
            </a:pPr>
            <a:r>
              <a:rPr lang="en-US">
                <a:cs typeface="Arial"/>
              </a:rPr>
              <a:t>Takes all the data points that fall into a cluster in the previous step, and averages them out</a:t>
            </a:r>
          </a:p>
          <a:p>
            <a:pPr marL="685800" lvl="1" indent="-342900">
              <a:spcAft>
                <a:spcPts val="200"/>
              </a:spcAft>
            </a:pPr>
            <a:r>
              <a:rPr lang="en-GB">
                <a:latin typeface="+mn-lt"/>
                <a:cs typeface="Arial"/>
              </a:rPr>
              <a:t>Repeat </a:t>
            </a:r>
            <a:r>
              <a:rPr lang="en-US">
                <a:latin typeface="+mn-lt"/>
                <a:cs typeface="Arial"/>
              </a:rPr>
              <a:t>until no points change cluster memberships and at that point. The algorithm has converged </a:t>
            </a:r>
            <a:endParaRPr lang="en-GB">
              <a:latin typeface="+mn-lt"/>
            </a:endParaRPr>
          </a:p>
          <a:p>
            <a:pPr>
              <a:spcAft>
                <a:spcPts val="200"/>
              </a:spcAft>
            </a:pPr>
            <a:r>
              <a:rPr lang="en-GB">
                <a:cs typeface="Arial"/>
              </a:rPr>
              <a:t>Process stops when clusters converge, or a maximum number of iterations is hit</a:t>
            </a:r>
          </a:p>
          <a:p>
            <a:pPr>
              <a:spcAft>
                <a:spcPts val="200"/>
              </a:spcAft>
            </a:pPr>
            <a:r>
              <a:rPr lang="en-GB">
                <a:cs typeface="Arial"/>
              </a:rPr>
              <a:t>Note that you must specify a number of clusters to start with, though you may end up with less (but not more)</a:t>
            </a:r>
          </a:p>
          <a:p>
            <a:endParaRPr lang="en-CA"/>
          </a:p>
        </p:txBody>
      </p:sp>
      <p:sp>
        <p:nvSpPr>
          <p:cNvPr id="3" name="Title 2">
            <a:extLst>
              <a:ext uri="{FF2B5EF4-FFF2-40B4-BE49-F238E27FC236}">
                <a16:creationId xmlns:a16="http://schemas.microsoft.com/office/drawing/2014/main" id="{044B0112-06A9-4743-B5AE-1F61BC769E8C}"/>
              </a:ext>
            </a:extLst>
          </p:cNvPr>
          <p:cNvSpPr>
            <a:spLocks noGrp="1"/>
          </p:cNvSpPr>
          <p:nvPr>
            <p:ph type="title"/>
          </p:nvPr>
        </p:nvSpPr>
        <p:spPr/>
        <p:txBody>
          <a:bodyPr/>
          <a:lstStyle/>
          <a:p>
            <a:r>
              <a:rPr lang="en-CA"/>
              <a:t>K-Means </a:t>
            </a:r>
          </a:p>
        </p:txBody>
      </p:sp>
      <p:pic>
        <p:nvPicPr>
          <p:cNvPr id="2" name="Picture 1">
            <a:extLst>
              <a:ext uri="{FF2B5EF4-FFF2-40B4-BE49-F238E27FC236}">
                <a16:creationId xmlns:a16="http://schemas.microsoft.com/office/drawing/2014/main" id="{B22F0C78-4C27-4530-A22B-AACC8B0A1386}"/>
              </a:ext>
            </a:extLst>
          </p:cNvPr>
          <p:cNvPicPr>
            <a:picLocks noChangeAspect="1"/>
          </p:cNvPicPr>
          <p:nvPr/>
        </p:nvPicPr>
        <p:blipFill>
          <a:blip r:embed="rId4"/>
          <a:stretch>
            <a:fillRect/>
          </a:stretch>
        </p:blipFill>
        <p:spPr>
          <a:xfrm>
            <a:off x="6211178" y="1444133"/>
            <a:ext cx="2773257" cy="2050709"/>
          </a:xfrm>
          <a:prstGeom prst="rect">
            <a:avLst/>
          </a:prstGeom>
        </p:spPr>
      </p:pic>
    </p:spTree>
    <p:custDataLst>
      <p:tags r:id="rId1"/>
    </p:custDataLst>
    <p:extLst>
      <p:ext uri="{BB962C8B-B14F-4D97-AF65-F5344CB8AC3E}">
        <p14:creationId xmlns:p14="http://schemas.microsoft.com/office/powerpoint/2010/main" val="135810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4ED9D8-7E0E-42CB-A197-09FC4567C4BF}"/>
              </a:ext>
            </a:extLst>
          </p:cNvPr>
          <p:cNvSpPr>
            <a:spLocks noGrp="1"/>
          </p:cNvSpPr>
          <p:nvPr>
            <p:ph type="body" sz="quarter" idx="11"/>
          </p:nvPr>
        </p:nvSpPr>
        <p:spPr>
          <a:xfrm>
            <a:off x="457200" y="1023574"/>
            <a:ext cx="4458103" cy="3445524"/>
          </a:xfrm>
        </p:spPr>
        <p:txBody>
          <a:bodyPr vert="horz" lIns="91440" tIns="45720" rIns="91440" bIns="45720" rtlCol="0" anchor="t">
            <a:noAutofit/>
          </a:bodyPr>
          <a:lstStyle/>
          <a:p>
            <a:pPr>
              <a:spcAft>
                <a:spcPts val="300"/>
              </a:spcAft>
            </a:pPr>
            <a:r>
              <a:rPr lang="en-GB">
                <a:ea typeface="+mn-lt"/>
                <a:cs typeface="+mn-lt"/>
              </a:rPr>
              <a:t>Computes</a:t>
            </a:r>
            <a:r>
              <a:rPr lang="en-GB" i="1">
                <a:ea typeface="+mn-lt"/>
                <a:cs typeface="+mn-lt"/>
              </a:rPr>
              <a:t> probability</a:t>
            </a:r>
            <a:r>
              <a:rPr lang="en-GB">
                <a:ea typeface="+mn-lt"/>
                <a:cs typeface="+mn-lt"/>
              </a:rPr>
              <a:t> of cluster membership</a:t>
            </a:r>
            <a:endParaRPr lang="en-US">
              <a:ea typeface="+mn-lt"/>
              <a:cs typeface="+mn-lt"/>
            </a:endParaRPr>
          </a:p>
          <a:p>
            <a:pPr>
              <a:spcAft>
                <a:spcPts val="300"/>
              </a:spcAft>
            </a:pPr>
            <a:r>
              <a:rPr lang="en-GB">
                <a:ea typeface="+mn-lt"/>
                <a:cs typeface="+mn-lt"/>
              </a:rPr>
              <a:t>Based on one or more probability distributions</a:t>
            </a:r>
            <a:endParaRPr lang="en-US">
              <a:ea typeface="+mn-lt"/>
              <a:cs typeface="+mn-lt"/>
            </a:endParaRPr>
          </a:p>
          <a:p>
            <a:pPr marL="628650" lvl="1">
              <a:spcAft>
                <a:spcPts val="300"/>
              </a:spcAft>
            </a:pPr>
            <a:r>
              <a:rPr lang="en-US">
                <a:latin typeface="Arial"/>
                <a:cs typeface="Arial"/>
              </a:rPr>
              <a:t>EM computes the probability that a data point goes into the K1 or the K2. That’s why it’s also called soft clustering</a:t>
            </a:r>
            <a:endParaRPr lang="en-US">
              <a:latin typeface="Arial"/>
              <a:ea typeface="+mn-lt"/>
              <a:cs typeface="Arial"/>
            </a:endParaRPr>
          </a:p>
          <a:p>
            <a:pPr>
              <a:spcAft>
                <a:spcPts val="300"/>
              </a:spcAft>
            </a:pPr>
            <a:r>
              <a:rPr lang="en-US">
                <a:ea typeface="+mn-lt"/>
                <a:cs typeface="+mn-lt"/>
              </a:rPr>
              <a:t>Once it has computed probability for data points assignments, re-estimates the means and the variances to fit the points. </a:t>
            </a:r>
          </a:p>
          <a:p>
            <a:pPr>
              <a:spcAft>
                <a:spcPts val="300"/>
              </a:spcAft>
            </a:pPr>
            <a:r>
              <a:rPr lang="en-US">
                <a:ea typeface="+mn-lt"/>
                <a:cs typeface="+mn-lt"/>
              </a:rPr>
              <a:t>And then just like K-Means keeps iterating this until it converges </a:t>
            </a:r>
            <a:endParaRPr lang="en-GB">
              <a:ea typeface="+mn-lt"/>
              <a:cs typeface="+mn-lt"/>
            </a:endParaRPr>
          </a:p>
          <a:p>
            <a:pPr>
              <a:spcAft>
                <a:spcPts val="300"/>
              </a:spcAft>
            </a:pPr>
            <a:r>
              <a:rPr lang="en-GB">
                <a:ea typeface="+mn-lt"/>
                <a:cs typeface="+mn-lt"/>
              </a:rPr>
              <a:t>Goal: find clusters to maximize likelihood that individual records belong to single clusters (as opposed to other clusters)</a:t>
            </a:r>
            <a:endParaRPr lang="en-US"/>
          </a:p>
        </p:txBody>
      </p:sp>
      <p:sp>
        <p:nvSpPr>
          <p:cNvPr id="3" name="Title 2">
            <a:extLst>
              <a:ext uri="{FF2B5EF4-FFF2-40B4-BE49-F238E27FC236}">
                <a16:creationId xmlns:a16="http://schemas.microsoft.com/office/drawing/2014/main" id="{109D57A4-D63C-431B-845E-22A3B43353F5}"/>
              </a:ext>
            </a:extLst>
          </p:cNvPr>
          <p:cNvSpPr>
            <a:spLocks noGrp="1"/>
          </p:cNvSpPr>
          <p:nvPr>
            <p:ph type="title"/>
          </p:nvPr>
        </p:nvSpPr>
        <p:spPr/>
        <p:txBody>
          <a:bodyPr/>
          <a:lstStyle/>
          <a:p>
            <a:r>
              <a:rPr lang="en-CA"/>
              <a:t>Expectation Maximization</a:t>
            </a:r>
            <a:endParaRPr lang="en-US"/>
          </a:p>
        </p:txBody>
      </p:sp>
      <p:sp>
        <p:nvSpPr>
          <p:cNvPr id="4" name="Slide Number Placeholder 3">
            <a:extLst>
              <a:ext uri="{FF2B5EF4-FFF2-40B4-BE49-F238E27FC236}">
                <a16:creationId xmlns:a16="http://schemas.microsoft.com/office/drawing/2014/main" id="{928A7B46-AA29-46BB-B1BC-9737BCBDA540}"/>
              </a:ext>
            </a:extLst>
          </p:cNvPr>
          <p:cNvSpPr>
            <a:spLocks noGrp="1"/>
          </p:cNvSpPr>
          <p:nvPr>
            <p:ph type="sldNum" sz="quarter" idx="10"/>
          </p:nvPr>
        </p:nvSpPr>
        <p:spPr/>
        <p:txBody>
          <a:bodyPr/>
          <a:lstStyle/>
          <a:p>
            <a:fld id="{C51B5984-C094-0A42-BFB6-9F57449A1222}" type="slidenum">
              <a:rPr lang="en-US" dirty="0" smtClean="0"/>
              <a:pPr/>
              <a:t>396</a:t>
            </a:fld>
            <a:endParaRPr lang="en-US"/>
          </a:p>
        </p:txBody>
      </p:sp>
      <p:pic>
        <p:nvPicPr>
          <p:cNvPr id="6" name="Picture 5" descr="A picture containing food&#10;&#10;Description generated with very high confidence">
            <a:extLst>
              <a:ext uri="{FF2B5EF4-FFF2-40B4-BE49-F238E27FC236}">
                <a16:creationId xmlns:a16="http://schemas.microsoft.com/office/drawing/2014/main" id="{22786D98-E8DF-4D75-8E9B-F7C784146DD9}"/>
              </a:ext>
            </a:extLst>
          </p:cNvPr>
          <p:cNvPicPr>
            <a:picLocks noChangeAspect="1"/>
          </p:cNvPicPr>
          <p:nvPr/>
        </p:nvPicPr>
        <p:blipFill>
          <a:blip r:embed="rId4"/>
          <a:stretch>
            <a:fillRect/>
          </a:stretch>
        </p:blipFill>
        <p:spPr>
          <a:xfrm>
            <a:off x="5463193" y="1024914"/>
            <a:ext cx="3109631" cy="3090070"/>
          </a:xfrm>
          <a:prstGeom prst="rect">
            <a:avLst/>
          </a:prstGeom>
        </p:spPr>
      </p:pic>
    </p:spTree>
    <p:custDataLst>
      <p:tags r:id="rId1"/>
    </p:custDataLst>
    <p:extLst>
      <p:ext uri="{BB962C8B-B14F-4D97-AF65-F5344CB8AC3E}">
        <p14:creationId xmlns:p14="http://schemas.microsoft.com/office/powerpoint/2010/main" val="288925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grpSp>
        <p:nvGrpSpPr>
          <p:cNvPr id="11" name="Group 10">
            <a:extLst>
              <a:ext uri="{FF2B5EF4-FFF2-40B4-BE49-F238E27FC236}">
                <a16:creationId xmlns:a16="http://schemas.microsoft.com/office/drawing/2014/main" id="{814B6153-9DE6-4FCB-B5FE-5E43390A84B4}"/>
              </a:ext>
            </a:extLst>
          </p:cNvPr>
          <p:cNvGrpSpPr/>
          <p:nvPr/>
        </p:nvGrpSpPr>
        <p:grpSpPr>
          <a:xfrm>
            <a:off x="5821386" y="1335418"/>
            <a:ext cx="3085838" cy="2473664"/>
            <a:chOff x="7733432" y="1222454"/>
            <a:chExt cx="4365015" cy="3779463"/>
          </a:xfrm>
        </p:grpSpPr>
        <p:grpSp>
          <p:nvGrpSpPr>
            <p:cNvPr id="9" name="Group 8">
              <a:extLst>
                <a:ext uri="{FF2B5EF4-FFF2-40B4-BE49-F238E27FC236}">
                  <a16:creationId xmlns:a16="http://schemas.microsoft.com/office/drawing/2014/main" id="{E344F9DE-55E1-4263-9DCF-D0B91D26F8D6}"/>
                </a:ext>
              </a:extLst>
            </p:cNvPr>
            <p:cNvGrpSpPr/>
            <p:nvPr/>
          </p:nvGrpSpPr>
          <p:grpSpPr>
            <a:xfrm>
              <a:off x="7733432" y="1222454"/>
              <a:ext cx="4365015" cy="3779463"/>
              <a:chOff x="7819715" y="1224337"/>
              <a:chExt cx="4365015" cy="3779463"/>
            </a:xfrm>
          </p:grpSpPr>
          <p:pic>
            <p:nvPicPr>
              <p:cNvPr id="8" name="Picture 7">
                <a:extLst>
                  <a:ext uri="{FF2B5EF4-FFF2-40B4-BE49-F238E27FC236}">
                    <a16:creationId xmlns:a16="http://schemas.microsoft.com/office/drawing/2014/main" id="{70C9BC13-D207-420B-BD24-E8B4CE70F502}"/>
                  </a:ext>
                </a:extLst>
              </p:cNvPr>
              <p:cNvPicPr>
                <a:picLocks noChangeAspect="1"/>
              </p:cNvPicPr>
              <p:nvPr/>
            </p:nvPicPr>
            <p:blipFill>
              <a:blip r:embed="rId4" cstate="print"/>
              <a:srcRect l="3168" t="15944" r="25459" b="4910"/>
              <a:stretch>
                <a:fillRect/>
              </a:stretch>
            </p:blipFill>
            <p:spPr bwMode="auto">
              <a:xfrm>
                <a:off x="7819715" y="1224337"/>
                <a:ext cx="4365015" cy="3779463"/>
              </a:xfrm>
              <a:prstGeom prst="rect">
                <a:avLst/>
              </a:prstGeom>
              <a:noFill/>
              <a:ln w="9525">
                <a:noFill/>
                <a:miter lim="800000"/>
                <a:headEnd/>
                <a:tailEnd/>
              </a:ln>
            </p:spPr>
          </p:pic>
          <p:sp>
            <p:nvSpPr>
              <p:cNvPr id="7" name="Rectangle 6">
                <a:extLst>
                  <a:ext uri="{FF2B5EF4-FFF2-40B4-BE49-F238E27FC236}">
                    <a16:creationId xmlns:a16="http://schemas.microsoft.com/office/drawing/2014/main" id="{475725FB-FD08-4118-A680-C15C1154B2C7}"/>
                  </a:ext>
                </a:extLst>
              </p:cNvPr>
              <p:cNvSpPr/>
              <p:nvPr/>
            </p:nvSpPr>
            <p:spPr>
              <a:xfrm>
                <a:off x="9648825" y="1345594"/>
                <a:ext cx="972522" cy="380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grpSp>
        <p:sp>
          <p:nvSpPr>
            <p:cNvPr id="3" name="TextBox 2">
              <a:extLst>
                <a:ext uri="{FF2B5EF4-FFF2-40B4-BE49-F238E27FC236}">
                  <a16:creationId xmlns:a16="http://schemas.microsoft.com/office/drawing/2014/main" id="{920C571A-2F3F-482C-9AD6-CE009DB20C18}"/>
                </a:ext>
              </a:extLst>
            </p:cNvPr>
            <p:cNvSpPr txBox="1"/>
            <p:nvPr/>
          </p:nvSpPr>
          <p:spPr>
            <a:xfrm>
              <a:off x="9429679" y="1383634"/>
              <a:ext cx="1238250" cy="337006"/>
            </a:xfrm>
            <a:prstGeom prst="rect">
              <a:avLst/>
            </a:prstGeom>
            <a:noFill/>
          </p:spPr>
          <p:txBody>
            <a:bodyPr wrap="square" rtlCol="0">
              <a:spAutoFit/>
            </a:bodyPr>
            <a:lstStyle/>
            <a:p>
              <a:r>
                <a:rPr lang="en-CA" sz="1013"/>
                <a:t>(22,22000)</a:t>
              </a:r>
            </a:p>
          </p:txBody>
        </p:sp>
      </p:grpSp>
      <p:sp>
        <p:nvSpPr>
          <p:cNvPr id="12" name="Text Placeholder 11">
            <a:extLst>
              <a:ext uri="{FF2B5EF4-FFF2-40B4-BE49-F238E27FC236}">
                <a16:creationId xmlns:a16="http://schemas.microsoft.com/office/drawing/2014/main" id="{8CF2935A-8C82-4152-A329-93DF91E8FAAC}"/>
              </a:ext>
            </a:extLst>
          </p:cNvPr>
          <p:cNvSpPr>
            <a:spLocks noGrp="1"/>
          </p:cNvSpPr>
          <p:nvPr>
            <p:ph type="body" sz="quarter" idx="11"/>
          </p:nvPr>
        </p:nvSpPr>
        <p:spPr>
          <a:xfrm>
            <a:off x="457200" y="975278"/>
            <a:ext cx="5446541" cy="3445524"/>
          </a:xfrm>
        </p:spPr>
        <p:txBody>
          <a:bodyPr vert="horz" lIns="91440" tIns="45720" rIns="91440" bIns="45720" rtlCol="0" anchor="t">
            <a:noAutofit/>
          </a:bodyPr>
          <a:lstStyle/>
          <a:p>
            <a:r>
              <a:rPr lang="en-GB">
                <a:cs typeface="Arial"/>
              </a:rPr>
              <a:t>If different fields are on different scales, one variable may dominate the clustering decisions</a:t>
            </a:r>
          </a:p>
          <a:p>
            <a:r>
              <a:rPr lang="en-GB">
                <a:cs typeface="Arial"/>
              </a:rPr>
              <a:t>Consider the case on the right</a:t>
            </a:r>
          </a:p>
          <a:p>
            <a:pPr marL="628650" lvl="1" indent="-285750"/>
            <a:r>
              <a:rPr lang="en-GB">
                <a:latin typeface="+mn-lt"/>
                <a:cs typeface="Arial"/>
              </a:rPr>
              <a:t>If income has standard units in the 1000s, then the difference between an income of 20,000 and 22,000 is small</a:t>
            </a:r>
          </a:p>
          <a:p>
            <a:pPr marL="628650" lvl="1" indent="-285750"/>
            <a:r>
              <a:rPr lang="en-GB">
                <a:latin typeface="+mn-lt"/>
                <a:cs typeface="Arial"/>
              </a:rPr>
              <a:t>The difference between an age of 18 and 22 might be more significant</a:t>
            </a:r>
          </a:p>
          <a:p>
            <a:pPr marL="628650" lvl="1" indent="-285750"/>
            <a:r>
              <a:rPr lang="en-GB">
                <a:latin typeface="+mn-lt"/>
                <a:cs typeface="Arial"/>
              </a:rPr>
              <a:t>But the reverse may be captured by an algorithm which doesn’t know about “standard units”</a:t>
            </a:r>
          </a:p>
          <a:p>
            <a:r>
              <a:rPr lang="en-GB">
                <a:cs typeface="Arial"/>
              </a:rPr>
              <a:t>In this case, Income will have a much larger impact on the distance between records, and therefore cluster membership</a:t>
            </a:r>
          </a:p>
          <a:p>
            <a:r>
              <a:rPr lang="en-GB">
                <a:cs typeface="Arial"/>
              </a:rPr>
              <a:t>Solution: standardize all data before clustering – in fact, this is done by default when clustering in Knowledge Studio</a:t>
            </a:r>
          </a:p>
          <a:p>
            <a:r>
              <a:rPr lang="en-GB"/>
              <a:t>Demo</a:t>
            </a:r>
          </a:p>
          <a:p>
            <a:endParaRPr lang="en-CA"/>
          </a:p>
        </p:txBody>
      </p:sp>
      <p:sp>
        <p:nvSpPr>
          <p:cNvPr id="6" name="Title 5">
            <a:extLst>
              <a:ext uri="{FF2B5EF4-FFF2-40B4-BE49-F238E27FC236}">
                <a16:creationId xmlns:a16="http://schemas.microsoft.com/office/drawing/2014/main" id="{7D227E69-3E41-4CE5-A937-3F823E0DC390}"/>
              </a:ext>
            </a:extLst>
          </p:cNvPr>
          <p:cNvSpPr>
            <a:spLocks noGrp="1"/>
          </p:cNvSpPr>
          <p:nvPr>
            <p:ph type="title"/>
          </p:nvPr>
        </p:nvSpPr>
        <p:spPr/>
        <p:txBody>
          <a:bodyPr/>
          <a:lstStyle/>
          <a:p>
            <a:r>
              <a:rPr lang="en-CA"/>
              <a:t>Best Practice – Standardizing Data </a:t>
            </a:r>
          </a:p>
        </p:txBody>
      </p:sp>
      <p:sp>
        <p:nvSpPr>
          <p:cNvPr id="2" name="Slide Number Placeholder 1">
            <a:extLst>
              <a:ext uri="{FF2B5EF4-FFF2-40B4-BE49-F238E27FC236}">
                <a16:creationId xmlns:a16="http://schemas.microsoft.com/office/drawing/2014/main" id="{9FA7FBF5-9BDA-464D-ABEF-05EE29BBA7C7}"/>
              </a:ext>
            </a:extLst>
          </p:cNvPr>
          <p:cNvSpPr>
            <a:spLocks noGrp="1"/>
          </p:cNvSpPr>
          <p:nvPr>
            <p:ph type="sldNum" sz="quarter" idx="10"/>
          </p:nvPr>
        </p:nvSpPr>
        <p:spPr/>
        <p:txBody>
          <a:bodyPr/>
          <a:lstStyle/>
          <a:p>
            <a:fld id="{C51B5984-C094-0A42-BFB6-9F57449A1222}" type="slidenum">
              <a:rPr lang="en-US" dirty="0" smtClean="0"/>
              <a:pPr/>
              <a:t>397</a:t>
            </a:fld>
            <a:endParaRPr lang="en-US"/>
          </a:p>
        </p:txBody>
      </p:sp>
    </p:spTree>
    <p:custDataLst>
      <p:tags r:id="rId1"/>
    </p:custDataLst>
    <p:extLst>
      <p:ext uri="{BB962C8B-B14F-4D97-AF65-F5344CB8AC3E}">
        <p14:creationId xmlns:p14="http://schemas.microsoft.com/office/powerpoint/2010/main" val="37944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1CBD5D-2899-42D3-9EFF-931B0BD32B74}"/>
              </a:ext>
            </a:extLst>
          </p:cNvPr>
          <p:cNvSpPr>
            <a:spLocks noGrp="1"/>
          </p:cNvSpPr>
          <p:nvPr>
            <p:ph type="title"/>
          </p:nvPr>
        </p:nvSpPr>
        <p:spPr/>
        <p:txBody>
          <a:bodyPr/>
          <a:lstStyle/>
          <a:p>
            <a:r>
              <a:rPr lang="en-GB">
                <a:latin typeface="Arial"/>
                <a:cs typeface="Arial"/>
              </a:rPr>
              <a:t>Developing Cluster Analysis in Knowledge Studio</a:t>
            </a:r>
            <a:endParaRPr lang="en-US">
              <a:latin typeface="Arial"/>
              <a:cs typeface="Arial"/>
            </a:endParaRPr>
          </a:p>
        </p:txBody>
      </p:sp>
      <p:sp>
        <p:nvSpPr>
          <p:cNvPr id="4" name="Slide Number Placeholder 3">
            <a:extLst>
              <a:ext uri="{FF2B5EF4-FFF2-40B4-BE49-F238E27FC236}">
                <a16:creationId xmlns:a16="http://schemas.microsoft.com/office/drawing/2014/main" id="{F420DE6F-53EC-4FE1-A672-41C1968225A8}"/>
              </a:ext>
            </a:extLst>
          </p:cNvPr>
          <p:cNvSpPr>
            <a:spLocks noGrp="1"/>
          </p:cNvSpPr>
          <p:nvPr>
            <p:ph type="sldNum" sz="quarter" idx="10"/>
          </p:nvPr>
        </p:nvSpPr>
        <p:spPr/>
        <p:txBody>
          <a:bodyPr/>
          <a:lstStyle/>
          <a:p>
            <a:fld id="{C51B5984-C094-0A42-BFB6-9F57449A1222}" type="slidenum">
              <a:rPr lang="en-US" dirty="0" smtClean="0"/>
              <a:pPr/>
              <a:t>398</a:t>
            </a:fld>
            <a:endParaRPr lang="en-US"/>
          </a:p>
        </p:txBody>
      </p:sp>
      <p:sp>
        <p:nvSpPr>
          <p:cNvPr id="6" name="Text Placeholder 2">
            <a:extLst>
              <a:ext uri="{FF2B5EF4-FFF2-40B4-BE49-F238E27FC236}">
                <a16:creationId xmlns:a16="http://schemas.microsoft.com/office/drawing/2014/main" id="{4DC2303F-C2C8-44CF-90AD-D3580F3A13C4}"/>
              </a:ext>
            </a:extLst>
          </p:cNvPr>
          <p:cNvSpPr txBox="1">
            <a:spLocks/>
          </p:cNvSpPr>
          <p:nvPr/>
        </p:nvSpPr>
        <p:spPr>
          <a:xfrm>
            <a:off x="457200" y="975278"/>
            <a:ext cx="8016875" cy="3445524"/>
          </a:xfrm>
          <a:prstGeom prst="rect">
            <a:avLst/>
          </a:prstGeom>
        </p:spPr>
        <p:txBody>
          <a:bodyPr vert="horz" lIns="91440" tIns="45720" rIns="91440" bIns="45720" rtlCol="0" anchor="t">
            <a:noAutofit/>
          </a:bodyPr>
          <a:lstStyle>
            <a:lvl1pPr marL="285750" indent="-28575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a:buChar char="•"/>
            </a:pPr>
            <a:r>
              <a:rPr lang="en-US">
                <a:cs typeface="Arial" panose="020B0604020202020204"/>
              </a:rPr>
              <a:t>Start by exploring Census dataset.  Use different tabs in the dataset viewer  </a:t>
            </a:r>
            <a:endParaRPr lang="en-US">
              <a:latin typeface="Arial"/>
            </a:endParaRPr>
          </a:p>
          <a:p>
            <a:pPr lvl="1">
              <a:buFont typeface="Arial"/>
              <a:buChar char="•"/>
            </a:pPr>
            <a:r>
              <a:rPr lang="en-US">
                <a:latin typeface="Arial"/>
                <a:cs typeface="Arial" panose="020B0604020202020204"/>
              </a:rPr>
              <a:t>Don’t have Census data file? Access it through</a:t>
            </a:r>
            <a:r>
              <a:rPr lang="en-US" b="1">
                <a:latin typeface="Arial"/>
                <a:cs typeface="Arial" panose="020B0604020202020204"/>
              </a:rPr>
              <a:t> Help | Prepare Sample Data</a:t>
            </a:r>
            <a:endParaRPr lang="en-US"/>
          </a:p>
          <a:p>
            <a:pPr>
              <a:buFont typeface="Arial"/>
              <a:buChar char="•"/>
            </a:pPr>
            <a:r>
              <a:rPr lang="en-US">
                <a:latin typeface="Arial"/>
                <a:ea typeface="+mn-lt"/>
                <a:cs typeface="+mn-lt"/>
              </a:rPr>
              <a:t>After Data Exploration and Profiling, apply any data preparation step that you may need</a:t>
            </a:r>
            <a:endParaRPr lang="en-US">
              <a:latin typeface="Arial" panose="020B0604020202020204" pitchFamily="34" charset="0"/>
              <a:ea typeface="+mn-lt"/>
              <a:cs typeface="+mn-lt"/>
            </a:endParaRPr>
          </a:p>
          <a:p>
            <a:pPr>
              <a:buFont typeface="Arial"/>
              <a:buChar char="•"/>
            </a:pPr>
            <a:endParaRPr lang="en-US">
              <a:ea typeface="+mn-lt"/>
              <a:cs typeface="+mn-lt"/>
            </a:endParaRPr>
          </a:p>
          <a:p>
            <a:pPr>
              <a:buFont typeface="Arial"/>
              <a:buChar char="•"/>
            </a:pPr>
            <a:endParaRPr lang="en-US" b="1">
              <a:ea typeface="+mn-lt"/>
              <a:cs typeface="+mn-lt"/>
            </a:endParaRPr>
          </a:p>
        </p:txBody>
      </p:sp>
      <p:pic>
        <p:nvPicPr>
          <p:cNvPr id="8" name="Picture 4" descr="A screenshot of a cell phone&#10;&#10;Description generated with very high confidence">
            <a:extLst>
              <a:ext uri="{FF2B5EF4-FFF2-40B4-BE49-F238E27FC236}">
                <a16:creationId xmlns:a16="http://schemas.microsoft.com/office/drawing/2014/main" id="{113D7803-EE04-49D9-8860-8C1A5CFD9194}"/>
              </a:ext>
            </a:extLst>
          </p:cNvPr>
          <p:cNvPicPr>
            <a:picLocks noChangeAspect="1"/>
          </p:cNvPicPr>
          <p:nvPr/>
        </p:nvPicPr>
        <p:blipFill>
          <a:blip r:embed="rId3"/>
          <a:stretch>
            <a:fillRect/>
          </a:stretch>
        </p:blipFill>
        <p:spPr>
          <a:xfrm>
            <a:off x="852286" y="2014774"/>
            <a:ext cx="7067550" cy="2401400"/>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420148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E21032-CBAC-4049-AD83-9B2373239CC1}"/>
              </a:ext>
            </a:extLst>
          </p:cNvPr>
          <p:cNvSpPr>
            <a:spLocks noGrp="1"/>
          </p:cNvSpPr>
          <p:nvPr>
            <p:ph type="body" sz="quarter" idx="11"/>
          </p:nvPr>
        </p:nvSpPr>
        <p:spPr>
          <a:xfrm>
            <a:off x="457200" y="975278"/>
            <a:ext cx="3645877" cy="3445524"/>
          </a:xfrm>
        </p:spPr>
        <p:txBody>
          <a:bodyPr vert="horz" lIns="91440" tIns="45720" rIns="91440" bIns="45720" rtlCol="0" anchor="t">
            <a:noAutofit/>
          </a:bodyPr>
          <a:lstStyle/>
          <a:p>
            <a:pPr marL="285750" indent="-285750">
              <a:buFont typeface="Arial"/>
              <a:buChar char="•"/>
            </a:pPr>
            <a:r>
              <a:rPr lang="en-US">
                <a:cs typeface="Arial" panose="020B0604020202020204"/>
              </a:rPr>
              <a:t>Next step is to partition data randomly to Development (70%) and Validation (30%) sets. Use </a:t>
            </a:r>
            <a:r>
              <a:rPr lang="en-US" b="1">
                <a:cs typeface="Arial" panose="020B0604020202020204"/>
              </a:rPr>
              <a:t>Partition</a:t>
            </a:r>
            <a:r>
              <a:rPr lang="en-US">
                <a:cs typeface="Arial" panose="020B0604020202020204"/>
              </a:rPr>
              <a:t> node from </a:t>
            </a:r>
            <a:r>
              <a:rPr lang="en-US" b="1">
                <a:cs typeface="Arial" panose="020B0604020202020204"/>
              </a:rPr>
              <a:t>Manipulate</a:t>
            </a:r>
            <a:r>
              <a:rPr lang="en-US">
                <a:cs typeface="Arial" panose="020B0604020202020204"/>
              </a:rPr>
              <a:t> palette</a:t>
            </a:r>
            <a:endParaRPr lang="en-US"/>
          </a:p>
          <a:p>
            <a:pPr>
              <a:buFont typeface="Arial"/>
              <a:buChar char="•"/>
            </a:pPr>
            <a:r>
              <a:rPr lang="en-US">
                <a:ea typeface="+mn-lt"/>
                <a:cs typeface="+mn-lt"/>
              </a:rPr>
              <a:t>Drag a connection arrow from Development dataset node to any area on the Workflow canvas background</a:t>
            </a:r>
          </a:p>
          <a:p>
            <a:pPr>
              <a:buFont typeface="Arial"/>
              <a:buChar char="•"/>
            </a:pPr>
            <a:r>
              <a:rPr lang="en-US">
                <a:ea typeface="+mn-lt"/>
                <a:cs typeface="+mn-lt"/>
              </a:rPr>
              <a:t>From the context menu that appears when you release the mouse button, select </a:t>
            </a:r>
            <a:r>
              <a:rPr lang="en-US" b="1">
                <a:ea typeface="+mn-lt"/>
                <a:cs typeface="+mn-lt"/>
              </a:rPr>
              <a:t>Model | Cluster Analysis</a:t>
            </a:r>
            <a:r>
              <a:rPr lang="en-US">
                <a:ea typeface="+mn-lt"/>
                <a:cs typeface="+mn-lt"/>
              </a:rPr>
              <a:t> as in the example screenshot</a:t>
            </a:r>
            <a:endParaRPr lang="en-US"/>
          </a:p>
          <a:p>
            <a:pPr marL="0" indent="0">
              <a:buNone/>
            </a:pPr>
            <a:endParaRPr lang="en-US"/>
          </a:p>
        </p:txBody>
      </p:sp>
      <p:sp>
        <p:nvSpPr>
          <p:cNvPr id="2" name="Title 1">
            <a:extLst>
              <a:ext uri="{FF2B5EF4-FFF2-40B4-BE49-F238E27FC236}">
                <a16:creationId xmlns:a16="http://schemas.microsoft.com/office/drawing/2014/main" id="{258D099C-4414-4494-82A8-EF2DBBD78E1C}"/>
              </a:ext>
            </a:extLst>
          </p:cNvPr>
          <p:cNvSpPr>
            <a:spLocks noGrp="1"/>
          </p:cNvSpPr>
          <p:nvPr>
            <p:ph type="title"/>
          </p:nvPr>
        </p:nvSpPr>
        <p:spPr/>
        <p:txBody>
          <a:bodyPr/>
          <a:lstStyle/>
          <a:p>
            <a:r>
              <a:rPr lang="en-US">
                <a:latin typeface="Arial"/>
                <a:cs typeface="Arial"/>
              </a:rPr>
              <a:t>Data Partitioning </a:t>
            </a:r>
            <a:endParaRPr lang="en-US"/>
          </a:p>
        </p:txBody>
      </p:sp>
      <p:sp>
        <p:nvSpPr>
          <p:cNvPr id="5" name="Slide Number Placeholder 4">
            <a:extLst>
              <a:ext uri="{FF2B5EF4-FFF2-40B4-BE49-F238E27FC236}">
                <a16:creationId xmlns:a16="http://schemas.microsoft.com/office/drawing/2014/main" id="{1F6AED7D-A4D9-4AB7-BF67-7008A8062427}"/>
              </a:ext>
            </a:extLst>
          </p:cNvPr>
          <p:cNvSpPr>
            <a:spLocks noGrp="1"/>
          </p:cNvSpPr>
          <p:nvPr>
            <p:ph type="sldNum" sz="quarter" idx="10"/>
          </p:nvPr>
        </p:nvSpPr>
        <p:spPr/>
        <p:txBody>
          <a:bodyPr/>
          <a:lstStyle/>
          <a:p>
            <a:fld id="{C51B5984-C094-0A42-BFB6-9F57449A1222}" type="slidenum">
              <a:rPr lang="en-US" dirty="0" smtClean="0"/>
              <a:pPr/>
              <a:t>399</a:t>
            </a:fld>
            <a:endParaRPr lang="en-US"/>
          </a:p>
        </p:txBody>
      </p:sp>
      <p:pic>
        <p:nvPicPr>
          <p:cNvPr id="10" name="Picture 10" descr="A screenshot of a cell phone&#10;&#10;Description generated with very high confidence">
            <a:extLst>
              <a:ext uri="{FF2B5EF4-FFF2-40B4-BE49-F238E27FC236}">
                <a16:creationId xmlns:a16="http://schemas.microsoft.com/office/drawing/2014/main" id="{99C56997-5673-41C2-B371-D25E69B1A66C}"/>
              </a:ext>
            </a:extLst>
          </p:cNvPr>
          <p:cNvPicPr>
            <a:picLocks noChangeAspect="1"/>
          </p:cNvPicPr>
          <p:nvPr/>
        </p:nvPicPr>
        <p:blipFill>
          <a:blip r:embed="rId4"/>
          <a:stretch>
            <a:fillRect/>
          </a:stretch>
        </p:blipFill>
        <p:spPr>
          <a:xfrm>
            <a:off x="5041900" y="848393"/>
            <a:ext cx="3346450" cy="3630864"/>
          </a:xfrm>
          <a:prstGeom prst="rect">
            <a:avLst/>
          </a:prstGeom>
          <a:ln>
            <a:noFill/>
          </a:ln>
        </p:spPr>
      </p:pic>
    </p:spTree>
    <p:custDataLst>
      <p:tags r:id="rId1"/>
    </p:custDataLst>
    <p:extLst>
      <p:ext uri="{BB962C8B-B14F-4D97-AF65-F5344CB8AC3E}">
        <p14:creationId xmlns:p14="http://schemas.microsoft.com/office/powerpoint/2010/main" val="422133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F34E77-4C9F-457A-BA5B-91B2B60AE0AB}"/>
              </a:ext>
            </a:extLst>
          </p:cNvPr>
          <p:cNvSpPr>
            <a:spLocks noGrp="1"/>
          </p:cNvSpPr>
          <p:nvPr>
            <p:ph type="body" sz="quarter" idx="11"/>
          </p:nvPr>
        </p:nvSpPr>
        <p:spPr/>
        <p:txBody>
          <a:bodyPr/>
          <a:lstStyle/>
          <a:p>
            <a:pPr marL="342900" lvl="0" indent="-342900">
              <a:spcBef>
                <a:spcPct val="20000"/>
              </a:spcBef>
              <a:buFont typeface="Arial" panose="020B0604020202020204" pitchFamily="34" charset="0"/>
              <a:buChar char="•"/>
              <a:defRPr/>
            </a:pPr>
            <a:r>
              <a:rPr lang="en-GB"/>
              <a:t>Daily schedule: 9:30 4.30</a:t>
            </a:r>
          </a:p>
          <a:p>
            <a:pPr marL="342900" lvl="0" indent="-342900">
              <a:spcBef>
                <a:spcPct val="20000"/>
              </a:spcBef>
              <a:buFont typeface="Arial" panose="020B0604020202020204" pitchFamily="34" charset="0"/>
              <a:buChar char="•"/>
              <a:defRPr/>
            </a:pPr>
            <a:r>
              <a:rPr lang="en-GB"/>
              <a:t>Short breaks at approx. 10:45 am &amp; 2:30 pm</a:t>
            </a:r>
          </a:p>
          <a:p>
            <a:pPr marL="342900" lvl="0" indent="-342900">
              <a:spcBef>
                <a:spcPct val="20000"/>
              </a:spcBef>
              <a:buFont typeface="Arial" panose="020B0604020202020204" pitchFamily="34" charset="0"/>
              <a:buChar char="•"/>
              <a:defRPr/>
            </a:pPr>
            <a:r>
              <a:rPr lang="en-GB"/>
              <a:t>Lunch approx. 12 (1 hour)</a:t>
            </a:r>
          </a:p>
          <a:p>
            <a:pPr marL="342900" lvl="0" indent="-342900">
              <a:spcBef>
                <a:spcPct val="20000"/>
              </a:spcBef>
              <a:buFont typeface="Arial" panose="020B0604020202020204" pitchFamily="34" charset="0"/>
              <a:buChar char="•"/>
              <a:defRPr/>
            </a:pPr>
            <a:endParaRPr lang="en-GB"/>
          </a:p>
          <a:p>
            <a:pPr marL="285750" indent="-285750">
              <a:buFont typeface="Arial" panose="020B0604020202020204" pitchFamily="34" charset="0"/>
              <a:buChar char="•"/>
              <a:defRPr/>
            </a:pPr>
            <a:r>
              <a:rPr lang="en-GB"/>
              <a:t>Software access</a:t>
            </a:r>
            <a:endParaRPr lang="en-GB" strike="sngStrike"/>
          </a:p>
          <a:p>
            <a:pPr>
              <a:defRPr/>
            </a:pPr>
            <a:r>
              <a:rPr lang="en-GB"/>
              <a:t>Data </a:t>
            </a:r>
          </a:p>
          <a:p>
            <a:pPr>
              <a:defRPr/>
            </a:pPr>
            <a:r>
              <a:rPr lang="en-GB"/>
              <a:t>Exercises </a:t>
            </a:r>
          </a:p>
          <a:p>
            <a:endParaRPr lang="en-US"/>
          </a:p>
        </p:txBody>
      </p:sp>
      <p:sp>
        <p:nvSpPr>
          <p:cNvPr id="4" name="Title 3">
            <a:extLst>
              <a:ext uri="{FF2B5EF4-FFF2-40B4-BE49-F238E27FC236}">
                <a16:creationId xmlns:a16="http://schemas.microsoft.com/office/drawing/2014/main" id="{36C86FC5-6BCD-49D8-8CCB-691BA8D27AE9}"/>
              </a:ext>
            </a:extLst>
          </p:cNvPr>
          <p:cNvSpPr>
            <a:spLocks noGrp="1"/>
          </p:cNvSpPr>
          <p:nvPr>
            <p:ph type="title"/>
          </p:nvPr>
        </p:nvSpPr>
        <p:spPr/>
        <p:txBody>
          <a:bodyPr/>
          <a:lstStyle/>
          <a:p>
            <a:r>
              <a:rPr lang="en-US"/>
              <a:t>Administrative Items  </a:t>
            </a:r>
          </a:p>
        </p:txBody>
      </p:sp>
    </p:spTree>
    <p:custDataLst>
      <p:tags r:id="rId1"/>
    </p:custDataLst>
    <p:extLst>
      <p:ext uri="{BB962C8B-B14F-4D97-AF65-F5344CB8AC3E}">
        <p14:creationId xmlns:p14="http://schemas.microsoft.com/office/powerpoint/2010/main" val="236195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3" name="Text Placeholder 2">
            <a:extLst>
              <a:ext uri="{FF2B5EF4-FFF2-40B4-BE49-F238E27FC236}">
                <a16:creationId xmlns:a16="http://schemas.microsoft.com/office/drawing/2014/main" id="{C62C2D9E-3C83-4487-A7D9-0C73A67663CF}"/>
              </a:ext>
            </a:extLst>
          </p:cNvPr>
          <p:cNvSpPr>
            <a:spLocks noGrp="1"/>
          </p:cNvSpPr>
          <p:nvPr>
            <p:ph type="body" sz="quarter" idx="11"/>
          </p:nvPr>
        </p:nvSpPr>
        <p:spPr/>
        <p:txBody>
          <a:bodyPr vert="horz" lIns="91440" tIns="45720" rIns="91440" bIns="45720" rtlCol="0" anchor="t">
            <a:noAutofit/>
          </a:bodyPr>
          <a:lstStyle/>
          <a:p>
            <a:pPr>
              <a:spcBef>
                <a:spcPct val="0"/>
              </a:spcBef>
              <a:buClrTx/>
            </a:pPr>
            <a:r>
              <a:rPr lang="en-US">
                <a:latin typeface="Arial"/>
                <a:cs typeface="Arial"/>
              </a:rPr>
              <a:t>When modelling, distinguish between Dependent and Independent variables (DVs and IVs)</a:t>
            </a:r>
          </a:p>
          <a:p>
            <a:pPr>
              <a:spcBef>
                <a:spcPct val="0"/>
              </a:spcBef>
              <a:buClrTx/>
            </a:pPr>
            <a:r>
              <a:rPr lang="en-US">
                <a:latin typeface="Arial"/>
                <a:cs typeface="Arial"/>
              </a:rPr>
              <a:t>The Dependent Variable: what we are trying to model/understand/predict</a:t>
            </a:r>
          </a:p>
          <a:p>
            <a:pPr lvl="1">
              <a:spcBef>
                <a:spcPct val="0"/>
              </a:spcBef>
              <a:buClrTx/>
            </a:pPr>
            <a:r>
              <a:rPr lang="en-US">
                <a:latin typeface="Arial"/>
                <a:cs typeface="Arial"/>
              </a:rPr>
              <a:t>When we use our model, we don’t expect to know the value of this for new records</a:t>
            </a:r>
          </a:p>
          <a:p>
            <a:pPr>
              <a:spcBef>
                <a:spcPct val="0"/>
              </a:spcBef>
              <a:buClrTx/>
            </a:pPr>
            <a:r>
              <a:rPr lang="en-US">
                <a:latin typeface="Arial"/>
                <a:cs typeface="Arial"/>
              </a:rPr>
              <a:t>The Independent Variables: what we use to help predict the dependent variable</a:t>
            </a:r>
          </a:p>
          <a:p>
            <a:pPr lvl="1">
              <a:spcBef>
                <a:spcPct val="0"/>
              </a:spcBef>
              <a:buClrTx/>
            </a:pPr>
            <a:r>
              <a:rPr lang="en-US">
                <a:latin typeface="Arial"/>
                <a:cs typeface="Arial"/>
              </a:rPr>
              <a:t>When we use our model, we expect to have access to the independent variables of the new records in order to help predict the dependent variable for those records</a:t>
            </a:r>
          </a:p>
          <a:p>
            <a:pPr>
              <a:spcBef>
                <a:spcPct val="0"/>
              </a:spcBef>
              <a:buClrTx/>
            </a:pPr>
            <a:r>
              <a:rPr lang="en-US">
                <a:latin typeface="Arial"/>
                <a:cs typeface="Arial"/>
              </a:rPr>
              <a:t>Some models allow prediction of multiple dependent variables at the same time</a:t>
            </a:r>
          </a:p>
          <a:p>
            <a:pPr lvl="1">
              <a:spcBef>
                <a:spcPct val="0"/>
              </a:spcBef>
              <a:buClrTx/>
            </a:pPr>
            <a:r>
              <a:rPr lang="en-US">
                <a:latin typeface="Arial"/>
                <a:cs typeface="Arial"/>
              </a:rPr>
              <a:t>These are outside the scope of this course</a:t>
            </a:r>
          </a:p>
          <a:p>
            <a:pPr>
              <a:spcBef>
                <a:spcPct val="0"/>
              </a:spcBef>
              <a:buClrTx/>
            </a:pPr>
            <a:r>
              <a:rPr lang="en-US">
                <a:latin typeface="Arial"/>
                <a:cs typeface="Arial"/>
              </a:rPr>
              <a:t>Most models make use of multiple independent variables</a:t>
            </a:r>
          </a:p>
          <a:p>
            <a:pPr lvl="1">
              <a:spcBef>
                <a:spcPct val="0"/>
              </a:spcBef>
              <a:buClrTx/>
            </a:pPr>
            <a:r>
              <a:rPr lang="en-US">
                <a:latin typeface="Arial"/>
                <a:cs typeface="Arial"/>
              </a:rPr>
              <a:t>Any that don’t, would be considered horribly ineffective by most modern standards</a:t>
            </a:r>
          </a:p>
          <a:p>
            <a:endParaRPr lang="en-CA"/>
          </a:p>
        </p:txBody>
      </p:sp>
      <p:sp>
        <p:nvSpPr>
          <p:cNvPr id="2" name="Title 1">
            <a:extLst>
              <a:ext uri="{FF2B5EF4-FFF2-40B4-BE49-F238E27FC236}">
                <a16:creationId xmlns:a16="http://schemas.microsoft.com/office/drawing/2014/main" id="{F82E9B8D-BFBE-4C99-89E5-4188C9B23A24}"/>
              </a:ext>
            </a:extLst>
          </p:cNvPr>
          <p:cNvSpPr>
            <a:spLocks noGrp="1"/>
          </p:cNvSpPr>
          <p:nvPr>
            <p:ph type="title"/>
          </p:nvPr>
        </p:nvSpPr>
        <p:spPr/>
        <p:txBody>
          <a:bodyPr/>
          <a:lstStyle/>
          <a:p>
            <a:r>
              <a:rPr lang="en-CA"/>
              <a:t>Independent and Dependent Variables </a:t>
            </a:r>
          </a:p>
        </p:txBody>
      </p:sp>
    </p:spTree>
    <p:custDataLst>
      <p:tags r:id="rId1"/>
    </p:custDataLst>
    <p:extLst>
      <p:ext uri="{BB962C8B-B14F-4D97-AF65-F5344CB8AC3E}">
        <p14:creationId xmlns:p14="http://schemas.microsoft.com/office/powerpoint/2010/main" val="231088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E21032-CBAC-4049-AD83-9B2373239CC1}"/>
              </a:ext>
            </a:extLst>
          </p:cNvPr>
          <p:cNvSpPr>
            <a:spLocks noGrp="1"/>
          </p:cNvSpPr>
          <p:nvPr>
            <p:ph type="body" sz="quarter" idx="11"/>
          </p:nvPr>
        </p:nvSpPr>
        <p:spPr>
          <a:xfrm>
            <a:off x="455613" y="1051478"/>
            <a:ext cx="4444390" cy="3445524"/>
          </a:xfrm>
        </p:spPr>
        <p:txBody>
          <a:bodyPr vert="horz" lIns="91440" tIns="45720" rIns="91440" bIns="45720" rtlCol="0" anchor="t">
            <a:noAutofit/>
          </a:bodyPr>
          <a:lstStyle/>
          <a:p>
            <a:pPr>
              <a:buFont typeface="Arial"/>
              <a:buChar char="•"/>
            </a:pPr>
            <a:r>
              <a:rPr lang="en-US">
                <a:cs typeface="Arial" panose="020B0604020202020204"/>
              </a:rPr>
              <a:t>A new Cluster Analysis node will be created, and the wizard will open</a:t>
            </a:r>
            <a:endParaRPr lang="en-US"/>
          </a:p>
          <a:p>
            <a:pPr>
              <a:buFont typeface="Arial"/>
              <a:buChar char="•"/>
            </a:pPr>
            <a:r>
              <a:rPr lang="en-US">
                <a:ea typeface="+mn-lt"/>
                <a:cs typeface="+mn-lt"/>
              </a:rPr>
              <a:t>Keep the default </a:t>
            </a:r>
            <a:r>
              <a:rPr lang="en-US" b="1">
                <a:ea typeface="+mn-lt"/>
                <a:cs typeface="+mn-lt"/>
              </a:rPr>
              <a:t>Model Type</a:t>
            </a:r>
            <a:r>
              <a:rPr lang="en-US">
                <a:ea typeface="+mn-lt"/>
                <a:cs typeface="+mn-lt"/>
              </a:rPr>
              <a:t>, K-Means</a:t>
            </a:r>
          </a:p>
          <a:p>
            <a:pPr>
              <a:buFont typeface="Arial"/>
              <a:buChar char="•"/>
            </a:pPr>
            <a:r>
              <a:rPr lang="en-US">
                <a:ea typeface="+mn-lt"/>
                <a:cs typeface="+mn-lt"/>
              </a:rPr>
              <a:t>Specify a name for the new model under </a:t>
            </a:r>
            <a:r>
              <a:rPr lang="en-US" b="1">
                <a:ea typeface="+mn-lt"/>
                <a:cs typeface="+mn-lt"/>
              </a:rPr>
              <a:t>Model Name</a:t>
            </a:r>
            <a:r>
              <a:rPr lang="en-US">
                <a:ea typeface="+mn-lt"/>
                <a:cs typeface="+mn-lt"/>
              </a:rPr>
              <a:t> field,  as it should appear on the workflow canvas and in the Project Explorer panel</a:t>
            </a:r>
            <a:endParaRPr lang="en-US">
              <a:cs typeface="Arial" panose="020B0604020202020204"/>
            </a:endParaRPr>
          </a:p>
          <a:p>
            <a:pPr>
              <a:buFont typeface="Arial"/>
              <a:buChar char="•"/>
            </a:pPr>
            <a:r>
              <a:rPr lang="en-US">
                <a:ea typeface="+mn-lt"/>
                <a:cs typeface="+mn-lt"/>
              </a:rPr>
              <a:t>The input </a:t>
            </a:r>
            <a:r>
              <a:rPr lang="en-US" b="1">
                <a:ea typeface="+mn-lt"/>
                <a:cs typeface="+mn-lt"/>
              </a:rPr>
              <a:t>Dataset</a:t>
            </a:r>
            <a:r>
              <a:rPr lang="en-US">
                <a:ea typeface="+mn-lt"/>
                <a:cs typeface="+mn-lt"/>
              </a:rPr>
              <a:t>, Development partition,  is used to train the cluster model</a:t>
            </a:r>
            <a:endParaRPr lang="en-US">
              <a:cs typeface="Arial" panose="020B0604020202020204"/>
            </a:endParaRPr>
          </a:p>
          <a:p>
            <a:pPr>
              <a:spcAft>
                <a:spcPts val="600"/>
              </a:spcAft>
              <a:buFont typeface="Arial"/>
              <a:buChar char="•"/>
            </a:pPr>
            <a:endParaRPr lang="en-US"/>
          </a:p>
        </p:txBody>
      </p:sp>
      <p:sp>
        <p:nvSpPr>
          <p:cNvPr id="2" name="Title 1">
            <a:extLst>
              <a:ext uri="{FF2B5EF4-FFF2-40B4-BE49-F238E27FC236}">
                <a16:creationId xmlns:a16="http://schemas.microsoft.com/office/drawing/2014/main" id="{258D099C-4414-4494-82A8-EF2DBBD78E1C}"/>
              </a:ext>
            </a:extLst>
          </p:cNvPr>
          <p:cNvSpPr>
            <a:spLocks noGrp="1"/>
          </p:cNvSpPr>
          <p:nvPr>
            <p:ph type="title"/>
          </p:nvPr>
        </p:nvSpPr>
        <p:spPr>
          <a:xfrm>
            <a:off x="419100" y="381000"/>
            <a:ext cx="8215744" cy="298669"/>
          </a:xfrm>
        </p:spPr>
        <p:txBody>
          <a:bodyPr/>
          <a:lstStyle/>
          <a:p>
            <a:r>
              <a:rPr lang="en-US">
                <a:latin typeface="Arial"/>
                <a:cs typeface="Arial"/>
              </a:rPr>
              <a:t>Inserting Cluster Analysis </a:t>
            </a:r>
            <a:endParaRPr lang="en-US"/>
          </a:p>
        </p:txBody>
      </p:sp>
      <p:pic>
        <p:nvPicPr>
          <p:cNvPr id="4" name="Picture 5" descr="A screenshot of a cell phone&#10;&#10;Description generated with very high confidence">
            <a:extLst>
              <a:ext uri="{FF2B5EF4-FFF2-40B4-BE49-F238E27FC236}">
                <a16:creationId xmlns:a16="http://schemas.microsoft.com/office/drawing/2014/main" id="{805FD87D-440D-448C-BC9F-7BBB49248077}"/>
              </a:ext>
            </a:extLst>
          </p:cNvPr>
          <p:cNvPicPr>
            <a:picLocks noChangeAspect="1"/>
          </p:cNvPicPr>
          <p:nvPr/>
        </p:nvPicPr>
        <p:blipFill>
          <a:blip r:embed="rId4"/>
          <a:stretch>
            <a:fillRect/>
          </a:stretch>
        </p:blipFill>
        <p:spPr>
          <a:xfrm>
            <a:off x="5700713" y="647127"/>
            <a:ext cx="2894012" cy="4057210"/>
          </a:xfrm>
          <a:prstGeom prst="rect">
            <a:avLst/>
          </a:prstGeom>
        </p:spPr>
      </p:pic>
      <p:sp>
        <p:nvSpPr>
          <p:cNvPr id="7" name="Slide Number Placeholder 6">
            <a:extLst>
              <a:ext uri="{FF2B5EF4-FFF2-40B4-BE49-F238E27FC236}">
                <a16:creationId xmlns:a16="http://schemas.microsoft.com/office/drawing/2014/main" id="{F2396102-0EEC-48DB-BA13-C807B558BC79}"/>
              </a:ext>
            </a:extLst>
          </p:cNvPr>
          <p:cNvSpPr>
            <a:spLocks noGrp="1"/>
          </p:cNvSpPr>
          <p:nvPr>
            <p:ph type="sldNum" sz="quarter" idx="10"/>
          </p:nvPr>
        </p:nvSpPr>
        <p:spPr/>
        <p:txBody>
          <a:bodyPr/>
          <a:lstStyle/>
          <a:p>
            <a:fld id="{C51B5984-C094-0A42-BFB6-9F57449A1222}" type="slidenum">
              <a:rPr lang="en-US" dirty="0" smtClean="0"/>
              <a:pPr/>
              <a:t>400</a:t>
            </a:fld>
            <a:endParaRPr lang="en-US"/>
          </a:p>
        </p:txBody>
      </p:sp>
    </p:spTree>
    <p:custDataLst>
      <p:tags r:id="rId1"/>
    </p:custDataLst>
    <p:extLst>
      <p:ext uri="{BB962C8B-B14F-4D97-AF65-F5344CB8AC3E}">
        <p14:creationId xmlns:p14="http://schemas.microsoft.com/office/powerpoint/2010/main" val="246724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E21032-CBAC-4049-AD83-9B2373239CC1}"/>
              </a:ext>
            </a:extLst>
          </p:cNvPr>
          <p:cNvSpPr>
            <a:spLocks noGrp="1"/>
          </p:cNvSpPr>
          <p:nvPr>
            <p:ph type="body" sz="quarter" idx="11"/>
          </p:nvPr>
        </p:nvSpPr>
        <p:spPr>
          <a:xfrm>
            <a:off x="463550" y="1019728"/>
            <a:ext cx="5373077" cy="3445524"/>
          </a:xfrm>
        </p:spPr>
        <p:txBody>
          <a:bodyPr vert="horz" lIns="91440" tIns="45720" rIns="91440" bIns="45720" rtlCol="0" anchor="t">
            <a:noAutofit/>
          </a:bodyPr>
          <a:lstStyle/>
          <a:p>
            <a:pPr>
              <a:spcAft>
                <a:spcPts val="600"/>
              </a:spcAft>
              <a:buFont typeface="Arial"/>
              <a:buChar char="•"/>
            </a:pPr>
            <a:r>
              <a:rPr lang="en-US">
                <a:ea typeface="+mn-lt"/>
                <a:cs typeface="+mn-lt"/>
              </a:rPr>
              <a:t>A </a:t>
            </a:r>
            <a:r>
              <a:rPr lang="en-US" b="1">
                <a:ea typeface="+mn-lt"/>
                <a:cs typeface="+mn-lt"/>
              </a:rPr>
              <a:t>Base Model</a:t>
            </a:r>
            <a:r>
              <a:rPr lang="en-US">
                <a:ea typeface="+mn-lt"/>
                <a:cs typeface="+mn-lt"/>
              </a:rPr>
              <a:t> can be used as a template for the new one being inserted</a:t>
            </a:r>
            <a:endParaRPr lang="en-US">
              <a:ea typeface="+mn-lt"/>
            </a:endParaRPr>
          </a:p>
          <a:p>
            <a:pPr lvl="1">
              <a:spcAft>
                <a:spcPts val="600"/>
              </a:spcAft>
              <a:buFont typeface="Arial"/>
              <a:buChar char="•"/>
            </a:pPr>
            <a:r>
              <a:rPr lang="en-US">
                <a:latin typeface="Arial"/>
                <a:ea typeface="+mn-lt"/>
                <a:cs typeface="+mn-lt"/>
              </a:rPr>
              <a:t>The training parameters of the base model will be used.  For example, you can connect a linear regression model to use as a template. Any parameters that are not relevant to the new cluster model will be disregarded</a:t>
            </a:r>
            <a:endParaRPr lang="en-US">
              <a:latin typeface="Arial"/>
            </a:endParaRPr>
          </a:p>
          <a:p>
            <a:pPr lvl="1">
              <a:spcAft>
                <a:spcPts val="600"/>
              </a:spcAft>
              <a:buFont typeface="Arial"/>
              <a:buChar char="•"/>
            </a:pPr>
            <a:r>
              <a:rPr lang="en-US">
                <a:latin typeface="Arial"/>
                <a:ea typeface="+mn-lt"/>
                <a:cs typeface="+mn-lt"/>
              </a:rPr>
              <a:t>If you select another </a:t>
            </a:r>
            <a:r>
              <a:rPr lang="en-US" i="1">
                <a:latin typeface="Arial"/>
                <a:ea typeface="+mn-lt"/>
                <a:cs typeface="+mn-lt"/>
              </a:rPr>
              <a:t>cluster analysis model</a:t>
            </a:r>
            <a:r>
              <a:rPr lang="en-US">
                <a:latin typeface="Arial"/>
                <a:ea typeface="+mn-lt"/>
                <a:cs typeface="+mn-lt"/>
              </a:rPr>
              <a:t> as the base model, the option "Start from the cluster centers of the template model becomes available". In that case you would normally choose a different dataset than the one the base model was trained on</a:t>
            </a:r>
            <a:endParaRPr lang="en-US">
              <a:latin typeface="Arial"/>
            </a:endParaRPr>
          </a:p>
          <a:p>
            <a:pPr lvl="1">
              <a:spcAft>
                <a:spcPts val="600"/>
              </a:spcAft>
              <a:buFont typeface="Arial"/>
              <a:buChar char="•"/>
            </a:pPr>
            <a:r>
              <a:rPr lang="en-US">
                <a:latin typeface="Arial"/>
                <a:cs typeface="Arial" panose="020B0604020202020204"/>
              </a:rPr>
              <a:t>For this demonstration, we </a:t>
            </a:r>
            <a:r>
              <a:rPr lang="en-US" b="1">
                <a:latin typeface="Arial"/>
                <a:cs typeface="Arial" panose="020B0604020202020204"/>
              </a:rPr>
              <a:t>do not </a:t>
            </a:r>
            <a:r>
              <a:rPr lang="en-US">
                <a:latin typeface="Arial"/>
                <a:cs typeface="Arial" panose="020B0604020202020204"/>
              </a:rPr>
              <a:t>use a base model</a:t>
            </a:r>
            <a:endParaRPr lang="en-US">
              <a:latin typeface="Arial"/>
            </a:endParaRPr>
          </a:p>
          <a:p>
            <a:pPr>
              <a:spcAft>
                <a:spcPts val="600"/>
              </a:spcAft>
              <a:buFont typeface="Arial"/>
              <a:buChar char="•"/>
            </a:pPr>
            <a:r>
              <a:rPr lang="en-US">
                <a:cs typeface="Arial" panose="020B0604020202020204"/>
              </a:rPr>
              <a:t>Select</a:t>
            </a:r>
            <a:r>
              <a:rPr lang="en-US">
                <a:ea typeface="+mn-lt"/>
                <a:cs typeface="+mn-lt"/>
              </a:rPr>
              <a:t> the variables you want to use in the cluster model</a:t>
            </a:r>
            <a:endParaRPr lang="en-US">
              <a:ea typeface="+mn-lt"/>
            </a:endParaRPr>
          </a:p>
          <a:p>
            <a:pPr>
              <a:spcAft>
                <a:spcPts val="600"/>
              </a:spcAft>
              <a:buFont typeface="Arial"/>
              <a:buChar char="•"/>
            </a:pPr>
            <a:r>
              <a:rPr lang="en-US">
                <a:ea typeface="+mn-lt"/>
                <a:cs typeface="+mn-lt"/>
              </a:rPr>
              <a:t>Click</a:t>
            </a:r>
            <a:r>
              <a:rPr lang="en-US">
                <a:cs typeface="Arial" panose="020B0604020202020204"/>
              </a:rPr>
              <a:t> "Next" </a:t>
            </a:r>
            <a:endParaRPr lang="en-US"/>
          </a:p>
        </p:txBody>
      </p:sp>
      <p:sp>
        <p:nvSpPr>
          <p:cNvPr id="2" name="Title 1">
            <a:extLst>
              <a:ext uri="{FF2B5EF4-FFF2-40B4-BE49-F238E27FC236}">
                <a16:creationId xmlns:a16="http://schemas.microsoft.com/office/drawing/2014/main" id="{258D099C-4414-4494-82A8-EF2DBBD78E1C}"/>
              </a:ext>
            </a:extLst>
          </p:cNvPr>
          <p:cNvSpPr>
            <a:spLocks noGrp="1"/>
          </p:cNvSpPr>
          <p:nvPr>
            <p:ph type="title"/>
          </p:nvPr>
        </p:nvSpPr>
        <p:spPr>
          <a:xfrm>
            <a:off x="300038" y="452438"/>
            <a:ext cx="8215744" cy="298669"/>
          </a:xfrm>
        </p:spPr>
        <p:txBody>
          <a:bodyPr/>
          <a:lstStyle/>
          <a:p>
            <a:r>
              <a:rPr lang="en-US">
                <a:latin typeface="Arial"/>
                <a:cs typeface="Arial"/>
              </a:rPr>
              <a:t>Inserting Cluster Analysis </a:t>
            </a:r>
            <a:endParaRPr lang="en-US"/>
          </a:p>
        </p:txBody>
      </p:sp>
      <p:pic>
        <p:nvPicPr>
          <p:cNvPr id="5" name="Picture 5" descr="A screenshot of a video game&#10;&#10;Description generated with high confidence">
            <a:extLst>
              <a:ext uri="{FF2B5EF4-FFF2-40B4-BE49-F238E27FC236}">
                <a16:creationId xmlns:a16="http://schemas.microsoft.com/office/drawing/2014/main" id="{8F420F75-0507-4019-A698-8B7CB239B3CA}"/>
              </a:ext>
            </a:extLst>
          </p:cNvPr>
          <p:cNvPicPr>
            <a:picLocks noChangeAspect="1"/>
          </p:cNvPicPr>
          <p:nvPr/>
        </p:nvPicPr>
        <p:blipFill>
          <a:blip r:embed="rId4"/>
          <a:stretch>
            <a:fillRect/>
          </a:stretch>
        </p:blipFill>
        <p:spPr>
          <a:xfrm>
            <a:off x="6010275" y="798126"/>
            <a:ext cx="2743200" cy="3896497"/>
          </a:xfrm>
          <a:prstGeom prst="rect">
            <a:avLst/>
          </a:prstGeom>
        </p:spPr>
      </p:pic>
      <p:sp>
        <p:nvSpPr>
          <p:cNvPr id="6" name="Slide Number Placeholder 5">
            <a:extLst>
              <a:ext uri="{FF2B5EF4-FFF2-40B4-BE49-F238E27FC236}">
                <a16:creationId xmlns:a16="http://schemas.microsoft.com/office/drawing/2014/main" id="{AB25EDA6-B57A-4CA3-A5C2-16B99DB25AC0}"/>
              </a:ext>
            </a:extLst>
          </p:cNvPr>
          <p:cNvSpPr>
            <a:spLocks noGrp="1"/>
          </p:cNvSpPr>
          <p:nvPr>
            <p:ph type="sldNum" sz="quarter" idx="10"/>
          </p:nvPr>
        </p:nvSpPr>
        <p:spPr/>
        <p:txBody>
          <a:bodyPr/>
          <a:lstStyle/>
          <a:p>
            <a:fld id="{C51B5984-C094-0A42-BFB6-9F57449A1222}" type="slidenum">
              <a:rPr lang="en-US" dirty="0" smtClean="0"/>
              <a:pPr/>
              <a:t>401</a:t>
            </a:fld>
            <a:endParaRPr lang="en-US"/>
          </a:p>
        </p:txBody>
      </p:sp>
    </p:spTree>
    <p:custDataLst>
      <p:tags r:id="rId1"/>
    </p:custDataLst>
    <p:extLst>
      <p:ext uri="{BB962C8B-B14F-4D97-AF65-F5344CB8AC3E}">
        <p14:creationId xmlns:p14="http://schemas.microsoft.com/office/powerpoint/2010/main" val="326287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E9647A-0229-4E1B-B4D0-F05DFB278CA2}"/>
              </a:ext>
            </a:extLst>
          </p:cNvPr>
          <p:cNvSpPr>
            <a:spLocks noGrp="1"/>
          </p:cNvSpPr>
          <p:nvPr>
            <p:ph type="body" sz="quarter" idx="11"/>
          </p:nvPr>
        </p:nvSpPr>
        <p:spPr>
          <a:xfrm>
            <a:off x="457200" y="975278"/>
            <a:ext cx="5341937" cy="3445524"/>
          </a:xfrm>
        </p:spPr>
        <p:txBody>
          <a:bodyPr vert="horz" lIns="91440" tIns="45720" rIns="91440" bIns="45720" rtlCol="0" anchor="t">
            <a:noAutofit/>
          </a:bodyPr>
          <a:lstStyle/>
          <a:p>
            <a:r>
              <a:rPr lang="en-US" b="1">
                <a:ea typeface="+mn-lt"/>
                <a:cs typeface="+mn-lt"/>
              </a:rPr>
              <a:t>Maximum number of iterations: </a:t>
            </a:r>
            <a:r>
              <a:rPr lang="en-US">
                <a:ea typeface="+mn-lt"/>
                <a:cs typeface="+mn-lt"/>
              </a:rPr>
              <a:t>The number of times the algorithm calculates the error, adjusts the weights, and feeds the error back through the algorithm</a:t>
            </a:r>
            <a:endParaRPr lang="en-US"/>
          </a:p>
          <a:p>
            <a:r>
              <a:rPr lang="en-US" b="1">
                <a:ea typeface="+mn-lt"/>
                <a:cs typeface="+mn-lt"/>
              </a:rPr>
              <a:t>Random Seed</a:t>
            </a:r>
            <a:r>
              <a:rPr lang="en-US">
                <a:ea typeface="+mn-lt"/>
                <a:cs typeface="+mn-lt"/>
              </a:rPr>
              <a:t>: In the case of </a:t>
            </a:r>
            <a:r>
              <a:rPr lang="en-US" b="1">
                <a:ea typeface="+mn-lt"/>
                <a:cs typeface="+mn-lt"/>
              </a:rPr>
              <a:t>Random Case Per cluster</a:t>
            </a:r>
            <a:r>
              <a:rPr lang="en-US">
                <a:ea typeface="+mn-lt"/>
                <a:cs typeface="+mn-lt"/>
              </a:rPr>
              <a:t> in the </a:t>
            </a:r>
            <a:r>
              <a:rPr lang="en-US" b="1">
                <a:ea typeface="+mn-lt"/>
                <a:cs typeface="+mn-lt"/>
              </a:rPr>
              <a:t>Cluster Start Point Method </a:t>
            </a:r>
            <a:r>
              <a:rPr lang="en-US">
                <a:ea typeface="+mn-lt"/>
                <a:cs typeface="+mn-lt"/>
              </a:rPr>
              <a:t>section, records are chosen at random to be the start point for the </a:t>
            </a:r>
            <a:r>
              <a:rPr lang="en-US" err="1">
                <a:ea typeface="+mn-lt"/>
                <a:cs typeface="+mn-lt"/>
              </a:rPr>
              <a:t>centres</a:t>
            </a:r>
            <a:r>
              <a:rPr lang="en-US">
                <a:ea typeface="+mn-lt"/>
                <a:cs typeface="+mn-lt"/>
              </a:rPr>
              <a:t> of the clusters. If you want to insert and compare several Cluster Analysis Models, specifying the same random seed for all cluster models will ensure the repeatability of results</a:t>
            </a:r>
            <a:endParaRPr lang="en-US"/>
          </a:p>
          <a:p>
            <a:r>
              <a:rPr lang="en-US" b="1">
                <a:ea typeface="+mn-lt"/>
                <a:cs typeface="+mn-lt"/>
              </a:rPr>
              <a:t>Single Cluster Model: </a:t>
            </a:r>
            <a:r>
              <a:rPr lang="en-US">
                <a:ea typeface="+mn-lt"/>
                <a:cs typeface="+mn-lt"/>
              </a:rPr>
              <a:t>A single cluster model is created. Enter the desired number of clusters in the Number of Clusters field. You can request from 2 to 100 clusters</a:t>
            </a:r>
            <a:endParaRPr lang="en-US"/>
          </a:p>
          <a:p>
            <a:pPr lvl="1"/>
            <a:r>
              <a:rPr lang="en-US">
                <a:ea typeface="+mn-lt"/>
                <a:cs typeface="+mn-lt"/>
              </a:rPr>
              <a:t>Note that, depending on the data, the cluster algorithm may not necessarily be able to find as many clusters as requested, so in some cases it may find fewer clusters than the number you specify in the wizard.</a:t>
            </a:r>
            <a:endParaRPr lang="en-US"/>
          </a:p>
          <a:p>
            <a:endParaRPr lang="en-US"/>
          </a:p>
        </p:txBody>
      </p:sp>
      <p:sp>
        <p:nvSpPr>
          <p:cNvPr id="3" name="Title 2">
            <a:extLst>
              <a:ext uri="{FF2B5EF4-FFF2-40B4-BE49-F238E27FC236}">
                <a16:creationId xmlns:a16="http://schemas.microsoft.com/office/drawing/2014/main" id="{84CE5EE7-5ABA-498B-A2F9-43EAC48B3C4B}"/>
              </a:ext>
            </a:extLst>
          </p:cNvPr>
          <p:cNvSpPr>
            <a:spLocks noGrp="1"/>
          </p:cNvSpPr>
          <p:nvPr>
            <p:ph type="title"/>
          </p:nvPr>
        </p:nvSpPr>
        <p:spPr/>
        <p:txBody>
          <a:bodyPr/>
          <a:lstStyle/>
          <a:p>
            <a:r>
              <a:rPr lang="en-US">
                <a:latin typeface="Arial"/>
                <a:cs typeface="Arial"/>
              </a:rPr>
              <a:t>Model Configuration - Modeling Process Options</a:t>
            </a:r>
            <a:endParaRPr lang="en-US"/>
          </a:p>
        </p:txBody>
      </p:sp>
      <p:sp>
        <p:nvSpPr>
          <p:cNvPr id="4" name="Slide Number Placeholder 3">
            <a:extLst>
              <a:ext uri="{FF2B5EF4-FFF2-40B4-BE49-F238E27FC236}">
                <a16:creationId xmlns:a16="http://schemas.microsoft.com/office/drawing/2014/main" id="{06ED562D-BD12-46FD-9991-9ADEC8CE4780}"/>
              </a:ext>
            </a:extLst>
          </p:cNvPr>
          <p:cNvSpPr>
            <a:spLocks noGrp="1"/>
          </p:cNvSpPr>
          <p:nvPr>
            <p:ph type="sldNum" sz="quarter" idx="10"/>
          </p:nvPr>
        </p:nvSpPr>
        <p:spPr/>
        <p:txBody>
          <a:bodyPr/>
          <a:lstStyle/>
          <a:p>
            <a:fld id="{C51B5984-C094-0A42-BFB6-9F57449A1222}" type="slidenum">
              <a:rPr lang="en-US" dirty="0" smtClean="0"/>
              <a:pPr/>
              <a:t>402</a:t>
            </a:fld>
            <a:endParaRPr lang="en-US"/>
          </a:p>
        </p:txBody>
      </p:sp>
      <p:grpSp>
        <p:nvGrpSpPr>
          <p:cNvPr id="8" name="Group 7">
            <a:extLst>
              <a:ext uri="{FF2B5EF4-FFF2-40B4-BE49-F238E27FC236}">
                <a16:creationId xmlns:a16="http://schemas.microsoft.com/office/drawing/2014/main" id="{6BAA11CD-6C51-425F-95B3-634D52544DA1}"/>
              </a:ext>
            </a:extLst>
          </p:cNvPr>
          <p:cNvGrpSpPr/>
          <p:nvPr/>
        </p:nvGrpSpPr>
        <p:grpSpPr>
          <a:xfrm>
            <a:off x="5835650" y="1284777"/>
            <a:ext cx="3132137" cy="2597757"/>
            <a:chOff x="5835650" y="1284777"/>
            <a:chExt cx="3132137" cy="2597757"/>
          </a:xfrm>
        </p:grpSpPr>
        <p:pic>
          <p:nvPicPr>
            <p:cNvPr id="5" name="Picture 5" descr="A screenshot of a cell phone&#10;&#10;Description generated with very high confidence">
              <a:extLst>
                <a:ext uri="{FF2B5EF4-FFF2-40B4-BE49-F238E27FC236}">
                  <a16:creationId xmlns:a16="http://schemas.microsoft.com/office/drawing/2014/main" id="{06A27B23-7D70-42BC-A424-7ED10CFEFAB3}"/>
                </a:ext>
              </a:extLst>
            </p:cNvPr>
            <p:cNvPicPr>
              <a:picLocks noChangeAspect="1"/>
            </p:cNvPicPr>
            <p:nvPr/>
          </p:nvPicPr>
          <p:blipFill>
            <a:blip r:embed="rId4"/>
            <a:stretch>
              <a:fillRect/>
            </a:stretch>
          </p:blipFill>
          <p:spPr>
            <a:xfrm>
              <a:off x="5835650" y="1284777"/>
              <a:ext cx="3132137" cy="2597757"/>
            </a:xfrm>
            <a:prstGeom prst="rect">
              <a:avLst/>
            </a:prstGeom>
          </p:spPr>
        </p:pic>
        <p:sp>
          <p:nvSpPr>
            <p:cNvPr id="7" name="Rectangle: Rounded Corners 6">
              <a:extLst>
                <a:ext uri="{FF2B5EF4-FFF2-40B4-BE49-F238E27FC236}">
                  <a16:creationId xmlns:a16="http://schemas.microsoft.com/office/drawing/2014/main" id="{31831325-E108-4731-91C5-3A400732E733}"/>
                </a:ext>
              </a:extLst>
            </p:cNvPr>
            <p:cNvSpPr/>
            <p:nvPr/>
          </p:nvSpPr>
          <p:spPr>
            <a:xfrm>
              <a:off x="5914524" y="1593182"/>
              <a:ext cx="2962775" cy="616618"/>
            </a:xfrm>
            <a:prstGeom prst="roundRect">
              <a:avLst/>
            </a:prstGeom>
            <a:solidFill>
              <a:srgbClr val="FA4616">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35543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E9647A-0229-4E1B-B4D0-F05DFB278CA2}"/>
              </a:ext>
            </a:extLst>
          </p:cNvPr>
          <p:cNvSpPr>
            <a:spLocks noGrp="1"/>
          </p:cNvSpPr>
          <p:nvPr>
            <p:ph type="body" sz="quarter" idx="11"/>
          </p:nvPr>
        </p:nvSpPr>
        <p:spPr>
          <a:xfrm>
            <a:off x="457200" y="864989"/>
            <a:ext cx="5692857" cy="3445524"/>
          </a:xfrm>
        </p:spPr>
        <p:txBody>
          <a:bodyPr vert="horz" lIns="91440" tIns="45720" rIns="91440" bIns="45720" rtlCol="0" anchor="t">
            <a:noAutofit/>
          </a:bodyPr>
          <a:lstStyle/>
          <a:p>
            <a:pPr>
              <a:spcAft>
                <a:spcPts val="0"/>
              </a:spcAft>
            </a:pPr>
            <a:r>
              <a:rPr lang="en-US" b="1">
                <a:ea typeface="+mn-lt"/>
                <a:cs typeface="+mn-lt"/>
              </a:rPr>
              <a:t>Multiple models</a:t>
            </a:r>
            <a:r>
              <a:rPr lang="en-US">
                <a:ea typeface="+mn-lt"/>
                <a:cs typeface="+mn-lt"/>
              </a:rPr>
              <a:t>: A range of cluster models will be created automatically</a:t>
            </a:r>
            <a:endParaRPr lang="en-US"/>
          </a:p>
          <a:p>
            <a:pPr lvl="1">
              <a:spcAft>
                <a:spcPts val="0"/>
              </a:spcAft>
            </a:pPr>
            <a:r>
              <a:rPr lang="en-US">
                <a:latin typeface="Arial"/>
                <a:ea typeface="+mn-lt"/>
                <a:cs typeface="+mn-lt"/>
              </a:rPr>
              <a:t>The first model created will have the number of clusters specified in the Minimum number of clusters field</a:t>
            </a:r>
          </a:p>
          <a:p>
            <a:pPr lvl="1">
              <a:spcAft>
                <a:spcPts val="0"/>
              </a:spcAft>
            </a:pPr>
            <a:r>
              <a:rPr lang="en-US">
                <a:latin typeface="Arial"/>
                <a:ea typeface="+mn-lt"/>
                <a:cs typeface="+mn-lt"/>
              </a:rPr>
              <a:t>The number of clusters will be incremented by one for the next model and so on until the last model is created with the Maximum number of clusters</a:t>
            </a:r>
          </a:p>
          <a:p>
            <a:pPr lvl="1">
              <a:spcAft>
                <a:spcPts val="0"/>
              </a:spcAft>
            </a:pPr>
            <a:r>
              <a:rPr lang="en-US">
                <a:latin typeface="Arial"/>
                <a:ea typeface="+mn-lt"/>
                <a:cs typeface="+mn-lt"/>
              </a:rPr>
              <a:t>For example, if Minimum number of clusters = 2 and Maximum number of clusters = 5, four cluster models will be created, with 2, 3, 4, and 5 clusters, respectively</a:t>
            </a:r>
            <a:endParaRPr lang="en-US"/>
          </a:p>
          <a:p>
            <a:pPr lvl="1">
              <a:spcAft>
                <a:spcPts val="0"/>
              </a:spcAft>
            </a:pPr>
            <a:r>
              <a:rPr lang="en-US" b="1">
                <a:ea typeface="+mn-lt"/>
                <a:cs typeface="+mn-lt"/>
              </a:rPr>
              <a:t>Minimum number of clusters</a:t>
            </a:r>
            <a:r>
              <a:rPr lang="en-US">
                <a:ea typeface="+mn-lt"/>
                <a:cs typeface="+mn-lt"/>
              </a:rPr>
              <a:t>: Minimum number of clusters to be discovered in the first model </a:t>
            </a:r>
          </a:p>
          <a:p>
            <a:pPr lvl="1">
              <a:spcAft>
                <a:spcPts val="0"/>
              </a:spcAft>
            </a:pPr>
            <a:r>
              <a:rPr lang="en-US" b="1">
                <a:ea typeface="+mn-lt"/>
                <a:cs typeface="+mn-lt"/>
              </a:rPr>
              <a:t>Maximum number of clusters</a:t>
            </a:r>
            <a:r>
              <a:rPr lang="en-US">
                <a:ea typeface="+mn-lt"/>
                <a:cs typeface="+mn-lt"/>
              </a:rPr>
              <a:t>: Maximum number of clusters to be discovered</a:t>
            </a:r>
          </a:p>
          <a:p>
            <a:pPr>
              <a:spcAft>
                <a:spcPts val="0"/>
              </a:spcAft>
            </a:pPr>
            <a:r>
              <a:rPr lang="en-US">
                <a:ea typeface="+mn-lt"/>
                <a:cs typeface="+mn-lt"/>
              </a:rPr>
              <a:t>Use this option. Click </a:t>
            </a:r>
            <a:r>
              <a:rPr lang="en-US" b="1">
                <a:ea typeface="+mn-lt"/>
                <a:cs typeface="+mn-lt"/>
              </a:rPr>
              <a:t>Run</a:t>
            </a:r>
            <a:r>
              <a:rPr lang="en-US">
                <a:ea typeface="+mn-lt"/>
                <a:cs typeface="+mn-lt"/>
              </a:rPr>
              <a:t> to save the settings and run the model</a:t>
            </a:r>
          </a:p>
          <a:p>
            <a:pPr>
              <a:spcAft>
                <a:spcPts val="0"/>
              </a:spcAft>
            </a:pPr>
            <a:r>
              <a:rPr lang="en-US">
                <a:ea typeface="+mn-lt"/>
                <a:cs typeface="+mn-lt"/>
              </a:rPr>
              <a:t>When all requested models are built, they are compared and the best one is selected based on the goodness of clusters metric </a:t>
            </a:r>
            <a:endParaRPr lang="en-US"/>
          </a:p>
          <a:p>
            <a:pPr>
              <a:spcAft>
                <a:spcPts val="0"/>
              </a:spcAft>
            </a:pPr>
            <a:r>
              <a:rPr lang="en-US">
                <a:ea typeface="+mn-lt"/>
                <a:cs typeface="+mn-lt"/>
              </a:rPr>
              <a:t>The best model is marked with a checkmark in the Project Pane, as shown in the screenshot for </a:t>
            </a:r>
            <a:r>
              <a:rPr lang="en-US" i="1">
                <a:ea typeface="+mn-lt"/>
                <a:cs typeface="+mn-lt"/>
              </a:rPr>
              <a:t>Development_KMeans1c3</a:t>
            </a:r>
            <a:r>
              <a:rPr lang="en-US">
                <a:ea typeface="+mn-lt"/>
                <a:cs typeface="+mn-lt"/>
              </a:rPr>
              <a:t> model</a:t>
            </a:r>
          </a:p>
          <a:p>
            <a:pPr>
              <a:spcAft>
                <a:spcPts val="0"/>
              </a:spcAft>
            </a:pPr>
            <a:endParaRPr lang="en-US"/>
          </a:p>
          <a:p>
            <a:endParaRPr lang="en-US"/>
          </a:p>
        </p:txBody>
      </p:sp>
      <p:sp>
        <p:nvSpPr>
          <p:cNvPr id="3" name="Title 2">
            <a:extLst>
              <a:ext uri="{FF2B5EF4-FFF2-40B4-BE49-F238E27FC236}">
                <a16:creationId xmlns:a16="http://schemas.microsoft.com/office/drawing/2014/main" id="{84CE5EE7-5ABA-498B-A2F9-43EAC48B3C4B}"/>
              </a:ext>
            </a:extLst>
          </p:cNvPr>
          <p:cNvSpPr>
            <a:spLocks noGrp="1"/>
          </p:cNvSpPr>
          <p:nvPr>
            <p:ph type="title"/>
          </p:nvPr>
        </p:nvSpPr>
        <p:spPr>
          <a:xfrm>
            <a:off x="296779" y="437147"/>
            <a:ext cx="8215744" cy="298669"/>
          </a:xfrm>
        </p:spPr>
        <p:txBody>
          <a:bodyPr/>
          <a:lstStyle/>
          <a:p>
            <a:r>
              <a:rPr lang="en-US">
                <a:latin typeface="Arial"/>
                <a:cs typeface="Arial"/>
              </a:rPr>
              <a:t>Model Configuration - Modeling Process Options</a:t>
            </a:r>
            <a:endParaRPr lang="en-US"/>
          </a:p>
        </p:txBody>
      </p:sp>
      <p:sp>
        <p:nvSpPr>
          <p:cNvPr id="4" name="Slide Number Placeholder 3">
            <a:extLst>
              <a:ext uri="{FF2B5EF4-FFF2-40B4-BE49-F238E27FC236}">
                <a16:creationId xmlns:a16="http://schemas.microsoft.com/office/drawing/2014/main" id="{06ED562D-BD12-46FD-9991-9ADEC8CE4780}"/>
              </a:ext>
            </a:extLst>
          </p:cNvPr>
          <p:cNvSpPr>
            <a:spLocks noGrp="1"/>
          </p:cNvSpPr>
          <p:nvPr>
            <p:ph type="sldNum" sz="quarter" idx="10"/>
          </p:nvPr>
        </p:nvSpPr>
        <p:spPr/>
        <p:txBody>
          <a:bodyPr/>
          <a:lstStyle/>
          <a:p>
            <a:fld id="{C51B5984-C094-0A42-BFB6-9F57449A1222}" type="slidenum">
              <a:rPr lang="en-US" dirty="0" smtClean="0"/>
              <a:pPr/>
              <a:t>403</a:t>
            </a:fld>
            <a:endParaRPr lang="en-US"/>
          </a:p>
        </p:txBody>
      </p:sp>
      <p:grpSp>
        <p:nvGrpSpPr>
          <p:cNvPr id="10" name="Group 9">
            <a:extLst>
              <a:ext uri="{FF2B5EF4-FFF2-40B4-BE49-F238E27FC236}">
                <a16:creationId xmlns:a16="http://schemas.microsoft.com/office/drawing/2014/main" id="{CB45C0B5-852F-48BE-BC29-E6DC1480E0CA}"/>
              </a:ext>
            </a:extLst>
          </p:cNvPr>
          <p:cNvGrpSpPr/>
          <p:nvPr/>
        </p:nvGrpSpPr>
        <p:grpSpPr>
          <a:xfrm>
            <a:off x="6178215" y="830433"/>
            <a:ext cx="2743200" cy="2540160"/>
            <a:chOff x="6168189" y="815394"/>
            <a:chExt cx="2743200" cy="2540160"/>
          </a:xfrm>
        </p:grpSpPr>
        <p:pic>
          <p:nvPicPr>
            <p:cNvPr id="6" name="Picture 6" descr="A screenshot of a cell phone&#10;&#10;Description generated with very high confidence">
              <a:extLst>
                <a:ext uri="{FF2B5EF4-FFF2-40B4-BE49-F238E27FC236}">
                  <a16:creationId xmlns:a16="http://schemas.microsoft.com/office/drawing/2014/main" id="{E5E28FED-E948-494E-9A5F-E2B0006E4180}"/>
                </a:ext>
              </a:extLst>
            </p:cNvPr>
            <p:cNvPicPr>
              <a:picLocks noChangeAspect="1"/>
            </p:cNvPicPr>
            <p:nvPr/>
          </p:nvPicPr>
          <p:blipFill>
            <a:blip r:embed="rId4"/>
            <a:stretch>
              <a:fillRect/>
            </a:stretch>
          </p:blipFill>
          <p:spPr>
            <a:xfrm>
              <a:off x="6168189" y="815394"/>
              <a:ext cx="2743200" cy="2540160"/>
            </a:xfrm>
            <a:prstGeom prst="rect">
              <a:avLst/>
            </a:prstGeom>
            <a:ln>
              <a:solidFill>
                <a:schemeClr val="tx1">
                  <a:lumMod val="50000"/>
                  <a:lumOff val="50000"/>
                </a:schemeClr>
              </a:solidFill>
            </a:ln>
          </p:spPr>
        </p:pic>
        <p:sp>
          <p:nvSpPr>
            <p:cNvPr id="8" name="Rectangle: Rounded Corners 7">
              <a:extLst>
                <a:ext uri="{FF2B5EF4-FFF2-40B4-BE49-F238E27FC236}">
                  <a16:creationId xmlns:a16="http://schemas.microsoft.com/office/drawing/2014/main" id="{D5626F7A-8AA9-4990-9B74-495572EAB449}"/>
                </a:ext>
              </a:extLst>
            </p:cNvPr>
            <p:cNvSpPr/>
            <p:nvPr/>
          </p:nvSpPr>
          <p:spPr>
            <a:xfrm>
              <a:off x="6200274" y="1568116"/>
              <a:ext cx="2687052" cy="516355"/>
            </a:xfrm>
            <a:prstGeom prst="roundRect">
              <a:avLst/>
            </a:prstGeom>
            <a:solidFill>
              <a:srgbClr val="FA4616">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BD6C767-6686-4557-B9A1-0DE0DD519CD6}"/>
              </a:ext>
            </a:extLst>
          </p:cNvPr>
          <p:cNvGrpSpPr/>
          <p:nvPr/>
        </p:nvGrpSpPr>
        <p:grpSpPr>
          <a:xfrm>
            <a:off x="6732671" y="2694824"/>
            <a:ext cx="1879935" cy="1959644"/>
            <a:chOff x="6732671" y="2694824"/>
            <a:chExt cx="1879935" cy="1959644"/>
          </a:xfrm>
        </p:grpSpPr>
        <p:pic>
          <p:nvPicPr>
            <p:cNvPr id="7" name="Picture 7" descr="A screenshot of a cell phone&#10;&#10;Description generated with very high confidence">
              <a:extLst>
                <a:ext uri="{FF2B5EF4-FFF2-40B4-BE49-F238E27FC236}">
                  <a16:creationId xmlns:a16="http://schemas.microsoft.com/office/drawing/2014/main" id="{18C36E67-EC39-4A9E-9AE4-B66FAF26CB5B}"/>
                </a:ext>
              </a:extLst>
            </p:cNvPr>
            <p:cNvPicPr>
              <a:picLocks noChangeAspect="1"/>
            </p:cNvPicPr>
            <p:nvPr/>
          </p:nvPicPr>
          <p:blipFill>
            <a:blip r:embed="rId5"/>
            <a:stretch>
              <a:fillRect/>
            </a:stretch>
          </p:blipFill>
          <p:spPr>
            <a:xfrm>
              <a:off x="6732671" y="2694824"/>
              <a:ext cx="1879935" cy="1959644"/>
            </a:xfrm>
            <a:prstGeom prst="rect">
              <a:avLst/>
            </a:prstGeom>
            <a:ln>
              <a:solidFill>
                <a:schemeClr val="tx1">
                  <a:lumMod val="65000"/>
                  <a:lumOff val="35000"/>
                </a:schemeClr>
              </a:solidFill>
            </a:ln>
          </p:spPr>
        </p:pic>
        <p:sp>
          <p:nvSpPr>
            <p:cNvPr id="9" name="Rectangle: Rounded Corners 8">
              <a:extLst>
                <a:ext uri="{FF2B5EF4-FFF2-40B4-BE49-F238E27FC236}">
                  <a16:creationId xmlns:a16="http://schemas.microsoft.com/office/drawing/2014/main" id="{826D0FFD-1688-4D57-91F4-D1541F551694}"/>
                </a:ext>
              </a:extLst>
            </p:cNvPr>
            <p:cNvSpPr/>
            <p:nvPr/>
          </p:nvSpPr>
          <p:spPr>
            <a:xfrm>
              <a:off x="7107654" y="4205036"/>
              <a:ext cx="1253290" cy="155409"/>
            </a:xfrm>
            <a:prstGeom prst="roundRect">
              <a:avLst/>
            </a:prstGeom>
            <a:solidFill>
              <a:srgbClr val="FA4616">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09338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9BB344-C559-4388-93EA-9194E1019E8B}"/>
              </a:ext>
            </a:extLst>
          </p:cNvPr>
          <p:cNvSpPr>
            <a:spLocks noGrp="1"/>
          </p:cNvSpPr>
          <p:nvPr>
            <p:ph type="title"/>
          </p:nvPr>
        </p:nvSpPr>
        <p:spPr/>
        <p:txBody>
          <a:bodyPr/>
          <a:lstStyle/>
          <a:p>
            <a:r>
              <a:rPr lang="en-US">
                <a:latin typeface="Arial"/>
                <a:cs typeface="Arial"/>
              </a:rPr>
              <a:t>Model Configuration - Cluster Start Point Method</a:t>
            </a:r>
            <a:endParaRPr lang="en-US"/>
          </a:p>
        </p:txBody>
      </p:sp>
      <p:sp>
        <p:nvSpPr>
          <p:cNvPr id="4" name="Slide Number Placeholder 3">
            <a:extLst>
              <a:ext uri="{FF2B5EF4-FFF2-40B4-BE49-F238E27FC236}">
                <a16:creationId xmlns:a16="http://schemas.microsoft.com/office/drawing/2014/main" id="{99836E2F-ADEC-4DB1-99A0-F375740A02CC}"/>
              </a:ext>
            </a:extLst>
          </p:cNvPr>
          <p:cNvSpPr>
            <a:spLocks noGrp="1"/>
          </p:cNvSpPr>
          <p:nvPr>
            <p:ph type="sldNum" sz="quarter" idx="10"/>
          </p:nvPr>
        </p:nvSpPr>
        <p:spPr/>
        <p:txBody>
          <a:bodyPr/>
          <a:lstStyle/>
          <a:p>
            <a:fld id="{C51B5984-C094-0A42-BFB6-9F57449A1222}" type="slidenum">
              <a:rPr lang="en-US" dirty="0" smtClean="0"/>
              <a:pPr/>
              <a:t>404</a:t>
            </a:fld>
            <a:endParaRPr lang="en-US"/>
          </a:p>
        </p:txBody>
      </p:sp>
      <p:graphicFrame>
        <p:nvGraphicFramePr>
          <p:cNvPr id="6" name="Table 5">
            <a:extLst>
              <a:ext uri="{FF2B5EF4-FFF2-40B4-BE49-F238E27FC236}">
                <a16:creationId xmlns:a16="http://schemas.microsoft.com/office/drawing/2014/main" id="{0548E678-A4FF-484C-9A0F-B4B7EFEE7486}"/>
              </a:ext>
            </a:extLst>
          </p:cNvPr>
          <p:cNvGraphicFramePr>
            <a:graphicFrameLocks noGrp="1"/>
          </p:cNvGraphicFramePr>
          <p:nvPr>
            <p:extLst>
              <p:ext uri="{D42A27DB-BD31-4B8C-83A1-F6EECF244321}">
                <p14:modId xmlns:p14="http://schemas.microsoft.com/office/powerpoint/2010/main" val="1150133071"/>
              </p:ext>
            </p:extLst>
          </p:nvPr>
        </p:nvGraphicFramePr>
        <p:xfrm>
          <a:off x="613311" y="1233475"/>
          <a:ext cx="7984154" cy="3291840"/>
        </p:xfrm>
        <a:graphic>
          <a:graphicData uri="http://schemas.openxmlformats.org/drawingml/2006/table">
            <a:tbl>
              <a:tblPr firstRow="1" firstCol="1" bandRow="1">
                <a:tableStyleId>{5C22544A-7EE6-4342-B048-85BDC9FD1C3A}</a:tableStyleId>
              </a:tblPr>
              <a:tblGrid>
                <a:gridCol w="3267209">
                  <a:extLst>
                    <a:ext uri="{9D8B030D-6E8A-4147-A177-3AD203B41FA5}">
                      <a16:colId xmlns:a16="http://schemas.microsoft.com/office/drawing/2014/main" val="686879273"/>
                    </a:ext>
                  </a:extLst>
                </a:gridCol>
                <a:gridCol w="4716945">
                  <a:extLst>
                    <a:ext uri="{9D8B030D-6E8A-4147-A177-3AD203B41FA5}">
                      <a16:colId xmlns:a16="http://schemas.microsoft.com/office/drawing/2014/main" val="2663467230"/>
                    </a:ext>
                  </a:extLst>
                </a:gridCol>
              </a:tblGrid>
              <a:tr h="0">
                <a:tc>
                  <a:txBody>
                    <a:bodyPr/>
                    <a:lstStyle/>
                    <a:p>
                      <a:pPr>
                        <a:spcAft>
                          <a:spcPts val="0"/>
                        </a:spcAft>
                      </a:pPr>
                      <a:r>
                        <a:rPr lang="en-US">
                          <a:effectLst/>
                        </a:rPr>
                        <a:t>Option</a:t>
                      </a:r>
                    </a:p>
                  </a:txBody>
                  <a:tcPr marL="68580" marR="68580" marT="0" marB="0" anchor="ctr"/>
                </a:tc>
                <a:tc>
                  <a:txBody>
                    <a:bodyPr/>
                    <a:lstStyle/>
                    <a:p>
                      <a:pPr>
                        <a:spcAft>
                          <a:spcPts val="0"/>
                        </a:spcAft>
                      </a:pPr>
                      <a:r>
                        <a:rPr lang="en-US">
                          <a:effectLst/>
                        </a:rPr>
                        <a:t>Description</a:t>
                      </a:r>
                    </a:p>
                  </a:txBody>
                  <a:tcPr marL="68580" marR="68580" marT="0" marB="0" anchor="ctr"/>
                </a:tc>
                <a:extLst>
                  <a:ext uri="{0D108BD9-81ED-4DB2-BD59-A6C34878D82A}">
                    <a16:rowId xmlns:a16="http://schemas.microsoft.com/office/drawing/2014/main" val="911033411"/>
                  </a:ext>
                </a:extLst>
              </a:tr>
              <a:tr h="0">
                <a:tc>
                  <a:txBody>
                    <a:bodyPr/>
                    <a:lstStyle/>
                    <a:p>
                      <a:pPr>
                        <a:spcAft>
                          <a:spcPts val="0"/>
                        </a:spcAft>
                      </a:pPr>
                      <a:r>
                        <a:rPr lang="en-US">
                          <a:effectLst/>
                        </a:rPr>
                        <a:t>KKZ(</a:t>
                      </a:r>
                      <a:r>
                        <a:rPr lang="en-US" err="1">
                          <a:effectLst/>
                        </a:rPr>
                        <a:t>Katsavounidis</a:t>
                      </a:r>
                      <a:r>
                        <a:rPr lang="en-US">
                          <a:effectLst/>
                        </a:rPr>
                        <a:t>, Kuo and Zhang)</a:t>
                      </a:r>
                    </a:p>
                  </a:txBody>
                  <a:tcPr marL="68580" marR="68580" marT="0" marB="0" anchor="ctr"/>
                </a:tc>
                <a:tc>
                  <a:txBody>
                    <a:bodyPr/>
                    <a:lstStyle/>
                    <a:p>
                      <a:pPr>
                        <a:spcAft>
                          <a:spcPts val="0"/>
                        </a:spcAft>
                      </a:pPr>
                      <a:r>
                        <a:rPr lang="en-US" err="1">
                          <a:solidFill>
                            <a:schemeClr val="bg2"/>
                          </a:solidFill>
                          <a:effectLst/>
                        </a:rPr>
                        <a:t>Optimises</a:t>
                      </a:r>
                      <a:r>
                        <a:rPr lang="en-US">
                          <a:solidFill>
                            <a:schemeClr val="bg2"/>
                          </a:solidFill>
                          <a:effectLst/>
                        </a:rPr>
                        <a:t> the distance between the seed clusters for inter-cluster separation</a:t>
                      </a:r>
                    </a:p>
                  </a:txBody>
                  <a:tcPr marL="68580" marR="68580" marT="0" marB="0" anchor="ctr"/>
                </a:tc>
                <a:extLst>
                  <a:ext uri="{0D108BD9-81ED-4DB2-BD59-A6C34878D82A}">
                    <a16:rowId xmlns:a16="http://schemas.microsoft.com/office/drawing/2014/main" val="2235388834"/>
                  </a:ext>
                </a:extLst>
              </a:tr>
              <a:tr h="0">
                <a:tc>
                  <a:txBody>
                    <a:bodyPr/>
                    <a:lstStyle/>
                    <a:p>
                      <a:pPr>
                        <a:spcAft>
                          <a:spcPts val="0"/>
                        </a:spcAft>
                      </a:pPr>
                      <a:r>
                        <a:rPr lang="en-US">
                          <a:effectLst/>
                        </a:rPr>
                        <a:t>Random case per cluster</a:t>
                      </a:r>
                    </a:p>
                  </a:txBody>
                  <a:tcPr marL="68580" marR="68580" marT="0" marB="0" anchor="ctr"/>
                </a:tc>
                <a:tc>
                  <a:txBody>
                    <a:bodyPr/>
                    <a:lstStyle/>
                    <a:p>
                      <a:pPr>
                        <a:spcAft>
                          <a:spcPts val="0"/>
                        </a:spcAft>
                      </a:pPr>
                      <a:r>
                        <a:rPr lang="en-US">
                          <a:solidFill>
                            <a:schemeClr val="bg2"/>
                          </a:solidFill>
                          <a:effectLst/>
                        </a:rPr>
                        <a:t>K records are chosen at random to be the starting point for the </a:t>
                      </a:r>
                      <a:r>
                        <a:rPr lang="en-US" err="1">
                          <a:solidFill>
                            <a:schemeClr val="bg2"/>
                          </a:solidFill>
                          <a:effectLst/>
                        </a:rPr>
                        <a:t>centres</a:t>
                      </a:r>
                      <a:r>
                        <a:rPr lang="en-US">
                          <a:solidFill>
                            <a:schemeClr val="bg2"/>
                          </a:solidFill>
                          <a:effectLst/>
                        </a:rPr>
                        <a:t> of the clusters</a:t>
                      </a:r>
                    </a:p>
                  </a:txBody>
                  <a:tcPr marL="68580" marR="68580" marT="0" marB="0" anchor="ctr"/>
                </a:tc>
                <a:extLst>
                  <a:ext uri="{0D108BD9-81ED-4DB2-BD59-A6C34878D82A}">
                    <a16:rowId xmlns:a16="http://schemas.microsoft.com/office/drawing/2014/main" val="1265128175"/>
                  </a:ext>
                </a:extLst>
              </a:tr>
              <a:tr h="0">
                <a:tc>
                  <a:txBody>
                    <a:bodyPr/>
                    <a:lstStyle/>
                    <a:p>
                      <a:pPr>
                        <a:spcAft>
                          <a:spcPts val="0"/>
                        </a:spcAft>
                      </a:pPr>
                      <a:r>
                        <a:rPr lang="en-US">
                          <a:effectLst/>
                        </a:rPr>
                        <a:t>Start point refinement</a:t>
                      </a:r>
                    </a:p>
                  </a:txBody>
                  <a:tcPr marL="68580" marR="68580" marT="0" marB="0" anchor="ctr"/>
                </a:tc>
                <a:tc>
                  <a:txBody>
                    <a:bodyPr/>
                    <a:lstStyle/>
                    <a:p>
                      <a:pPr>
                        <a:spcAft>
                          <a:spcPts val="0"/>
                        </a:spcAft>
                      </a:pPr>
                      <a:r>
                        <a:rPr lang="en-US">
                          <a:solidFill>
                            <a:schemeClr val="bg2"/>
                          </a:solidFill>
                          <a:effectLst/>
                        </a:rPr>
                        <a:t>Uses a sub-sampling procedure to attempt to find intelligent start points for the cluster </a:t>
                      </a:r>
                      <a:r>
                        <a:rPr lang="en-US" err="1">
                          <a:solidFill>
                            <a:schemeClr val="bg2"/>
                          </a:solidFill>
                          <a:effectLst/>
                        </a:rPr>
                        <a:t>centres</a:t>
                      </a:r>
                      <a:r>
                        <a:rPr lang="en-US">
                          <a:solidFill>
                            <a:schemeClr val="bg2"/>
                          </a:solidFill>
                          <a:effectLst/>
                        </a:rPr>
                        <a:t>, rather than picking purely at random</a:t>
                      </a:r>
                    </a:p>
                  </a:txBody>
                  <a:tcPr marL="68580" marR="68580" marT="0" marB="0" anchor="ctr"/>
                </a:tc>
                <a:extLst>
                  <a:ext uri="{0D108BD9-81ED-4DB2-BD59-A6C34878D82A}">
                    <a16:rowId xmlns:a16="http://schemas.microsoft.com/office/drawing/2014/main" val="2878279831"/>
                  </a:ext>
                </a:extLst>
              </a:tr>
              <a:tr h="0">
                <a:tc>
                  <a:txBody>
                    <a:bodyPr/>
                    <a:lstStyle/>
                    <a:p>
                      <a:pPr>
                        <a:spcAft>
                          <a:spcPts val="0"/>
                        </a:spcAft>
                      </a:pPr>
                      <a:r>
                        <a:rPr lang="en-US">
                          <a:effectLst/>
                        </a:rPr>
                        <a:t>Sample size</a:t>
                      </a:r>
                    </a:p>
                  </a:txBody>
                  <a:tcPr marL="68580" marR="68580" marT="0" marB="0" anchor="ctr"/>
                </a:tc>
                <a:tc>
                  <a:txBody>
                    <a:bodyPr/>
                    <a:lstStyle/>
                    <a:p>
                      <a:pPr>
                        <a:spcAft>
                          <a:spcPts val="0"/>
                        </a:spcAft>
                      </a:pPr>
                      <a:r>
                        <a:rPr lang="en-US">
                          <a:solidFill>
                            <a:schemeClr val="bg2"/>
                          </a:solidFill>
                          <a:effectLst/>
                        </a:rPr>
                        <a:t>Determines how many subsamples are defined</a:t>
                      </a:r>
                    </a:p>
                    <a:p>
                      <a:pPr>
                        <a:spcAft>
                          <a:spcPts val="0"/>
                        </a:spcAft>
                      </a:pPr>
                      <a:endParaRPr lang="en-US">
                        <a:solidFill>
                          <a:schemeClr val="bg2"/>
                        </a:solidFill>
                        <a:effectLst/>
                      </a:endParaRPr>
                    </a:p>
                    <a:p>
                      <a:pPr>
                        <a:spcAft>
                          <a:spcPts val="0"/>
                        </a:spcAft>
                      </a:pPr>
                      <a:r>
                        <a:rPr lang="en-US">
                          <a:solidFill>
                            <a:schemeClr val="bg2"/>
                          </a:solidFill>
                          <a:effectLst/>
                        </a:rPr>
                        <a:t>Value is data-dependent but generally a lower value is preferable in the case of few variables and many records, and higher values are preferable with many variables and fewer records</a:t>
                      </a:r>
                    </a:p>
                  </a:txBody>
                  <a:tcPr marL="68580" marR="68580" marT="0" marB="0" anchor="ctr"/>
                </a:tc>
                <a:extLst>
                  <a:ext uri="{0D108BD9-81ED-4DB2-BD59-A6C34878D82A}">
                    <a16:rowId xmlns:a16="http://schemas.microsoft.com/office/drawing/2014/main" val="2413822970"/>
                  </a:ext>
                </a:extLst>
              </a:tr>
              <a:tr h="398440">
                <a:tc>
                  <a:txBody>
                    <a:bodyPr/>
                    <a:lstStyle/>
                    <a:p>
                      <a:pPr>
                        <a:spcAft>
                          <a:spcPts val="0"/>
                        </a:spcAft>
                      </a:pPr>
                      <a:r>
                        <a:rPr lang="en-US">
                          <a:effectLst/>
                        </a:rPr>
                        <a:t>Number of cycles</a:t>
                      </a:r>
                    </a:p>
                  </a:txBody>
                  <a:tcPr marL="68580" marR="68580" marT="0" marB="0" anchor="ctr"/>
                </a:tc>
                <a:tc>
                  <a:txBody>
                    <a:bodyPr/>
                    <a:lstStyle/>
                    <a:p>
                      <a:pPr>
                        <a:spcAft>
                          <a:spcPts val="0"/>
                        </a:spcAft>
                      </a:pPr>
                      <a:r>
                        <a:rPr lang="en-US">
                          <a:solidFill>
                            <a:schemeClr val="bg2"/>
                          </a:solidFill>
                          <a:effectLst/>
                        </a:rPr>
                        <a:t>The default setting of 10 is usually sufficient for the refinement process</a:t>
                      </a:r>
                    </a:p>
                  </a:txBody>
                  <a:tcPr marL="68580" marR="68580" marT="0" marB="0" anchor="ctr"/>
                </a:tc>
                <a:extLst>
                  <a:ext uri="{0D108BD9-81ED-4DB2-BD59-A6C34878D82A}">
                    <a16:rowId xmlns:a16="http://schemas.microsoft.com/office/drawing/2014/main" val="3661906390"/>
                  </a:ext>
                </a:extLst>
              </a:tr>
            </a:tbl>
          </a:graphicData>
        </a:graphic>
      </p:graphicFrame>
    </p:spTree>
    <p:custDataLst>
      <p:tags r:id="rId1"/>
    </p:custDataLst>
    <p:extLst>
      <p:ext uri="{BB962C8B-B14F-4D97-AF65-F5344CB8AC3E}">
        <p14:creationId xmlns:p14="http://schemas.microsoft.com/office/powerpoint/2010/main" val="128061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DED7DB-41EE-4F87-B11B-D2F99FCED810}"/>
              </a:ext>
            </a:extLst>
          </p:cNvPr>
          <p:cNvSpPr>
            <a:spLocks noGrp="1"/>
          </p:cNvSpPr>
          <p:nvPr>
            <p:ph type="body" sz="quarter" idx="11"/>
          </p:nvPr>
        </p:nvSpPr>
        <p:spPr>
          <a:xfrm>
            <a:off x="215721" y="637208"/>
            <a:ext cx="6133640" cy="3155750"/>
          </a:xfrm>
        </p:spPr>
        <p:txBody>
          <a:bodyPr vert="horz" lIns="91440" tIns="45720" rIns="91440" bIns="45720" rtlCol="0" anchor="t">
            <a:noAutofit/>
          </a:bodyPr>
          <a:lstStyle/>
          <a:p>
            <a:pPr>
              <a:spcAft>
                <a:spcPts val="0"/>
              </a:spcAft>
            </a:pPr>
            <a:r>
              <a:rPr lang="en-US">
                <a:ea typeface="+mn-lt"/>
                <a:cs typeface="+mn-lt"/>
              </a:rPr>
              <a:t>To view the resulting Cluster Analysis model double click on the node</a:t>
            </a:r>
            <a:endParaRPr lang="en-US" b="1">
              <a:ea typeface="+mn-lt"/>
              <a:cs typeface="+mn-lt"/>
            </a:endParaRPr>
          </a:p>
          <a:p>
            <a:pPr>
              <a:spcAft>
                <a:spcPts val="0"/>
              </a:spcAft>
            </a:pPr>
            <a:r>
              <a:rPr lang="en-US" b="1">
                <a:ea typeface="+mn-lt"/>
                <a:cs typeface="+mn-lt"/>
              </a:rPr>
              <a:t>Evaluation Metrics </a:t>
            </a:r>
            <a:r>
              <a:rPr lang="en-US">
                <a:ea typeface="+mn-lt"/>
                <a:cs typeface="+mn-lt"/>
              </a:rPr>
              <a:t>are: </a:t>
            </a:r>
          </a:p>
          <a:p>
            <a:pPr lvl="1">
              <a:spcAft>
                <a:spcPts val="0"/>
              </a:spcAft>
            </a:pPr>
            <a:r>
              <a:rPr lang="en-US" b="1">
                <a:ea typeface="+mn-lt"/>
                <a:cs typeface="+mn-lt"/>
              </a:rPr>
              <a:t>Pseudo F Statistic: </a:t>
            </a:r>
            <a:r>
              <a:rPr lang="en-US">
                <a:ea typeface="+mn-lt"/>
                <a:cs typeface="+mn-lt"/>
              </a:rPr>
              <a:t>Reflects</a:t>
            </a:r>
            <a:r>
              <a:rPr lang="en-US" b="1">
                <a:ea typeface="+mn-lt"/>
                <a:cs typeface="+mn-lt"/>
              </a:rPr>
              <a:t> </a:t>
            </a:r>
            <a:r>
              <a:rPr lang="en-US">
                <a:ea typeface="+mn-lt"/>
                <a:cs typeface="+mn-lt"/>
              </a:rPr>
              <a:t>the "tightness" of clusters as the ratio of the mean sum of squares between groups to the mean sum of squares within group. </a:t>
            </a:r>
            <a:r>
              <a:rPr lang="en-US" i="1">
                <a:ea typeface="+mn-lt"/>
                <a:cs typeface="+mn-lt"/>
              </a:rPr>
              <a:t>Larger</a:t>
            </a:r>
            <a:r>
              <a:rPr lang="en-US">
                <a:ea typeface="+mn-lt"/>
                <a:cs typeface="+mn-lt"/>
              </a:rPr>
              <a:t> values of the Pseudo-F indicate better clustering solution</a:t>
            </a:r>
            <a:endParaRPr lang="en-US"/>
          </a:p>
          <a:p>
            <a:pPr lvl="1">
              <a:spcAft>
                <a:spcPts val="0"/>
              </a:spcAft>
            </a:pPr>
            <a:r>
              <a:rPr lang="en-US" b="1">
                <a:ea typeface="+mn-lt"/>
                <a:cs typeface="+mn-lt"/>
              </a:rPr>
              <a:t>Goodness Of Clusters:</a:t>
            </a:r>
            <a:r>
              <a:rPr lang="en-US">
                <a:ea typeface="+mn-lt"/>
                <a:cs typeface="+mn-lt"/>
              </a:rPr>
              <a:t> This value is a normalized pseudo F statistic</a:t>
            </a:r>
            <a:endParaRPr lang="en-US">
              <a:ea typeface="+mn-lt"/>
            </a:endParaRPr>
          </a:p>
          <a:p>
            <a:pPr lvl="2">
              <a:spcAft>
                <a:spcPts val="0"/>
              </a:spcAft>
            </a:pPr>
            <a:r>
              <a:rPr lang="en-US">
                <a:latin typeface="Arial"/>
                <a:ea typeface="+mn-lt"/>
                <a:cs typeface="+mn-lt"/>
              </a:rPr>
              <a:t>Equal to Pseudo F divided by (</a:t>
            </a:r>
            <a:r>
              <a:rPr lang="en-US" i="1">
                <a:latin typeface="Arial"/>
                <a:ea typeface="+mn-lt"/>
                <a:cs typeface="+mn-lt"/>
              </a:rPr>
              <a:t>N - K</a:t>
            </a:r>
            <a:r>
              <a:rPr lang="en-US">
                <a:latin typeface="Arial"/>
                <a:ea typeface="+mn-lt"/>
                <a:cs typeface="+mn-lt"/>
              </a:rPr>
              <a:t>) </a:t>
            </a:r>
            <a:endParaRPr lang="en-US">
              <a:latin typeface="Arial"/>
              <a:ea typeface="+mn-lt"/>
            </a:endParaRPr>
          </a:p>
          <a:p>
            <a:pPr lvl="2">
              <a:spcAft>
                <a:spcPts val="0"/>
              </a:spcAft>
            </a:pPr>
            <a:r>
              <a:rPr lang="en-US" i="1">
                <a:latin typeface="Arial"/>
                <a:ea typeface="+mn-lt"/>
                <a:cs typeface="+mn-lt"/>
              </a:rPr>
              <a:t>N</a:t>
            </a:r>
            <a:r>
              <a:rPr lang="en-US">
                <a:latin typeface="Arial"/>
                <a:ea typeface="+mn-lt"/>
                <a:cs typeface="+mn-lt"/>
              </a:rPr>
              <a:t> : Total number of observations </a:t>
            </a:r>
            <a:endParaRPr lang="en-US">
              <a:latin typeface="Arial"/>
              <a:ea typeface="+mn-lt"/>
            </a:endParaRPr>
          </a:p>
          <a:p>
            <a:pPr lvl="2">
              <a:spcAft>
                <a:spcPts val="0"/>
              </a:spcAft>
            </a:pPr>
            <a:r>
              <a:rPr lang="en-US" i="1">
                <a:latin typeface="Arial"/>
                <a:ea typeface="+mn-lt"/>
                <a:cs typeface="+mn-lt"/>
              </a:rPr>
              <a:t>K</a:t>
            </a:r>
            <a:r>
              <a:rPr lang="en-US">
                <a:latin typeface="Arial"/>
                <a:ea typeface="+mn-lt"/>
                <a:cs typeface="+mn-lt"/>
              </a:rPr>
              <a:t> : The number of clusters</a:t>
            </a:r>
            <a:endParaRPr lang="en-US">
              <a:latin typeface="Arial"/>
            </a:endParaRPr>
          </a:p>
          <a:p>
            <a:pPr lvl="1">
              <a:spcAft>
                <a:spcPts val="0"/>
              </a:spcAft>
            </a:pPr>
            <a:r>
              <a:rPr lang="en-US" b="1">
                <a:ea typeface="+mn-lt"/>
                <a:cs typeface="+mn-lt"/>
              </a:rPr>
              <a:t>Cubic Clustering Criterion (CCC): </a:t>
            </a:r>
            <a:r>
              <a:rPr lang="en-US">
                <a:ea typeface="+mn-lt"/>
                <a:cs typeface="+mn-lt"/>
              </a:rPr>
              <a:t>A measure of the deviation of the clusters from the distribution expected for data sampled from a uniform distribution. The </a:t>
            </a:r>
            <a:r>
              <a:rPr lang="en-US" i="1">
                <a:ea typeface="+mn-lt"/>
                <a:cs typeface="+mn-lt"/>
              </a:rPr>
              <a:t>larger</a:t>
            </a:r>
            <a:r>
              <a:rPr lang="en-US">
                <a:ea typeface="+mn-lt"/>
                <a:cs typeface="+mn-lt"/>
              </a:rPr>
              <a:t> the values of the CCC, the better the solution</a:t>
            </a:r>
            <a:endParaRPr lang="en-US"/>
          </a:p>
          <a:p>
            <a:pPr lvl="1">
              <a:spcAft>
                <a:spcPts val="0"/>
              </a:spcAft>
            </a:pPr>
            <a:r>
              <a:rPr lang="en-US" b="1">
                <a:ea typeface="+mn-lt"/>
                <a:cs typeface="+mn-lt"/>
              </a:rPr>
              <a:t>R-squared: </a:t>
            </a:r>
            <a:r>
              <a:rPr lang="en-US">
                <a:ea typeface="+mn-lt"/>
                <a:cs typeface="+mn-lt"/>
              </a:rPr>
              <a:t>The proportion of variance accounted for by the clusters</a:t>
            </a:r>
          </a:p>
          <a:p>
            <a:pPr lvl="1">
              <a:spcAft>
                <a:spcPts val="0"/>
              </a:spcAft>
              <a:buFont typeface="Arial,Sans-Serif" panose="020B0604020202020204" pitchFamily="34" charset="0"/>
            </a:pPr>
            <a:r>
              <a:rPr lang="en-US" b="1">
                <a:cs typeface="Arial"/>
              </a:rPr>
              <a:t>Cluster Distances</a:t>
            </a:r>
            <a:r>
              <a:rPr lang="en-US">
                <a:cs typeface="Arial"/>
              </a:rPr>
              <a:t>: The Euclidean distances between the cluster centroids</a:t>
            </a:r>
          </a:p>
          <a:p>
            <a:pPr lvl="1">
              <a:spcAft>
                <a:spcPts val="0"/>
              </a:spcAft>
              <a:buFont typeface="Arial,Sans-Serif" panose="020B0604020202020204" pitchFamily="34" charset="0"/>
            </a:pPr>
            <a:r>
              <a:rPr lang="en-US" b="1">
                <a:cs typeface="Arial"/>
              </a:rPr>
              <a:t>Variance: </a:t>
            </a:r>
            <a:r>
              <a:rPr lang="en-US">
                <a:cs typeface="Arial"/>
              </a:rPr>
              <a:t>Represents the intra-cluster measure of tightness. A</a:t>
            </a:r>
            <a:r>
              <a:rPr lang="en-US" i="1">
                <a:cs typeface="Arial"/>
              </a:rPr>
              <a:t> lower</a:t>
            </a:r>
            <a:r>
              <a:rPr lang="en-US">
                <a:cs typeface="Arial"/>
              </a:rPr>
              <a:t> variation indicates a good compactness</a:t>
            </a:r>
          </a:p>
        </p:txBody>
      </p:sp>
      <p:sp>
        <p:nvSpPr>
          <p:cNvPr id="3" name="Title 2">
            <a:extLst>
              <a:ext uri="{FF2B5EF4-FFF2-40B4-BE49-F238E27FC236}">
                <a16:creationId xmlns:a16="http://schemas.microsoft.com/office/drawing/2014/main" id="{9729032D-E556-4ABF-ACD7-6CB02F065D15}"/>
              </a:ext>
            </a:extLst>
          </p:cNvPr>
          <p:cNvSpPr>
            <a:spLocks noGrp="1"/>
          </p:cNvSpPr>
          <p:nvPr>
            <p:ph type="title"/>
          </p:nvPr>
        </p:nvSpPr>
        <p:spPr>
          <a:xfrm>
            <a:off x="425003" y="304263"/>
            <a:ext cx="8215744" cy="298669"/>
          </a:xfrm>
        </p:spPr>
        <p:txBody>
          <a:bodyPr/>
          <a:lstStyle/>
          <a:p>
            <a:r>
              <a:rPr lang="en-US">
                <a:latin typeface="Arial"/>
                <a:cs typeface="Arial"/>
              </a:rPr>
              <a:t>Cluster Analysis results </a:t>
            </a:r>
            <a:endParaRPr lang="en-US"/>
          </a:p>
        </p:txBody>
      </p:sp>
      <p:sp>
        <p:nvSpPr>
          <p:cNvPr id="4" name="Slide Number Placeholder 3">
            <a:extLst>
              <a:ext uri="{FF2B5EF4-FFF2-40B4-BE49-F238E27FC236}">
                <a16:creationId xmlns:a16="http://schemas.microsoft.com/office/drawing/2014/main" id="{D682BA2C-6C1D-483C-AD7F-63D2C655A7E2}"/>
              </a:ext>
            </a:extLst>
          </p:cNvPr>
          <p:cNvSpPr>
            <a:spLocks noGrp="1"/>
          </p:cNvSpPr>
          <p:nvPr>
            <p:ph type="sldNum" sz="quarter" idx="10"/>
          </p:nvPr>
        </p:nvSpPr>
        <p:spPr/>
        <p:txBody>
          <a:bodyPr/>
          <a:lstStyle/>
          <a:p>
            <a:fld id="{C51B5984-C094-0A42-BFB6-9F57449A1222}" type="slidenum">
              <a:rPr lang="en-US" dirty="0" smtClean="0"/>
              <a:pPr/>
              <a:t>405</a:t>
            </a:fld>
            <a:endParaRPr lang="en-US"/>
          </a:p>
        </p:txBody>
      </p:sp>
      <p:pic>
        <p:nvPicPr>
          <p:cNvPr id="8" name="Picture 8" descr="A screenshot of a cell phone&#10;&#10;Description generated with very high confidence">
            <a:extLst>
              <a:ext uri="{FF2B5EF4-FFF2-40B4-BE49-F238E27FC236}">
                <a16:creationId xmlns:a16="http://schemas.microsoft.com/office/drawing/2014/main" id="{6A277CAB-0210-42A7-BAE5-76F66CC9A2FE}"/>
              </a:ext>
            </a:extLst>
          </p:cNvPr>
          <p:cNvPicPr>
            <a:picLocks noChangeAspect="1"/>
          </p:cNvPicPr>
          <p:nvPr/>
        </p:nvPicPr>
        <p:blipFill>
          <a:blip r:embed="rId4"/>
          <a:stretch>
            <a:fillRect/>
          </a:stretch>
        </p:blipFill>
        <p:spPr>
          <a:xfrm>
            <a:off x="6343853" y="1283495"/>
            <a:ext cx="2743200" cy="2096142"/>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1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968F87-0E01-4E92-860D-079A2E2B2654}"/>
              </a:ext>
            </a:extLst>
          </p:cNvPr>
          <p:cNvSpPr>
            <a:spLocks noGrp="1"/>
          </p:cNvSpPr>
          <p:nvPr>
            <p:ph type="body" sz="quarter" idx="11"/>
          </p:nvPr>
        </p:nvSpPr>
        <p:spPr>
          <a:xfrm>
            <a:off x="322729" y="846489"/>
            <a:ext cx="4872877" cy="3445524"/>
          </a:xfrm>
        </p:spPr>
        <p:txBody>
          <a:bodyPr vert="horz" lIns="91440" tIns="45720" rIns="91440" bIns="45720" rtlCol="0" anchor="t">
            <a:noAutofit/>
          </a:bodyPr>
          <a:lstStyle/>
          <a:p>
            <a:pPr>
              <a:spcAft>
                <a:spcPts val="300"/>
              </a:spcAft>
            </a:pPr>
            <a:r>
              <a:rPr lang="en-US">
                <a:cs typeface="Arial"/>
              </a:rPr>
              <a:t>Shows the distribution of each variables within each cluster in the form of charts</a:t>
            </a:r>
            <a:endParaRPr lang="en-US"/>
          </a:p>
          <a:p>
            <a:pPr>
              <a:spcAft>
                <a:spcPts val="300"/>
              </a:spcAft>
            </a:pPr>
            <a:r>
              <a:rPr lang="en-US">
                <a:cs typeface="Arial"/>
              </a:rPr>
              <a:t>Columns represent clusters</a:t>
            </a:r>
          </a:p>
          <a:p>
            <a:pPr lvl="1">
              <a:spcAft>
                <a:spcPts val="300"/>
              </a:spcAft>
            </a:pPr>
            <a:r>
              <a:rPr lang="en-US">
                <a:latin typeface="Arial"/>
                <a:cs typeface="Arial"/>
              </a:rPr>
              <a:t>The first column represents the while dataset</a:t>
            </a:r>
          </a:p>
          <a:p>
            <a:pPr>
              <a:spcAft>
                <a:spcPts val="300"/>
              </a:spcAft>
            </a:pPr>
            <a:r>
              <a:rPr lang="en-US">
                <a:cs typeface="Arial"/>
              </a:rPr>
              <a:t>Rows represent variables</a:t>
            </a:r>
          </a:p>
          <a:p>
            <a:pPr lvl="1">
              <a:spcAft>
                <a:spcPts val="300"/>
              </a:spcAft>
            </a:pPr>
            <a:r>
              <a:rPr lang="en-US">
                <a:latin typeface="Arial"/>
                <a:cs typeface="Arial"/>
              </a:rPr>
              <a:t>The first row shows the summary of each variable's distribution within each cluster</a:t>
            </a:r>
            <a:endParaRPr lang="en-US">
              <a:cs typeface="Arial"/>
            </a:endParaRPr>
          </a:p>
          <a:p>
            <a:pPr>
              <a:spcAft>
                <a:spcPts val="300"/>
              </a:spcAft>
            </a:pPr>
            <a:r>
              <a:rPr lang="en-US">
                <a:latin typeface="Arial"/>
                <a:cs typeface="Arial"/>
              </a:rPr>
              <a:t>Double click any chart to enlarge it</a:t>
            </a:r>
            <a:endParaRPr lang="en-US">
              <a:latin typeface="Arial" panose="020B0604020202020204" pitchFamily="34" charset="0"/>
            </a:endParaRPr>
          </a:p>
          <a:p>
            <a:pPr>
              <a:spcAft>
                <a:spcPts val="300"/>
              </a:spcAft>
            </a:pPr>
            <a:r>
              <a:rPr lang="en-US">
                <a:cs typeface="Arial"/>
              </a:rPr>
              <a:t>The columns can be sorted according to the </a:t>
            </a:r>
            <a:r>
              <a:rPr lang="en-US" b="1">
                <a:cs typeface="Arial"/>
              </a:rPr>
              <a:t>relevance</a:t>
            </a:r>
            <a:r>
              <a:rPr lang="en-US">
                <a:cs typeface="Arial"/>
              </a:rPr>
              <a:t> of variables to a particular cluster</a:t>
            </a:r>
            <a:endParaRPr lang="en-US"/>
          </a:p>
          <a:p>
            <a:pPr lvl="1">
              <a:spcAft>
                <a:spcPts val="300"/>
              </a:spcAft>
            </a:pPr>
            <a:r>
              <a:rPr lang="en-US">
                <a:latin typeface="Arial"/>
                <a:cs typeface="Arial"/>
              </a:rPr>
              <a:t>Select </a:t>
            </a:r>
            <a:r>
              <a:rPr lang="en-US" b="1">
                <a:latin typeface="Arial"/>
                <a:cs typeface="Arial"/>
              </a:rPr>
              <a:t>Tools | Options | Show Relevance</a:t>
            </a:r>
            <a:endParaRPr lang="en-US" b="1"/>
          </a:p>
          <a:p>
            <a:pPr lvl="1">
              <a:spcAft>
                <a:spcPts val="300"/>
              </a:spcAft>
            </a:pPr>
            <a:r>
              <a:rPr lang="en-US">
                <a:latin typeface="Arial"/>
                <a:cs typeface="Arial"/>
              </a:rPr>
              <a:t>Click on the header bar for the cluster you want to sort by</a:t>
            </a:r>
            <a:endParaRPr lang="en-US"/>
          </a:p>
          <a:p>
            <a:pPr lvl="1">
              <a:spcAft>
                <a:spcPts val="300"/>
              </a:spcAft>
            </a:pPr>
            <a:r>
              <a:rPr lang="en-US">
                <a:latin typeface="Arial"/>
                <a:cs typeface="Arial"/>
              </a:rPr>
              <a:t>The </a:t>
            </a:r>
            <a:r>
              <a:rPr lang="en-US" i="1">
                <a:latin typeface="Arial"/>
                <a:cs typeface="Arial"/>
              </a:rPr>
              <a:t>larger the </a:t>
            </a:r>
            <a:r>
              <a:rPr lang="en-US">
                <a:latin typeface="Arial"/>
                <a:cs typeface="Arial"/>
              </a:rPr>
              <a:t>value of relevance, the greater contribution of the variable in the cluster</a:t>
            </a:r>
            <a:endParaRPr lang="en-US" err="1"/>
          </a:p>
          <a:p>
            <a:pPr>
              <a:spcAft>
                <a:spcPts val="300"/>
              </a:spcAft>
            </a:pPr>
            <a:r>
              <a:rPr lang="en-US" i="1">
                <a:latin typeface="Arial"/>
                <a:cs typeface="Arial"/>
              </a:rPr>
              <a:t>Cluster index</a:t>
            </a:r>
            <a:r>
              <a:rPr lang="en-US">
                <a:latin typeface="Arial"/>
                <a:cs typeface="Arial"/>
              </a:rPr>
              <a:t> can be renamed using this icon:  </a:t>
            </a:r>
            <a:endParaRPr lang="en-US">
              <a:latin typeface="Arial" panose="020B0604020202020204" pitchFamily="34" charset="0"/>
            </a:endParaRPr>
          </a:p>
          <a:p>
            <a:endParaRPr lang="en-US"/>
          </a:p>
          <a:p>
            <a:endParaRPr lang="en-US"/>
          </a:p>
        </p:txBody>
      </p:sp>
      <p:sp>
        <p:nvSpPr>
          <p:cNvPr id="3" name="Title 2">
            <a:extLst>
              <a:ext uri="{FF2B5EF4-FFF2-40B4-BE49-F238E27FC236}">
                <a16:creationId xmlns:a16="http://schemas.microsoft.com/office/drawing/2014/main" id="{28341489-0FD1-4B87-BF07-51D1E384D7AF}"/>
              </a:ext>
            </a:extLst>
          </p:cNvPr>
          <p:cNvSpPr>
            <a:spLocks noGrp="1"/>
          </p:cNvSpPr>
          <p:nvPr>
            <p:ph type="title"/>
          </p:nvPr>
        </p:nvSpPr>
        <p:spPr>
          <a:xfrm>
            <a:off x="322729" y="398369"/>
            <a:ext cx="8215744" cy="298669"/>
          </a:xfrm>
        </p:spPr>
        <p:txBody>
          <a:bodyPr/>
          <a:lstStyle/>
          <a:p>
            <a:r>
              <a:rPr lang="en-US">
                <a:latin typeface="Arial"/>
                <a:cs typeface="Arial"/>
              </a:rPr>
              <a:t>Segment Viewer Tab</a:t>
            </a:r>
            <a:endParaRPr lang="en-US"/>
          </a:p>
        </p:txBody>
      </p:sp>
      <p:sp>
        <p:nvSpPr>
          <p:cNvPr id="4" name="Slide Number Placeholder 3">
            <a:extLst>
              <a:ext uri="{FF2B5EF4-FFF2-40B4-BE49-F238E27FC236}">
                <a16:creationId xmlns:a16="http://schemas.microsoft.com/office/drawing/2014/main" id="{911DC014-F7A9-4F02-B308-3F6190D118D4}"/>
              </a:ext>
            </a:extLst>
          </p:cNvPr>
          <p:cNvSpPr>
            <a:spLocks noGrp="1"/>
          </p:cNvSpPr>
          <p:nvPr>
            <p:ph type="sldNum" sz="quarter" idx="10"/>
          </p:nvPr>
        </p:nvSpPr>
        <p:spPr/>
        <p:txBody>
          <a:bodyPr/>
          <a:lstStyle/>
          <a:p>
            <a:fld id="{C51B5984-C094-0A42-BFB6-9F57449A1222}" type="slidenum">
              <a:rPr lang="en-US" dirty="0" smtClean="0"/>
              <a:pPr/>
              <a:t>406</a:t>
            </a:fld>
            <a:endParaRPr lang="en-US"/>
          </a:p>
        </p:txBody>
      </p:sp>
      <p:pic>
        <p:nvPicPr>
          <p:cNvPr id="9" name="Picture 9" descr="A screenshot of a cell phone&#10;&#10;Description generated with high confidence">
            <a:extLst>
              <a:ext uri="{FF2B5EF4-FFF2-40B4-BE49-F238E27FC236}">
                <a16:creationId xmlns:a16="http://schemas.microsoft.com/office/drawing/2014/main" id="{B9AEC165-C6EA-4704-BA7A-3C5D33DD643E}"/>
              </a:ext>
            </a:extLst>
          </p:cNvPr>
          <p:cNvPicPr>
            <a:picLocks noChangeAspect="1"/>
          </p:cNvPicPr>
          <p:nvPr/>
        </p:nvPicPr>
        <p:blipFill>
          <a:blip r:embed="rId4"/>
          <a:stretch>
            <a:fillRect/>
          </a:stretch>
        </p:blipFill>
        <p:spPr>
          <a:xfrm>
            <a:off x="5410659" y="505043"/>
            <a:ext cx="3479953" cy="2632366"/>
          </a:xfrm>
          <a:prstGeom prst="rect">
            <a:avLst/>
          </a:prstGeom>
          <a:ln>
            <a:solidFill>
              <a:schemeClr val="tx1">
                <a:lumMod val="50000"/>
                <a:lumOff val="50000"/>
              </a:schemeClr>
            </a:solidFill>
          </a:ln>
        </p:spPr>
      </p:pic>
      <p:grpSp>
        <p:nvGrpSpPr>
          <p:cNvPr id="5" name="Group 4">
            <a:extLst>
              <a:ext uri="{FF2B5EF4-FFF2-40B4-BE49-F238E27FC236}">
                <a16:creationId xmlns:a16="http://schemas.microsoft.com/office/drawing/2014/main" id="{947F1650-7245-4DE7-B4B6-4EC1E43603A4}"/>
              </a:ext>
            </a:extLst>
          </p:cNvPr>
          <p:cNvGrpSpPr/>
          <p:nvPr/>
        </p:nvGrpSpPr>
        <p:grpSpPr>
          <a:xfrm>
            <a:off x="4942443" y="3280095"/>
            <a:ext cx="4161621" cy="1261784"/>
            <a:chOff x="4942443" y="3280095"/>
            <a:chExt cx="4161621" cy="1261784"/>
          </a:xfrm>
        </p:grpSpPr>
        <p:pic>
          <p:nvPicPr>
            <p:cNvPr id="10" name="Picture 10" descr="A screenshot of a cell phone&#10;&#10;Description generated with very high confidence">
              <a:extLst>
                <a:ext uri="{FF2B5EF4-FFF2-40B4-BE49-F238E27FC236}">
                  <a16:creationId xmlns:a16="http://schemas.microsoft.com/office/drawing/2014/main" id="{0038A035-4335-4887-9973-39E7FF413DF0}"/>
                </a:ext>
              </a:extLst>
            </p:cNvPr>
            <p:cNvPicPr>
              <a:picLocks noChangeAspect="1"/>
            </p:cNvPicPr>
            <p:nvPr/>
          </p:nvPicPr>
          <p:blipFill>
            <a:blip r:embed="rId5"/>
            <a:stretch>
              <a:fillRect/>
            </a:stretch>
          </p:blipFill>
          <p:spPr>
            <a:xfrm>
              <a:off x="4942443" y="3280095"/>
              <a:ext cx="4161621" cy="1261784"/>
            </a:xfrm>
            <a:prstGeom prst="rect">
              <a:avLst/>
            </a:prstGeom>
            <a:ln>
              <a:solidFill>
                <a:schemeClr val="tx1">
                  <a:lumMod val="50000"/>
                  <a:lumOff val="50000"/>
                </a:schemeClr>
              </a:solidFill>
            </a:ln>
          </p:spPr>
        </p:pic>
        <p:sp>
          <p:nvSpPr>
            <p:cNvPr id="7" name="Rectangle: Rounded Corners 6">
              <a:extLst>
                <a:ext uri="{FF2B5EF4-FFF2-40B4-BE49-F238E27FC236}">
                  <a16:creationId xmlns:a16="http://schemas.microsoft.com/office/drawing/2014/main" id="{ADEE140F-5860-48AB-A4FB-6EF0AAE488C7}"/>
                </a:ext>
              </a:extLst>
            </p:cNvPr>
            <p:cNvSpPr/>
            <p:nvPr/>
          </p:nvSpPr>
          <p:spPr>
            <a:xfrm>
              <a:off x="6836675" y="3853871"/>
              <a:ext cx="721327" cy="645058"/>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6" name="Picture 7">
            <a:extLst>
              <a:ext uri="{FF2B5EF4-FFF2-40B4-BE49-F238E27FC236}">
                <a16:creationId xmlns:a16="http://schemas.microsoft.com/office/drawing/2014/main" id="{6CE1A1A9-BB9F-4444-B67B-0B38A055D4B2}"/>
              </a:ext>
            </a:extLst>
          </p:cNvPr>
          <p:cNvPicPr>
            <a:picLocks noChangeAspect="1"/>
          </p:cNvPicPr>
          <p:nvPr/>
        </p:nvPicPr>
        <p:blipFill>
          <a:blip r:embed="rId6"/>
          <a:stretch>
            <a:fillRect/>
          </a:stretch>
        </p:blipFill>
        <p:spPr>
          <a:xfrm>
            <a:off x="4341440" y="4392987"/>
            <a:ext cx="276225" cy="257175"/>
          </a:xfrm>
          <a:prstGeom prst="rect">
            <a:avLst/>
          </a:prstGeom>
        </p:spPr>
      </p:pic>
    </p:spTree>
    <p:custDataLst>
      <p:tags r:id="rId1"/>
    </p:custDataLst>
    <p:extLst>
      <p:ext uri="{BB962C8B-B14F-4D97-AF65-F5344CB8AC3E}">
        <p14:creationId xmlns:p14="http://schemas.microsoft.com/office/powerpoint/2010/main" val="182180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6A0A95-4A7D-4EBA-B6C0-618429E818BD}"/>
              </a:ext>
            </a:extLst>
          </p:cNvPr>
          <p:cNvSpPr>
            <a:spLocks noGrp="1"/>
          </p:cNvSpPr>
          <p:nvPr>
            <p:ph type="body" sz="quarter" idx="11"/>
          </p:nvPr>
        </p:nvSpPr>
        <p:spPr>
          <a:xfrm>
            <a:off x="457200" y="975278"/>
            <a:ext cx="3931584" cy="3874149"/>
          </a:xfrm>
        </p:spPr>
        <p:txBody>
          <a:bodyPr vert="horz" lIns="91440" tIns="45720" rIns="91440" bIns="45720" rtlCol="0" anchor="t">
            <a:noAutofit/>
          </a:bodyPr>
          <a:lstStyle/>
          <a:p>
            <a:r>
              <a:rPr lang="en-US">
                <a:ea typeface="+mn-lt"/>
                <a:cs typeface="+mn-lt"/>
              </a:rPr>
              <a:t>To assess the business value of the results, the model is used to score a dataset and further assessment can take place to determine characteristics and differences</a:t>
            </a:r>
            <a:endParaRPr lang="en-US">
              <a:ea typeface="+mn-lt"/>
            </a:endParaRPr>
          </a:p>
          <a:p>
            <a:r>
              <a:rPr lang="en-US">
                <a:ea typeface="+mn-lt"/>
                <a:cs typeface="+mn-lt"/>
              </a:rPr>
              <a:t>To score data, add a </a:t>
            </a:r>
            <a:r>
              <a:rPr lang="en-US" b="1">
                <a:ea typeface="+mn-lt"/>
                <a:cs typeface="+mn-lt"/>
              </a:rPr>
              <a:t>Scoring</a:t>
            </a:r>
            <a:r>
              <a:rPr lang="en-US">
                <a:ea typeface="+mn-lt"/>
                <a:cs typeface="+mn-lt"/>
              </a:rPr>
              <a:t> node from the </a:t>
            </a:r>
            <a:r>
              <a:rPr lang="en-US" b="1">
                <a:ea typeface="+mn-lt"/>
                <a:cs typeface="+mn-lt"/>
              </a:rPr>
              <a:t>Action</a:t>
            </a:r>
            <a:r>
              <a:rPr lang="en-US">
                <a:ea typeface="+mn-lt"/>
                <a:cs typeface="+mn-lt"/>
              </a:rPr>
              <a:t> palette, and connect the Cluster Analysis Model</a:t>
            </a:r>
            <a:endParaRPr lang="en-US">
              <a:ea typeface="+mn-lt"/>
            </a:endParaRPr>
          </a:p>
          <a:p>
            <a:r>
              <a:rPr lang="en-US">
                <a:ea typeface="+mn-lt"/>
                <a:cs typeface="+mn-lt"/>
              </a:rPr>
              <a:t>Dialogs are provided for naming results, field mapping and resulting scored variable selection </a:t>
            </a:r>
            <a:endParaRPr lang="en-US">
              <a:latin typeface="Arial"/>
              <a:cs typeface="Arial"/>
            </a:endParaRPr>
          </a:p>
        </p:txBody>
      </p:sp>
      <p:sp>
        <p:nvSpPr>
          <p:cNvPr id="3" name="Title 2">
            <a:extLst>
              <a:ext uri="{FF2B5EF4-FFF2-40B4-BE49-F238E27FC236}">
                <a16:creationId xmlns:a16="http://schemas.microsoft.com/office/drawing/2014/main" id="{BD69CE68-9C1E-4C5D-8347-060D730DCEF7}"/>
              </a:ext>
            </a:extLst>
          </p:cNvPr>
          <p:cNvSpPr>
            <a:spLocks noGrp="1"/>
          </p:cNvSpPr>
          <p:nvPr>
            <p:ph type="title"/>
          </p:nvPr>
        </p:nvSpPr>
        <p:spPr/>
        <p:txBody>
          <a:bodyPr/>
          <a:lstStyle/>
          <a:p>
            <a:r>
              <a:rPr lang="en-US"/>
              <a:t>Scoring Data to Further Characterize Clusters</a:t>
            </a:r>
          </a:p>
        </p:txBody>
      </p:sp>
      <p:sp>
        <p:nvSpPr>
          <p:cNvPr id="4" name="Slide Number Placeholder 3">
            <a:extLst>
              <a:ext uri="{FF2B5EF4-FFF2-40B4-BE49-F238E27FC236}">
                <a16:creationId xmlns:a16="http://schemas.microsoft.com/office/drawing/2014/main" id="{5205B170-4685-4C40-8D43-DB13D697F64B}"/>
              </a:ext>
            </a:extLst>
          </p:cNvPr>
          <p:cNvSpPr>
            <a:spLocks noGrp="1"/>
          </p:cNvSpPr>
          <p:nvPr>
            <p:ph type="sldNum" sz="quarter" idx="10"/>
          </p:nvPr>
        </p:nvSpPr>
        <p:spPr/>
        <p:txBody>
          <a:bodyPr/>
          <a:lstStyle/>
          <a:p>
            <a:fld id="{C51B5984-C094-0A42-BFB6-9F57449A1222}" type="slidenum">
              <a:rPr lang="en-US" dirty="0" smtClean="0"/>
              <a:pPr/>
              <a:t>407</a:t>
            </a:fld>
            <a:endParaRPr lang="en-US"/>
          </a:p>
        </p:txBody>
      </p:sp>
      <p:pic>
        <p:nvPicPr>
          <p:cNvPr id="5" name="Picture 5" descr="A picture containing green, game&#10;&#10;Description generated with very high confidence">
            <a:extLst>
              <a:ext uri="{FF2B5EF4-FFF2-40B4-BE49-F238E27FC236}">
                <a16:creationId xmlns:a16="http://schemas.microsoft.com/office/drawing/2014/main" id="{1A92816D-2667-4FBE-8DD4-D67B14398750}"/>
              </a:ext>
            </a:extLst>
          </p:cNvPr>
          <p:cNvPicPr>
            <a:picLocks noChangeAspect="1"/>
          </p:cNvPicPr>
          <p:nvPr/>
        </p:nvPicPr>
        <p:blipFill>
          <a:blip r:embed="rId3"/>
          <a:stretch>
            <a:fillRect/>
          </a:stretch>
        </p:blipFill>
        <p:spPr>
          <a:xfrm>
            <a:off x="6368864" y="673637"/>
            <a:ext cx="2373406" cy="2434713"/>
          </a:xfrm>
          <a:prstGeom prst="rect">
            <a:avLst/>
          </a:prstGeom>
        </p:spPr>
      </p:pic>
      <p:grpSp>
        <p:nvGrpSpPr>
          <p:cNvPr id="10" name="Group 9">
            <a:extLst>
              <a:ext uri="{FF2B5EF4-FFF2-40B4-BE49-F238E27FC236}">
                <a16:creationId xmlns:a16="http://schemas.microsoft.com/office/drawing/2014/main" id="{264FBB72-81C5-44B8-8A99-F8A24E572CD9}"/>
              </a:ext>
            </a:extLst>
          </p:cNvPr>
          <p:cNvGrpSpPr/>
          <p:nvPr/>
        </p:nvGrpSpPr>
        <p:grpSpPr>
          <a:xfrm>
            <a:off x="4326591" y="3039647"/>
            <a:ext cx="3171825" cy="1896493"/>
            <a:chOff x="4326591" y="3039647"/>
            <a:chExt cx="3171825" cy="1896493"/>
          </a:xfrm>
        </p:grpSpPr>
        <p:pic>
          <p:nvPicPr>
            <p:cNvPr id="7" name="Picture 7" descr="A screenshot of a cell phone&#10;&#10;Description generated with very high confidence">
              <a:extLst>
                <a:ext uri="{FF2B5EF4-FFF2-40B4-BE49-F238E27FC236}">
                  <a16:creationId xmlns:a16="http://schemas.microsoft.com/office/drawing/2014/main" id="{5663991C-2CEB-4B33-B10A-4EB385386365}"/>
                </a:ext>
              </a:extLst>
            </p:cNvPr>
            <p:cNvPicPr>
              <a:picLocks noChangeAspect="1"/>
            </p:cNvPicPr>
            <p:nvPr/>
          </p:nvPicPr>
          <p:blipFill>
            <a:blip r:embed="rId4"/>
            <a:stretch>
              <a:fillRect/>
            </a:stretch>
          </p:blipFill>
          <p:spPr>
            <a:xfrm>
              <a:off x="4326591" y="3039647"/>
              <a:ext cx="3171825" cy="1896493"/>
            </a:xfrm>
            <a:prstGeom prst="rect">
              <a:avLst/>
            </a:prstGeom>
            <a:ln>
              <a:solidFill>
                <a:schemeClr val="tx1">
                  <a:lumMod val="50000"/>
                  <a:lumOff val="50000"/>
                </a:schemeClr>
              </a:solidFill>
            </a:ln>
          </p:spPr>
        </p:pic>
        <p:sp>
          <p:nvSpPr>
            <p:cNvPr id="9" name="Rectangle: Rounded Corners 8">
              <a:extLst>
                <a:ext uri="{FF2B5EF4-FFF2-40B4-BE49-F238E27FC236}">
                  <a16:creationId xmlns:a16="http://schemas.microsoft.com/office/drawing/2014/main" id="{6B31D1FD-BD11-4C3A-85C8-A0E28EA3D9B7}"/>
                </a:ext>
              </a:extLst>
            </p:cNvPr>
            <p:cNvSpPr/>
            <p:nvPr/>
          </p:nvSpPr>
          <p:spPr>
            <a:xfrm>
              <a:off x="5686425" y="3249145"/>
              <a:ext cx="1638860" cy="974912"/>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45394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A131D5-9ABC-48D8-99B3-11A8E094F6E4}"/>
              </a:ext>
            </a:extLst>
          </p:cNvPr>
          <p:cNvSpPr>
            <a:spLocks noGrp="1"/>
          </p:cNvSpPr>
          <p:nvPr>
            <p:ph type="body" sz="quarter" idx="11"/>
          </p:nvPr>
        </p:nvSpPr>
        <p:spPr>
          <a:xfrm>
            <a:off x="457200" y="975278"/>
            <a:ext cx="4066055" cy="3445524"/>
          </a:xfrm>
        </p:spPr>
        <p:txBody>
          <a:bodyPr vert="horz" lIns="91440" tIns="45720" rIns="91440" bIns="45720" rtlCol="0" anchor="t">
            <a:noAutofit/>
          </a:bodyPr>
          <a:lstStyle/>
          <a:p>
            <a:pPr lvl="1"/>
            <a:r>
              <a:rPr lang="en-US">
                <a:latin typeface="Arial"/>
                <a:cs typeface="Arial"/>
              </a:rPr>
              <a:t>There are two additional options available from this dialog:</a:t>
            </a:r>
            <a:endParaRPr lang="en-US">
              <a:latin typeface="Arial"/>
              <a:ea typeface="+mn-lt"/>
              <a:cs typeface="Arial"/>
            </a:endParaRPr>
          </a:p>
          <a:p>
            <a:pPr marL="800100" lvl="2" indent="-342900">
              <a:buAutoNum type="arabicPeriod"/>
            </a:pPr>
            <a:r>
              <a:rPr lang="en-US" b="1">
                <a:ea typeface="+mn-lt"/>
                <a:cs typeface="+mn-lt"/>
              </a:rPr>
              <a:t>Create decision tree with cluster index as DV</a:t>
            </a:r>
            <a:r>
              <a:rPr lang="en-US">
                <a:ea typeface="+mn-lt"/>
                <a:cs typeface="+mn-lt"/>
              </a:rPr>
              <a:t>: Builds</a:t>
            </a:r>
            <a:r>
              <a:rPr lang="en-US">
                <a:cs typeface="Arial"/>
              </a:rPr>
              <a:t> a Decision Tree with the cluster index field as the DV. Using a Find Split the tree is grown one level</a:t>
            </a:r>
            <a:endParaRPr lang="en-US">
              <a:ea typeface="+mn-lt"/>
              <a:cs typeface="Arial"/>
            </a:endParaRPr>
          </a:p>
          <a:p>
            <a:pPr marL="800100" lvl="2" indent="-342900">
              <a:buAutoNum type="arabicPeriod"/>
            </a:pPr>
            <a:r>
              <a:rPr lang="en-US" b="1"/>
              <a:t>Create a dataset for each cluster</a:t>
            </a:r>
            <a:r>
              <a:rPr lang="en-US"/>
              <a:t>:  A separate dataset for each cluster is created</a:t>
            </a:r>
            <a:endParaRPr lang="en-US">
              <a:ea typeface="+mn-lt"/>
              <a:cs typeface="+mn-lt"/>
            </a:endParaRPr>
          </a:p>
          <a:p>
            <a:pPr lvl="2"/>
            <a:r>
              <a:rPr lang="en-US"/>
              <a:t>Note: Results are available in the Project Pane which can be placed on the canvas </a:t>
            </a:r>
          </a:p>
        </p:txBody>
      </p:sp>
      <p:sp>
        <p:nvSpPr>
          <p:cNvPr id="3" name="Title 2">
            <a:extLst>
              <a:ext uri="{FF2B5EF4-FFF2-40B4-BE49-F238E27FC236}">
                <a16:creationId xmlns:a16="http://schemas.microsoft.com/office/drawing/2014/main" id="{CF4A4C06-4C1C-4DED-A04E-25CB8C16B3CB}"/>
              </a:ext>
            </a:extLst>
          </p:cNvPr>
          <p:cNvSpPr>
            <a:spLocks noGrp="1"/>
          </p:cNvSpPr>
          <p:nvPr>
            <p:ph type="title"/>
          </p:nvPr>
        </p:nvSpPr>
        <p:spPr/>
        <p:txBody>
          <a:bodyPr/>
          <a:lstStyle/>
          <a:p>
            <a:r>
              <a:rPr lang="en-US">
                <a:latin typeface="Arial"/>
                <a:cs typeface="Arial"/>
              </a:rPr>
              <a:t>Additional Options at Scoring</a:t>
            </a:r>
            <a:endParaRPr lang="en-US"/>
          </a:p>
        </p:txBody>
      </p:sp>
      <p:sp>
        <p:nvSpPr>
          <p:cNvPr id="4" name="Slide Number Placeholder 3">
            <a:extLst>
              <a:ext uri="{FF2B5EF4-FFF2-40B4-BE49-F238E27FC236}">
                <a16:creationId xmlns:a16="http://schemas.microsoft.com/office/drawing/2014/main" id="{41C39650-726E-434B-A2AD-0849080C21FD}"/>
              </a:ext>
            </a:extLst>
          </p:cNvPr>
          <p:cNvSpPr>
            <a:spLocks noGrp="1"/>
          </p:cNvSpPr>
          <p:nvPr>
            <p:ph type="sldNum" sz="quarter" idx="10"/>
          </p:nvPr>
        </p:nvSpPr>
        <p:spPr/>
        <p:txBody>
          <a:bodyPr/>
          <a:lstStyle/>
          <a:p>
            <a:fld id="{C51B5984-C094-0A42-BFB6-9F57449A1222}" type="slidenum">
              <a:rPr lang="en-US" dirty="0" smtClean="0"/>
              <a:pPr/>
              <a:t>408</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67CC491D-C741-484A-9879-CD8B377DB1F9}"/>
              </a:ext>
            </a:extLst>
          </p:cNvPr>
          <p:cNvPicPr>
            <a:picLocks noChangeAspect="1"/>
          </p:cNvPicPr>
          <p:nvPr/>
        </p:nvPicPr>
        <p:blipFill>
          <a:blip r:embed="rId3"/>
          <a:stretch>
            <a:fillRect/>
          </a:stretch>
        </p:blipFill>
        <p:spPr>
          <a:xfrm>
            <a:off x="5763747" y="2494709"/>
            <a:ext cx="2743200" cy="2238375"/>
          </a:xfrm>
          <a:prstGeom prst="rect">
            <a:avLst/>
          </a:prstGeom>
        </p:spPr>
      </p:pic>
      <p:grpSp>
        <p:nvGrpSpPr>
          <p:cNvPr id="10" name="Group 9">
            <a:extLst>
              <a:ext uri="{FF2B5EF4-FFF2-40B4-BE49-F238E27FC236}">
                <a16:creationId xmlns:a16="http://schemas.microsoft.com/office/drawing/2014/main" id="{F4117F69-BD77-462F-B363-B2E22ED80CF0}"/>
              </a:ext>
            </a:extLst>
          </p:cNvPr>
          <p:cNvGrpSpPr/>
          <p:nvPr/>
        </p:nvGrpSpPr>
        <p:grpSpPr>
          <a:xfrm>
            <a:off x="5511614" y="499069"/>
            <a:ext cx="3138207" cy="1901383"/>
            <a:chOff x="5511614" y="499069"/>
            <a:chExt cx="3138207" cy="1901383"/>
          </a:xfrm>
        </p:grpSpPr>
        <p:pic>
          <p:nvPicPr>
            <p:cNvPr id="9" name="Picture 9" descr="A screenshot of a cell phone&#10;&#10;Description generated with very high confidence">
              <a:extLst>
                <a:ext uri="{FF2B5EF4-FFF2-40B4-BE49-F238E27FC236}">
                  <a16:creationId xmlns:a16="http://schemas.microsoft.com/office/drawing/2014/main" id="{4307DE9E-F079-4B92-912E-4DC1CAE19CB7}"/>
                </a:ext>
              </a:extLst>
            </p:cNvPr>
            <p:cNvPicPr>
              <a:picLocks noChangeAspect="1"/>
            </p:cNvPicPr>
            <p:nvPr/>
          </p:nvPicPr>
          <p:blipFill>
            <a:blip r:embed="rId4"/>
            <a:stretch>
              <a:fillRect/>
            </a:stretch>
          </p:blipFill>
          <p:spPr>
            <a:xfrm>
              <a:off x="5511614" y="499069"/>
              <a:ext cx="3138207" cy="1901383"/>
            </a:xfrm>
            <a:prstGeom prst="rect">
              <a:avLst/>
            </a:prstGeom>
          </p:spPr>
        </p:pic>
        <p:sp>
          <p:nvSpPr>
            <p:cNvPr id="8" name="Rectangle: Rounded Corners 7">
              <a:extLst>
                <a:ext uri="{FF2B5EF4-FFF2-40B4-BE49-F238E27FC236}">
                  <a16:creationId xmlns:a16="http://schemas.microsoft.com/office/drawing/2014/main" id="{3A8EB3DF-96D6-42FB-BE2E-625BF6CFC5EB}"/>
                </a:ext>
              </a:extLst>
            </p:cNvPr>
            <p:cNvSpPr/>
            <p:nvPr/>
          </p:nvSpPr>
          <p:spPr>
            <a:xfrm>
              <a:off x="5551954" y="1845608"/>
              <a:ext cx="1369919" cy="235324"/>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67027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715546-DB9A-48B5-8D7E-258B69C65975}"/>
              </a:ext>
            </a:extLst>
          </p:cNvPr>
          <p:cNvSpPr>
            <a:spLocks noGrp="1"/>
          </p:cNvSpPr>
          <p:nvPr>
            <p:ph type="body" sz="quarter" idx="11"/>
          </p:nvPr>
        </p:nvSpPr>
        <p:spPr>
          <a:xfrm>
            <a:off x="457200" y="975278"/>
            <a:ext cx="5250550" cy="3445524"/>
          </a:xfrm>
        </p:spPr>
        <p:txBody>
          <a:bodyPr vert="horz" lIns="91440" tIns="45720" rIns="91440" bIns="45720" rtlCol="0" anchor="t">
            <a:noAutofit/>
          </a:bodyPr>
          <a:lstStyle/>
          <a:p>
            <a:r>
              <a:rPr lang="en-US">
                <a:ea typeface="+mn-lt"/>
                <a:cs typeface="+mn-lt"/>
              </a:rPr>
              <a:t>Validating a cluster analysis takes the same generic approach as validating other model types by assessing results across a development and validation partition</a:t>
            </a:r>
            <a:endParaRPr lang="en-US"/>
          </a:p>
          <a:p>
            <a:r>
              <a:rPr lang="en-US">
                <a:ea typeface="+mn-lt"/>
                <a:cs typeface="+mn-lt"/>
              </a:rPr>
              <a:t>Validating the results is a matter of determining whether the cluster proportions, statistics and characteristics replicate across the partitions</a:t>
            </a:r>
          </a:p>
          <a:p>
            <a:r>
              <a:rPr lang="en-US">
                <a:ea typeface="+mn-lt"/>
                <a:cs typeface="+mn-lt"/>
              </a:rPr>
              <a:t>This process requires a little more manual intervention as there is </a:t>
            </a:r>
            <a:r>
              <a:rPr lang="en-US" b="1">
                <a:ea typeface="+mn-lt"/>
                <a:cs typeface="+mn-lt"/>
              </a:rPr>
              <a:t>no</a:t>
            </a:r>
            <a:r>
              <a:rPr lang="en-US">
                <a:ea typeface="+mn-lt"/>
                <a:cs typeface="+mn-lt"/>
              </a:rPr>
              <a:t> model validation node currently available to apply to a cluster analysis to automatically generate a comparison</a:t>
            </a:r>
            <a:endParaRPr lang="en-US"/>
          </a:p>
        </p:txBody>
      </p:sp>
      <p:sp>
        <p:nvSpPr>
          <p:cNvPr id="3" name="Title 2">
            <a:extLst>
              <a:ext uri="{FF2B5EF4-FFF2-40B4-BE49-F238E27FC236}">
                <a16:creationId xmlns:a16="http://schemas.microsoft.com/office/drawing/2014/main" id="{F8FE9519-C285-4C59-A9CD-25921AE7CCC5}"/>
              </a:ext>
            </a:extLst>
          </p:cNvPr>
          <p:cNvSpPr>
            <a:spLocks noGrp="1"/>
          </p:cNvSpPr>
          <p:nvPr>
            <p:ph type="title"/>
          </p:nvPr>
        </p:nvSpPr>
        <p:spPr/>
        <p:txBody>
          <a:bodyPr/>
          <a:lstStyle/>
          <a:p>
            <a:r>
              <a:rPr lang="en-US">
                <a:latin typeface="Arial"/>
                <a:cs typeface="Arial"/>
              </a:rPr>
              <a:t>Validating a Cluster Analysis Model</a:t>
            </a:r>
          </a:p>
        </p:txBody>
      </p:sp>
      <p:sp>
        <p:nvSpPr>
          <p:cNvPr id="4" name="Slide Number Placeholder 3">
            <a:extLst>
              <a:ext uri="{FF2B5EF4-FFF2-40B4-BE49-F238E27FC236}">
                <a16:creationId xmlns:a16="http://schemas.microsoft.com/office/drawing/2014/main" id="{F0F10847-80DF-4052-8C6B-1A739ABAE119}"/>
              </a:ext>
            </a:extLst>
          </p:cNvPr>
          <p:cNvSpPr>
            <a:spLocks noGrp="1"/>
          </p:cNvSpPr>
          <p:nvPr>
            <p:ph type="sldNum" sz="quarter" idx="10"/>
          </p:nvPr>
        </p:nvSpPr>
        <p:spPr/>
        <p:txBody>
          <a:bodyPr/>
          <a:lstStyle/>
          <a:p>
            <a:fld id="{C51B5984-C094-0A42-BFB6-9F57449A1222}" type="slidenum">
              <a:rPr lang="en-US" dirty="0" smtClean="0"/>
              <a:pPr/>
              <a:t>409</a:t>
            </a:fld>
            <a:endParaRPr lang="en-US"/>
          </a:p>
        </p:txBody>
      </p:sp>
      <p:pic>
        <p:nvPicPr>
          <p:cNvPr id="5" name="Picture 5" descr="A picture containing green&#10;&#10;Description generated with very high confidence">
            <a:extLst>
              <a:ext uri="{FF2B5EF4-FFF2-40B4-BE49-F238E27FC236}">
                <a16:creationId xmlns:a16="http://schemas.microsoft.com/office/drawing/2014/main" id="{10AC0143-E495-4597-B0E4-72CC3DAB0C29}"/>
              </a:ext>
            </a:extLst>
          </p:cNvPr>
          <p:cNvPicPr>
            <a:picLocks noChangeAspect="1"/>
          </p:cNvPicPr>
          <p:nvPr/>
        </p:nvPicPr>
        <p:blipFill>
          <a:blip r:embed="rId3"/>
          <a:stretch>
            <a:fillRect/>
          </a:stretch>
        </p:blipFill>
        <p:spPr>
          <a:xfrm>
            <a:off x="5971755" y="758301"/>
            <a:ext cx="2743200" cy="2721324"/>
          </a:xfrm>
          <a:prstGeom prst="rect">
            <a:avLst/>
          </a:prstGeom>
        </p:spPr>
      </p:pic>
    </p:spTree>
    <p:custDataLst>
      <p:tags r:id="rId1"/>
    </p:custDataLst>
    <p:extLst>
      <p:ext uri="{BB962C8B-B14F-4D97-AF65-F5344CB8AC3E}">
        <p14:creationId xmlns:p14="http://schemas.microsoft.com/office/powerpoint/2010/main" val="23817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3" name="Text Placeholder 2">
            <a:extLst>
              <a:ext uri="{FF2B5EF4-FFF2-40B4-BE49-F238E27FC236}">
                <a16:creationId xmlns:a16="http://schemas.microsoft.com/office/drawing/2014/main" id="{057B46F5-B53B-47FB-98EE-9FF93A870215}"/>
              </a:ext>
            </a:extLst>
          </p:cNvPr>
          <p:cNvSpPr>
            <a:spLocks noGrp="1"/>
          </p:cNvSpPr>
          <p:nvPr>
            <p:ph type="body" sz="quarter" idx="11"/>
          </p:nvPr>
        </p:nvSpPr>
        <p:spPr>
          <a:xfrm>
            <a:off x="464559" y="781547"/>
            <a:ext cx="8201025" cy="3445524"/>
          </a:xfrm>
        </p:spPr>
        <p:txBody>
          <a:bodyPr/>
          <a:lstStyle/>
          <a:p>
            <a:pPr>
              <a:spcAft>
                <a:spcPts val="600"/>
              </a:spcAft>
              <a:buClrTx/>
            </a:pPr>
            <a:r>
              <a:rPr lang="en-US"/>
              <a:t>Knowledge Studio has 6 types of variables:</a:t>
            </a:r>
          </a:p>
          <a:p>
            <a:pPr lvl="1">
              <a:spcBef>
                <a:spcPct val="0"/>
              </a:spcBef>
              <a:spcAft>
                <a:spcPts val="600"/>
              </a:spcAft>
              <a:buClrTx/>
            </a:pPr>
            <a:r>
              <a:rPr lang="en-US">
                <a:latin typeface="+mn-lt"/>
              </a:rPr>
              <a:t>Number, Integer, Boolean, String, Date, Timestamp</a:t>
            </a:r>
          </a:p>
          <a:p>
            <a:pPr>
              <a:spcBef>
                <a:spcPct val="0"/>
              </a:spcBef>
              <a:spcAft>
                <a:spcPts val="600"/>
              </a:spcAft>
              <a:buClrTx/>
            </a:pPr>
            <a:r>
              <a:rPr lang="en-US"/>
              <a:t>For modelling purposes, we distinguish between 2 types of DVs</a:t>
            </a:r>
          </a:p>
          <a:p>
            <a:pPr lvl="1">
              <a:spcBef>
                <a:spcPct val="0"/>
              </a:spcBef>
              <a:spcAft>
                <a:spcPts val="600"/>
              </a:spcAft>
              <a:buClrTx/>
            </a:pPr>
            <a:r>
              <a:rPr lang="en-US">
                <a:latin typeface="+mn-lt"/>
              </a:rPr>
              <a:t>Discrete and Continuous</a:t>
            </a:r>
          </a:p>
          <a:p>
            <a:pPr lvl="1">
              <a:spcBef>
                <a:spcPct val="0"/>
              </a:spcBef>
              <a:spcAft>
                <a:spcPts val="600"/>
              </a:spcAft>
              <a:buClrTx/>
            </a:pPr>
            <a:r>
              <a:rPr lang="en-US">
                <a:latin typeface="+mn-lt"/>
              </a:rPr>
              <a:t>Discrete variables lead to classification problems</a:t>
            </a:r>
          </a:p>
          <a:p>
            <a:pPr lvl="1">
              <a:spcBef>
                <a:spcPct val="0"/>
              </a:spcBef>
              <a:spcAft>
                <a:spcPts val="600"/>
              </a:spcAft>
              <a:buClrTx/>
            </a:pPr>
            <a:r>
              <a:rPr lang="en-US">
                <a:latin typeface="+mn-lt"/>
              </a:rPr>
              <a:t>Continuous variables lead to regression problems</a:t>
            </a:r>
          </a:p>
          <a:p>
            <a:pPr>
              <a:spcBef>
                <a:spcPct val="0"/>
              </a:spcBef>
              <a:spcAft>
                <a:spcPts val="600"/>
              </a:spcAft>
              <a:buClrTx/>
            </a:pPr>
            <a:r>
              <a:rPr lang="en-US"/>
              <a:t>For modelling purposes, we distinguish between 3 types of IVs:</a:t>
            </a:r>
          </a:p>
          <a:p>
            <a:pPr lvl="1">
              <a:spcBef>
                <a:spcPct val="0"/>
              </a:spcBef>
              <a:spcAft>
                <a:spcPts val="600"/>
              </a:spcAft>
              <a:buClrTx/>
            </a:pPr>
            <a:r>
              <a:rPr lang="en-US">
                <a:latin typeface="+mn-lt"/>
              </a:rPr>
              <a:t>Continuous</a:t>
            </a:r>
          </a:p>
          <a:p>
            <a:pPr lvl="2">
              <a:spcBef>
                <a:spcPct val="0"/>
              </a:spcBef>
              <a:spcAft>
                <a:spcPts val="600"/>
              </a:spcAft>
              <a:buClrTx/>
            </a:pPr>
            <a:r>
              <a:rPr lang="en-US"/>
              <a:t>Any numeric variables, including integers, get type “continuous” for modelling</a:t>
            </a:r>
          </a:p>
          <a:p>
            <a:pPr lvl="1">
              <a:spcBef>
                <a:spcPct val="0"/>
              </a:spcBef>
              <a:spcAft>
                <a:spcPts val="600"/>
              </a:spcAft>
              <a:buClrTx/>
            </a:pPr>
            <a:r>
              <a:rPr lang="en-US">
                <a:latin typeface="+mn-lt"/>
              </a:rPr>
              <a:t>Ordinal</a:t>
            </a:r>
          </a:p>
          <a:p>
            <a:pPr lvl="2">
              <a:spcBef>
                <a:spcPct val="0"/>
              </a:spcBef>
              <a:spcAft>
                <a:spcPts val="600"/>
              </a:spcAft>
              <a:buClrTx/>
            </a:pPr>
            <a:r>
              <a:rPr lang="en-US"/>
              <a:t>These are variables which are naturally ordered, but the differences between levels doesn’t have meaning</a:t>
            </a:r>
          </a:p>
          <a:p>
            <a:pPr lvl="2">
              <a:spcBef>
                <a:spcPct val="0"/>
              </a:spcBef>
              <a:spcAft>
                <a:spcPts val="600"/>
              </a:spcAft>
              <a:buClrTx/>
            </a:pPr>
            <a:r>
              <a:rPr lang="en-US"/>
              <a:t>Example: High/Medium/Low</a:t>
            </a:r>
          </a:p>
          <a:p>
            <a:pPr lvl="1">
              <a:spcBef>
                <a:spcPct val="0"/>
              </a:spcBef>
              <a:spcAft>
                <a:spcPts val="600"/>
              </a:spcAft>
              <a:buClrTx/>
            </a:pPr>
            <a:r>
              <a:rPr lang="en-US">
                <a:latin typeface="+mn-lt"/>
              </a:rPr>
              <a:t>Nominal</a:t>
            </a:r>
          </a:p>
          <a:p>
            <a:pPr lvl="2">
              <a:spcBef>
                <a:spcPct val="0"/>
              </a:spcBef>
              <a:spcAft>
                <a:spcPts val="600"/>
              </a:spcAft>
              <a:buClrTx/>
            </a:pPr>
            <a:r>
              <a:rPr lang="en-US"/>
              <a:t>These are categorical variables where there is no natural ordering</a:t>
            </a:r>
          </a:p>
          <a:p>
            <a:pPr>
              <a:spcAft>
                <a:spcPts val="0"/>
              </a:spcAft>
            </a:pPr>
            <a:endParaRPr lang="en-CA"/>
          </a:p>
          <a:p>
            <a:endParaRPr lang="en-CA"/>
          </a:p>
        </p:txBody>
      </p:sp>
      <p:sp>
        <p:nvSpPr>
          <p:cNvPr id="2" name="Title 1">
            <a:extLst>
              <a:ext uri="{FF2B5EF4-FFF2-40B4-BE49-F238E27FC236}">
                <a16:creationId xmlns:a16="http://schemas.microsoft.com/office/drawing/2014/main" id="{84E1DD01-1831-4CDD-8116-3E472A6E2397}"/>
              </a:ext>
            </a:extLst>
          </p:cNvPr>
          <p:cNvSpPr>
            <a:spLocks noGrp="1"/>
          </p:cNvSpPr>
          <p:nvPr>
            <p:ph type="title"/>
          </p:nvPr>
        </p:nvSpPr>
        <p:spPr/>
        <p:txBody>
          <a:bodyPr/>
          <a:lstStyle/>
          <a:p>
            <a:r>
              <a:rPr lang="en-CA"/>
              <a:t>Variable Types </a:t>
            </a:r>
          </a:p>
        </p:txBody>
      </p:sp>
    </p:spTree>
    <p:custDataLst>
      <p:tags r:id="rId1"/>
    </p:custDataLst>
    <p:extLst>
      <p:ext uri="{BB962C8B-B14F-4D97-AF65-F5344CB8AC3E}">
        <p14:creationId xmlns:p14="http://schemas.microsoft.com/office/powerpoint/2010/main" val="369449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BE7D81-85D2-4E61-B054-020230D7DF4A}"/>
              </a:ext>
            </a:extLst>
          </p:cNvPr>
          <p:cNvSpPr>
            <a:spLocks noGrp="1"/>
          </p:cNvSpPr>
          <p:nvPr>
            <p:ph type="body" sz="quarter" idx="11"/>
          </p:nvPr>
        </p:nvSpPr>
        <p:spPr>
          <a:xfrm>
            <a:off x="457200" y="1073505"/>
            <a:ext cx="4405907" cy="3445524"/>
          </a:xfrm>
        </p:spPr>
        <p:txBody>
          <a:bodyPr vert="horz" lIns="91440" tIns="45720" rIns="91440" bIns="45720" rtlCol="0" anchor="t">
            <a:noAutofit/>
          </a:bodyPr>
          <a:lstStyle/>
          <a:p>
            <a:r>
              <a:rPr lang="en-US">
                <a:ea typeface="+mn-lt"/>
                <a:cs typeface="+mn-lt"/>
              </a:rPr>
              <a:t>For example, </a:t>
            </a:r>
            <a:r>
              <a:rPr lang="en-CA">
                <a:ea typeface="+mn-lt"/>
                <a:cs typeface="+mn-lt"/>
              </a:rPr>
              <a:t>we compare cluster distances, number of records and the variable contribution within each cluster in the </a:t>
            </a:r>
            <a:r>
              <a:rPr lang="en-CA" b="1">
                <a:ea typeface="+mn-lt"/>
                <a:cs typeface="+mn-lt"/>
              </a:rPr>
              <a:t>Development </a:t>
            </a:r>
            <a:r>
              <a:rPr lang="en-CA">
                <a:ea typeface="+mn-lt"/>
                <a:cs typeface="+mn-lt"/>
              </a:rPr>
              <a:t>and </a:t>
            </a:r>
            <a:r>
              <a:rPr lang="en-CA" b="1">
                <a:ea typeface="+mn-lt"/>
                <a:cs typeface="+mn-lt"/>
              </a:rPr>
              <a:t>Validation </a:t>
            </a:r>
            <a:r>
              <a:rPr lang="en-CA">
                <a:ea typeface="+mn-lt"/>
                <a:cs typeface="+mn-lt"/>
              </a:rPr>
              <a:t>partitions by looking at charts, segment viewer, </a:t>
            </a:r>
            <a:r>
              <a:rPr lang="en-CA" err="1">
                <a:ea typeface="+mn-lt"/>
                <a:cs typeface="+mn-lt"/>
              </a:rPr>
              <a:t>etc</a:t>
            </a:r>
            <a:r>
              <a:rPr lang="en-CA">
                <a:ea typeface="+mn-lt"/>
                <a:cs typeface="+mn-lt"/>
              </a:rPr>
              <a:t> ; both partitions should produce similar results to confirm the validity of the clustering solution</a:t>
            </a:r>
            <a:endParaRPr lang="en-US">
              <a:ea typeface="+mn-lt"/>
              <a:cs typeface="+mn-lt"/>
            </a:endParaRPr>
          </a:p>
          <a:p>
            <a:endParaRPr lang="en-US"/>
          </a:p>
        </p:txBody>
      </p:sp>
      <p:sp>
        <p:nvSpPr>
          <p:cNvPr id="3" name="Title 2">
            <a:extLst>
              <a:ext uri="{FF2B5EF4-FFF2-40B4-BE49-F238E27FC236}">
                <a16:creationId xmlns:a16="http://schemas.microsoft.com/office/drawing/2014/main" id="{6BBAE20A-C2E4-423C-9004-7FC3858B33DD}"/>
              </a:ext>
            </a:extLst>
          </p:cNvPr>
          <p:cNvSpPr>
            <a:spLocks noGrp="1"/>
          </p:cNvSpPr>
          <p:nvPr>
            <p:ph type="title"/>
          </p:nvPr>
        </p:nvSpPr>
        <p:spPr/>
        <p:txBody>
          <a:bodyPr/>
          <a:lstStyle/>
          <a:p>
            <a:r>
              <a:rPr lang="en-US"/>
              <a:t>Validating a Cluster Analysis Model</a:t>
            </a:r>
          </a:p>
        </p:txBody>
      </p:sp>
      <p:sp>
        <p:nvSpPr>
          <p:cNvPr id="4" name="Slide Number Placeholder 3">
            <a:extLst>
              <a:ext uri="{FF2B5EF4-FFF2-40B4-BE49-F238E27FC236}">
                <a16:creationId xmlns:a16="http://schemas.microsoft.com/office/drawing/2014/main" id="{0FF73625-18F0-4E56-889D-51A456A2D24F}"/>
              </a:ext>
            </a:extLst>
          </p:cNvPr>
          <p:cNvSpPr>
            <a:spLocks noGrp="1"/>
          </p:cNvSpPr>
          <p:nvPr>
            <p:ph type="sldNum" sz="quarter" idx="10"/>
          </p:nvPr>
        </p:nvSpPr>
        <p:spPr/>
        <p:txBody>
          <a:bodyPr/>
          <a:lstStyle/>
          <a:p>
            <a:fld id="{C51B5984-C094-0A42-BFB6-9F57449A1222}" type="slidenum">
              <a:rPr lang="en-US" dirty="0" smtClean="0"/>
              <a:pPr/>
              <a:t>410</a:t>
            </a:fld>
            <a:endParaRPr lang="en-US"/>
          </a:p>
        </p:txBody>
      </p:sp>
      <p:pic>
        <p:nvPicPr>
          <p:cNvPr id="5" name="Picture 5" descr="A screenshot of a computer&#10;&#10;Description generated with very high confidence">
            <a:extLst>
              <a:ext uri="{FF2B5EF4-FFF2-40B4-BE49-F238E27FC236}">
                <a16:creationId xmlns:a16="http://schemas.microsoft.com/office/drawing/2014/main" id="{CAD8B2F3-ABB2-4C69-A920-11692D781324}"/>
              </a:ext>
            </a:extLst>
          </p:cNvPr>
          <p:cNvPicPr>
            <a:picLocks noChangeAspect="1"/>
          </p:cNvPicPr>
          <p:nvPr/>
        </p:nvPicPr>
        <p:blipFill>
          <a:blip r:embed="rId3"/>
          <a:stretch>
            <a:fillRect/>
          </a:stretch>
        </p:blipFill>
        <p:spPr>
          <a:xfrm>
            <a:off x="5325666" y="793424"/>
            <a:ext cx="3341489" cy="1904662"/>
          </a:xfrm>
          <a:prstGeom prst="rect">
            <a:avLst/>
          </a:prstGeom>
          <a:ln>
            <a:solidFill>
              <a:schemeClr val="tx1">
                <a:lumMod val="50000"/>
                <a:lumOff val="50000"/>
              </a:schemeClr>
            </a:solidFill>
          </a:ln>
        </p:spPr>
      </p:pic>
      <p:pic>
        <p:nvPicPr>
          <p:cNvPr id="6" name="Picture 6">
            <a:extLst>
              <a:ext uri="{FF2B5EF4-FFF2-40B4-BE49-F238E27FC236}">
                <a16:creationId xmlns:a16="http://schemas.microsoft.com/office/drawing/2014/main" id="{CF8FFA98-66DB-45F9-9DEF-F6B0ACEDFAAD}"/>
              </a:ext>
            </a:extLst>
          </p:cNvPr>
          <p:cNvPicPr>
            <a:picLocks noChangeAspect="1"/>
          </p:cNvPicPr>
          <p:nvPr/>
        </p:nvPicPr>
        <p:blipFill>
          <a:blip r:embed="rId4"/>
          <a:stretch>
            <a:fillRect/>
          </a:stretch>
        </p:blipFill>
        <p:spPr>
          <a:xfrm>
            <a:off x="5325666" y="2795998"/>
            <a:ext cx="3341489" cy="1900011"/>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50500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Calibri" panose="020F0502020204030204"/>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defRPr/>
            </a:pPr>
            <a:endParaRPr lang="en-GB" sz="1800">
              <a:solidFill>
                <a:srgbClr val="000000"/>
              </a:solidFill>
              <a:latin typeface="Calibri" panose="020F0502020204030204"/>
            </a:endParaRPr>
          </a:p>
        </p:txBody>
      </p:sp>
      <p:sp>
        <p:nvSpPr>
          <p:cNvPr id="4" name="Text Placeholder 3">
            <a:extLst>
              <a:ext uri="{FF2B5EF4-FFF2-40B4-BE49-F238E27FC236}">
                <a16:creationId xmlns:a16="http://schemas.microsoft.com/office/drawing/2014/main" id="{1E5C07D8-F2F8-4A8E-8DBB-656CAF328A89}"/>
              </a:ext>
            </a:extLst>
          </p:cNvPr>
          <p:cNvSpPr>
            <a:spLocks noGrp="1"/>
          </p:cNvSpPr>
          <p:nvPr>
            <p:ph type="body" sz="quarter" idx="11"/>
          </p:nvPr>
        </p:nvSpPr>
        <p:spPr/>
        <p:txBody>
          <a:bodyPr vert="horz" lIns="91440" tIns="45720" rIns="91440" bIns="45720" rtlCol="0" anchor="t">
            <a:noAutofit/>
          </a:bodyPr>
          <a:lstStyle/>
          <a:p>
            <a:pPr marL="257175" indent="-257175">
              <a:lnSpc>
                <a:spcPct val="107000"/>
              </a:lnSpc>
              <a:spcAft>
                <a:spcPts val="0"/>
              </a:spcAft>
              <a:buFont typeface="+mj-lt"/>
              <a:buAutoNum type="arabicPeriod"/>
            </a:pPr>
            <a:r>
              <a:rPr lang="en-CA">
                <a:ea typeface="Calibri" panose="020F0502020204030204" pitchFamily="34" charset="0"/>
                <a:cs typeface="Calibri"/>
              </a:rPr>
              <a:t>Create a new project and import the file </a:t>
            </a:r>
            <a:r>
              <a:rPr lang="en-CA" i="1">
                <a:ea typeface="Calibri" panose="020F0502020204030204" pitchFamily="34" charset="0"/>
                <a:cs typeface="Calibri-Italic"/>
              </a:rPr>
              <a:t>Census.xlsx</a:t>
            </a:r>
            <a:endParaRPr lang="en-CA">
              <a:ea typeface="Calibri" panose="020F0502020204030204" pitchFamily="34" charset="0"/>
              <a:cs typeface="Arial" panose="020B0604020202020204" pitchFamily="34" charset="0"/>
            </a:endParaRPr>
          </a:p>
          <a:p>
            <a:pPr marL="257175" indent="-257175">
              <a:lnSpc>
                <a:spcPct val="107000"/>
              </a:lnSpc>
              <a:spcAft>
                <a:spcPts val="0"/>
              </a:spcAft>
              <a:buFont typeface="+mj-lt"/>
              <a:buAutoNum type="arabicPeriod"/>
            </a:pPr>
            <a:r>
              <a:rPr lang="en-CA">
                <a:ea typeface="Calibri" panose="020F0502020204030204" pitchFamily="34" charset="0"/>
                <a:cs typeface="Calibri"/>
              </a:rPr>
              <a:t>Create two partitions to develop and validate the model</a:t>
            </a:r>
            <a:r>
              <a:rPr lang="en-CA">
                <a:ea typeface="Calibri" panose="020F0502020204030204" pitchFamily="34" charset="0"/>
                <a:cs typeface="Arial"/>
              </a:rPr>
              <a:t>. </a:t>
            </a:r>
            <a:r>
              <a:rPr lang="en-CA" b="1">
                <a:ea typeface="Calibri" panose="020F0502020204030204" pitchFamily="34" charset="0"/>
                <a:cs typeface="Calibri-Bold"/>
              </a:rPr>
              <a:t>NOTE: </a:t>
            </a:r>
            <a:r>
              <a:rPr lang="en-CA">
                <a:ea typeface="Calibri" panose="020F0502020204030204" pitchFamily="34" charset="0"/>
                <a:cs typeface="Calibri"/>
              </a:rPr>
              <a:t>this was not covered in this chapter, however, is an appropriate way to evaluate clusters.</a:t>
            </a:r>
          </a:p>
          <a:p>
            <a:pPr marL="257175" indent="-257175">
              <a:lnSpc>
                <a:spcPct val="107000"/>
              </a:lnSpc>
              <a:spcAft>
                <a:spcPts val="0"/>
              </a:spcAft>
              <a:buFont typeface="+mj-lt"/>
              <a:buAutoNum type="arabicPeriod"/>
            </a:pPr>
            <a:r>
              <a:rPr lang="en-CA">
                <a:ea typeface="Calibri" panose="020F0502020204030204" pitchFamily="34" charset="0"/>
                <a:cs typeface="Calibri"/>
              </a:rPr>
              <a:t>Using the </a:t>
            </a:r>
            <a:r>
              <a:rPr lang="en-CA" b="1">
                <a:ea typeface="Calibri" panose="020F0502020204030204" pitchFamily="34" charset="0"/>
                <a:cs typeface="Calibri-Bold"/>
              </a:rPr>
              <a:t>Cluster Analysis </a:t>
            </a:r>
            <a:r>
              <a:rPr lang="en-CA">
                <a:ea typeface="Calibri" panose="020F0502020204030204" pitchFamily="34" charset="0"/>
                <a:cs typeface="Calibri"/>
              </a:rPr>
              <a:t>option create a model</a:t>
            </a:r>
          </a:p>
          <a:p>
            <a:pPr marL="600075" lvl="1" indent="-257175">
              <a:lnSpc>
                <a:spcPct val="107000"/>
              </a:lnSpc>
              <a:spcAft>
                <a:spcPts val="0"/>
              </a:spcAft>
              <a:buFont typeface="+mj-lt"/>
              <a:buAutoNum type="alphaLcParenR"/>
            </a:pPr>
            <a:r>
              <a:rPr lang="en-CA">
                <a:latin typeface="+mn-lt"/>
                <a:ea typeface="Calibri" panose="020F0502020204030204" pitchFamily="34" charset="0"/>
                <a:cs typeface="Calibri"/>
              </a:rPr>
              <a:t>Use </a:t>
            </a:r>
            <a:r>
              <a:rPr lang="en-CA" b="1">
                <a:latin typeface="+mn-lt"/>
                <a:ea typeface="Calibri" panose="020F0502020204030204" pitchFamily="34" charset="0"/>
                <a:cs typeface="Calibri-Bold"/>
              </a:rPr>
              <a:t>K-Means </a:t>
            </a:r>
            <a:r>
              <a:rPr lang="en-CA">
                <a:latin typeface="+mn-lt"/>
                <a:ea typeface="Calibri" panose="020F0502020204030204" pitchFamily="34" charset="0"/>
                <a:cs typeface="Calibri"/>
              </a:rPr>
              <a:t>algorithm</a:t>
            </a:r>
          </a:p>
          <a:p>
            <a:pPr marL="600075" lvl="1" indent="-257175">
              <a:lnSpc>
                <a:spcPct val="107000"/>
              </a:lnSpc>
              <a:spcAft>
                <a:spcPts val="0"/>
              </a:spcAft>
              <a:buFont typeface="+mj-lt"/>
              <a:buAutoNum type="alphaLcParenR"/>
            </a:pPr>
            <a:r>
              <a:rPr lang="en-CA">
                <a:latin typeface="+mn-lt"/>
                <a:ea typeface="Calibri" panose="020F0502020204030204" pitchFamily="34" charset="0"/>
                <a:cs typeface="Calibri"/>
              </a:rPr>
              <a:t>Select the variables that do not correlate</a:t>
            </a:r>
          </a:p>
          <a:p>
            <a:pPr marL="600075" lvl="1" indent="-257175">
              <a:lnSpc>
                <a:spcPct val="107000"/>
              </a:lnSpc>
              <a:spcAft>
                <a:spcPts val="0"/>
              </a:spcAft>
              <a:buFont typeface="+mj-lt"/>
              <a:buAutoNum type="alphaLcParenR"/>
            </a:pPr>
            <a:r>
              <a:rPr lang="en-CA">
                <a:latin typeface="+mn-lt"/>
                <a:ea typeface="Calibri" panose="020F0502020204030204" pitchFamily="34" charset="0"/>
                <a:cs typeface="Calibri"/>
              </a:rPr>
              <a:t>Specify a cluster range</a:t>
            </a:r>
          </a:p>
          <a:p>
            <a:pPr marL="257175" indent="-257175">
              <a:lnSpc>
                <a:spcPct val="107000"/>
              </a:lnSpc>
              <a:spcAft>
                <a:spcPts val="0"/>
              </a:spcAft>
              <a:buFont typeface="+mj-lt"/>
              <a:buAutoNum type="arabicPeriod"/>
            </a:pPr>
            <a:r>
              <a:rPr lang="en-CA">
                <a:ea typeface="Calibri" panose="020F0502020204030204" pitchFamily="34" charset="0"/>
                <a:cs typeface="Calibri"/>
              </a:rPr>
              <a:t>Once generated, assess the output</a:t>
            </a:r>
          </a:p>
          <a:p>
            <a:pPr marL="600075" lvl="1" indent="-257175">
              <a:lnSpc>
                <a:spcPct val="107000"/>
              </a:lnSpc>
              <a:spcAft>
                <a:spcPts val="0"/>
              </a:spcAft>
              <a:buFont typeface="+mj-lt"/>
              <a:buAutoNum type="alphaLcParenR"/>
            </a:pPr>
            <a:r>
              <a:rPr lang="en-CA">
                <a:latin typeface="+mn-lt"/>
                <a:ea typeface="Calibri" panose="020F0502020204030204" pitchFamily="34" charset="0"/>
                <a:cs typeface="Calibri"/>
              </a:rPr>
              <a:t>Compare cluster size and characteristics, including variable importance</a:t>
            </a:r>
          </a:p>
          <a:p>
            <a:pPr marL="257175" indent="-257175">
              <a:lnSpc>
                <a:spcPct val="107000"/>
              </a:lnSpc>
              <a:spcAft>
                <a:spcPts val="0"/>
              </a:spcAft>
              <a:buFont typeface="+mj-lt"/>
              <a:buAutoNum type="arabicPeriod"/>
            </a:pPr>
            <a:r>
              <a:rPr lang="en-CA">
                <a:ea typeface="Calibri" panose="020F0502020204030204" pitchFamily="34" charset="0"/>
                <a:cs typeface="Calibri"/>
              </a:rPr>
              <a:t>Score the model and from the </a:t>
            </a:r>
            <a:r>
              <a:rPr lang="en-CA" b="1">
                <a:ea typeface="Calibri" panose="020F0502020204030204" pitchFamily="34" charset="0"/>
                <a:cs typeface="Calibri-Bold"/>
              </a:rPr>
              <a:t>Segment Viewer </a:t>
            </a:r>
            <a:r>
              <a:rPr lang="en-CA">
                <a:ea typeface="Calibri" panose="020F0502020204030204" pitchFamily="34" charset="0"/>
                <a:cs typeface="Calibri"/>
              </a:rPr>
              <a:t>tab use the </a:t>
            </a:r>
            <a:r>
              <a:rPr lang="en-CA" i="1">
                <a:ea typeface="Calibri" panose="020F0502020204030204" pitchFamily="34" charset="0"/>
                <a:cs typeface="Calibri-Italic"/>
              </a:rPr>
              <a:t>Cluster Index </a:t>
            </a:r>
            <a:r>
              <a:rPr lang="en-CA">
                <a:ea typeface="Calibri" panose="020F0502020204030204" pitchFamily="34" charset="0"/>
                <a:cs typeface="Calibri"/>
              </a:rPr>
              <a:t>variable as the segmentation variable</a:t>
            </a:r>
          </a:p>
          <a:p>
            <a:pPr marL="600075" lvl="1" indent="-257175">
              <a:lnSpc>
                <a:spcPct val="107000"/>
              </a:lnSpc>
              <a:spcAft>
                <a:spcPts val="0"/>
              </a:spcAft>
              <a:buFont typeface="+mj-lt"/>
              <a:buAutoNum type="alphaLcParenR"/>
            </a:pPr>
            <a:r>
              <a:rPr lang="en-CA">
                <a:latin typeface="+mn-lt"/>
                <a:ea typeface="Calibri" panose="020F0502020204030204" pitchFamily="34" charset="0"/>
                <a:cs typeface="Calibri"/>
              </a:rPr>
              <a:t>Characterise each segment by exploring its variables</a:t>
            </a:r>
          </a:p>
          <a:p>
            <a:pPr marL="600075" lvl="1" indent="-257175">
              <a:lnSpc>
                <a:spcPct val="107000"/>
              </a:lnSpc>
              <a:spcAft>
                <a:spcPts val="0"/>
              </a:spcAft>
              <a:buFont typeface="+mj-lt"/>
              <a:buAutoNum type="alphaLcParenR"/>
            </a:pPr>
            <a:r>
              <a:rPr lang="en-CA">
                <a:latin typeface="+mn-lt"/>
                <a:ea typeface="Calibri" panose="020F0502020204030204" pitchFamily="34" charset="0"/>
                <a:cs typeface="Calibri"/>
              </a:rPr>
              <a:t>Identify the smallest segment. What is the common feature of the records belonging to that segment?</a:t>
            </a:r>
          </a:p>
          <a:p>
            <a:pPr marL="600075" lvl="1" indent="-257175">
              <a:lnSpc>
                <a:spcPct val="107000"/>
              </a:lnSpc>
              <a:spcAft>
                <a:spcPts val="0"/>
              </a:spcAft>
              <a:buFont typeface="+mj-lt"/>
              <a:buAutoNum type="alphaLcParenR"/>
            </a:pPr>
            <a:r>
              <a:rPr lang="en-CA">
                <a:latin typeface="+mn-lt"/>
                <a:ea typeface="Calibri" panose="020F0502020204030204" pitchFamily="34" charset="0"/>
                <a:cs typeface="Calibri"/>
              </a:rPr>
              <a:t>Use a </a:t>
            </a:r>
            <a:r>
              <a:rPr lang="en-CA" b="1">
                <a:latin typeface="+mn-lt"/>
                <a:ea typeface="Calibri" panose="020F0502020204030204" pitchFamily="34" charset="0"/>
                <a:cs typeface="Calibri-Bold"/>
              </a:rPr>
              <a:t>Label </a:t>
            </a:r>
            <a:r>
              <a:rPr lang="en-CA">
                <a:latin typeface="+mn-lt"/>
                <a:ea typeface="Calibri" panose="020F0502020204030204" pitchFamily="34" charset="0"/>
                <a:cs typeface="Calibri"/>
              </a:rPr>
              <a:t>in a meaningful way based on their characteristics</a:t>
            </a:r>
            <a:endParaRPr lang="en-CA">
              <a:latin typeface="+mn-lt"/>
              <a:ea typeface="Calibri" panose="020F0502020204030204" pitchFamily="34" charset="0"/>
            </a:endParaRPr>
          </a:p>
          <a:p>
            <a:pPr marL="600075" lvl="1" indent="-257175">
              <a:lnSpc>
                <a:spcPct val="107000"/>
              </a:lnSpc>
              <a:spcAft>
                <a:spcPts val="0"/>
              </a:spcAft>
            </a:pPr>
            <a:r>
              <a:rPr lang="en-CA" b="1">
                <a:latin typeface="+mn-lt"/>
                <a:ea typeface="Calibri" panose="020F0502020204030204" pitchFamily="34" charset="0"/>
                <a:cs typeface="Calibri"/>
              </a:rPr>
              <a:t>NOTE</a:t>
            </a:r>
            <a:r>
              <a:rPr lang="en-CA" b="1">
                <a:latin typeface="Arial"/>
                <a:ea typeface="Calibri" panose="020F0502020204030204" pitchFamily="34" charset="0"/>
                <a:cs typeface="Calibri-Bold"/>
              </a:rPr>
              <a:t>: </a:t>
            </a:r>
            <a:r>
              <a:rPr lang="en-CA">
                <a:latin typeface="Arial"/>
                <a:ea typeface="Calibri" panose="020F0502020204030204" pitchFamily="34" charset="0"/>
                <a:cs typeface="Calibri"/>
              </a:rPr>
              <a:t>This can be accomplished using the </a:t>
            </a:r>
            <a:r>
              <a:rPr lang="en-CA" b="1">
                <a:latin typeface="Arial"/>
                <a:ea typeface="Calibri" panose="020F0502020204030204" pitchFamily="34" charset="0"/>
                <a:cs typeface="Calibri-Bold"/>
              </a:rPr>
              <a:t>Variable Transformations </a:t>
            </a:r>
            <a:r>
              <a:rPr lang="en-CA">
                <a:latin typeface="Arial"/>
                <a:ea typeface="Calibri" panose="020F0502020204030204" pitchFamily="34" charset="0"/>
                <a:cs typeface="Calibri"/>
              </a:rPr>
              <a:t>node, using the </a:t>
            </a:r>
            <a:r>
              <a:rPr lang="en-CA" b="1">
                <a:latin typeface="Arial"/>
                <a:ea typeface="Calibri" panose="020F0502020204030204" pitchFamily="34" charset="0"/>
                <a:cs typeface="Calibri-Bold"/>
              </a:rPr>
              <a:t>Binning</a:t>
            </a:r>
            <a:r>
              <a:rPr lang="en-CA">
                <a:latin typeface="Arial"/>
                <a:ea typeface="Calibri" panose="020F0502020204030204" pitchFamily="34" charset="0"/>
                <a:cs typeface="Arial"/>
              </a:rPr>
              <a:t> </a:t>
            </a:r>
            <a:r>
              <a:rPr lang="en-CA" b="1">
                <a:latin typeface="Arial"/>
                <a:ea typeface="Calibri" panose="020F0502020204030204" pitchFamily="34" charset="0"/>
                <a:cs typeface="Calibri-Bold"/>
              </a:rPr>
              <a:t>Helper</a:t>
            </a:r>
            <a:endParaRPr lang="en-CA">
              <a:latin typeface="Arial"/>
            </a:endParaRPr>
          </a:p>
        </p:txBody>
      </p:sp>
      <p:sp>
        <p:nvSpPr>
          <p:cNvPr id="3" name="Title 2">
            <a:extLst>
              <a:ext uri="{FF2B5EF4-FFF2-40B4-BE49-F238E27FC236}">
                <a16:creationId xmlns:a16="http://schemas.microsoft.com/office/drawing/2014/main" id="{EA762A5B-2C6D-4959-A4A3-F66D3E00CE5A}"/>
              </a:ext>
            </a:extLst>
          </p:cNvPr>
          <p:cNvSpPr>
            <a:spLocks noGrp="1"/>
          </p:cNvSpPr>
          <p:nvPr>
            <p:ph type="title"/>
          </p:nvPr>
        </p:nvSpPr>
        <p:spPr/>
        <p:txBody>
          <a:bodyPr/>
          <a:lstStyle/>
          <a:p>
            <a:r>
              <a:rPr lang="en-CA">
                <a:latin typeface="Arial"/>
                <a:cs typeface="Arial"/>
              </a:rPr>
              <a:t>Chapter 17 Exercises (1/2)</a:t>
            </a:r>
          </a:p>
        </p:txBody>
      </p:sp>
    </p:spTree>
    <p:custDataLst>
      <p:tags r:id="rId1"/>
    </p:custDataLst>
    <p:extLst>
      <p:ext uri="{BB962C8B-B14F-4D97-AF65-F5344CB8AC3E}">
        <p14:creationId xmlns:p14="http://schemas.microsoft.com/office/powerpoint/2010/main" val="341918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rgbClr val="00A9E0"/>
              </a:buClr>
              <a:defRPr/>
            </a:pPr>
            <a:endParaRPr lang="en-US" altLang="zh-CN">
              <a:solidFill>
                <a:srgbClr val="C00000"/>
              </a:solidFill>
              <a:latin typeface="微软雅黑" panose="020B0503020204020204" pitchFamily="34" charset="-122"/>
              <a:ea typeface="微软雅黑" panose="020B0503020204020204" pitchFamily="34" charset="-122"/>
            </a:endParaRPr>
          </a:p>
          <a:p>
            <a:pPr>
              <a:lnSpc>
                <a:spcPct val="150000"/>
              </a:lnSpc>
              <a:buClr>
                <a:srgbClr val="00A9E0"/>
              </a:buClr>
              <a:defRPr/>
            </a:pP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Calibri" panose="020F0502020204030204"/>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6" indent="-171446" defTabSz="685783">
              <a:spcBef>
                <a:spcPts val="750"/>
              </a:spcBef>
              <a:defRPr/>
            </a:pPr>
            <a:endParaRPr lang="en-GB" sz="1800">
              <a:solidFill>
                <a:srgbClr val="000000"/>
              </a:solidFill>
              <a:latin typeface="Calibri" panose="020F0502020204030204"/>
            </a:endParaRPr>
          </a:p>
        </p:txBody>
      </p:sp>
      <p:sp>
        <p:nvSpPr>
          <p:cNvPr id="4" name="Text Placeholder 3">
            <a:extLst>
              <a:ext uri="{FF2B5EF4-FFF2-40B4-BE49-F238E27FC236}">
                <a16:creationId xmlns:a16="http://schemas.microsoft.com/office/drawing/2014/main" id="{1E5C07D8-F2F8-4A8E-8DBB-656CAF328A89}"/>
              </a:ext>
            </a:extLst>
          </p:cNvPr>
          <p:cNvSpPr>
            <a:spLocks noGrp="1"/>
          </p:cNvSpPr>
          <p:nvPr>
            <p:ph type="body" sz="quarter" idx="11"/>
          </p:nvPr>
        </p:nvSpPr>
        <p:spPr/>
        <p:txBody>
          <a:bodyPr vert="horz" lIns="91440" tIns="45720" rIns="91440" bIns="45720" rtlCol="0" anchor="t">
            <a:noAutofit/>
          </a:bodyPr>
          <a:lstStyle/>
          <a:p>
            <a:pPr marL="257175" indent="-257175">
              <a:lnSpc>
                <a:spcPct val="107000"/>
              </a:lnSpc>
              <a:buFont typeface="+mj-lt"/>
              <a:buAutoNum type="arabicPeriod" startAt="6"/>
            </a:pPr>
            <a:r>
              <a:rPr lang="en-CA">
                <a:solidFill>
                  <a:srgbClr val="000000"/>
                </a:solidFill>
                <a:ea typeface="Calibri" panose="020F0502020204030204" pitchFamily="34" charset="0"/>
                <a:cs typeface="Calibri"/>
              </a:rPr>
              <a:t>Explore the code generation options for the cluster model. Generate code and save the code as an</a:t>
            </a:r>
            <a:r>
              <a:rPr lang="en-CA">
                <a:ea typeface="Calibri" panose="020F0502020204030204" pitchFamily="34" charset="0"/>
                <a:cs typeface="Arial"/>
              </a:rPr>
              <a:t> </a:t>
            </a:r>
            <a:r>
              <a:rPr lang="en-CA">
                <a:solidFill>
                  <a:srgbClr val="000000"/>
                </a:solidFill>
                <a:ea typeface="Calibri" panose="020F0502020204030204" pitchFamily="34" charset="0"/>
                <a:cs typeface="Calibri"/>
              </a:rPr>
              <a:t>external file</a:t>
            </a:r>
            <a:endParaRPr lang="en-CA">
              <a:ea typeface="Calibri" panose="020F0502020204030204" pitchFamily="34" charset="0"/>
              <a:cs typeface="Calibri"/>
            </a:endParaRPr>
          </a:p>
          <a:p>
            <a:pPr marL="257175" indent="-257175">
              <a:lnSpc>
                <a:spcPct val="107000"/>
              </a:lnSpc>
              <a:buFont typeface="+mj-lt"/>
              <a:buAutoNum type="arabicPeriod" startAt="6"/>
            </a:pPr>
            <a:r>
              <a:rPr lang="en-CA">
                <a:solidFill>
                  <a:srgbClr val="000000"/>
                </a:solidFill>
                <a:ea typeface="Calibri" panose="020F0502020204030204" pitchFamily="34" charset="0"/>
                <a:cs typeface="Calibri"/>
              </a:rPr>
              <a:t>Validate the cluster model by applying the same clustering algorithm on the </a:t>
            </a:r>
            <a:r>
              <a:rPr lang="en-CA" b="1">
                <a:solidFill>
                  <a:srgbClr val="000000"/>
                </a:solidFill>
                <a:ea typeface="Calibri" panose="020F0502020204030204" pitchFamily="34" charset="0"/>
                <a:cs typeface="Calibri-Bold"/>
              </a:rPr>
              <a:t>Validation </a:t>
            </a:r>
            <a:r>
              <a:rPr lang="en-CA">
                <a:solidFill>
                  <a:srgbClr val="000000"/>
                </a:solidFill>
                <a:ea typeface="Calibri" panose="020F0502020204030204" pitchFamily="34" charset="0"/>
                <a:cs typeface="Calibri"/>
              </a:rPr>
              <a:t>partition</a:t>
            </a:r>
            <a:endParaRPr lang="en-CA">
              <a:ea typeface="Calibri" panose="020F0502020204030204" pitchFamily="34" charset="0"/>
              <a:cs typeface="Calibri"/>
            </a:endParaRPr>
          </a:p>
          <a:p>
            <a:pPr marL="600075" lvl="1" indent="-257175">
              <a:lnSpc>
                <a:spcPct val="107000"/>
              </a:lnSpc>
              <a:buFont typeface="+mj-lt"/>
              <a:buAutoNum type="alphaLcParenR"/>
            </a:pPr>
            <a:r>
              <a:rPr lang="en-CA">
                <a:solidFill>
                  <a:srgbClr val="000000"/>
                </a:solidFill>
                <a:latin typeface="+mn-lt"/>
                <a:ea typeface="Calibri" panose="020F0502020204030204" pitchFamily="34" charset="0"/>
                <a:cs typeface="Calibri"/>
              </a:rPr>
              <a:t>Compare cluster distances, number of records and the variable contribution within each cluster in the </a:t>
            </a:r>
            <a:r>
              <a:rPr lang="en-CA" b="1">
                <a:solidFill>
                  <a:srgbClr val="000000"/>
                </a:solidFill>
                <a:latin typeface="+mn-lt"/>
                <a:ea typeface="Calibri" panose="020F0502020204030204" pitchFamily="34" charset="0"/>
                <a:cs typeface="Calibri-Bold"/>
              </a:rPr>
              <a:t>Development </a:t>
            </a:r>
            <a:r>
              <a:rPr lang="en-CA">
                <a:solidFill>
                  <a:srgbClr val="000000"/>
                </a:solidFill>
                <a:latin typeface="+mn-lt"/>
                <a:ea typeface="Calibri" panose="020F0502020204030204" pitchFamily="34" charset="0"/>
                <a:cs typeface="Calibri"/>
              </a:rPr>
              <a:t>and </a:t>
            </a:r>
            <a:r>
              <a:rPr lang="en-CA" b="1">
                <a:solidFill>
                  <a:srgbClr val="000000"/>
                </a:solidFill>
                <a:latin typeface="+mn-lt"/>
                <a:ea typeface="Calibri" panose="020F0502020204030204" pitchFamily="34" charset="0"/>
                <a:cs typeface="Calibri-Bold"/>
              </a:rPr>
              <a:t>Validation </a:t>
            </a:r>
            <a:r>
              <a:rPr lang="en-CA">
                <a:solidFill>
                  <a:srgbClr val="000000"/>
                </a:solidFill>
                <a:latin typeface="+mn-lt"/>
                <a:ea typeface="Calibri" panose="020F0502020204030204" pitchFamily="34" charset="0"/>
                <a:cs typeface="Calibri"/>
              </a:rPr>
              <a:t>partitions; both partitions should produce similar results to confirm the validity of the clustering solution</a:t>
            </a:r>
            <a:endParaRPr lang="en-CA">
              <a:latin typeface="+mn-lt"/>
              <a:ea typeface="Calibri" panose="020F0502020204030204" pitchFamily="34" charset="0"/>
              <a:cs typeface="Calibri"/>
            </a:endParaRPr>
          </a:p>
          <a:p>
            <a:pPr marL="257175" indent="-257175">
              <a:lnSpc>
                <a:spcPct val="107000"/>
              </a:lnSpc>
              <a:buFont typeface="+mj-lt"/>
              <a:buAutoNum type="arabicPeriod" startAt="6"/>
            </a:pPr>
            <a:r>
              <a:rPr lang="en-CA">
                <a:solidFill>
                  <a:srgbClr val="000000"/>
                </a:solidFill>
                <a:ea typeface="Calibri" panose="020F0502020204030204" pitchFamily="34" charset="0"/>
                <a:cs typeface="Calibri"/>
              </a:rPr>
              <a:t>Create a </a:t>
            </a:r>
            <a:r>
              <a:rPr lang="en-CA" b="1">
                <a:solidFill>
                  <a:srgbClr val="000000"/>
                </a:solidFill>
                <a:ea typeface="Calibri" panose="020F0502020204030204" pitchFamily="34" charset="0"/>
                <a:cs typeface="Calibri-Bold"/>
              </a:rPr>
              <a:t>Decision Tree </a:t>
            </a:r>
            <a:r>
              <a:rPr lang="en-CA">
                <a:solidFill>
                  <a:srgbClr val="000000"/>
                </a:solidFill>
                <a:ea typeface="Calibri" panose="020F0502020204030204" pitchFamily="34" charset="0"/>
                <a:cs typeface="Calibri"/>
              </a:rPr>
              <a:t>with </a:t>
            </a:r>
            <a:r>
              <a:rPr lang="en-CA" i="1">
                <a:solidFill>
                  <a:srgbClr val="000000"/>
                </a:solidFill>
                <a:ea typeface="Calibri" panose="020F0502020204030204" pitchFamily="34" charset="0"/>
                <a:cs typeface="Calibri-Italic"/>
              </a:rPr>
              <a:t>Cluster Index </a:t>
            </a:r>
            <a:r>
              <a:rPr lang="en-CA">
                <a:solidFill>
                  <a:srgbClr val="000000"/>
                </a:solidFill>
                <a:ea typeface="Calibri" panose="020F0502020204030204" pitchFamily="34" charset="0"/>
                <a:cs typeface="Calibri"/>
              </a:rPr>
              <a:t>as the </a:t>
            </a:r>
            <a:r>
              <a:rPr lang="en-CA" b="1">
                <a:solidFill>
                  <a:srgbClr val="000000"/>
                </a:solidFill>
                <a:ea typeface="Calibri" panose="020F0502020204030204" pitchFamily="34" charset="0"/>
                <a:cs typeface="Calibri-Bold"/>
              </a:rPr>
              <a:t>Dependent Variable</a:t>
            </a:r>
            <a:r>
              <a:rPr lang="en-CA">
                <a:solidFill>
                  <a:srgbClr val="000000"/>
                </a:solidFill>
                <a:ea typeface="Calibri" panose="020F0502020204030204" pitchFamily="34" charset="0"/>
                <a:cs typeface="Calibri"/>
              </a:rPr>
              <a:t>. Use the </a:t>
            </a:r>
            <a:r>
              <a:rPr lang="en-CA" b="1">
                <a:solidFill>
                  <a:srgbClr val="000000"/>
                </a:solidFill>
                <a:ea typeface="Calibri" panose="020F0502020204030204" pitchFamily="34" charset="0"/>
                <a:cs typeface="Calibri-Bold"/>
              </a:rPr>
              <a:t>Decision Tree </a:t>
            </a:r>
            <a:r>
              <a:rPr lang="en-CA">
                <a:solidFill>
                  <a:srgbClr val="000000"/>
                </a:solidFill>
                <a:ea typeface="Calibri" panose="020F0502020204030204" pitchFamily="34" charset="0"/>
                <a:cs typeface="Calibri"/>
              </a:rPr>
              <a:t>to explore the significant variables that caused the clusters to be created</a:t>
            </a:r>
            <a:endParaRPr lang="en-CA">
              <a:ea typeface="Calibri" panose="020F0502020204030204" pitchFamily="34" charset="0"/>
              <a:cs typeface="Calibri"/>
            </a:endParaRPr>
          </a:p>
          <a:p>
            <a:pPr marL="600075" lvl="1" indent="-257175">
              <a:lnSpc>
                <a:spcPct val="107000"/>
              </a:lnSpc>
              <a:buFont typeface="+mj-lt"/>
              <a:buAutoNum type="alphaLcParenR"/>
            </a:pPr>
            <a:r>
              <a:rPr lang="en-CA">
                <a:solidFill>
                  <a:srgbClr val="000000"/>
                </a:solidFill>
                <a:latin typeface="+mn-lt"/>
                <a:ea typeface="Calibri" panose="020F0502020204030204" pitchFamily="34" charset="0"/>
                <a:cs typeface="Calibri"/>
              </a:rPr>
              <a:t>How do they compare with the cluster analysis results?</a:t>
            </a:r>
            <a:endParaRPr lang="en-CA">
              <a:latin typeface="+mn-lt"/>
              <a:ea typeface="Calibri" panose="020F0502020204030204" pitchFamily="34" charset="0"/>
              <a:cs typeface="Calibri"/>
            </a:endParaRPr>
          </a:p>
          <a:p>
            <a:pPr marL="257175" indent="-257175">
              <a:lnSpc>
                <a:spcPct val="107000"/>
              </a:lnSpc>
              <a:buFont typeface="+mj-lt"/>
              <a:buAutoNum type="arabicPeriod" startAt="6"/>
            </a:pPr>
            <a:r>
              <a:rPr lang="en-CA">
                <a:solidFill>
                  <a:srgbClr val="000000"/>
                </a:solidFill>
                <a:ea typeface="Calibri" panose="020F0502020204030204" pitchFamily="34" charset="0"/>
                <a:cs typeface="Calibri"/>
              </a:rPr>
              <a:t>Use a </a:t>
            </a:r>
            <a:r>
              <a:rPr lang="en-CA" b="1">
                <a:solidFill>
                  <a:srgbClr val="000000"/>
                </a:solidFill>
                <a:ea typeface="Calibri" panose="020F0502020204030204" pitchFamily="34" charset="0"/>
                <a:cs typeface="Calibri-Bold"/>
              </a:rPr>
              <a:t>Strategy Tree </a:t>
            </a:r>
            <a:r>
              <a:rPr lang="en-CA">
                <a:solidFill>
                  <a:srgbClr val="000000"/>
                </a:solidFill>
                <a:ea typeface="Calibri" panose="020F0502020204030204" pitchFamily="34" charset="0"/>
                <a:cs typeface="Calibri"/>
              </a:rPr>
              <a:t>adding additional measures to determine an appropriate deployment strategy. Refer to </a:t>
            </a:r>
            <a:r>
              <a:rPr lang="en-CA" b="1">
                <a:solidFill>
                  <a:srgbClr val="000000"/>
                </a:solidFill>
                <a:ea typeface="Calibri" panose="020F0502020204030204" pitchFamily="34" charset="0"/>
                <a:cs typeface="Calibri-Bold"/>
              </a:rPr>
              <a:t>Knowledge Studio </a:t>
            </a:r>
            <a:r>
              <a:rPr lang="en-CA">
                <a:solidFill>
                  <a:srgbClr val="000000"/>
                </a:solidFill>
                <a:ea typeface="Calibri" panose="020F0502020204030204" pitchFamily="34" charset="0"/>
                <a:cs typeface="Calibri"/>
              </a:rPr>
              <a:t>manual if necessary</a:t>
            </a:r>
            <a:endParaRPr lang="en-CA">
              <a:ea typeface="Calibri" panose="020F0502020204030204" pitchFamily="34" charset="0"/>
              <a:cs typeface="Calibri"/>
            </a:endParaRPr>
          </a:p>
          <a:p>
            <a:pPr marL="600075" lvl="1" indent="-257175">
              <a:lnSpc>
                <a:spcPct val="107000"/>
              </a:lnSpc>
              <a:buFont typeface="+mj-lt"/>
              <a:buAutoNum type="alphaLcParenR"/>
            </a:pPr>
            <a:r>
              <a:rPr lang="en-CA">
                <a:solidFill>
                  <a:srgbClr val="000000"/>
                </a:solidFill>
                <a:latin typeface="+mn-lt"/>
                <a:ea typeface="Calibri" panose="020F0502020204030204" pitchFamily="34" charset="0"/>
                <a:cs typeface="Calibri"/>
              </a:rPr>
              <a:t>Create two </a:t>
            </a:r>
            <a:r>
              <a:rPr lang="en-CA" b="1">
                <a:solidFill>
                  <a:srgbClr val="000000"/>
                </a:solidFill>
                <a:latin typeface="+mn-lt"/>
                <a:ea typeface="Calibri" panose="020F0502020204030204" pitchFamily="34" charset="0"/>
                <a:cs typeface="Calibri-Bold"/>
              </a:rPr>
              <a:t>Key Performance Indicators: </a:t>
            </a:r>
            <a:r>
              <a:rPr lang="en-CA" i="1">
                <a:solidFill>
                  <a:srgbClr val="000000"/>
                </a:solidFill>
                <a:latin typeface="+mn-lt"/>
                <a:ea typeface="Calibri" panose="020F0502020204030204" pitchFamily="34" charset="0"/>
                <a:cs typeface="Calibri-Italic"/>
              </a:rPr>
              <a:t>Profitability </a:t>
            </a:r>
            <a:r>
              <a:rPr lang="en-CA">
                <a:solidFill>
                  <a:srgbClr val="000000"/>
                </a:solidFill>
                <a:latin typeface="+mn-lt"/>
                <a:ea typeface="Calibri" panose="020F0502020204030204" pitchFamily="34" charset="0"/>
                <a:cs typeface="Calibri"/>
              </a:rPr>
              <a:t>and </a:t>
            </a:r>
            <a:r>
              <a:rPr lang="en-CA" i="1">
                <a:solidFill>
                  <a:srgbClr val="000000"/>
                </a:solidFill>
                <a:latin typeface="+mn-lt"/>
                <a:ea typeface="Calibri" panose="020F0502020204030204" pitchFamily="34" charset="0"/>
                <a:cs typeface="Calibri-Italic"/>
              </a:rPr>
              <a:t>Loyalty </a:t>
            </a:r>
            <a:r>
              <a:rPr lang="en-CA">
                <a:solidFill>
                  <a:srgbClr val="000000"/>
                </a:solidFill>
                <a:latin typeface="+mn-lt"/>
                <a:ea typeface="Calibri" panose="020F0502020204030204" pitchFamily="34" charset="0"/>
                <a:cs typeface="Calibri"/>
              </a:rPr>
              <a:t>using </a:t>
            </a:r>
            <a:r>
              <a:rPr lang="en-CA" i="1">
                <a:solidFill>
                  <a:srgbClr val="000000"/>
                </a:solidFill>
                <a:latin typeface="+mn-lt"/>
                <a:ea typeface="Calibri" panose="020F0502020204030204" pitchFamily="34" charset="0"/>
                <a:cs typeface="Calibri-Italic"/>
              </a:rPr>
              <a:t>capital-gain </a:t>
            </a:r>
            <a:r>
              <a:rPr lang="en-CA">
                <a:solidFill>
                  <a:srgbClr val="000000"/>
                </a:solidFill>
                <a:latin typeface="+mn-lt"/>
                <a:ea typeface="Calibri" panose="020F0502020204030204" pitchFamily="34" charset="0"/>
                <a:cs typeface="Calibri"/>
              </a:rPr>
              <a:t>&amp; </a:t>
            </a:r>
            <a:r>
              <a:rPr lang="en-CA" i="1">
                <a:solidFill>
                  <a:srgbClr val="000000"/>
                </a:solidFill>
                <a:latin typeface="+mn-lt"/>
                <a:ea typeface="Calibri" panose="020F0502020204030204" pitchFamily="34" charset="0"/>
                <a:cs typeface="Calibri-Italic"/>
              </a:rPr>
              <a:t>num-products </a:t>
            </a:r>
            <a:r>
              <a:rPr lang="en-CA">
                <a:solidFill>
                  <a:srgbClr val="000000"/>
                </a:solidFill>
                <a:latin typeface="+mn-lt"/>
                <a:ea typeface="Calibri" panose="020F0502020204030204" pitchFamily="34" charset="0"/>
                <a:cs typeface="Calibri"/>
              </a:rPr>
              <a:t>respectively</a:t>
            </a:r>
            <a:endParaRPr lang="en-CA">
              <a:latin typeface="+mn-lt"/>
              <a:ea typeface="Calibri" panose="020F0502020204030204" pitchFamily="34" charset="0"/>
              <a:cs typeface="Calibri"/>
            </a:endParaRPr>
          </a:p>
        </p:txBody>
      </p:sp>
      <p:sp>
        <p:nvSpPr>
          <p:cNvPr id="3" name="Title 2">
            <a:extLst>
              <a:ext uri="{FF2B5EF4-FFF2-40B4-BE49-F238E27FC236}">
                <a16:creationId xmlns:a16="http://schemas.microsoft.com/office/drawing/2014/main" id="{EA762A5B-2C6D-4959-A4A3-F66D3E00CE5A}"/>
              </a:ext>
            </a:extLst>
          </p:cNvPr>
          <p:cNvSpPr>
            <a:spLocks noGrp="1"/>
          </p:cNvSpPr>
          <p:nvPr>
            <p:ph type="title"/>
          </p:nvPr>
        </p:nvSpPr>
        <p:spPr/>
        <p:txBody>
          <a:bodyPr/>
          <a:lstStyle/>
          <a:p>
            <a:r>
              <a:rPr lang="en-CA">
                <a:latin typeface="Arial"/>
                <a:cs typeface="Arial"/>
              </a:rPr>
              <a:t>Chapter 17 Exercises (2/2)</a:t>
            </a:r>
          </a:p>
        </p:txBody>
      </p:sp>
    </p:spTree>
    <p:custDataLst>
      <p:tags r:id="rId1"/>
    </p:custDataLst>
    <p:extLst>
      <p:ext uri="{BB962C8B-B14F-4D97-AF65-F5344CB8AC3E}">
        <p14:creationId xmlns:p14="http://schemas.microsoft.com/office/powerpoint/2010/main" val="429225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C61DF-35FE-433D-8B93-5AB3C00E3BB3}"/>
              </a:ext>
            </a:extLst>
          </p:cNvPr>
          <p:cNvSpPr>
            <a:spLocks noGrp="1"/>
          </p:cNvSpPr>
          <p:nvPr>
            <p:ph type="ctrTitle"/>
          </p:nvPr>
        </p:nvSpPr>
        <p:spPr>
          <a:xfrm>
            <a:off x="1143000" y="1875865"/>
            <a:ext cx="6858000" cy="939728"/>
          </a:xfrm>
        </p:spPr>
        <p:txBody>
          <a:bodyPr/>
          <a:lstStyle/>
          <a:p>
            <a:r>
              <a:rPr lang="en-CA">
                <a:latin typeface="Arial"/>
                <a:cs typeface="Arial"/>
              </a:rPr>
              <a:t>CHAPTER 18: Principal component Analysis (PCA)</a:t>
            </a:r>
            <a:br>
              <a:rPr lang="en-CA"/>
            </a:br>
            <a:endParaRPr lang="en-CA"/>
          </a:p>
        </p:txBody>
      </p:sp>
    </p:spTree>
    <p:custDataLst>
      <p:tags r:id="rId1"/>
    </p:custDataLst>
    <p:extLst>
      <p:ext uri="{BB962C8B-B14F-4D97-AF65-F5344CB8AC3E}">
        <p14:creationId xmlns:p14="http://schemas.microsoft.com/office/powerpoint/2010/main" val="768366225"/>
      </p:ext>
    </p:extLst>
  </p:cSld>
  <p:clrMapOvr>
    <a:masterClrMapping/>
  </p:clrMapOvr>
  <p:transition spd="med">
    <p:fade/>
  </p:transition>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3" name="Text Placeholder 2">
            <a:extLst>
              <a:ext uri="{FF2B5EF4-FFF2-40B4-BE49-F238E27FC236}">
                <a16:creationId xmlns:a16="http://schemas.microsoft.com/office/drawing/2014/main" id="{85862D20-1FFD-4D61-8416-DC569EB52C47}"/>
              </a:ext>
            </a:extLst>
          </p:cNvPr>
          <p:cNvSpPr>
            <a:spLocks noGrp="1"/>
          </p:cNvSpPr>
          <p:nvPr>
            <p:ph type="body" sz="quarter" idx="11"/>
          </p:nvPr>
        </p:nvSpPr>
        <p:spPr/>
        <p:txBody>
          <a:bodyPr vert="horz" lIns="91440" tIns="45720" rIns="91440" bIns="45720" rtlCol="0" anchor="t">
            <a:noAutofit/>
          </a:bodyPr>
          <a:lstStyle/>
          <a:p>
            <a:pPr defTabSz="685783">
              <a:defRPr/>
            </a:pPr>
            <a:r>
              <a:rPr lang="en-US">
                <a:solidFill>
                  <a:srgbClr val="000000"/>
                </a:solidFill>
                <a:cs typeface="Arial"/>
              </a:rPr>
              <a:t>What is Principal Component Analysis?</a:t>
            </a:r>
            <a:endParaRPr lang="en-US">
              <a:cs typeface="Arial"/>
            </a:endParaRPr>
          </a:p>
          <a:p>
            <a:pPr defTabSz="685783">
              <a:defRPr/>
            </a:pPr>
            <a:r>
              <a:rPr lang="en-US">
                <a:solidFill>
                  <a:srgbClr val="000000"/>
                </a:solidFill>
                <a:cs typeface="Arial"/>
              </a:rPr>
              <a:t>Why use PCA ?</a:t>
            </a:r>
          </a:p>
          <a:p>
            <a:pPr defTabSz="685783">
              <a:defRPr/>
            </a:pPr>
            <a:r>
              <a:rPr lang="en-US">
                <a:solidFill>
                  <a:srgbClr val="000000"/>
                </a:solidFill>
                <a:cs typeface="Arial"/>
              </a:rPr>
              <a:t>PCA Simple Example</a:t>
            </a:r>
            <a:endParaRPr lang="en-US">
              <a:solidFill>
                <a:srgbClr val="000000"/>
              </a:solidFill>
              <a:latin typeface="Arial" panose="020B0604020202020204" pitchFamily="34" charset="0"/>
            </a:endParaRPr>
          </a:p>
          <a:p>
            <a:pPr lvl="1" defTabSz="685783">
              <a:defRPr/>
            </a:pPr>
            <a:r>
              <a:rPr lang="en-US">
                <a:solidFill>
                  <a:srgbClr val="000000"/>
                </a:solidFill>
                <a:latin typeface="Arial"/>
                <a:cs typeface="Arial"/>
              </a:rPr>
              <a:t>Extract</a:t>
            </a:r>
            <a:r>
              <a:rPr lang="en-US">
                <a:solidFill>
                  <a:srgbClr val="000000"/>
                </a:solidFill>
                <a:latin typeface="+mn-lt"/>
                <a:cs typeface="Arial"/>
              </a:rPr>
              <a:t> Components</a:t>
            </a:r>
            <a:endParaRPr lang="en-US"/>
          </a:p>
          <a:p>
            <a:pPr lvl="1"/>
            <a:r>
              <a:rPr lang="en-US">
                <a:solidFill>
                  <a:srgbClr val="000000"/>
                </a:solidFill>
                <a:latin typeface="+mn-lt"/>
                <a:cs typeface="Arial"/>
              </a:rPr>
              <a:t>Scree Plot </a:t>
            </a:r>
          </a:p>
          <a:p>
            <a:pPr lvl="1"/>
            <a:r>
              <a:rPr lang="en-US">
                <a:solidFill>
                  <a:srgbClr val="000000"/>
                </a:solidFill>
                <a:latin typeface="+mn-lt"/>
                <a:cs typeface="Arial"/>
              </a:rPr>
              <a:t>Component Equations </a:t>
            </a:r>
            <a:endParaRPr lang="en-US">
              <a:solidFill>
                <a:srgbClr val="000000"/>
              </a:solidFill>
              <a:latin typeface="+mn-lt"/>
            </a:endParaRPr>
          </a:p>
          <a:p>
            <a:pPr defTabSz="685783">
              <a:defRPr/>
            </a:pPr>
            <a:r>
              <a:rPr lang="en-CA">
                <a:ea typeface="+mn-lt"/>
                <a:cs typeface="+mn-lt"/>
              </a:rPr>
              <a:t>Developing</a:t>
            </a:r>
            <a:r>
              <a:rPr lang="en-CA">
                <a:cs typeface="Arial"/>
              </a:rPr>
              <a:t> PCA in Knowledge Studio</a:t>
            </a:r>
            <a:endParaRPr lang="en-US"/>
          </a:p>
          <a:p>
            <a:endParaRPr lang="en-CA"/>
          </a:p>
        </p:txBody>
      </p:sp>
      <p:sp>
        <p:nvSpPr>
          <p:cNvPr id="2" name="Title 1">
            <a:extLst>
              <a:ext uri="{FF2B5EF4-FFF2-40B4-BE49-F238E27FC236}">
                <a16:creationId xmlns:a16="http://schemas.microsoft.com/office/drawing/2014/main" id="{BD31E039-E5C3-46D5-8D72-FB7EB4DDF013}"/>
              </a:ext>
            </a:extLst>
          </p:cNvPr>
          <p:cNvSpPr>
            <a:spLocks noGrp="1"/>
          </p:cNvSpPr>
          <p:nvPr>
            <p:ph type="title"/>
          </p:nvPr>
        </p:nvSpPr>
        <p:spPr/>
        <p:txBody>
          <a:bodyPr/>
          <a:lstStyle/>
          <a:p>
            <a:r>
              <a:rPr lang="en-CA"/>
              <a:t>Contents </a:t>
            </a:r>
          </a:p>
        </p:txBody>
      </p:sp>
      <p:sp>
        <p:nvSpPr>
          <p:cNvPr id="4" name="Slide Number Placeholder 3">
            <a:extLst>
              <a:ext uri="{FF2B5EF4-FFF2-40B4-BE49-F238E27FC236}">
                <a16:creationId xmlns:a16="http://schemas.microsoft.com/office/drawing/2014/main" id="{EA617E79-D6CD-40E4-A506-378E4193EEF0}"/>
              </a:ext>
            </a:extLst>
          </p:cNvPr>
          <p:cNvSpPr>
            <a:spLocks noGrp="1"/>
          </p:cNvSpPr>
          <p:nvPr>
            <p:ph type="sldNum" sz="quarter" idx="10"/>
          </p:nvPr>
        </p:nvSpPr>
        <p:spPr/>
        <p:txBody>
          <a:bodyPr/>
          <a:lstStyle/>
          <a:p>
            <a:fld id="{C51B5984-C094-0A42-BFB6-9F57449A1222}" type="slidenum">
              <a:rPr lang="en-US" dirty="0" smtClean="0"/>
              <a:pPr/>
              <a:t>414</a:t>
            </a:fld>
            <a:endParaRPr lang="en-US"/>
          </a:p>
        </p:txBody>
      </p:sp>
    </p:spTree>
    <p:custDataLst>
      <p:tags r:id="rId1"/>
    </p:custDataLst>
    <p:extLst>
      <p:ext uri="{BB962C8B-B14F-4D97-AF65-F5344CB8AC3E}">
        <p14:creationId xmlns:p14="http://schemas.microsoft.com/office/powerpoint/2010/main" val="377585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3" name="Text Placeholder 2">
            <a:extLst>
              <a:ext uri="{FF2B5EF4-FFF2-40B4-BE49-F238E27FC236}">
                <a16:creationId xmlns:a16="http://schemas.microsoft.com/office/drawing/2014/main" id="{EB7DCCDF-1894-4536-8068-5A333D30B245}"/>
              </a:ext>
            </a:extLst>
          </p:cNvPr>
          <p:cNvSpPr>
            <a:spLocks noGrp="1"/>
          </p:cNvSpPr>
          <p:nvPr>
            <p:ph type="body" sz="quarter" idx="11"/>
          </p:nvPr>
        </p:nvSpPr>
        <p:spPr/>
        <p:txBody>
          <a:bodyPr vert="horz" lIns="91440" tIns="45720" rIns="91440" bIns="45720" rtlCol="0" anchor="t">
            <a:noAutofit/>
          </a:bodyPr>
          <a:lstStyle/>
          <a:p>
            <a:pPr>
              <a:spcAft>
                <a:spcPts val="600"/>
              </a:spcAft>
            </a:pPr>
            <a:r>
              <a:rPr lang="en-GB">
                <a:solidFill>
                  <a:srgbClr val="000000"/>
                </a:solidFill>
                <a:cs typeface="Arial"/>
              </a:rPr>
              <a:t>Method to reduce a set of variables</a:t>
            </a:r>
            <a:endParaRPr lang="en-US">
              <a:cs typeface="Arial"/>
            </a:endParaRPr>
          </a:p>
          <a:p>
            <a:pPr>
              <a:spcAft>
                <a:spcPts val="600"/>
              </a:spcAft>
            </a:pPr>
            <a:r>
              <a:rPr lang="en-GB">
                <a:solidFill>
                  <a:srgbClr val="000000"/>
                </a:solidFill>
                <a:cs typeface="Arial"/>
              </a:rPr>
              <a:t>Based on Variances </a:t>
            </a:r>
            <a:endParaRPr lang="en-GB">
              <a:solidFill>
                <a:srgbClr val="000000"/>
              </a:solidFill>
            </a:endParaRPr>
          </a:p>
          <a:p>
            <a:pPr lvl="1">
              <a:spcAft>
                <a:spcPts val="600"/>
              </a:spcAft>
            </a:pPr>
            <a:r>
              <a:rPr lang="en-GB">
                <a:solidFill>
                  <a:srgbClr val="000000"/>
                </a:solidFill>
                <a:latin typeface="+mn-lt"/>
                <a:cs typeface="Arial"/>
              </a:rPr>
              <a:t>Easier to understand when spoken of in terms of correlations</a:t>
            </a:r>
          </a:p>
          <a:p>
            <a:pPr>
              <a:spcAft>
                <a:spcPts val="600"/>
              </a:spcAft>
            </a:pPr>
            <a:r>
              <a:rPr lang="en-GB">
                <a:solidFill>
                  <a:srgbClr val="000000"/>
                </a:solidFill>
                <a:cs typeface="Arial"/>
              </a:rPr>
              <a:t>Why:</a:t>
            </a:r>
          </a:p>
          <a:p>
            <a:pPr lvl="1">
              <a:spcAft>
                <a:spcPts val="600"/>
              </a:spcAft>
            </a:pPr>
            <a:r>
              <a:rPr lang="en-GB">
                <a:solidFill>
                  <a:srgbClr val="000000"/>
                </a:solidFill>
                <a:latin typeface="+mn-lt"/>
                <a:cs typeface="Arial"/>
              </a:rPr>
              <a:t>To understand the underlying structure of a set of variables</a:t>
            </a:r>
          </a:p>
          <a:p>
            <a:pPr lvl="1">
              <a:spcAft>
                <a:spcPts val="600"/>
              </a:spcAft>
            </a:pPr>
            <a:r>
              <a:rPr lang="en-GB">
                <a:solidFill>
                  <a:srgbClr val="000000"/>
                </a:solidFill>
                <a:latin typeface="+mn-lt"/>
                <a:cs typeface="Arial"/>
              </a:rPr>
              <a:t>To reduce a set of variables to a smaller subset for modelling or for further exploration</a:t>
            </a:r>
          </a:p>
          <a:p>
            <a:endParaRPr lang="en-CA"/>
          </a:p>
        </p:txBody>
      </p:sp>
      <p:sp>
        <p:nvSpPr>
          <p:cNvPr id="2" name="Title 1">
            <a:extLst>
              <a:ext uri="{FF2B5EF4-FFF2-40B4-BE49-F238E27FC236}">
                <a16:creationId xmlns:a16="http://schemas.microsoft.com/office/drawing/2014/main" id="{AF30CE44-BAFA-4878-BA56-F0F90581F01A}"/>
              </a:ext>
            </a:extLst>
          </p:cNvPr>
          <p:cNvSpPr>
            <a:spLocks noGrp="1"/>
          </p:cNvSpPr>
          <p:nvPr>
            <p:ph type="title"/>
          </p:nvPr>
        </p:nvSpPr>
        <p:spPr/>
        <p:txBody>
          <a:bodyPr/>
          <a:lstStyle/>
          <a:p>
            <a:r>
              <a:rPr lang="en-CA"/>
              <a:t>What is a Principal Component Analysis </a:t>
            </a:r>
          </a:p>
        </p:txBody>
      </p:sp>
      <p:sp>
        <p:nvSpPr>
          <p:cNvPr id="4" name="Slide Number Placeholder 3">
            <a:extLst>
              <a:ext uri="{FF2B5EF4-FFF2-40B4-BE49-F238E27FC236}">
                <a16:creationId xmlns:a16="http://schemas.microsoft.com/office/drawing/2014/main" id="{5ADF268F-2861-45C4-9158-C53A5F839BAD}"/>
              </a:ext>
            </a:extLst>
          </p:cNvPr>
          <p:cNvSpPr>
            <a:spLocks noGrp="1"/>
          </p:cNvSpPr>
          <p:nvPr>
            <p:ph type="sldNum" sz="quarter" idx="10"/>
          </p:nvPr>
        </p:nvSpPr>
        <p:spPr>
          <a:xfrm>
            <a:off x="457200" y="4655846"/>
            <a:ext cx="2057400" cy="273844"/>
          </a:xfrm>
        </p:spPr>
        <p:txBody>
          <a:bodyPr/>
          <a:lstStyle/>
          <a:p>
            <a:fld id="{C51B5984-C094-0A42-BFB6-9F57449A1222}" type="slidenum">
              <a:rPr lang="en-US" dirty="0" smtClean="0"/>
              <a:pPr/>
              <a:t>415</a:t>
            </a:fld>
            <a:endParaRPr lang="en-US"/>
          </a:p>
        </p:txBody>
      </p:sp>
    </p:spTree>
    <p:custDataLst>
      <p:tags r:id="rId1"/>
    </p:custDataLst>
    <p:extLst>
      <p:ext uri="{BB962C8B-B14F-4D97-AF65-F5344CB8AC3E}">
        <p14:creationId xmlns:p14="http://schemas.microsoft.com/office/powerpoint/2010/main" val="107628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746E29-D8B0-4740-AE8B-D6A35D63A576}"/>
              </a:ext>
            </a:extLst>
          </p:cNvPr>
          <p:cNvPicPr>
            <a:picLocks noChangeAspect="1"/>
          </p:cNvPicPr>
          <p:nvPr/>
        </p:nvPicPr>
        <p:blipFill>
          <a:blip r:embed="rId4"/>
          <a:stretch>
            <a:fillRect/>
          </a:stretch>
        </p:blipFill>
        <p:spPr>
          <a:xfrm>
            <a:off x="3959908" y="830158"/>
            <a:ext cx="4152734" cy="721133"/>
          </a:xfrm>
          <a:prstGeom prst="rect">
            <a:avLst/>
          </a:prstGeom>
        </p:spPr>
      </p:pic>
      <p:pic>
        <p:nvPicPr>
          <p:cNvPr id="6" name="Picture 4">
            <a:extLst>
              <a:ext uri="{FF2B5EF4-FFF2-40B4-BE49-F238E27FC236}">
                <a16:creationId xmlns:a16="http://schemas.microsoft.com/office/drawing/2014/main" id="{3327CBAD-44B4-4266-851F-EC71793208D9}"/>
              </a:ext>
            </a:extLst>
          </p:cNvPr>
          <p:cNvPicPr>
            <a:picLocks noChangeAspect="1" noChangeArrowheads="1"/>
          </p:cNvPicPr>
          <p:nvPr/>
        </p:nvPicPr>
        <p:blipFill>
          <a:blip r:embed="rId5"/>
          <a:srcRect/>
          <a:stretch>
            <a:fillRect/>
          </a:stretch>
        </p:blipFill>
        <p:spPr bwMode="auto">
          <a:xfrm>
            <a:off x="4523323" y="1532073"/>
            <a:ext cx="2153513" cy="1812844"/>
          </a:xfrm>
          <a:prstGeom prst="rect">
            <a:avLst/>
          </a:prstGeom>
          <a:noFill/>
          <a:ln w="9525">
            <a:noFill/>
            <a:miter lim="800000"/>
            <a:headEnd/>
            <a:tailEnd/>
          </a:ln>
        </p:spPr>
      </p:pic>
      <p:pic>
        <p:nvPicPr>
          <p:cNvPr id="7" name="Picture 5">
            <a:extLst>
              <a:ext uri="{FF2B5EF4-FFF2-40B4-BE49-F238E27FC236}">
                <a16:creationId xmlns:a16="http://schemas.microsoft.com/office/drawing/2014/main" id="{48C1E419-CED3-421A-A4B9-577B3E1D87A3}"/>
              </a:ext>
            </a:extLst>
          </p:cNvPr>
          <p:cNvPicPr>
            <a:picLocks noChangeAspect="1" noChangeArrowheads="1"/>
          </p:cNvPicPr>
          <p:nvPr/>
        </p:nvPicPr>
        <p:blipFill>
          <a:blip r:embed="rId6"/>
          <a:srcRect/>
          <a:stretch>
            <a:fillRect/>
          </a:stretch>
        </p:blipFill>
        <p:spPr bwMode="auto">
          <a:xfrm>
            <a:off x="4617949" y="3255146"/>
            <a:ext cx="2153513" cy="1726445"/>
          </a:xfrm>
          <a:prstGeom prst="rect">
            <a:avLst/>
          </a:prstGeom>
          <a:noFill/>
          <a:ln w="9525">
            <a:noFill/>
            <a:miter lim="800000"/>
            <a:headEnd/>
            <a:tailEnd/>
          </a:ln>
        </p:spPr>
      </p:pic>
      <p:sp>
        <p:nvSpPr>
          <p:cNvPr id="3" name="Text Placeholder 2">
            <a:extLst>
              <a:ext uri="{FF2B5EF4-FFF2-40B4-BE49-F238E27FC236}">
                <a16:creationId xmlns:a16="http://schemas.microsoft.com/office/drawing/2014/main" id="{016D46F6-1198-4664-AF2C-01EA51BC4900}"/>
              </a:ext>
            </a:extLst>
          </p:cNvPr>
          <p:cNvSpPr>
            <a:spLocks noGrp="1"/>
          </p:cNvSpPr>
          <p:nvPr>
            <p:ph type="body" sz="quarter" idx="11"/>
          </p:nvPr>
        </p:nvSpPr>
        <p:spPr/>
        <p:txBody>
          <a:bodyPr vert="horz" lIns="91440" tIns="45720" rIns="91440" bIns="45720" rtlCol="0" anchor="t">
            <a:noAutofit/>
          </a:bodyPr>
          <a:lstStyle/>
          <a:p>
            <a:pPr>
              <a:spcAft>
                <a:spcPts val="300"/>
              </a:spcAft>
              <a:buClrTx/>
            </a:pPr>
            <a:r>
              <a:rPr lang="en-GB">
                <a:solidFill>
                  <a:srgbClr val="000000"/>
                </a:solidFill>
                <a:latin typeface="Calibri" panose="020F0502020204030204"/>
                <a:cs typeface="Arial"/>
              </a:rPr>
              <a:t>1-Dimensional number line</a:t>
            </a:r>
          </a:p>
          <a:p>
            <a:pPr>
              <a:spcAft>
                <a:spcPts val="300"/>
              </a:spcAft>
              <a:buClrTx/>
            </a:pPr>
            <a:endParaRPr lang="en-GB">
              <a:solidFill>
                <a:srgbClr val="000000"/>
              </a:solidFill>
              <a:latin typeface="Calibri" panose="020F0502020204030204"/>
            </a:endParaRPr>
          </a:p>
          <a:p>
            <a:pPr>
              <a:spcAft>
                <a:spcPts val="300"/>
              </a:spcAft>
              <a:buClrTx/>
            </a:pPr>
            <a:endParaRPr lang="en-GB">
              <a:solidFill>
                <a:srgbClr val="000000"/>
              </a:solidFill>
              <a:latin typeface="Calibri" panose="020F0502020204030204"/>
              <a:cs typeface="Arial"/>
            </a:endParaRPr>
          </a:p>
          <a:p>
            <a:pPr>
              <a:spcAft>
                <a:spcPts val="300"/>
              </a:spcAft>
              <a:buClrTx/>
            </a:pPr>
            <a:endParaRPr lang="en-GB">
              <a:solidFill>
                <a:srgbClr val="000000"/>
              </a:solidFill>
              <a:latin typeface="Calibri" panose="020F0502020204030204"/>
              <a:cs typeface="Arial"/>
            </a:endParaRPr>
          </a:p>
          <a:p>
            <a:pPr>
              <a:spcAft>
                <a:spcPts val="300"/>
              </a:spcAft>
              <a:buClrTx/>
            </a:pPr>
            <a:endParaRPr lang="en-GB">
              <a:solidFill>
                <a:srgbClr val="000000"/>
              </a:solidFill>
              <a:latin typeface="Calibri" panose="020F0502020204030204"/>
              <a:cs typeface="Arial"/>
            </a:endParaRPr>
          </a:p>
          <a:p>
            <a:pPr>
              <a:spcAft>
                <a:spcPts val="300"/>
              </a:spcAft>
              <a:buClrTx/>
            </a:pPr>
            <a:r>
              <a:rPr lang="en-GB">
                <a:solidFill>
                  <a:srgbClr val="000000"/>
                </a:solidFill>
                <a:latin typeface="Calibri" panose="020F0502020204030204"/>
                <a:cs typeface="Arial"/>
              </a:rPr>
              <a:t>2-Dimensional Chart </a:t>
            </a:r>
          </a:p>
          <a:p>
            <a:pPr>
              <a:spcAft>
                <a:spcPts val="300"/>
              </a:spcAft>
              <a:buClrTx/>
            </a:pPr>
            <a:endParaRPr lang="en-GB">
              <a:solidFill>
                <a:srgbClr val="000000"/>
              </a:solidFill>
              <a:latin typeface="Calibri" panose="020F0502020204030204"/>
            </a:endParaRPr>
          </a:p>
          <a:p>
            <a:pPr>
              <a:spcAft>
                <a:spcPts val="300"/>
              </a:spcAft>
              <a:buClrTx/>
            </a:pPr>
            <a:endParaRPr lang="en-GB">
              <a:solidFill>
                <a:srgbClr val="000000"/>
              </a:solidFill>
              <a:latin typeface="Calibri" panose="020F0502020204030204"/>
            </a:endParaRPr>
          </a:p>
          <a:p>
            <a:pPr>
              <a:spcAft>
                <a:spcPts val="300"/>
              </a:spcAft>
              <a:buClrTx/>
            </a:pPr>
            <a:endParaRPr lang="en-GB">
              <a:solidFill>
                <a:srgbClr val="000000"/>
              </a:solidFill>
              <a:latin typeface="Calibri" panose="020F0502020204030204"/>
            </a:endParaRPr>
          </a:p>
          <a:p>
            <a:pPr>
              <a:spcAft>
                <a:spcPts val="300"/>
              </a:spcAft>
              <a:buClrTx/>
            </a:pPr>
            <a:endParaRPr lang="en-GB">
              <a:solidFill>
                <a:srgbClr val="000000"/>
              </a:solidFill>
              <a:latin typeface="Calibri" panose="020F0502020204030204"/>
            </a:endParaRPr>
          </a:p>
          <a:p>
            <a:pPr>
              <a:spcAft>
                <a:spcPts val="300"/>
              </a:spcAft>
              <a:buClrTx/>
            </a:pPr>
            <a:r>
              <a:rPr lang="en-GB">
                <a:solidFill>
                  <a:srgbClr val="000000"/>
                </a:solidFill>
                <a:latin typeface="Calibri" panose="020F0502020204030204"/>
                <a:cs typeface="Arial"/>
              </a:rPr>
              <a:t>3-Diminsional Chart with Depth </a:t>
            </a:r>
            <a:endParaRPr lang="en-GB" sz="1400">
              <a:solidFill>
                <a:srgbClr val="000000"/>
              </a:solidFill>
              <a:latin typeface="Calibri" panose="020F0502020204030204"/>
            </a:endParaRPr>
          </a:p>
          <a:p>
            <a:endParaRPr lang="en-CA"/>
          </a:p>
        </p:txBody>
      </p:sp>
      <p:sp>
        <p:nvSpPr>
          <p:cNvPr id="2" name="Title 1">
            <a:extLst>
              <a:ext uri="{FF2B5EF4-FFF2-40B4-BE49-F238E27FC236}">
                <a16:creationId xmlns:a16="http://schemas.microsoft.com/office/drawing/2014/main" id="{03C76C1E-B470-4AD7-981E-97C976878B83}"/>
              </a:ext>
            </a:extLst>
          </p:cNvPr>
          <p:cNvSpPr>
            <a:spLocks noGrp="1"/>
          </p:cNvSpPr>
          <p:nvPr>
            <p:ph type="title"/>
          </p:nvPr>
        </p:nvSpPr>
        <p:spPr/>
        <p:txBody>
          <a:bodyPr/>
          <a:lstStyle/>
          <a:p>
            <a:r>
              <a:rPr lang="en-CA"/>
              <a:t>Very Simple introduction to dimensions </a:t>
            </a:r>
          </a:p>
        </p:txBody>
      </p:sp>
      <p:sp>
        <p:nvSpPr>
          <p:cNvPr id="4" name="Slide Number Placeholder 3">
            <a:extLst>
              <a:ext uri="{FF2B5EF4-FFF2-40B4-BE49-F238E27FC236}">
                <a16:creationId xmlns:a16="http://schemas.microsoft.com/office/drawing/2014/main" id="{E57437BF-23E6-4FFD-AA68-65562C22A902}"/>
              </a:ext>
            </a:extLst>
          </p:cNvPr>
          <p:cNvSpPr>
            <a:spLocks noGrp="1"/>
          </p:cNvSpPr>
          <p:nvPr>
            <p:ph type="sldNum" sz="quarter" idx="10"/>
          </p:nvPr>
        </p:nvSpPr>
        <p:spPr/>
        <p:txBody>
          <a:bodyPr/>
          <a:lstStyle/>
          <a:p>
            <a:fld id="{C51B5984-C094-0A42-BFB6-9F57449A1222}" type="slidenum">
              <a:rPr lang="en-US" dirty="0" smtClean="0"/>
              <a:pPr/>
              <a:t>416</a:t>
            </a:fld>
            <a:endParaRPr lang="en-US"/>
          </a:p>
        </p:txBody>
      </p:sp>
    </p:spTree>
    <p:custDataLst>
      <p:tags r:id="rId1"/>
    </p:custDataLst>
    <p:extLst>
      <p:ext uri="{BB962C8B-B14F-4D97-AF65-F5344CB8AC3E}">
        <p14:creationId xmlns:p14="http://schemas.microsoft.com/office/powerpoint/2010/main" val="211625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15" name="TextBox 14">
            <a:extLst>
              <a:ext uri="{FF2B5EF4-FFF2-40B4-BE49-F238E27FC236}">
                <a16:creationId xmlns:a16="http://schemas.microsoft.com/office/drawing/2014/main" id="{804F355A-BB4B-4605-A49F-09AAEB7BA66A}"/>
              </a:ext>
            </a:extLst>
          </p:cNvPr>
          <p:cNvSpPr txBox="1"/>
          <p:nvPr/>
        </p:nvSpPr>
        <p:spPr>
          <a:xfrm>
            <a:off x="3290956" y="2575304"/>
            <a:ext cx="1940164" cy="738664"/>
          </a:xfrm>
          <a:prstGeom prst="rect">
            <a:avLst/>
          </a:prstGeom>
          <a:noFill/>
        </p:spPr>
        <p:txBody>
          <a:bodyPr wrap="square" rtlCol="0" anchor="t">
            <a:spAutoFit/>
          </a:bodyPr>
          <a:lstStyle/>
          <a:p>
            <a:r>
              <a:rPr lang="en-CA" sz="1400"/>
              <a:t>So, if we flatten it, we keep the most important information</a:t>
            </a:r>
          </a:p>
        </p:txBody>
      </p:sp>
      <p:sp>
        <p:nvSpPr>
          <p:cNvPr id="16" name="TextBox 15">
            <a:extLst>
              <a:ext uri="{FF2B5EF4-FFF2-40B4-BE49-F238E27FC236}">
                <a16:creationId xmlns:a16="http://schemas.microsoft.com/office/drawing/2014/main" id="{9F5813BF-8F10-4ED0-A264-5DEF8A9AE516}"/>
              </a:ext>
            </a:extLst>
          </p:cNvPr>
          <p:cNvSpPr txBox="1"/>
          <p:nvPr/>
        </p:nvSpPr>
        <p:spPr>
          <a:xfrm>
            <a:off x="5768346" y="4183199"/>
            <a:ext cx="3074531" cy="307777"/>
          </a:xfrm>
          <a:prstGeom prst="rect">
            <a:avLst/>
          </a:prstGeom>
          <a:noFill/>
        </p:spPr>
        <p:txBody>
          <a:bodyPr wrap="square" rtlCol="0" anchor="t">
            <a:spAutoFit/>
          </a:bodyPr>
          <a:lstStyle/>
          <a:p>
            <a:r>
              <a:rPr lang="en-CA" sz="1400">
                <a:solidFill>
                  <a:srgbClr val="FF0000"/>
                </a:solidFill>
              </a:rPr>
              <a:t>Important variation is from left - right</a:t>
            </a:r>
            <a:endParaRPr lang="en-CA" sz="1400">
              <a:solidFill>
                <a:srgbClr val="FF0000"/>
              </a:solidFill>
              <a:cs typeface="Arial"/>
            </a:endParaRPr>
          </a:p>
        </p:txBody>
      </p:sp>
      <p:pic>
        <p:nvPicPr>
          <p:cNvPr id="17" name="Picture 3">
            <a:extLst>
              <a:ext uri="{FF2B5EF4-FFF2-40B4-BE49-F238E27FC236}">
                <a16:creationId xmlns:a16="http://schemas.microsoft.com/office/drawing/2014/main" id="{92192FE0-3906-433E-9118-3AF29D66476E}"/>
              </a:ext>
            </a:extLst>
          </p:cNvPr>
          <p:cNvPicPr>
            <a:picLocks noChangeAspect="1" noChangeArrowheads="1"/>
          </p:cNvPicPr>
          <p:nvPr/>
        </p:nvPicPr>
        <p:blipFill>
          <a:blip r:embed="rId4"/>
          <a:srcRect/>
          <a:stretch>
            <a:fillRect/>
          </a:stretch>
        </p:blipFill>
        <p:spPr bwMode="auto">
          <a:xfrm>
            <a:off x="5566926" y="3232785"/>
            <a:ext cx="3303194" cy="737686"/>
          </a:xfrm>
          <a:prstGeom prst="rect">
            <a:avLst/>
          </a:prstGeom>
          <a:noFill/>
          <a:ln w="9525">
            <a:noFill/>
            <a:miter lim="800000"/>
            <a:headEnd/>
            <a:tailEnd/>
          </a:ln>
        </p:spPr>
      </p:pic>
      <p:sp>
        <p:nvSpPr>
          <p:cNvPr id="5" name="Text Placeholder 4">
            <a:extLst>
              <a:ext uri="{FF2B5EF4-FFF2-40B4-BE49-F238E27FC236}">
                <a16:creationId xmlns:a16="http://schemas.microsoft.com/office/drawing/2014/main" id="{151B2B2B-8B1C-4282-880D-0AEE9BF45296}"/>
              </a:ext>
            </a:extLst>
          </p:cNvPr>
          <p:cNvSpPr>
            <a:spLocks noGrp="1"/>
          </p:cNvSpPr>
          <p:nvPr>
            <p:ph type="body" sz="quarter" idx="11"/>
          </p:nvPr>
        </p:nvSpPr>
        <p:spPr>
          <a:xfrm>
            <a:off x="457200" y="975278"/>
            <a:ext cx="8209074" cy="885848"/>
          </a:xfrm>
        </p:spPr>
        <p:txBody>
          <a:bodyPr vert="horz" lIns="91440" tIns="45720" rIns="91440" bIns="45720" rtlCol="0" anchor="t">
            <a:noAutofit/>
          </a:bodyPr>
          <a:lstStyle/>
          <a:p>
            <a:pPr>
              <a:spcAft>
                <a:spcPts val="300"/>
              </a:spcAft>
              <a:buClrTx/>
            </a:pPr>
            <a:r>
              <a:rPr lang="en-CA">
                <a:cs typeface="Arial"/>
              </a:rPr>
              <a:t>If we have 200 variables, we’ll need a 200-dimensional graph…</a:t>
            </a:r>
          </a:p>
          <a:p>
            <a:pPr>
              <a:buClrTx/>
            </a:pPr>
            <a:r>
              <a:rPr lang="en-CA">
                <a:cs typeface="Arial"/>
              </a:rPr>
              <a:t>Are all of these dimensions important? Or are there some that are more important than others?</a:t>
            </a:r>
          </a:p>
          <a:p>
            <a:endParaRPr lang="en-CA"/>
          </a:p>
        </p:txBody>
      </p:sp>
      <p:sp>
        <p:nvSpPr>
          <p:cNvPr id="2" name="Title 1">
            <a:extLst>
              <a:ext uri="{FF2B5EF4-FFF2-40B4-BE49-F238E27FC236}">
                <a16:creationId xmlns:a16="http://schemas.microsoft.com/office/drawing/2014/main" id="{27DA0C7F-EF9D-4729-9DE3-CCD42F4A8752}"/>
              </a:ext>
            </a:extLst>
          </p:cNvPr>
          <p:cNvSpPr>
            <a:spLocks noGrp="1"/>
          </p:cNvSpPr>
          <p:nvPr>
            <p:ph type="title"/>
          </p:nvPr>
        </p:nvSpPr>
        <p:spPr/>
        <p:txBody>
          <a:bodyPr/>
          <a:lstStyle/>
          <a:p>
            <a:r>
              <a:rPr lang="en-CA"/>
              <a:t>Do we need to keep all dimensions? </a:t>
            </a:r>
          </a:p>
        </p:txBody>
      </p:sp>
      <p:pic>
        <p:nvPicPr>
          <p:cNvPr id="3" name="Picture 3" descr="A picture containing table, man&#10;&#10;Description generated with very high confidence">
            <a:extLst>
              <a:ext uri="{FF2B5EF4-FFF2-40B4-BE49-F238E27FC236}">
                <a16:creationId xmlns:a16="http://schemas.microsoft.com/office/drawing/2014/main" id="{4B691457-D945-431A-B713-1846F902B9EA}"/>
              </a:ext>
            </a:extLst>
          </p:cNvPr>
          <p:cNvPicPr>
            <a:picLocks noChangeAspect="1"/>
          </p:cNvPicPr>
          <p:nvPr/>
        </p:nvPicPr>
        <p:blipFill>
          <a:blip r:embed="rId5"/>
          <a:stretch>
            <a:fillRect/>
          </a:stretch>
        </p:blipFill>
        <p:spPr>
          <a:xfrm>
            <a:off x="552181" y="1575394"/>
            <a:ext cx="2743200" cy="2298583"/>
          </a:xfrm>
          <a:prstGeom prst="rect">
            <a:avLst/>
          </a:prstGeom>
        </p:spPr>
      </p:pic>
      <p:sp>
        <p:nvSpPr>
          <p:cNvPr id="4" name="TextBox 3">
            <a:extLst>
              <a:ext uri="{FF2B5EF4-FFF2-40B4-BE49-F238E27FC236}">
                <a16:creationId xmlns:a16="http://schemas.microsoft.com/office/drawing/2014/main" id="{2BA97D4A-8D8E-45AE-9872-E5037EFC13CB}"/>
              </a:ext>
            </a:extLst>
          </p:cNvPr>
          <p:cNvSpPr txBox="1"/>
          <p:nvPr/>
        </p:nvSpPr>
        <p:spPr>
          <a:xfrm>
            <a:off x="552182" y="4185392"/>
            <a:ext cx="3371045"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CA" sz="1600">
                <a:solidFill>
                  <a:srgbClr val="FF0000"/>
                </a:solidFill>
                <a:ea typeface="ＭＳ Ｐゴシック"/>
              </a:rPr>
              <a:t>All the variation is from left - right</a:t>
            </a:r>
          </a:p>
        </p:txBody>
      </p:sp>
      <p:sp>
        <p:nvSpPr>
          <p:cNvPr id="6" name="Slide Number Placeholder 5">
            <a:extLst>
              <a:ext uri="{FF2B5EF4-FFF2-40B4-BE49-F238E27FC236}">
                <a16:creationId xmlns:a16="http://schemas.microsoft.com/office/drawing/2014/main" id="{174B3B3F-5DB0-4F0A-B41A-7289FB0E20A2}"/>
              </a:ext>
            </a:extLst>
          </p:cNvPr>
          <p:cNvSpPr>
            <a:spLocks noGrp="1"/>
          </p:cNvSpPr>
          <p:nvPr>
            <p:ph type="sldNum" sz="quarter" idx="10"/>
          </p:nvPr>
        </p:nvSpPr>
        <p:spPr/>
        <p:txBody>
          <a:bodyPr/>
          <a:lstStyle/>
          <a:p>
            <a:fld id="{C51B5984-C094-0A42-BFB6-9F57449A1222}" type="slidenum">
              <a:rPr lang="en-US" dirty="0" smtClean="0"/>
              <a:pPr/>
              <a:t>417</a:t>
            </a:fld>
            <a:endParaRPr lang="en-US"/>
          </a:p>
        </p:txBody>
      </p:sp>
    </p:spTree>
    <p:custDataLst>
      <p:tags r:id="rId1"/>
    </p:custDataLst>
    <p:extLst>
      <p:ext uri="{BB962C8B-B14F-4D97-AF65-F5344CB8AC3E}">
        <p14:creationId xmlns:p14="http://schemas.microsoft.com/office/powerpoint/2010/main" val="270720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3" name="Text Placeholder 2">
            <a:extLst>
              <a:ext uri="{FF2B5EF4-FFF2-40B4-BE49-F238E27FC236}">
                <a16:creationId xmlns:a16="http://schemas.microsoft.com/office/drawing/2014/main" id="{E49796E3-B2A7-439C-8CFD-D5248CB1DE64}"/>
              </a:ext>
            </a:extLst>
          </p:cNvPr>
          <p:cNvSpPr>
            <a:spLocks noGrp="1"/>
          </p:cNvSpPr>
          <p:nvPr>
            <p:ph type="body" sz="quarter" idx="11"/>
          </p:nvPr>
        </p:nvSpPr>
        <p:spPr>
          <a:xfrm>
            <a:off x="457200" y="975278"/>
            <a:ext cx="8102610" cy="3445524"/>
          </a:xfrm>
        </p:spPr>
        <p:txBody>
          <a:bodyPr vert="horz" lIns="91440" tIns="45720" rIns="91440" bIns="45720" rtlCol="0" anchor="t">
            <a:noAutofit/>
          </a:bodyPr>
          <a:lstStyle/>
          <a:p>
            <a:pPr>
              <a:spcAft>
                <a:spcPts val="300"/>
              </a:spcAft>
              <a:buClrTx/>
            </a:pPr>
            <a:r>
              <a:rPr lang="en-GB"/>
              <a:t>PCA traditionally used as a data reduction techniques</a:t>
            </a:r>
            <a:endParaRPr lang="en-US"/>
          </a:p>
          <a:p>
            <a:pPr>
              <a:spcAft>
                <a:spcPts val="300"/>
              </a:spcAft>
              <a:buClrTx/>
            </a:pPr>
            <a:endParaRPr lang="en-GB"/>
          </a:p>
          <a:p>
            <a:pPr>
              <a:spcAft>
                <a:spcPts val="300"/>
              </a:spcAft>
              <a:buClrTx/>
            </a:pPr>
            <a:r>
              <a:rPr lang="en-GB"/>
              <a:t>Starting point: Covariance Matrix 	</a:t>
            </a:r>
          </a:p>
          <a:p>
            <a:pPr lvl="1">
              <a:spcAft>
                <a:spcPts val="300"/>
              </a:spcAft>
              <a:buClrTx/>
            </a:pPr>
            <a:r>
              <a:rPr lang="en-GB"/>
              <a:t>If data are standardized, the covariance matrix is same as the correlation matrix of the original data </a:t>
            </a:r>
          </a:p>
          <a:p>
            <a:pPr lvl="1">
              <a:spcAft>
                <a:spcPts val="300"/>
              </a:spcAft>
              <a:buClrTx/>
            </a:pPr>
            <a:r>
              <a:rPr lang="en-GB"/>
              <a:t>Knowledge Studio standardizes data first hence uses the correlation matrix for PCA</a:t>
            </a:r>
          </a:p>
          <a:p>
            <a:pPr lvl="1">
              <a:spcAft>
                <a:spcPts val="300"/>
              </a:spcAft>
              <a:buClrTx/>
            </a:pPr>
            <a:endParaRPr lang="en-GB"/>
          </a:p>
          <a:p>
            <a:pPr>
              <a:spcAft>
                <a:spcPts val="300"/>
              </a:spcAft>
              <a:buClrTx/>
            </a:pPr>
            <a:r>
              <a:rPr lang="en-GB"/>
              <a:t>PCA focuses on the diagonal: variable variances</a:t>
            </a:r>
          </a:p>
          <a:p>
            <a:pPr lvl="1">
              <a:spcAft>
                <a:spcPts val="300"/>
              </a:spcAft>
              <a:buClrTx/>
            </a:pPr>
            <a:r>
              <a:rPr lang="en-GB"/>
              <a:t>How much can be explained of the total variance?</a:t>
            </a:r>
          </a:p>
          <a:p>
            <a:pPr lvl="1">
              <a:spcAft>
                <a:spcPts val="300"/>
              </a:spcAft>
              <a:buClrTx/>
            </a:pPr>
            <a:r>
              <a:rPr lang="en-GB"/>
              <a:t>Assumption: Can explain all variability with components</a:t>
            </a:r>
          </a:p>
          <a:p>
            <a:pPr lvl="1">
              <a:spcAft>
                <a:spcPts val="300"/>
              </a:spcAft>
              <a:buClrTx/>
            </a:pPr>
            <a:endParaRPr lang="en-GB"/>
          </a:p>
          <a:p>
            <a:pPr>
              <a:spcAft>
                <a:spcPts val="300"/>
              </a:spcAft>
              <a:buClrTx/>
            </a:pPr>
            <a:r>
              <a:rPr lang="en-GB"/>
              <a:t>Using any method, questions should be:</a:t>
            </a:r>
          </a:p>
          <a:p>
            <a:pPr lvl="1">
              <a:spcAft>
                <a:spcPts val="300"/>
              </a:spcAft>
              <a:buClrTx/>
            </a:pPr>
            <a:r>
              <a:rPr lang="en-GB">
                <a:latin typeface="+mn-lt"/>
                <a:cs typeface="Arial"/>
              </a:rPr>
              <a:t>How many components </a:t>
            </a:r>
            <a:r>
              <a:rPr lang="en-GB">
                <a:latin typeface="Arial"/>
                <a:cs typeface="Arial"/>
              </a:rPr>
              <a:t>are needed to represent the observed variables</a:t>
            </a:r>
          </a:p>
          <a:p>
            <a:pPr lvl="1">
              <a:spcAft>
                <a:spcPts val="300"/>
              </a:spcAft>
              <a:buClrTx/>
            </a:pPr>
            <a:endParaRPr lang="en-GB"/>
          </a:p>
          <a:p>
            <a:pPr lvl="1">
              <a:buClrTx/>
            </a:pPr>
            <a:endParaRPr lang="en-GB"/>
          </a:p>
          <a:p>
            <a:endParaRPr lang="en-CA"/>
          </a:p>
        </p:txBody>
      </p:sp>
      <p:sp>
        <p:nvSpPr>
          <p:cNvPr id="2" name="Title 1">
            <a:extLst>
              <a:ext uri="{FF2B5EF4-FFF2-40B4-BE49-F238E27FC236}">
                <a16:creationId xmlns:a16="http://schemas.microsoft.com/office/drawing/2014/main" id="{3DC85F68-6494-4900-9C0D-62188682AFAF}"/>
              </a:ext>
            </a:extLst>
          </p:cNvPr>
          <p:cNvSpPr>
            <a:spLocks noGrp="1"/>
          </p:cNvSpPr>
          <p:nvPr>
            <p:ph type="title"/>
          </p:nvPr>
        </p:nvSpPr>
        <p:spPr/>
        <p:txBody>
          <a:bodyPr/>
          <a:lstStyle/>
          <a:p>
            <a:r>
              <a:rPr lang="en-CA"/>
              <a:t>Principal Component Analysis</a:t>
            </a:r>
          </a:p>
        </p:txBody>
      </p:sp>
      <p:sp>
        <p:nvSpPr>
          <p:cNvPr id="5" name="Slide Number Placeholder 4">
            <a:extLst>
              <a:ext uri="{FF2B5EF4-FFF2-40B4-BE49-F238E27FC236}">
                <a16:creationId xmlns:a16="http://schemas.microsoft.com/office/drawing/2014/main" id="{6175B8D1-CC75-45FE-8A72-5F6F8EE7104F}"/>
              </a:ext>
            </a:extLst>
          </p:cNvPr>
          <p:cNvSpPr>
            <a:spLocks noGrp="1"/>
          </p:cNvSpPr>
          <p:nvPr>
            <p:ph type="sldNum" sz="quarter" idx="10"/>
          </p:nvPr>
        </p:nvSpPr>
        <p:spPr/>
        <p:txBody>
          <a:bodyPr/>
          <a:lstStyle/>
          <a:p>
            <a:fld id="{C51B5984-C094-0A42-BFB6-9F57449A1222}" type="slidenum">
              <a:rPr lang="en-US" dirty="0" smtClean="0"/>
              <a:pPr/>
              <a:t>418</a:t>
            </a:fld>
            <a:endParaRPr lang="en-US"/>
          </a:p>
        </p:txBody>
      </p:sp>
    </p:spTree>
    <p:custDataLst>
      <p:tags r:id="rId1"/>
    </p:custDataLst>
    <p:extLst>
      <p:ext uri="{BB962C8B-B14F-4D97-AF65-F5344CB8AC3E}">
        <p14:creationId xmlns:p14="http://schemas.microsoft.com/office/powerpoint/2010/main" val="13647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Text Placeholder 4">
            <a:extLst>
              <a:ext uri="{FF2B5EF4-FFF2-40B4-BE49-F238E27FC236}">
                <a16:creationId xmlns:a16="http://schemas.microsoft.com/office/drawing/2014/main" id="{56D88112-4326-4A4E-AEC6-78013219A182}"/>
              </a:ext>
            </a:extLst>
          </p:cNvPr>
          <p:cNvSpPr>
            <a:spLocks noGrp="1"/>
          </p:cNvSpPr>
          <p:nvPr>
            <p:ph type="body" sz="quarter" idx="11"/>
          </p:nvPr>
        </p:nvSpPr>
        <p:spPr>
          <a:xfrm>
            <a:off x="457200" y="975278"/>
            <a:ext cx="8201025" cy="1298538"/>
          </a:xfrm>
        </p:spPr>
        <p:txBody>
          <a:bodyPr vert="horz" lIns="91440" tIns="45720" rIns="91440" bIns="45720" rtlCol="0" anchor="t">
            <a:noAutofit/>
          </a:bodyPr>
          <a:lstStyle/>
          <a:p>
            <a:pPr>
              <a:buClrTx/>
            </a:pPr>
            <a:r>
              <a:rPr lang="en-CA">
                <a:cs typeface="Arial"/>
              </a:rPr>
              <a:t> Visitors to a retail outlet rate aspects of experience</a:t>
            </a:r>
            <a:endParaRPr lang="en-US">
              <a:cs typeface="Arial"/>
            </a:endParaRPr>
          </a:p>
          <a:p>
            <a:pPr>
              <a:buClrTx/>
            </a:pPr>
            <a:r>
              <a:rPr lang="en-CA">
                <a:cs typeface="Arial"/>
              </a:rPr>
              <a:t> The correlation matrix shows relationships between data gathered</a:t>
            </a:r>
          </a:p>
          <a:p>
            <a:pPr>
              <a:buClrTx/>
            </a:pPr>
            <a:r>
              <a:rPr lang="en-CA">
                <a:cs typeface="Arial"/>
              </a:rPr>
              <a:t> Using all variables in a regression may invite multi-collinearity</a:t>
            </a:r>
          </a:p>
          <a:p>
            <a:pPr>
              <a:buClrTx/>
            </a:pPr>
            <a:r>
              <a:rPr lang="en-CA">
                <a:cs typeface="Arial"/>
              </a:rPr>
              <a:t> Use PCA to generate components, use components in place of original variables </a:t>
            </a:r>
            <a:endParaRPr lang="en-GB"/>
          </a:p>
          <a:p>
            <a:endParaRPr lang="en-CA"/>
          </a:p>
        </p:txBody>
      </p:sp>
      <p:sp>
        <p:nvSpPr>
          <p:cNvPr id="2" name="Title 1">
            <a:extLst>
              <a:ext uri="{FF2B5EF4-FFF2-40B4-BE49-F238E27FC236}">
                <a16:creationId xmlns:a16="http://schemas.microsoft.com/office/drawing/2014/main" id="{503778F4-0C13-4447-A878-061C23497D24}"/>
              </a:ext>
            </a:extLst>
          </p:cNvPr>
          <p:cNvSpPr>
            <a:spLocks noGrp="1"/>
          </p:cNvSpPr>
          <p:nvPr>
            <p:ph type="title"/>
          </p:nvPr>
        </p:nvSpPr>
        <p:spPr/>
        <p:txBody>
          <a:bodyPr/>
          <a:lstStyle/>
          <a:p>
            <a:r>
              <a:rPr lang="en-CA"/>
              <a:t>Principal Component Analysis Simple Example </a:t>
            </a:r>
          </a:p>
        </p:txBody>
      </p:sp>
      <p:sp>
        <p:nvSpPr>
          <p:cNvPr id="3" name="Slide Number Placeholder 2">
            <a:extLst>
              <a:ext uri="{FF2B5EF4-FFF2-40B4-BE49-F238E27FC236}">
                <a16:creationId xmlns:a16="http://schemas.microsoft.com/office/drawing/2014/main" id="{18A555C0-94E6-454D-8CAE-9682929F8B9B}"/>
              </a:ext>
            </a:extLst>
          </p:cNvPr>
          <p:cNvSpPr>
            <a:spLocks noGrp="1"/>
          </p:cNvSpPr>
          <p:nvPr>
            <p:ph type="sldNum" sz="quarter" idx="10"/>
          </p:nvPr>
        </p:nvSpPr>
        <p:spPr/>
        <p:txBody>
          <a:bodyPr/>
          <a:lstStyle/>
          <a:p>
            <a:fld id="{C51B5984-C094-0A42-BFB6-9F57449A1222}" type="slidenum">
              <a:rPr lang="en-US" dirty="0" smtClean="0"/>
              <a:pPr/>
              <a:t>419</a:t>
            </a:fld>
            <a:endParaRPr lang="en-US"/>
          </a:p>
        </p:txBody>
      </p:sp>
      <p:graphicFrame>
        <p:nvGraphicFramePr>
          <p:cNvPr id="4" name="Table 3">
            <a:extLst>
              <a:ext uri="{FF2B5EF4-FFF2-40B4-BE49-F238E27FC236}">
                <a16:creationId xmlns:a16="http://schemas.microsoft.com/office/drawing/2014/main" id="{2AC66353-477E-447D-91EA-7B23681A7EA7}"/>
              </a:ext>
            </a:extLst>
          </p:cNvPr>
          <p:cNvGraphicFramePr>
            <a:graphicFrameLocks noGrp="1"/>
          </p:cNvGraphicFramePr>
          <p:nvPr>
            <p:extLst>
              <p:ext uri="{D42A27DB-BD31-4B8C-83A1-F6EECF244321}">
                <p14:modId xmlns:p14="http://schemas.microsoft.com/office/powerpoint/2010/main" val="1322394034"/>
              </p:ext>
            </p:extLst>
          </p:nvPr>
        </p:nvGraphicFramePr>
        <p:xfrm>
          <a:off x="1012658" y="2692065"/>
          <a:ext cx="6670970" cy="1565708"/>
        </p:xfrm>
        <a:graphic>
          <a:graphicData uri="http://schemas.openxmlformats.org/drawingml/2006/table">
            <a:tbl>
              <a:tblPr firstRow="1" firstCol="1" bandRow="1">
                <a:tableStyleId>{5C22544A-7EE6-4342-B048-85BDC9FD1C3A}</a:tableStyleId>
              </a:tblPr>
              <a:tblGrid>
                <a:gridCol w="952996">
                  <a:extLst>
                    <a:ext uri="{9D8B030D-6E8A-4147-A177-3AD203B41FA5}">
                      <a16:colId xmlns:a16="http://schemas.microsoft.com/office/drawing/2014/main" val="3495958501"/>
                    </a:ext>
                  </a:extLst>
                </a:gridCol>
                <a:gridCol w="964514">
                  <a:extLst>
                    <a:ext uri="{9D8B030D-6E8A-4147-A177-3AD203B41FA5}">
                      <a16:colId xmlns:a16="http://schemas.microsoft.com/office/drawing/2014/main" val="2678981121"/>
                    </a:ext>
                  </a:extLst>
                </a:gridCol>
                <a:gridCol w="941476">
                  <a:extLst>
                    <a:ext uri="{9D8B030D-6E8A-4147-A177-3AD203B41FA5}">
                      <a16:colId xmlns:a16="http://schemas.microsoft.com/office/drawing/2014/main" val="2538576300"/>
                    </a:ext>
                  </a:extLst>
                </a:gridCol>
                <a:gridCol w="952996">
                  <a:extLst>
                    <a:ext uri="{9D8B030D-6E8A-4147-A177-3AD203B41FA5}">
                      <a16:colId xmlns:a16="http://schemas.microsoft.com/office/drawing/2014/main" val="2616824855"/>
                    </a:ext>
                  </a:extLst>
                </a:gridCol>
                <a:gridCol w="952996">
                  <a:extLst>
                    <a:ext uri="{9D8B030D-6E8A-4147-A177-3AD203B41FA5}">
                      <a16:colId xmlns:a16="http://schemas.microsoft.com/office/drawing/2014/main" val="1709309427"/>
                    </a:ext>
                  </a:extLst>
                </a:gridCol>
                <a:gridCol w="952996">
                  <a:extLst>
                    <a:ext uri="{9D8B030D-6E8A-4147-A177-3AD203B41FA5}">
                      <a16:colId xmlns:a16="http://schemas.microsoft.com/office/drawing/2014/main" val="4154982031"/>
                    </a:ext>
                  </a:extLst>
                </a:gridCol>
                <a:gridCol w="952996">
                  <a:extLst>
                    <a:ext uri="{9D8B030D-6E8A-4147-A177-3AD203B41FA5}">
                      <a16:colId xmlns:a16="http://schemas.microsoft.com/office/drawing/2014/main" val="3702089005"/>
                    </a:ext>
                  </a:extLst>
                </a:gridCol>
              </a:tblGrid>
              <a:tr h="271697">
                <a:tc>
                  <a:txBody>
                    <a:bodyPr/>
                    <a:lstStyle/>
                    <a:p>
                      <a:pPr marL="0" algn="l" rtl="0" eaLnBrk="1" latinLnBrk="0" hangingPunct="1">
                        <a:spcBef>
                          <a:spcPts val="0"/>
                        </a:spcBef>
                        <a:spcAft>
                          <a:spcPts val="0"/>
                        </a:spcAft>
                      </a:pPr>
                      <a:endParaRPr lang="en-CA">
                        <a:effectLst/>
                      </a:endParaRPr>
                    </a:p>
                  </a:txBody>
                  <a:tcPr marL="0" marR="0" marT="0" marB="0" anchor="ctr"/>
                </a:tc>
                <a:tc>
                  <a:txBody>
                    <a:bodyPr/>
                    <a:lstStyle/>
                    <a:p>
                      <a:pPr marL="91440" lvl="0" algn="l" rtl="0">
                        <a:spcBef>
                          <a:spcPts val="0"/>
                        </a:spcBef>
                        <a:spcAft>
                          <a:spcPts val="0"/>
                        </a:spcAft>
                        <a:buNone/>
                      </a:pPr>
                      <a:r>
                        <a:rPr lang="en-US" sz="800" kern="1200">
                          <a:effectLst/>
                        </a:rPr>
                        <a:t>Polite</a:t>
                      </a:r>
                      <a:endParaRPr lang="en-US">
                        <a:effectLst/>
                      </a:endParaRPr>
                    </a:p>
                  </a:txBody>
                  <a:tcPr marL="0" marR="0" marT="0" marB="0" anchor="ctr"/>
                </a:tc>
                <a:tc>
                  <a:txBody>
                    <a:bodyPr/>
                    <a:lstStyle/>
                    <a:p>
                      <a:pPr marL="0" lvl="0" algn="ctr">
                        <a:spcBef>
                          <a:spcPts val="0"/>
                        </a:spcBef>
                        <a:spcAft>
                          <a:spcPts val="0"/>
                        </a:spcAft>
                        <a:buNone/>
                      </a:pPr>
                      <a:r>
                        <a:rPr lang="en-US" sz="800" b="1" i="0" u="none" strike="noStrike" kern="1200" noProof="0">
                          <a:effectLst/>
                          <a:latin typeface="Arial"/>
                        </a:rPr>
                        <a:t>Knowledgeable</a:t>
                      </a:r>
                      <a:endParaRPr lang="en-US" b="1"/>
                    </a:p>
                  </a:txBody>
                  <a:tcPr marL="0" marR="0" marT="0" marB="0" anchor="ctr"/>
                </a:tc>
                <a:tc>
                  <a:txBody>
                    <a:bodyPr/>
                    <a:lstStyle/>
                    <a:p>
                      <a:pPr marL="0" algn="ctr" rtl="0" eaLnBrk="1" latinLnBrk="0" hangingPunct="1">
                        <a:spcBef>
                          <a:spcPts val="0"/>
                        </a:spcBef>
                        <a:spcAft>
                          <a:spcPts val="0"/>
                        </a:spcAft>
                      </a:pPr>
                      <a:r>
                        <a:rPr lang="en-US" sz="800" kern="1200">
                          <a:effectLst/>
                        </a:rPr>
                        <a:t>Efficient</a:t>
                      </a:r>
                    </a:p>
                  </a:txBody>
                  <a:tcPr marL="0" marR="0" marT="0" marB="0" anchor="ctr"/>
                </a:tc>
                <a:tc>
                  <a:txBody>
                    <a:bodyPr/>
                    <a:lstStyle/>
                    <a:p>
                      <a:pPr marL="0" algn="ctr" rtl="0" eaLnBrk="1" latinLnBrk="0" hangingPunct="1">
                        <a:spcBef>
                          <a:spcPts val="0"/>
                        </a:spcBef>
                        <a:spcAft>
                          <a:spcPts val="0"/>
                        </a:spcAft>
                      </a:pPr>
                      <a:r>
                        <a:rPr lang="en-US" sz="800" kern="1200">
                          <a:effectLst/>
                        </a:rPr>
                        <a:t>Well Stocked</a:t>
                      </a:r>
                    </a:p>
                  </a:txBody>
                  <a:tcPr marL="0" marR="0" marT="0" marB="0" anchor="ctr"/>
                </a:tc>
                <a:tc>
                  <a:txBody>
                    <a:bodyPr/>
                    <a:lstStyle/>
                    <a:p>
                      <a:pPr marL="0" algn="ctr" rtl="0" eaLnBrk="1" latinLnBrk="0" hangingPunct="1">
                        <a:spcBef>
                          <a:spcPts val="0"/>
                        </a:spcBef>
                        <a:spcAft>
                          <a:spcPts val="0"/>
                        </a:spcAft>
                      </a:pPr>
                      <a:r>
                        <a:rPr lang="en-US" sz="800" kern="1200">
                          <a:effectLst/>
                        </a:rPr>
                        <a:t>Nice Layout</a:t>
                      </a:r>
                    </a:p>
                  </a:txBody>
                  <a:tcPr marL="0" marR="0" marT="0" marB="0" anchor="ctr"/>
                </a:tc>
                <a:tc>
                  <a:txBody>
                    <a:bodyPr/>
                    <a:lstStyle/>
                    <a:p>
                      <a:pPr marL="0" algn="ctr" rtl="0" eaLnBrk="1" latinLnBrk="0" hangingPunct="1">
                        <a:spcBef>
                          <a:spcPts val="0"/>
                        </a:spcBef>
                        <a:spcAft>
                          <a:spcPts val="0"/>
                        </a:spcAft>
                      </a:pPr>
                      <a:r>
                        <a:rPr lang="en-US" sz="800" kern="1200">
                          <a:effectLst/>
                        </a:rPr>
                        <a:t>Good Location</a:t>
                      </a:r>
                    </a:p>
                  </a:txBody>
                  <a:tcPr marL="0" marR="0" marT="0" marB="0" anchor="ctr"/>
                </a:tc>
                <a:extLst>
                  <a:ext uri="{0D108BD9-81ED-4DB2-BD59-A6C34878D82A}">
                    <a16:rowId xmlns:a16="http://schemas.microsoft.com/office/drawing/2014/main" val="354860669"/>
                  </a:ext>
                </a:extLst>
              </a:tr>
              <a:tr h="221041">
                <a:tc>
                  <a:txBody>
                    <a:bodyPr/>
                    <a:lstStyle/>
                    <a:p>
                      <a:pPr marL="91440" algn="l" rtl="0" eaLnBrk="1" latinLnBrk="0" hangingPunct="1">
                        <a:spcBef>
                          <a:spcPts val="0"/>
                        </a:spcBef>
                        <a:spcAft>
                          <a:spcPts val="0"/>
                        </a:spcAft>
                      </a:pPr>
                      <a:r>
                        <a:rPr lang="en-US" sz="800" kern="1200">
                          <a:effectLst/>
                        </a:rPr>
                        <a:t>Polite</a:t>
                      </a:r>
                      <a:endParaRPr lang="en-US">
                        <a:effectLst/>
                      </a:endParaRPr>
                    </a:p>
                  </a:txBody>
                  <a:tcPr marL="0" marR="0" marT="0" marB="0" anchor="ctr"/>
                </a:tc>
                <a:tc>
                  <a:txBody>
                    <a:bodyPr/>
                    <a:lstStyle/>
                    <a:p>
                      <a:pPr marL="91440" lvl="0" algn="ctr">
                        <a:spcBef>
                          <a:spcPts val="0"/>
                        </a:spcBef>
                        <a:spcAft>
                          <a:spcPts val="0"/>
                        </a:spcAft>
                        <a:buNone/>
                      </a:pPr>
                      <a:r>
                        <a:rPr lang="en-US" sz="800" b="0" i="0" u="none" strike="noStrike" kern="1200" noProof="0">
                          <a:solidFill>
                            <a:schemeClr val="bg2"/>
                          </a:solidFill>
                          <a:effectLst/>
                          <a:latin typeface="Arial"/>
                        </a:rPr>
                        <a:t>1.0</a:t>
                      </a:r>
                    </a:p>
                  </a:txBody>
                  <a:tcPr marL="0" marR="0" marT="0" marB="0" anchor="ctr">
                    <a:solidFill>
                      <a:schemeClr val="bg1">
                        <a:lumMod val="85000"/>
                      </a:schemeClr>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extLst>
                  <a:ext uri="{0D108BD9-81ED-4DB2-BD59-A6C34878D82A}">
                    <a16:rowId xmlns:a16="http://schemas.microsoft.com/office/drawing/2014/main" val="3496198973"/>
                  </a:ext>
                </a:extLst>
              </a:tr>
              <a:tr h="221041">
                <a:tc>
                  <a:txBody>
                    <a:bodyPr/>
                    <a:lstStyle/>
                    <a:p>
                      <a:pPr marL="91440" algn="l" rtl="0" eaLnBrk="1" latinLnBrk="0" hangingPunct="1">
                        <a:spcBef>
                          <a:spcPts val="0"/>
                        </a:spcBef>
                        <a:spcAft>
                          <a:spcPts val="0"/>
                        </a:spcAft>
                      </a:pPr>
                      <a:r>
                        <a:rPr lang="en-US" sz="800" kern="1200">
                          <a:effectLst/>
                        </a:rPr>
                        <a:t>Knowledgeable</a:t>
                      </a:r>
                      <a:endParaRPr lang="en-US">
                        <a:effectLst/>
                      </a:endParaRPr>
                    </a:p>
                  </a:txBody>
                  <a:tcPr marL="0" marR="0" marT="0" marB="0" anchor="ctr"/>
                </a:tc>
                <a:tc>
                  <a:txBody>
                    <a:bodyPr/>
                    <a:lstStyle/>
                    <a:p>
                      <a:pPr marL="91440" lvl="0" algn="ctr" rtl="0">
                        <a:spcBef>
                          <a:spcPts val="0"/>
                        </a:spcBef>
                        <a:spcAft>
                          <a:spcPts val="0"/>
                        </a:spcAft>
                        <a:buNone/>
                      </a:pPr>
                      <a:r>
                        <a:rPr lang="en-US" sz="800" kern="1200">
                          <a:solidFill>
                            <a:schemeClr val="bg2"/>
                          </a:solidFill>
                          <a:effectLst/>
                        </a:rPr>
                        <a:t>0.6</a:t>
                      </a: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1.0</a:t>
                      </a:r>
                      <a:endParaRPr lang="en-US">
                        <a:solidFill>
                          <a:schemeClr val="bg2"/>
                        </a:solidFill>
                        <a:effectLst/>
                      </a:endParaRPr>
                    </a:p>
                  </a:txBody>
                  <a:tcPr marL="0" marR="0" marT="0" marB="0" anchor="ctr">
                    <a:solidFill>
                      <a:schemeClr val="bg1">
                        <a:lumMod val="85000"/>
                      </a:schemeClr>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extLst>
                  <a:ext uri="{0D108BD9-81ED-4DB2-BD59-A6C34878D82A}">
                    <a16:rowId xmlns:a16="http://schemas.microsoft.com/office/drawing/2014/main" val="4265566456"/>
                  </a:ext>
                </a:extLst>
              </a:tr>
              <a:tr h="221041">
                <a:tc>
                  <a:txBody>
                    <a:bodyPr/>
                    <a:lstStyle/>
                    <a:p>
                      <a:pPr marL="91440" algn="l" rtl="0" eaLnBrk="1" latinLnBrk="0" hangingPunct="1">
                        <a:spcBef>
                          <a:spcPts val="0"/>
                        </a:spcBef>
                        <a:spcAft>
                          <a:spcPts val="0"/>
                        </a:spcAft>
                      </a:pPr>
                      <a:r>
                        <a:rPr lang="en-US" sz="800" kern="1200">
                          <a:effectLst/>
                        </a:rPr>
                        <a:t>Efficient</a:t>
                      </a:r>
                      <a:endParaRPr lang="en-US">
                        <a:effectLst/>
                      </a:endParaRPr>
                    </a:p>
                  </a:txBody>
                  <a:tcPr marL="0" marR="0" marT="0" marB="0" anchor="ctr"/>
                </a:tc>
                <a:tc>
                  <a:txBody>
                    <a:bodyPr/>
                    <a:lstStyle/>
                    <a:p>
                      <a:pPr marL="91440" lvl="0" algn="ctr" rtl="0">
                        <a:spcBef>
                          <a:spcPts val="0"/>
                        </a:spcBef>
                        <a:spcAft>
                          <a:spcPts val="0"/>
                        </a:spcAft>
                        <a:buNone/>
                      </a:pPr>
                      <a:r>
                        <a:rPr lang="en-US" sz="800" kern="1200">
                          <a:solidFill>
                            <a:schemeClr val="bg2"/>
                          </a:solidFill>
                          <a:effectLst/>
                        </a:rPr>
                        <a:t>0.7</a:t>
                      </a: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 0.6</a:t>
                      </a:r>
                      <a:endParaRPr lang="en-US">
                        <a:solidFill>
                          <a:schemeClr val="bg2"/>
                        </a:solidFill>
                        <a:effectLst/>
                      </a:endParaRP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1.0</a:t>
                      </a:r>
                      <a:endParaRPr lang="en-US">
                        <a:solidFill>
                          <a:schemeClr val="bg2"/>
                        </a:solidFill>
                        <a:effectLst/>
                      </a:endParaRPr>
                    </a:p>
                  </a:txBody>
                  <a:tcPr marL="0" marR="0" marT="0" marB="0" anchor="ctr">
                    <a:solidFill>
                      <a:schemeClr val="bg1">
                        <a:lumMod val="85000"/>
                      </a:schemeClr>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extLst>
                  <a:ext uri="{0D108BD9-81ED-4DB2-BD59-A6C34878D82A}">
                    <a16:rowId xmlns:a16="http://schemas.microsoft.com/office/drawing/2014/main" val="3421146091"/>
                  </a:ext>
                </a:extLst>
              </a:tr>
              <a:tr h="221041">
                <a:tc>
                  <a:txBody>
                    <a:bodyPr/>
                    <a:lstStyle/>
                    <a:p>
                      <a:pPr marL="91440" algn="l" rtl="0" eaLnBrk="1" latinLnBrk="0" hangingPunct="1">
                        <a:spcBef>
                          <a:spcPts val="0"/>
                        </a:spcBef>
                        <a:spcAft>
                          <a:spcPts val="0"/>
                        </a:spcAft>
                      </a:pPr>
                      <a:r>
                        <a:rPr lang="en-US" sz="800" kern="1200">
                          <a:effectLst/>
                        </a:rPr>
                        <a:t>Well Stocked</a:t>
                      </a:r>
                      <a:endParaRPr lang="en-US">
                        <a:effectLst/>
                      </a:endParaRPr>
                    </a:p>
                  </a:txBody>
                  <a:tcPr marL="0" marR="0" marT="0" marB="0" anchor="ctr"/>
                </a:tc>
                <a:tc>
                  <a:txBody>
                    <a:bodyPr/>
                    <a:lstStyle/>
                    <a:p>
                      <a:pPr marL="91440" lvl="0" algn="ctr" rtl="0">
                        <a:spcBef>
                          <a:spcPts val="0"/>
                        </a:spcBef>
                        <a:spcAft>
                          <a:spcPts val="0"/>
                        </a:spcAft>
                        <a:buNone/>
                      </a:pPr>
                      <a:r>
                        <a:rPr lang="en-US" sz="800" kern="1200">
                          <a:solidFill>
                            <a:schemeClr val="bg2"/>
                          </a:solidFill>
                          <a:effectLst/>
                        </a:rPr>
                        <a:t>0.2</a:t>
                      </a: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0.2</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1.0</a:t>
                      </a:r>
                      <a:endParaRPr lang="en-US">
                        <a:solidFill>
                          <a:schemeClr val="bg2"/>
                        </a:solidFill>
                        <a:effectLst/>
                      </a:endParaRPr>
                    </a:p>
                  </a:txBody>
                  <a:tcPr marL="0" marR="0" marT="0" marB="0" anchor="ctr">
                    <a:solidFill>
                      <a:schemeClr val="bg1">
                        <a:lumMod val="85000"/>
                      </a:schemeClr>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extLst>
                  <a:ext uri="{0D108BD9-81ED-4DB2-BD59-A6C34878D82A}">
                    <a16:rowId xmlns:a16="http://schemas.microsoft.com/office/drawing/2014/main" val="2312271290"/>
                  </a:ext>
                </a:extLst>
              </a:tr>
              <a:tr h="221041">
                <a:tc>
                  <a:txBody>
                    <a:bodyPr/>
                    <a:lstStyle/>
                    <a:p>
                      <a:pPr marL="91440" algn="l" rtl="0" eaLnBrk="1" latinLnBrk="0" hangingPunct="1">
                        <a:spcBef>
                          <a:spcPts val="0"/>
                        </a:spcBef>
                        <a:spcAft>
                          <a:spcPts val="0"/>
                        </a:spcAft>
                      </a:pPr>
                      <a:r>
                        <a:rPr lang="en-US" sz="800" kern="1200">
                          <a:effectLst/>
                        </a:rPr>
                        <a:t>Nice Layout</a:t>
                      </a:r>
                      <a:endParaRPr lang="en-US">
                        <a:effectLst/>
                      </a:endParaRPr>
                    </a:p>
                  </a:txBody>
                  <a:tcPr marL="0" marR="0" marT="0" marB="0" anchor="ctr"/>
                </a:tc>
                <a:tc>
                  <a:txBody>
                    <a:bodyPr/>
                    <a:lstStyle/>
                    <a:p>
                      <a:pPr marL="91440" lvl="0" algn="ctr" rtl="0">
                        <a:spcBef>
                          <a:spcPts val="0"/>
                        </a:spcBef>
                        <a:spcAft>
                          <a:spcPts val="0"/>
                        </a:spcAft>
                        <a:buNone/>
                      </a:pPr>
                      <a:r>
                        <a:rPr lang="en-US" sz="800" kern="1200">
                          <a:solidFill>
                            <a:schemeClr val="bg2"/>
                          </a:solidFill>
                          <a:effectLst/>
                        </a:rPr>
                        <a:t>0.3</a:t>
                      </a: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 0.2</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0.6</a:t>
                      </a:r>
                      <a:endParaRPr lang="en-US">
                        <a:solidFill>
                          <a:schemeClr val="bg2"/>
                        </a:solidFill>
                        <a:effectLst/>
                      </a:endParaRP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1.0</a:t>
                      </a:r>
                      <a:endParaRPr lang="en-US">
                        <a:solidFill>
                          <a:schemeClr val="bg2"/>
                        </a:solidFill>
                        <a:effectLst/>
                      </a:endParaRPr>
                    </a:p>
                  </a:txBody>
                  <a:tcPr marL="0" marR="0" marT="0" marB="0" anchor="ctr">
                    <a:solidFill>
                      <a:schemeClr val="bg1">
                        <a:lumMod val="85000"/>
                      </a:schemeClr>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extLst>
                  <a:ext uri="{0D108BD9-81ED-4DB2-BD59-A6C34878D82A}">
                    <a16:rowId xmlns:a16="http://schemas.microsoft.com/office/drawing/2014/main" val="139627226"/>
                  </a:ext>
                </a:extLst>
              </a:tr>
              <a:tr h="188806">
                <a:tc>
                  <a:txBody>
                    <a:bodyPr/>
                    <a:lstStyle/>
                    <a:p>
                      <a:pPr marL="91440" algn="l" rtl="0" eaLnBrk="1" latinLnBrk="0" hangingPunct="1">
                        <a:spcBef>
                          <a:spcPts val="0"/>
                        </a:spcBef>
                        <a:spcAft>
                          <a:spcPts val="0"/>
                        </a:spcAft>
                      </a:pPr>
                      <a:r>
                        <a:rPr lang="en-US" sz="800" kern="1200">
                          <a:effectLst/>
                        </a:rPr>
                        <a:t>Good Location</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a:t>
                      </a: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 0.4</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0.7</a:t>
                      </a:r>
                      <a:endParaRPr lang="en-US">
                        <a:solidFill>
                          <a:schemeClr val="bg2"/>
                        </a:solidFill>
                        <a:effectLst/>
                      </a:endParaRP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0.6</a:t>
                      </a:r>
                      <a:endParaRPr lang="en-US">
                        <a:solidFill>
                          <a:schemeClr val="bg2"/>
                        </a:solidFill>
                        <a:effectLst/>
                      </a:endParaRP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1.0</a:t>
                      </a:r>
                      <a:endParaRPr lang="en-US">
                        <a:solidFill>
                          <a:schemeClr val="bg2"/>
                        </a:solidFill>
                        <a:effectLst/>
                      </a:endParaRPr>
                    </a:p>
                  </a:txBody>
                  <a:tcPr marL="0" marR="0" marT="0" marB="0" anchor="ctr">
                    <a:solidFill>
                      <a:schemeClr val="bg1">
                        <a:lumMod val="85000"/>
                      </a:schemeClr>
                    </a:solidFill>
                  </a:tcPr>
                </a:tc>
                <a:extLst>
                  <a:ext uri="{0D108BD9-81ED-4DB2-BD59-A6C34878D82A}">
                    <a16:rowId xmlns:a16="http://schemas.microsoft.com/office/drawing/2014/main" val="3003761873"/>
                  </a:ext>
                </a:extLst>
              </a:tr>
            </a:tbl>
          </a:graphicData>
        </a:graphic>
      </p:graphicFrame>
    </p:spTree>
    <p:custDataLst>
      <p:tags r:id="rId1"/>
    </p:custDataLst>
    <p:extLst>
      <p:ext uri="{BB962C8B-B14F-4D97-AF65-F5344CB8AC3E}">
        <p14:creationId xmlns:p14="http://schemas.microsoft.com/office/powerpoint/2010/main" val="255589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20" y="906718"/>
            <a:ext cx="5442212" cy="3256240"/>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83">
              <a:spcBef>
                <a:spcPts val="750"/>
              </a:spcBef>
              <a:buNone/>
              <a:defRPr/>
            </a:pPr>
            <a:endParaRPr lang="en-GB" sz="1800">
              <a:solidFill>
                <a:srgbClr val="000000"/>
              </a:solidFill>
              <a:latin typeface="Calibri" panose="020F0502020204030204"/>
            </a:endParaRPr>
          </a:p>
        </p:txBody>
      </p:sp>
      <p:sp>
        <p:nvSpPr>
          <p:cNvPr id="4" name="Text Placeholder 3">
            <a:extLst>
              <a:ext uri="{FF2B5EF4-FFF2-40B4-BE49-F238E27FC236}">
                <a16:creationId xmlns:a16="http://schemas.microsoft.com/office/drawing/2014/main" id="{C749454D-5726-459C-9F11-FDA6899C7F74}"/>
              </a:ext>
            </a:extLst>
          </p:cNvPr>
          <p:cNvSpPr>
            <a:spLocks noGrp="1"/>
          </p:cNvSpPr>
          <p:nvPr>
            <p:ph type="body" sz="quarter" idx="11"/>
          </p:nvPr>
        </p:nvSpPr>
        <p:spPr/>
        <p:txBody>
          <a:bodyPr/>
          <a:lstStyle/>
          <a:p>
            <a:pPr marL="257175" indent="-257175">
              <a:lnSpc>
                <a:spcPct val="107000"/>
              </a:lnSpc>
              <a:buFont typeface="+mj-lt"/>
              <a:buAutoNum type="arabicPeriod"/>
            </a:pPr>
            <a:r>
              <a:rPr lang="en-CA">
                <a:solidFill>
                  <a:srgbClr val="000000"/>
                </a:solidFill>
                <a:ea typeface="Calibri" panose="020F0502020204030204" pitchFamily="34" charset="0"/>
                <a:cs typeface="Calibri" panose="020F0502020204030204" pitchFamily="34" charset="0"/>
              </a:rPr>
              <a:t>To become familiar with the various import node procedures, import the following files using the</a:t>
            </a:r>
            <a:r>
              <a:rPr lang="en-CA">
                <a:ea typeface="Calibri" panose="020F0502020204030204" pitchFamily="34" charset="0"/>
                <a:cs typeface="Arial" panose="020B0604020202020204" pitchFamily="34" charset="0"/>
              </a:rPr>
              <a:t> </a:t>
            </a:r>
            <a:r>
              <a:rPr lang="en-CA">
                <a:solidFill>
                  <a:srgbClr val="000000"/>
                </a:solidFill>
                <a:ea typeface="Calibri" panose="020F0502020204030204" pitchFamily="34" charset="0"/>
                <a:cs typeface="Calibri" panose="020F0502020204030204" pitchFamily="34" charset="0"/>
              </a:rPr>
              <a:t>appropriate node:</a:t>
            </a:r>
            <a:endParaRPr lang="en-CA">
              <a:ea typeface="Calibri" panose="020F0502020204030204" pitchFamily="34" charset="0"/>
              <a:cs typeface="Arial" panose="020B0604020202020204" pitchFamily="34" charset="0"/>
            </a:endParaRPr>
          </a:p>
          <a:p>
            <a:pPr marL="600075" lvl="1" indent="-257175">
              <a:lnSpc>
                <a:spcPct val="107000"/>
              </a:lnSpc>
              <a:buFont typeface="+mj-lt"/>
              <a:buAutoNum type="alphaLcParenR"/>
            </a:pPr>
            <a:r>
              <a:rPr lang="en-CA" sz="1600" i="1">
                <a:solidFill>
                  <a:srgbClr val="000000"/>
                </a:solidFill>
                <a:ea typeface="Calibri" panose="020F0502020204030204" pitchFamily="34" charset="0"/>
                <a:cs typeface="Calibri-Italic"/>
              </a:rPr>
              <a:t>Census.xlsx </a:t>
            </a:r>
          </a:p>
          <a:p>
            <a:pPr marL="600075" lvl="1" indent="-257175">
              <a:lnSpc>
                <a:spcPct val="107000"/>
              </a:lnSpc>
              <a:buFont typeface="+mj-lt"/>
              <a:buAutoNum type="alphaLcParenR"/>
            </a:pPr>
            <a:r>
              <a:rPr lang="en-CA" sz="1600" i="1">
                <a:solidFill>
                  <a:srgbClr val="000000"/>
                </a:solidFill>
                <a:ea typeface="Calibri" panose="020F0502020204030204" pitchFamily="34" charset="0"/>
                <a:cs typeface="Calibri-Italic"/>
              </a:rPr>
              <a:t>Census.txt </a:t>
            </a:r>
          </a:p>
          <a:p>
            <a:pPr marL="600075" lvl="1" indent="-257175">
              <a:lnSpc>
                <a:spcPct val="107000"/>
              </a:lnSpc>
              <a:buFont typeface="+mj-lt"/>
              <a:buAutoNum type="alphaLcParenR"/>
            </a:pPr>
            <a:r>
              <a:rPr lang="en-CA" sz="1600" i="1">
                <a:solidFill>
                  <a:srgbClr val="000000"/>
                </a:solidFill>
                <a:ea typeface="Calibri" panose="020F0502020204030204" pitchFamily="34" charset="0"/>
                <a:cs typeface="Calibri-Italic"/>
              </a:rPr>
              <a:t>Census.csv</a:t>
            </a:r>
            <a:endParaRPr lang="en-CA" sz="1600">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a:solidFill>
                  <a:srgbClr val="000000"/>
                </a:solidFill>
                <a:ea typeface="Calibri" panose="020F0502020204030204" pitchFamily="34" charset="0"/>
                <a:cs typeface="Calibri" panose="020F0502020204030204" pitchFamily="34" charset="0"/>
              </a:rPr>
              <a:t>Right click the </a:t>
            </a:r>
            <a:r>
              <a:rPr lang="en-CA" b="1">
                <a:solidFill>
                  <a:srgbClr val="000000"/>
                </a:solidFill>
                <a:ea typeface="Calibri" panose="020F0502020204030204" pitchFamily="34" charset="0"/>
                <a:cs typeface="Calibri-Bold"/>
              </a:rPr>
              <a:t>Import </a:t>
            </a:r>
            <a:r>
              <a:rPr lang="en-CA">
                <a:solidFill>
                  <a:srgbClr val="000000"/>
                </a:solidFill>
                <a:ea typeface="Calibri" panose="020F0502020204030204" pitchFamily="34" charset="0"/>
                <a:cs typeface="Calibri" panose="020F0502020204030204" pitchFamily="34" charset="0"/>
              </a:rPr>
              <a:t>node and explore available options</a:t>
            </a:r>
            <a:endParaRPr lang="en-CA">
              <a:ea typeface="Calibri" panose="020F0502020204030204" pitchFamily="34" charset="0"/>
              <a:cs typeface="Arial" panose="020B0604020202020204" pitchFamily="34" charset="0"/>
            </a:endParaRPr>
          </a:p>
          <a:p>
            <a:pPr marL="257175" indent="-257175">
              <a:lnSpc>
                <a:spcPct val="107000"/>
              </a:lnSpc>
              <a:buFont typeface="+mj-lt"/>
              <a:buAutoNum type="arabicPeriod"/>
            </a:pPr>
            <a:r>
              <a:rPr lang="en-CA">
                <a:solidFill>
                  <a:srgbClr val="000000"/>
                </a:solidFill>
                <a:ea typeface="Calibri" panose="020F0502020204030204" pitchFamily="34" charset="0"/>
                <a:cs typeface="Calibri" panose="020F0502020204030204" pitchFamily="34" charset="0"/>
              </a:rPr>
              <a:t>Add some other nodes and connect to form an extended </a:t>
            </a:r>
            <a:r>
              <a:rPr lang="en-CA" b="1">
                <a:solidFill>
                  <a:srgbClr val="000000"/>
                </a:solidFill>
                <a:ea typeface="Calibri" panose="020F0502020204030204" pitchFamily="34" charset="0"/>
                <a:cs typeface="Calibri-Bold"/>
              </a:rPr>
              <a:t>Workflow</a:t>
            </a:r>
            <a:endParaRPr lang="en-CA">
              <a:ea typeface="Calibri" panose="020F0502020204030204" pitchFamily="34" charset="0"/>
              <a:cs typeface="Arial" panose="020B0604020202020204" pitchFamily="34" charset="0"/>
            </a:endParaRPr>
          </a:p>
          <a:p>
            <a:endParaRPr lang="en-CA"/>
          </a:p>
        </p:txBody>
      </p:sp>
      <p:sp>
        <p:nvSpPr>
          <p:cNvPr id="3" name="Title 2">
            <a:extLst>
              <a:ext uri="{FF2B5EF4-FFF2-40B4-BE49-F238E27FC236}">
                <a16:creationId xmlns:a16="http://schemas.microsoft.com/office/drawing/2014/main" id="{CDA29D1E-FEA1-4A45-894E-203FD6D08106}"/>
              </a:ext>
            </a:extLst>
          </p:cNvPr>
          <p:cNvSpPr>
            <a:spLocks noGrp="1"/>
          </p:cNvSpPr>
          <p:nvPr>
            <p:ph type="title"/>
          </p:nvPr>
        </p:nvSpPr>
        <p:spPr/>
        <p:txBody>
          <a:bodyPr/>
          <a:lstStyle/>
          <a:p>
            <a:r>
              <a:rPr lang="en-CA"/>
              <a:t>Chapter 4: Exercises </a:t>
            </a:r>
          </a:p>
        </p:txBody>
      </p:sp>
    </p:spTree>
    <p:custDataLst>
      <p:tags r:id="rId1"/>
    </p:custDataLst>
    <p:extLst>
      <p:ext uri="{BB962C8B-B14F-4D97-AF65-F5344CB8AC3E}">
        <p14:creationId xmlns:p14="http://schemas.microsoft.com/office/powerpoint/2010/main" val="338432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6" name="Text Placeholder 5">
            <a:extLst>
              <a:ext uri="{FF2B5EF4-FFF2-40B4-BE49-F238E27FC236}">
                <a16:creationId xmlns:a16="http://schemas.microsoft.com/office/drawing/2014/main" id="{91585F2C-0966-4177-9748-28135AE26AC6}"/>
              </a:ext>
            </a:extLst>
          </p:cNvPr>
          <p:cNvSpPr>
            <a:spLocks noGrp="1"/>
          </p:cNvSpPr>
          <p:nvPr>
            <p:ph type="body" sz="quarter" idx="11"/>
          </p:nvPr>
        </p:nvSpPr>
        <p:spPr>
          <a:xfrm>
            <a:off x="457200" y="834474"/>
            <a:ext cx="8480527" cy="3760683"/>
          </a:xfrm>
        </p:spPr>
        <p:txBody>
          <a:bodyPr vert="horz" lIns="91440" tIns="45720" rIns="91440" bIns="45720" rtlCol="0" anchor="t">
            <a:noAutofit/>
          </a:bodyPr>
          <a:lstStyle/>
          <a:p>
            <a:r>
              <a:rPr lang="en-CA">
                <a:cs typeface="Arial"/>
              </a:rPr>
              <a:t>Simple Example:</a:t>
            </a:r>
          </a:p>
          <a:p>
            <a:pPr marL="628650" lvl="1" indent="-285750">
              <a:spcAft>
                <a:spcPts val="300"/>
              </a:spcAft>
              <a:buClrTx/>
            </a:pPr>
            <a:r>
              <a:rPr lang="en-US">
                <a:latin typeface="Arial"/>
                <a:cs typeface="Arial"/>
              </a:rPr>
              <a:t>PCA begins by extracting the </a:t>
            </a:r>
            <a:r>
              <a:rPr lang="en-US" b="1">
                <a:latin typeface="Arial"/>
                <a:cs typeface="Arial"/>
              </a:rPr>
              <a:t>Eigenvectors</a:t>
            </a:r>
            <a:r>
              <a:rPr lang="en-US">
                <a:latin typeface="Arial"/>
                <a:cs typeface="Arial"/>
              </a:rPr>
              <a:t> and </a:t>
            </a:r>
            <a:r>
              <a:rPr lang="en-US" b="1">
                <a:latin typeface="Arial"/>
                <a:cs typeface="Arial"/>
              </a:rPr>
              <a:t>Eigenvalues</a:t>
            </a:r>
            <a:r>
              <a:rPr lang="en-US">
                <a:latin typeface="Arial"/>
                <a:cs typeface="Arial"/>
              </a:rPr>
              <a:t> of the correlation matrix of a set of variables</a:t>
            </a:r>
          </a:p>
          <a:p>
            <a:pPr marL="628650" lvl="1" indent="-285750">
              <a:spcAft>
                <a:spcPts val="300"/>
              </a:spcAft>
              <a:buClrTx/>
            </a:pPr>
            <a:r>
              <a:rPr lang="en-US">
                <a:latin typeface="Arial"/>
                <a:cs typeface="Arial"/>
              </a:rPr>
              <a:t>Each variable contains 1 unit of variance</a:t>
            </a:r>
          </a:p>
          <a:p>
            <a:pPr marL="628650" lvl="1" indent="-285750">
              <a:spcAft>
                <a:spcPts val="300"/>
              </a:spcAft>
              <a:buClrTx/>
            </a:pPr>
            <a:r>
              <a:rPr lang="en-US" altLang="zh-CN">
                <a:latin typeface="Arial"/>
                <a:cs typeface="Arial"/>
              </a:rPr>
              <a:t>The</a:t>
            </a:r>
            <a:r>
              <a:rPr lang="zh-CN" altLang="en-US">
                <a:latin typeface="Arial"/>
                <a:cs typeface="Arial"/>
              </a:rPr>
              <a:t> </a:t>
            </a:r>
            <a:r>
              <a:rPr lang="en-US" altLang="zh-CN">
                <a:latin typeface="Arial"/>
                <a:cs typeface="Arial"/>
              </a:rPr>
              <a:t>Eigenvectors</a:t>
            </a:r>
            <a:r>
              <a:rPr lang="zh-CN" altLang="en-US" b="1">
                <a:latin typeface="Arial"/>
                <a:cs typeface="Arial"/>
              </a:rPr>
              <a:t> </a:t>
            </a:r>
            <a:r>
              <a:rPr lang="en-US" altLang="zh-CN">
                <a:latin typeface="Arial"/>
                <a:cs typeface="Arial"/>
              </a:rPr>
              <a:t>are</a:t>
            </a:r>
            <a:r>
              <a:rPr lang="zh-CN" altLang="en-US">
                <a:latin typeface="Arial"/>
                <a:cs typeface="Arial"/>
              </a:rPr>
              <a:t> </a:t>
            </a:r>
            <a:r>
              <a:rPr lang="en-US" altLang="zh-CN">
                <a:latin typeface="Arial"/>
                <a:cs typeface="Arial"/>
              </a:rPr>
              <a:t>the</a:t>
            </a:r>
            <a:r>
              <a:rPr lang="zh-CN" altLang="en-US">
                <a:latin typeface="Arial"/>
                <a:cs typeface="Arial"/>
              </a:rPr>
              <a:t> </a:t>
            </a:r>
            <a:r>
              <a:rPr lang="en-US" altLang="zh-CN">
                <a:latin typeface="Arial"/>
                <a:cs typeface="Arial"/>
              </a:rPr>
              <a:t>underlying</a:t>
            </a:r>
            <a:r>
              <a:rPr lang="zh-CN" altLang="en-US">
                <a:latin typeface="Arial"/>
                <a:cs typeface="Arial"/>
              </a:rPr>
              <a:t> </a:t>
            </a:r>
            <a:r>
              <a:rPr lang="en-US" altLang="zh-CN">
                <a:latin typeface="Arial"/>
                <a:cs typeface="Arial"/>
              </a:rPr>
              <a:t>dimensions</a:t>
            </a:r>
            <a:r>
              <a:rPr lang="zh-CN" altLang="en-US">
                <a:latin typeface="Arial"/>
                <a:cs typeface="Arial"/>
              </a:rPr>
              <a:t> </a:t>
            </a:r>
            <a:r>
              <a:rPr lang="en-US" altLang="zh-CN">
                <a:latin typeface="Arial"/>
                <a:cs typeface="Arial"/>
              </a:rPr>
              <a:t>in</a:t>
            </a:r>
            <a:r>
              <a:rPr lang="zh-CN" altLang="en-US">
                <a:latin typeface="Arial"/>
                <a:cs typeface="Arial"/>
              </a:rPr>
              <a:t> </a:t>
            </a:r>
            <a:r>
              <a:rPr lang="en-US" altLang="zh-CN">
                <a:latin typeface="Arial"/>
                <a:cs typeface="Arial"/>
              </a:rPr>
              <a:t>the</a:t>
            </a:r>
            <a:r>
              <a:rPr lang="zh-CN" altLang="en-US">
                <a:latin typeface="Arial"/>
                <a:cs typeface="Arial"/>
              </a:rPr>
              <a:t> </a:t>
            </a:r>
            <a:r>
              <a:rPr lang="en-US" altLang="zh-CN">
                <a:latin typeface="Arial"/>
                <a:cs typeface="Arial"/>
              </a:rPr>
              <a:t>data</a:t>
            </a:r>
            <a:endParaRPr lang="en-US">
              <a:latin typeface="Arial"/>
              <a:cs typeface="Arial"/>
            </a:endParaRPr>
          </a:p>
          <a:p>
            <a:pPr marL="628650" lvl="1" indent="-285750">
              <a:spcAft>
                <a:spcPts val="300"/>
              </a:spcAft>
              <a:buClrTx/>
            </a:pPr>
            <a:r>
              <a:rPr lang="en-US" altLang="zh-CN">
                <a:latin typeface="Arial"/>
                <a:cs typeface="Arial"/>
              </a:rPr>
              <a:t>The</a:t>
            </a:r>
            <a:r>
              <a:rPr lang="zh-CN" altLang="en-US">
                <a:latin typeface="Arial"/>
                <a:cs typeface="Arial"/>
              </a:rPr>
              <a:t> </a:t>
            </a:r>
            <a:r>
              <a:rPr lang="en-US" altLang="zh-CN">
                <a:latin typeface="Arial"/>
                <a:cs typeface="Arial"/>
              </a:rPr>
              <a:t>Eigenvalues</a:t>
            </a:r>
            <a:r>
              <a:rPr lang="zh-CN" altLang="en-US">
                <a:latin typeface="Arial"/>
                <a:cs typeface="Arial"/>
              </a:rPr>
              <a:t> </a:t>
            </a:r>
            <a:r>
              <a:rPr lang="en-US" altLang="zh-CN">
                <a:latin typeface="Arial"/>
                <a:cs typeface="Arial"/>
              </a:rPr>
              <a:t>reflect</a:t>
            </a:r>
            <a:r>
              <a:rPr lang="zh-CN" altLang="en-US">
                <a:latin typeface="Arial"/>
                <a:cs typeface="Arial"/>
              </a:rPr>
              <a:t> </a:t>
            </a:r>
            <a:r>
              <a:rPr lang="en-US" altLang="zh-CN">
                <a:latin typeface="Arial"/>
                <a:cs typeface="Arial"/>
              </a:rPr>
              <a:t>how</a:t>
            </a:r>
            <a:r>
              <a:rPr lang="zh-CN" altLang="en-US">
                <a:latin typeface="Arial"/>
                <a:cs typeface="Arial"/>
              </a:rPr>
              <a:t> </a:t>
            </a:r>
            <a:r>
              <a:rPr lang="en-US" altLang="zh-CN">
                <a:latin typeface="Arial"/>
                <a:cs typeface="Arial"/>
              </a:rPr>
              <a:t>many</a:t>
            </a:r>
            <a:r>
              <a:rPr lang="zh-CN" altLang="en-US">
                <a:latin typeface="Arial"/>
                <a:cs typeface="Arial"/>
              </a:rPr>
              <a:t> </a:t>
            </a:r>
            <a:r>
              <a:rPr lang="en-US" altLang="zh-CN">
                <a:latin typeface="Arial"/>
                <a:cs typeface="Arial"/>
              </a:rPr>
              <a:t>units</a:t>
            </a:r>
            <a:r>
              <a:rPr lang="zh-CN" altLang="en-US">
                <a:latin typeface="Arial"/>
                <a:cs typeface="Arial"/>
              </a:rPr>
              <a:t> </a:t>
            </a:r>
            <a:r>
              <a:rPr lang="en-US" altLang="zh-CN">
                <a:latin typeface="Arial"/>
                <a:cs typeface="Arial"/>
              </a:rPr>
              <a:t>of</a:t>
            </a:r>
            <a:r>
              <a:rPr lang="zh-CN" altLang="en-US">
                <a:latin typeface="Arial"/>
                <a:cs typeface="Arial"/>
              </a:rPr>
              <a:t> </a:t>
            </a:r>
            <a:r>
              <a:rPr lang="en-US" altLang="zh-CN">
                <a:latin typeface="Arial"/>
                <a:cs typeface="Arial"/>
              </a:rPr>
              <a:t>variability</a:t>
            </a:r>
            <a:r>
              <a:rPr lang="zh-CN" altLang="en-US">
                <a:latin typeface="Arial"/>
                <a:cs typeface="Arial"/>
              </a:rPr>
              <a:t> </a:t>
            </a:r>
            <a:r>
              <a:rPr lang="en-US" altLang="zh-CN">
                <a:latin typeface="Arial"/>
                <a:cs typeface="Arial"/>
              </a:rPr>
              <a:t>each</a:t>
            </a:r>
            <a:r>
              <a:rPr lang="zh-CN" altLang="en-US">
                <a:latin typeface="Arial"/>
                <a:cs typeface="Arial"/>
              </a:rPr>
              <a:t> </a:t>
            </a:r>
            <a:r>
              <a:rPr lang="en-US" altLang="zh-CN">
                <a:latin typeface="Arial"/>
                <a:cs typeface="Arial"/>
              </a:rPr>
              <a:t>Eigenvector</a:t>
            </a:r>
            <a:r>
              <a:rPr lang="zh-CN" altLang="en-US" b="1">
                <a:latin typeface="Arial"/>
                <a:cs typeface="Arial"/>
              </a:rPr>
              <a:t> </a:t>
            </a:r>
            <a:r>
              <a:rPr lang="en-US" altLang="zh-CN">
                <a:latin typeface="Arial"/>
                <a:cs typeface="Arial"/>
              </a:rPr>
              <a:t>explains</a:t>
            </a:r>
            <a:endParaRPr lang="en-US">
              <a:latin typeface="Arial"/>
              <a:cs typeface="Arial"/>
            </a:endParaRPr>
          </a:p>
          <a:p>
            <a:pPr marL="628650" lvl="1" indent="-285750">
              <a:spcAft>
                <a:spcPts val="300"/>
              </a:spcAft>
              <a:buClrTx/>
            </a:pPr>
            <a:r>
              <a:rPr lang="en-US">
                <a:latin typeface="Arial"/>
                <a:cs typeface="Arial"/>
              </a:rPr>
              <a:t>The Eigenvectors and Eigenvalues provide information about the structure of the data and are used to derive the set of Principal Components</a:t>
            </a:r>
          </a:p>
          <a:p>
            <a:pPr marL="628650" lvl="1" indent="-285750">
              <a:spcAft>
                <a:spcPts val="300"/>
              </a:spcAft>
            </a:pPr>
            <a:r>
              <a:rPr lang="en-US">
                <a:latin typeface="Arial"/>
                <a:cs typeface="Arial"/>
              </a:rPr>
              <a:t>Below</a:t>
            </a:r>
            <a:r>
              <a:rPr lang="en-US" altLang="zh-CN">
                <a:latin typeface="Arial"/>
                <a:cs typeface="Arial"/>
              </a:rPr>
              <a:t>,</a:t>
            </a:r>
            <a:r>
              <a:rPr lang="zh-CN" altLang="en-US">
                <a:latin typeface="Arial"/>
                <a:cs typeface="Arial"/>
              </a:rPr>
              <a:t> </a:t>
            </a:r>
            <a:r>
              <a:rPr lang="en-US">
                <a:latin typeface="Arial"/>
                <a:cs typeface="Arial"/>
              </a:rPr>
              <a:t>there</a:t>
            </a:r>
            <a:r>
              <a:rPr lang="zh-CN" altLang="en-US">
                <a:latin typeface="Arial"/>
                <a:cs typeface="Arial"/>
              </a:rPr>
              <a:t> </a:t>
            </a:r>
            <a:r>
              <a:rPr lang="en-US">
                <a:latin typeface="Arial"/>
                <a:cs typeface="Arial"/>
              </a:rPr>
              <a:t>are</a:t>
            </a:r>
            <a:r>
              <a:rPr lang="zh-CN" altLang="en-US">
                <a:latin typeface="Arial"/>
                <a:cs typeface="Arial"/>
              </a:rPr>
              <a:t> </a:t>
            </a:r>
            <a:r>
              <a:rPr lang="en-US">
                <a:latin typeface="Arial"/>
                <a:cs typeface="Arial"/>
              </a:rPr>
              <a:t>six</a:t>
            </a:r>
            <a:r>
              <a:rPr lang="zh-CN" altLang="en-US">
                <a:latin typeface="Arial"/>
                <a:cs typeface="Arial"/>
              </a:rPr>
              <a:t> </a:t>
            </a:r>
            <a:r>
              <a:rPr lang="en-US">
                <a:latin typeface="Arial"/>
                <a:cs typeface="Arial"/>
              </a:rPr>
              <a:t>variables;</a:t>
            </a:r>
            <a:r>
              <a:rPr lang="zh-CN" altLang="en-US">
                <a:latin typeface="Arial"/>
                <a:cs typeface="Arial"/>
              </a:rPr>
              <a:t> </a:t>
            </a:r>
            <a:r>
              <a:rPr lang="en-US">
                <a:latin typeface="Arial"/>
                <a:cs typeface="Arial"/>
              </a:rPr>
              <a:t>so</a:t>
            </a:r>
            <a:r>
              <a:rPr lang="zh-CN" altLang="en-US">
                <a:latin typeface="Arial"/>
                <a:cs typeface="Arial"/>
              </a:rPr>
              <a:t> </a:t>
            </a:r>
            <a:r>
              <a:rPr lang="en-US">
                <a:latin typeface="Arial"/>
                <a:cs typeface="Arial"/>
              </a:rPr>
              <a:t>in</a:t>
            </a:r>
            <a:r>
              <a:rPr lang="zh-CN" altLang="en-US">
                <a:latin typeface="Arial"/>
                <a:cs typeface="Arial"/>
              </a:rPr>
              <a:t> </a:t>
            </a:r>
            <a:r>
              <a:rPr lang="en-US">
                <a:latin typeface="Arial"/>
                <a:cs typeface="Arial"/>
              </a:rPr>
              <a:t>total</a:t>
            </a:r>
            <a:r>
              <a:rPr lang="zh-CN" altLang="en-US">
                <a:latin typeface="Arial"/>
                <a:cs typeface="Arial"/>
              </a:rPr>
              <a:t> </a:t>
            </a:r>
            <a:r>
              <a:rPr lang="en-US">
                <a:latin typeface="Arial"/>
                <a:cs typeface="Arial"/>
              </a:rPr>
              <a:t>there</a:t>
            </a:r>
            <a:r>
              <a:rPr lang="zh-CN" altLang="en-US">
                <a:latin typeface="Arial"/>
                <a:cs typeface="Arial"/>
              </a:rPr>
              <a:t> </a:t>
            </a:r>
            <a:r>
              <a:rPr lang="en-US">
                <a:latin typeface="Arial"/>
                <a:cs typeface="Arial"/>
              </a:rPr>
              <a:t>are</a:t>
            </a:r>
            <a:r>
              <a:rPr lang="zh-CN" altLang="en-US">
                <a:latin typeface="Arial"/>
                <a:cs typeface="Arial"/>
              </a:rPr>
              <a:t> </a:t>
            </a:r>
            <a:r>
              <a:rPr lang="en-US">
                <a:latin typeface="Arial"/>
                <a:cs typeface="Arial"/>
              </a:rPr>
              <a:t>six</a:t>
            </a:r>
            <a:r>
              <a:rPr lang="zh-CN" altLang="en-US">
                <a:latin typeface="Arial"/>
                <a:cs typeface="Arial"/>
              </a:rPr>
              <a:t> </a:t>
            </a:r>
            <a:r>
              <a:rPr lang="en-US">
                <a:latin typeface="Arial"/>
                <a:cs typeface="Arial"/>
              </a:rPr>
              <a:t>units</a:t>
            </a:r>
            <a:r>
              <a:rPr lang="zh-CN" altLang="en-US">
                <a:latin typeface="Arial"/>
                <a:cs typeface="Arial"/>
              </a:rPr>
              <a:t> </a:t>
            </a:r>
            <a:r>
              <a:rPr lang="en-US">
                <a:latin typeface="Arial"/>
                <a:cs typeface="Arial"/>
              </a:rPr>
              <a:t>of</a:t>
            </a:r>
            <a:r>
              <a:rPr lang="zh-CN" altLang="en-US">
                <a:latin typeface="Arial"/>
                <a:cs typeface="Arial"/>
              </a:rPr>
              <a:t> </a:t>
            </a:r>
            <a:r>
              <a:rPr lang="en-US">
                <a:latin typeface="Arial"/>
                <a:cs typeface="Arial"/>
              </a:rPr>
              <a:t>variance</a:t>
            </a:r>
            <a:r>
              <a:rPr lang="zh-CN" altLang="en-US">
                <a:latin typeface="Arial"/>
                <a:cs typeface="Arial"/>
              </a:rPr>
              <a:t> </a:t>
            </a:r>
            <a:r>
              <a:rPr lang="en-US">
                <a:latin typeface="Arial"/>
                <a:cs typeface="Arial"/>
              </a:rPr>
              <a:t>to</a:t>
            </a:r>
            <a:r>
              <a:rPr lang="zh-CN" altLang="en-US">
                <a:latin typeface="Arial"/>
                <a:cs typeface="Arial"/>
              </a:rPr>
              <a:t> </a:t>
            </a:r>
            <a:r>
              <a:rPr lang="en-US">
                <a:latin typeface="Arial"/>
                <a:cs typeface="Arial"/>
              </a:rPr>
              <a:t>explain. </a:t>
            </a:r>
            <a:r>
              <a:rPr lang="en-US" b="1">
                <a:latin typeface="Arial"/>
                <a:cs typeface="Arial"/>
              </a:rPr>
              <a:t>Eigenvector1</a:t>
            </a:r>
            <a:r>
              <a:rPr lang="zh-CN" altLang="en-US" b="1">
                <a:latin typeface="Arial"/>
                <a:cs typeface="Arial"/>
              </a:rPr>
              <a:t> </a:t>
            </a:r>
            <a:r>
              <a:rPr lang="en-US">
                <a:latin typeface="Arial"/>
                <a:cs typeface="Arial"/>
              </a:rPr>
              <a:t>explains</a:t>
            </a:r>
            <a:r>
              <a:rPr lang="zh-CN" altLang="en-US">
                <a:latin typeface="Arial"/>
                <a:cs typeface="Arial"/>
              </a:rPr>
              <a:t> </a:t>
            </a:r>
            <a:r>
              <a:rPr lang="en-US">
                <a:latin typeface="Arial"/>
                <a:cs typeface="Arial"/>
              </a:rPr>
              <a:t>3.5</a:t>
            </a:r>
            <a:r>
              <a:rPr lang="zh-CN" altLang="en-US">
                <a:latin typeface="Arial"/>
                <a:cs typeface="Arial"/>
              </a:rPr>
              <a:t> </a:t>
            </a:r>
            <a:r>
              <a:rPr lang="en-US">
                <a:latin typeface="Arial"/>
                <a:cs typeface="Arial"/>
              </a:rPr>
              <a:t>units</a:t>
            </a:r>
            <a:r>
              <a:rPr lang="zh-CN" altLang="en-US">
                <a:latin typeface="Arial"/>
                <a:cs typeface="Arial"/>
              </a:rPr>
              <a:t> </a:t>
            </a:r>
            <a:r>
              <a:rPr lang="en-US">
                <a:latin typeface="Arial"/>
                <a:cs typeface="Arial"/>
              </a:rPr>
              <a:t>or</a:t>
            </a:r>
            <a:r>
              <a:rPr lang="zh-CN" altLang="en-US">
                <a:latin typeface="Arial"/>
                <a:cs typeface="Arial"/>
              </a:rPr>
              <a:t> </a:t>
            </a:r>
            <a:r>
              <a:rPr lang="en-US">
                <a:latin typeface="Arial"/>
                <a:cs typeface="Arial"/>
              </a:rPr>
              <a:t>approximately</a:t>
            </a:r>
            <a:r>
              <a:rPr lang="zh-CN" altLang="en-US">
                <a:latin typeface="Arial"/>
                <a:cs typeface="Arial"/>
              </a:rPr>
              <a:t> </a:t>
            </a:r>
            <a:r>
              <a:rPr lang="en-US">
                <a:latin typeface="Arial"/>
                <a:cs typeface="Arial"/>
              </a:rPr>
              <a:t>60%</a:t>
            </a:r>
            <a:r>
              <a:rPr lang="zh-CN" altLang="en-US">
                <a:latin typeface="Arial"/>
                <a:cs typeface="Arial"/>
              </a:rPr>
              <a:t> </a:t>
            </a:r>
            <a:r>
              <a:rPr lang="en-US">
                <a:latin typeface="Arial"/>
                <a:cs typeface="Arial"/>
              </a:rPr>
              <a:t>of</a:t>
            </a:r>
            <a:r>
              <a:rPr lang="zh-CN" altLang="en-US">
                <a:latin typeface="Arial"/>
                <a:cs typeface="Arial"/>
              </a:rPr>
              <a:t> </a:t>
            </a:r>
            <a:r>
              <a:rPr lang="en-US">
                <a:latin typeface="Arial"/>
                <a:cs typeface="Arial"/>
              </a:rPr>
              <a:t>this</a:t>
            </a:r>
            <a:endParaRPr lang="en-US" altLang="zh-CN">
              <a:latin typeface="Arial"/>
              <a:cs typeface="Arial"/>
            </a:endParaRPr>
          </a:p>
          <a:p>
            <a:pPr lvl="1"/>
            <a:endParaRPr lang="en-CA"/>
          </a:p>
        </p:txBody>
      </p:sp>
      <p:sp>
        <p:nvSpPr>
          <p:cNvPr id="5" name="Title 4">
            <a:extLst>
              <a:ext uri="{FF2B5EF4-FFF2-40B4-BE49-F238E27FC236}">
                <a16:creationId xmlns:a16="http://schemas.microsoft.com/office/drawing/2014/main" id="{E17B2A08-2CF8-4895-BED6-4798478E8CEF}"/>
              </a:ext>
            </a:extLst>
          </p:cNvPr>
          <p:cNvSpPr>
            <a:spLocks noGrp="1"/>
          </p:cNvSpPr>
          <p:nvPr>
            <p:ph type="title"/>
          </p:nvPr>
        </p:nvSpPr>
        <p:spPr/>
        <p:txBody>
          <a:bodyPr/>
          <a:lstStyle/>
          <a:p>
            <a:r>
              <a:rPr lang="en-CA"/>
              <a:t>Extract Components </a:t>
            </a:r>
          </a:p>
        </p:txBody>
      </p:sp>
      <p:graphicFrame>
        <p:nvGraphicFramePr>
          <p:cNvPr id="4" name="Table 3">
            <a:extLst>
              <a:ext uri="{FF2B5EF4-FFF2-40B4-BE49-F238E27FC236}">
                <a16:creationId xmlns:a16="http://schemas.microsoft.com/office/drawing/2014/main" id="{D3179E4D-7D40-4D1C-849D-9072E343E005}"/>
              </a:ext>
            </a:extLst>
          </p:cNvPr>
          <p:cNvGraphicFramePr>
            <a:graphicFrameLocks noGrp="1"/>
          </p:cNvGraphicFramePr>
          <p:nvPr>
            <p:extLst>
              <p:ext uri="{D42A27DB-BD31-4B8C-83A1-F6EECF244321}">
                <p14:modId xmlns:p14="http://schemas.microsoft.com/office/powerpoint/2010/main" val="1711689187"/>
              </p:ext>
            </p:extLst>
          </p:nvPr>
        </p:nvGraphicFramePr>
        <p:xfrm>
          <a:off x="1128041" y="3356107"/>
          <a:ext cx="6553197" cy="1523873"/>
        </p:xfrm>
        <a:graphic>
          <a:graphicData uri="http://schemas.openxmlformats.org/drawingml/2006/table">
            <a:tbl>
              <a:tblPr firstRow="1" firstCol="1" bandRow="1">
                <a:tableStyleId>{5C22544A-7EE6-4342-B048-85BDC9FD1C3A}</a:tableStyleId>
              </a:tblPr>
              <a:tblGrid>
                <a:gridCol w="936171">
                  <a:extLst>
                    <a:ext uri="{9D8B030D-6E8A-4147-A177-3AD203B41FA5}">
                      <a16:colId xmlns:a16="http://schemas.microsoft.com/office/drawing/2014/main" val="3495958501"/>
                    </a:ext>
                  </a:extLst>
                </a:gridCol>
                <a:gridCol w="936171">
                  <a:extLst>
                    <a:ext uri="{9D8B030D-6E8A-4147-A177-3AD203B41FA5}">
                      <a16:colId xmlns:a16="http://schemas.microsoft.com/office/drawing/2014/main" val="2678981121"/>
                    </a:ext>
                  </a:extLst>
                </a:gridCol>
                <a:gridCol w="936171">
                  <a:extLst>
                    <a:ext uri="{9D8B030D-6E8A-4147-A177-3AD203B41FA5}">
                      <a16:colId xmlns:a16="http://schemas.microsoft.com/office/drawing/2014/main" val="2538576300"/>
                    </a:ext>
                  </a:extLst>
                </a:gridCol>
                <a:gridCol w="936171">
                  <a:extLst>
                    <a:ext uri="{9D8B030D-6E8A-4147-A177-3AD203B41FA5}">
                      <a16:colId xmlns:a16="http://schemas.microsoft.com/office/drawing/2014/main" val="2616824855"/>
                    </a:ext>
                  </a:extLst>
                </a:gridCol>
                <a:gridCol w="936171">
                  <a:extLst>
                    <a:ext uri="{9D8B030D-6E8A-4147-A177-3AD203B41FA5}">
                      <a16:colId xmlns:a16="http://schemas.microsoft.com/office/drawing/2014/main" val="1709309427"/>
                    </a:ext>
                  </a:extLst>
                </a:gridCol>
                <a:gridCol w="936171">
                  <a:extLst>
                    <a:ext uri="{9D8B030D-6E8A-4147-A177-3AD203B41FA5}">
                      <a16:colId xmlns:a16="http://schemas.microsoft.com/office/drawing/2014/main" val="4154982031"/>
                    </a:ext>
                  </a:extLst>
                </a:gridCol>
                <a:gridCol w="936171">
                  <a:extLst>
                    <a:ext uri="{9D8B030D-6E8A-4147-A177-3AD203B41FA5}">
                      <a16:colId xmlns:a16="http://schemas.microsoft.com/office/drawing/2014/main" val="3702089005"/>
                    </a:ext>
                  </a:extLst>
                </a:gridCol>
              </a:tblGrid>
              <a:tr h="231267">
                <a:tc>
                  <a:txBody>
                    <a:bodyPr/>
                    <a:lstStyle/>
                    <a:p>
                      <a:pPr marL="0" algn="l" rtl="0" eaLnBrk="1" latinLnBrk="0" hangingPunct="1">
                        <a:spcBef>
                          <a:spcPts val="0"/>
                        </a:spcBef>
                        <a:spcAft>
                          <a:spcPts val="0"/>
                        </a:spcAft>
                      </a:pPr>
                      <a:endParaRPr lang="en-CA">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EigenVector2</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EigenVector3</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EigenVector4</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EigenVector5</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EigenVector6</a:t>
                      </a:r>
                      <a:endParaRPr lang="en-US">
                        <a:effectLst/>
                      </a:endParaRPr>
                    </a:p>
                  </a:txBody>
                  <a:tcPr marL="0" marR="0" marT="0" marB="0" anchor="ctr"/>
                </a:tc>
                <a:extLst>
                  <a:ext uri="{0D108BD9-81ED-4DB2-BD59-A6C34878D82A}">
                    <a16:rowId xmlns:a16="http://schemas.microsoft.com/office/drawing/2014/main" val="354860669"/>
                  </a:ext>
                </a:extLst>
              </a:tr>
              <a:tr h="184658">
                <a:tc>
                  <a:txBody>
                    <a:bodyPr/>
                    <a:lstStyle/>
                    <a:p>
                      <a:pPr marL="91440" algn="l" rtl="0" eaLnBrk="1" latinLnBrk="0" hangingPunct="1">
                        <a:spcBef>
                          <a:spcPts val="0"/>
                        </a:spcBef>
                        <a:spcAft>
                          <a:spcPts val="0"/>
                        </a:spcAft>
                      </a:pPr>
                      <a:r>
                        <a:rPr lang="en-US" sz="800" kern="1200">
                          <a:effectLst/>
                        </a:rPr>
                        <a:t>Polite</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0.9</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0.4</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-0.9</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0.5</a:t>
                      </a:r>
                      <a:endParaRPr lang="en-US">
                        <a:solidFill>
                          <a:schemeClr val="bg2"/>
                        </a:solidFill>
                        <a:effectLst/>
                      </a:endParaRPr>
                    </a:p>
                  </a:txBody>
                  <a:tcPr marL="0" marR="0" marT="0" marB="0" anchor="ctr"/>
                </a:tc>
                <a:extLst>
                  <a:ext uri="{0D108BD9-81ED-4DB2-BD59-A6C34878D82A}">
                    <a16:rowId xmlns:a16="http://schemas.microsoft.com/office/drawing/2014/main" val="3496198973"/>
                  </a:ext>
                </a:extLst>
              </a:tr>
              <a:tr h="184658">
                <a:tc>
                  <a:txBody>
                    <a:bodyPr/>
                    <a:lstStyle/>
                    <a:p>
                      <a:pPr marL="91440" algn="l" rtl="0" eaLnBrk="1" latinLnBrk="0" hangingPunct="1">
                        <a:spcBef>
                          <a:spcPts val="0"/>
                        </a:spcBef>
                        <a:spcAft>
                          <a:spcPts val="0"/>
                        </a:spcAft>
                      </a:pPr>
                      <a:r>
                        <a:rPr lang="en-US" sz="800" kern="1200">
                          <a:effectLst/>
                        </a:rPr>
                        <a:t>Knowledgeable</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0.8</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-0.4</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-0.5</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0.3</a:t>
                      </a:r>
                      <a:endParaRPr lang="en-US">
                        <a:solidFill>
                          <a:schemeClr val="bg2"/>
                        </a:solidFill>
                        <a:effectLst/>
                      </a:endParaRPr>
                    </a:p>
                  </a:txBody>
                  <a:tcPr marL="0" marR="0" marT="0" marB="0" anchor="ctr"/>
                </a:tc>
                <a:extLst>
                  <a:ext uri="{0D108BD9-81ED-4DB2-BD59-A6C34878D82A}">
                    <a16:rowId xmlns:a16="http://schemas.microsoft.com/office/drawing/2014/main" val="4265566456"/>
                  </a:ext>
                </a:extLst>
              </a:tr>
              <a:tr h="184658">
                <a:tc>
                  <a:txBody>
                    <a:bodyPr/>
                    <a:lstStyle/>
                    <a:p>
                      <a:pPr marL="91440" algn="l" rtl="0" eaLnBrk="1" latinLnBrk="0" hangingPunct="1">
                        <a:spcBef>
                          <a:spcPts val="0"/>
                        </a:spcBef>
                        <a:spcAft>
                          <a:spcPts val="0"/>
                        </a:spcAft>
                      </a:pPr>
                      <a:r>
                        <a:rPr lang="en-US" sz="800" kern="1200">
                          <a:effectLst/>
                        </a:rPr>
                        <a:t>Efficient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0.9</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0.5</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-0.4</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tc>
                <a:extLst>
                  <a:ext uri="{0D108BD9-81ED-4DB2-BD59-A6C34878D82A}">
                    <a16:rowId xmlns:a16="http://schemas.microsoft.com/office/drawing/2014/main" val="3421146091"/>
                  </a:ext>
                </a:extLst>
              </a:tr>
              <a:tr h="184658">
                <a:tc>
                  <a:txBody>
                    <a:bodyPr/>
                    <a:lstStyle/>
                    <a:p>
                      <a:pPr marL="91440" algn="l" rtl="0" eaLnBrk="1" latinLnBrk="0" hangingPunct="1">
                        <a:spcBef>
                          <a:spcPts val="0"/>
                        </a:spcBef>
                        <a:spcAft>
                          <a:spcPts val="0"/>
                        </a:spcAft>
                      </a:pPr>
                      <a:r>
                        <a:rPr lang="en-US" sz="800" kern="1200">
                          <a:effectLst/>
                        </a:rPr>
                        <a:t>Well Stocked</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0.7</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0.4</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0.5</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-0.2</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0.8</a:t>
                      </a:r>
                      <a:endParaRPr lang="en-US">
                        <a:solidFill>
                          <a:schemeClr val="bg2"/>
                        </a:solidFill>
                        <a:effectLst/>
                      </a:endParaRPr>
                    </a:p>
                  </a:txBody>
                  <a:tcPr marL="0" marR="0" marT="0" marB="0" anchor="ctr"/>
                </a:tc>
                <a:extLst>
                  <a:ext uri="{0D108BD9-81ED-4DB2-BD59-A6C34878D82A}">
                    <a16:rowId xmlns:a16="http://schemas.microsoft.com/office/drawing/2014/main" val="2312271290"/>
                  </a:ext>
                </a:extLst>
              </a:tr>
              <a:tr h="184658">
                <a:tc>
                  <a:txBody>
                    <a:bodyPr/>
                    <a:lstStyle/>
                    <a:p>
                      <a:pPr marL="91440" algn="l" rtl="0" eaLnBrk="1" latinLnBrk="0" hangingPunct="1">
                        <a:spcBef>
                          <a:spcPts val="0"/>
                        </a:spcBef>
                        <a:spcAft>
                          <a:spcPts val="0"/>
                        </a:spcAft>
                      </a:pPr>
                      <a:r>
                        <a:rPr lang="en-US" sz="800" kern="1200">
                          <a:effectLst/>
                        </a:rPr>
                        <a:t>Nice Layout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0.6</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-0.2</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-0.2</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-0.1</a:t>
                      </a:r>
                      <a:endParaRPr lang="en-US">
                        <a:solidFill>
                          <a:schemeClr val="bg2"/>
                        </a:solidFill>
                        <a:effectLst/>
                      </a:endParaRPr>
                    </a:p>
                  </a:txBody>
                  <a:tcPr marL="0" marR="0" marT="0" marB="0" anchor="ctr"/>
                </a:tc>
                <a:extLst>
                  <a:ext uri="{0D108BD9-81ED-4DB2-BD59-A6C34878D82A}">
                    <a16:rowId xmlns:a16="http://schemas.microsoft.com/office/drawing/2014/main" val="139627226"/>
                  </a:ext>
                </a:extLst>
              </a:tr>
              <a:tr h="184658">
                <a:tc>
                  <a:txBody>
                    <a:bodyPr/>
                    <a:lstStyle/>
                    <a:p>
                      <a:pPr marL="91440" algn="l" rtl="0" eaLnBrk="1" latinLnBrk="0" hangingPunct="1">
                        <a:spcBef>
                          <a:spcPts val="0"/>
                        </a:spcBef>
                        <a:spcAft>
                          <a:spcPts val="0"/>
                        </a:spcAft>
                      </a:pPr>
                      <a:r>
                        <a:rPr lang="en-US" sz="800" kern="1200">
                          <a:effectLst/>
                        </a:rPr>
                        <a:t>Good Location</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0.8</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-0.2</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tc>
                <a:extLst>
                  <a:ext uri="{0D108BD9-81ED-4DB2-BD59-A6C34878D82A}">
                    <a16:rowId xmlns:a16="http://schemas.microsoft.com/office/drawing/2014/main" val="3003761873"/>
                  </a:ext>
                </a:extLst>
              </a:tr>
              <a:tr h="184658">
                <a:tc>
                  <a:txBody>
                    <a:bodyPr/>
                    <a:lstStyle/>
                    <a:p>
                      <a:pPr marL="91440" algn="l" rtl="0" eaLnBrk="1" latinLnBrk="0" hangingPunct="1">
                        <a:spcBef>
                          <a:spcPts val="0"/>
                        </a:spcBef>
                        <a:spcAft>
                          <a:spcPts val="0"/>
                        </a:spcAft>
                      </a:pPr>
                      <a:r>
                        <a:rPr lang="en-US" sz="800" kern="1200">
                          <a:effectLst/>
                        </a:rPr>
                        <a:t>Eigenvalues</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3.5</a:t>
                      </a:r>
                      <a:endParaRPr lang="en-US" b="1">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1.5</a:t>
                      </a:r>
                      <a:endParaRPr lang="en-US" b="1">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0.4</a:t>
                      </a:r>
                      <a:endParaRPr lang="en-US" b="1">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0.3</a:t>
                      </a:r>
                      <a:endParaRPr lang="en-US" b="1">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0.2</a:t>
                      </a:r>
                      <a:endParaRPr lang="en-US" b="1">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0.1</a:t>
                      </a:r>
                      <a:endParaRPr lang="en-US" b="1">
                        <a:solidFill>
                          <a:schemeClr val="bg2"/>
                        </a:solidFill>
                        <a:effectLst/>
                      </a:endParaRPr>
                    </a:p>
                  </a:txBody>
                  <a:tcPr marL="0" marR="0" marT="0" marB="0" anchor="ctr"/>
                </a:tc>
                <a:extLst>
                  <a:ext uri="{0D108BD9-81ED-4DB2-BD59-A6C34878D82A}">
                    <a16:rowId xmlns:a16="http://schemas.microsoft.com/office/drawing/2014/main" val="1470224196"/>
                  </a:ext>
                </a:extLst>
              </a:tr>
            </a:tbl>
          </a:graphicData>
        </a:graphic>
      </p:graphicFrame>
      <p:sp>
        <p:nvSpPr>
          <p:cNvPr id="2" name="Slide Number Placeholder 1">
            <a:extLst>
              <a:ext uri="{FF2B5EF4-FFF2-40B4-BE49-F238E27FC236}">
                <a16:creationId xmlns:a16="http://schemas.microsoft.com/office/drawing/2014/main" id="{3EF90B7B-C0D7-480B-8843-35CB53E654F5}"/>
              </a:ext>
            </a:extLst>
          </p:cNvPr>
          <p:cNvSpPr>
            <a:spLocks noGrp="1"/>
          </p:cNvSpPr>
          <p:nvPr>
            <p:ph type="sldNum" sz="quarter" idx="10"/>
          </p:nvPr>
        </p:nvSpPr>
        <p:spPr/>
        <p:txBody>
          <a:bodyPr/>
          <a:lstStyle/>
          <a:p>
            <a:fld id="{C51B5984-C094-0A42-BFB6-9F57449A1222}" type="slidenum">
              <a:rPr lang="en-US" dirty="0" smtClean="0"/>
              <a:pPr/>
              <a:t>420</a:t>
            </a:fld>
            <a:endParaRPr lang="en-US"/>
          </a:p>
        </p:txBody>
      </p:sp>
    </p:spTree>
    <p:custDataLst>
      <p:tags r:id="rId1"/>
    </p:custDataLst>
    <p:extLst>
      <p:ext uri="{BB962C8B-B14F-4D97-AF65-F5344CB8AC3E}">
        <p14:creationId xmlns:p14="http://schemas.microsoft.com/office/powerpoint/2010/main" val="196529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6" name="Text Placeholder 5">
            <a:extLst>
              <a:ext uri="{FF2B5EF4-FFF2-40B4-BE49-F238E27FC236}">
                <a16:creationId xmlns:a16="http://schemas.microsoft.com/office/drawing/2014/main" id="{62315BD0-BAD3-4B02-87D8-7F8E4D9A3A11}"/>
              </a:ext>
            </a:extLst>
          </p:cNvPr>
          <p:cNvSpPr>
            <a:spLocks noGrp="1"/>
          </p:cNvSpPr>
          <p:nvPr>
            <p:ph type="body" sz="quarter" idx="11"/>
          </p:nvPr>
        </p:nvSpPr>
        <p:spPr>
          <a:xfrm>
            <a:off x="457199" y="975278"/>
            <a:ext cx="2966827" cy="3879110"/>
          </a:xfrm>
        </p:spPr>
        <p:txBody>
          <a:bodyPr vert="horz" lIns="91440" tIns="45720" rIns="91440" bIns="45720" rtlCol="0" anchor="t">
            <a:noAutofit/>
          </a:bodyPr>
          <a:lstStyle/>
          <a:p>
            <a:r>
              <a:rPr lang="en-CA"/>
              <a:t>Simple Example </a:t>
            </a:r>
            <a:endParaRPr lang="en-US"/>
          </a:p>
          <a:p>
            <a:pPr lvl="1">
              <a:spcAft>
                <a:spcPts val="300"/>
              </a:spcAft>
              <a:buClrTx/>
            </a:pPr>
            <a:r>
              <a:rPr lang="en-CA"/>
              <a:t>Rule of thumb is to extract Eigenvectors with Eigenvalues &gt;= 1</a:t>
            </a:r>
          </a:p>
          <a:p>
            <a:pPr lvl="2">
              <a:spcAft>
                <a:spcPts val="300"/>
              </a:spcAft>
              <a:buClrTx/>
            </a:pPr>
            <a:r>
              <a:rPr lang="en-CA"/>
              <a:t>As must explain variance from at least one variable</a:t>
            </a:r>
          </a:p>
          <a:p>
            <a:pPr>
              <a:spcAft>
                <a:spcPts val="300"/>
              </a:spcAft>
              <a:buClrTx/>
            </a:pPr>
            <a:endParaRPr lang="en-CA"/>
          </a:p>
          <a:p>
            <a:pPr lvl="1">
              <a:spcAft>
                <a:spcPts val="300"/>
              </a:spcAft>
              <a:buClrTx/>
            </a:pPr>
            <a:r>
              <a:rPr lang="en-CA"/>
              <a:t>Alternatively can also specify a variance cut-off (or by looking at the Scree plot where the elbow levels off):</a:t>
            </a:r>
          </a:p>
          <a:p>
            <a:pPr lvl="2">
              <a:spcAft>
                <a:spcPts val="300"/>
              </a:spcAft>
              <a:buClrTx/>
            </a:pPr>
            <a:r>
              <a:rPr lang="en-CA"/>
              <a:t>Extract factors that explain at least x% of the total variability; if set to 70%</a:t>
            </a:r>
          </a:p>
          <a:p>
            <a:pPr lvl="2">
              <a:spcAft>
                <a:spcPts val="300"/>
              </a:spcAft>
              <a:buClrTx/>
            </a:pPr>
            <a:endParaRPr lang="en-CA"/>
          </a:p>
          <a:p>
            <a:endParaRPr lang="en-CA"/>
          </a:p>
        </p:txBody>
      </p:sp>
      <p:sp>
        <p:nvSpPr>
          <p:cNvPr id="2" name="Title 1">
            <a:extLst>
              <a:ext uri="{FF2B5EF4-FFF2-40B4-BE49-F238E27FC236}">
                <a16:creationId xmlns:a16="http://schemas.microsoft.com/office/drawing/2014/main" id="{183A0874-A382-479E-9133-EA583BBA018E}"/>
              </a:ext>
            </a:extLst>
          </p:cNvPr>
          <p:cNvSpPr>
            <a:spLocks noGrp="1"/>
          </p:cNvSpPr>
          <p:nvPr>
            <p:ph type="title"/>
          </p:nvPr>
        </p:nvSpPr>
        <p:spPr/>
        <p:txBody>
          <a:bodyPr/>
          <a:lstStyle/>
          <a:p>
            <a:r>
              <a:rPr lang="en-CA"/>
              <a:t>Extract Components </a:t>
            </a:r>
          </a:p>
        </p:txBody>
      </p:sp>
      <p:graphicFrame>
        <p:nvGraphicFramePr>
          <p:cNvPr id="4" name="Table 3">
            <a:extLst>
              <a:ext uri="{FF2B5EF4-FFF2-40B4-BE49-F238E27FC236}">
                <a16:creationId xmlns:a16="http://schemas.microsoft.com/office/drawing/2014/main" id="{913716C3-DBA6-4E66-99D3-D451FBEE41A1}"/>
              </a:ext>
            </a:extLst>
          </p:cNvPr>
          <p:cNvGraphicFramePr>
            <a:graphicFrameLocks noGrp="1"/>
          </p:cNvGraphicFramePr>
          <p:nvPr>
            <p:extLst>
              <p:ext uri="{D42A27DB-BD31-4B8C-83A1-F6EECF244321}">
                <p14:modId xmlns:p14="http://schemas.microsoft.com/office/powerpoint/2010/main" val="2347227076"/>
              </p:ext>
            </p:extLst>
          </p:nvPr>
        </p:nvGraphicFramePr>
        <p:xfrm>
          <a:off x="3438979" y="1016063"/>
          <a:ext cx="5549900" cy="1523873"/>
        </p:xfrm>
        <a:graphic>
          <a:graphicData uri="http://schemas.openxmlformats.org/drawingml/2006/table">
            <a:tbl>
              <a:tblPr firstRow="1" firstCol="1" bandRow="1">
                <a:tableStyleId>{5C22544A-7EE6-4342-B048-85BDC9FD1C3A}</a:tableStyleId>
              </a:tblPr>
              <a:tblGrid>
                <a:gridCol w="840122">
                  <a:extLst>
                    <a:ext uri="{9D8B030D-6E8A-4147-A177-3AD203B41FA5}">
                      <a16:colId xmlns:a16="http://schemas.microsoft.com/office/drawing/2014/main" val="2867847619"/>
                    </a:ext>
                  </a:extLst>
                </a:gridCol>
                <a:gridCol w="776477">
                  <a:extLst>
                    <a:ext uri="{9D8B030D-6E8A-4147-A177-3AD203B41FA5}">
                      <a16:colId xmlns:a16="http://schemas.microsoft.com/office/drawing/2014/main" val="2408844218"/>
                    </a:ext>
                  </a:extLst>
                </a:gridCol>
                <a:gridCol w="751019">
                  <a:extLst>
                    <a:ext uri="{9D8B030D-6E8A-4147-A177-3AD203B41FA5}">
                      <a16:colId xmlns:a16="http://schemas.microsoft.com/office/drawing/2014/main" val="1244399744"/>
                    </a:ext>
                  </a:extLst>
                </a:gridCol>
                <a:gridCol w="789206">
                  <a:extLst>
                    <a:ext uri="{9D8B030D-6E8A-4147-A177-3AD203B41FA5}">
                      <a16:colId xmlns:a16="http://schemas.microsoft.com/office/drawing/2014/main" val="3033074967"/>
                    </a:ext>
                  </a:extLst>
                </a:gridCol>
                <a:gridCol w="763748">
                  <a:extLst>
                    <a:ext uri="{9D8B030D-6E8A-4147-A177-3AD203B41FA5}">
                      <a16:colId xmlns:a16="http://schemas.microsoft.com/office/drawing/2014/main" val="1766779441"/>
                    </a:ext>
                  </a:extLst>
                </a:gridCol>
                <a:gridCol w="801935">
                  <a:extLst>
                    <a:ext uri="{9D8B030D-6E8A-4147-A177-3AD203B41FA5}">
                      <a16:colId xmlns:a16="http://schemas.microsoft.com/office/drawing/2014/main" val="3813317905"/>
                    </a:ext>
                  </a:extLst>
                </a:gridCol>
                <a:gridCol w="827393">
                  <a:extLst>
                    <a:ext uri="{9D8B030D-6E8A-4147-A177-3AD203B41FA5}">
                      <a16:colId xmlns:a16="http://schemas.microsoft.com/office/drawing/2014/main" val="3889132824"/>
                    </a:ext>
                  </a:extLst>
                </a:gridCol>
              </a:tblGrid>
              <a:tr h="231267">
                <a:tc>
                  <a:txBody>
                    <a:bodyPr/>
                    <a:lstStyle/>
                    <a:p>
                      <a:pPr marL="0" algn="l" rtl="0" eaLnBrk="1" latinLnBrk="0" hangingPunct="1">
                        <a:spcBef>
                          <a:spcPts val="0"/>
                        </a:spcBef>
                        <a:spcAft>
                          <a:spcPts val="0"/>
                        </a:spcAft>
                      </a:pPr>
                      <a:endParaRPr lang="en-CA">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EigenVector2</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EigenVector3</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EigenVector4</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EigenVector5</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EigenVector6</a:t>
                      </a:r>
                      <a:endParaRPr lang="en-US">
                        <a:effectLst/>
                      </a:endParaRPr>
                    </a:p>
                  </a:txBody>
                  <a:tcPr marL="0" marR="0" marT="0" marB="0" anchor="ctr"/>
                </a:tc>
                <a:extLst>
                  <a:ext uri="{0D108BD9-81ED-4DB2-BD59-A6C34878D82A}">
                    <a16:rowId xmlns:a16="http://schemas.microsoft.com/office/drawing/2014/main" val="2613844907"/>
                  </a:ext>
                </a:extLst>
              </a:tr>
              <a:tr h="184658">
                <a:tc>
                  <a:txBody>
                    <a:bodyPr/>
                    <a:lstStyle/>
                    <a:p>
                      <a:pPr marL="45720" algn="l" rtl="0" eaLnBrk="1" latinLnBrk="0" hangingPunct="1">
                        <a:spcBef>
                          <a:spcPts val="0"/>
                        </a:spcBef>
                        <a:spcAft>
                          <a:spcPts val="0"/>
                        </a:spcAft>
                      </a:pPr>
                      <a:r>
                        <a:rPr lang="en-US" sz="800" kern="1200">
                          <a:effectLst/>
                        </a:rPr>
                        <a:t>Polite</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0.9</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0.4</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-0.9</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0.5</a:t>
                      </a:r>
                      <a:endParaRPr lang="en-US">
                        <a:solidFill>
                          <a:schemeClr val="bg2"/>
                        </a:solidFill>
                        <a:effectLst/>
                      </a:endParaRPr>
                    </a:p>
                  </a:txBody>
                  <a:tcPr marL="0" marR="0" marT="0" marB="0" anchor="ctr"/>
                </a:tc>
                <a:extLst>
                  <a:ext uri="{0D108BD9-81ED-4DB2-BD59-A6C34878D82A}">
                    <a16:rowId xmlns:a16="http://schemas.microsoft.com/office/drawing/2014/main" val="453215506"/>
                  </a:ext>
                </a:extLst>
              </a:tr>
              <a:tr h="184658">
                <a:tc>
                  <a:txBody>
                    <a:bodyPr/>
                    <a:lstStyle/>
                    <a:p>
                      <a:pPr marL="45720" algn="l" rtl="0" eaLnBrk="1" latinLnBrk="0" hangingPunct="1">
                        <a:spcBef>
                          <a:spcPts val="0"/>
                        </a:spcBef>
                        <a:spcAft>
                          <a:spcPts val="0"/>
                        </a:spcAft>
                      </a:pPr>
                      <a:r>
                        <a:rPr lang="en-US" sz="800" kern="1200">
                          <a:effectLst/>
                        </a:rPr>
                        <a:t>Knowledgeable</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0.8</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-0.4</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-0.5</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0.3</a:t>
                      </a:r>
                      <a:endParaRPr lang="en-US">
                        <a:solidFill>
                          <a:schemeClr val="bg2"/>
                        </a:solidFill>
                        <a:effectLst/>
                      </a:endParaRPr>
                    </a:p>
                  </a:txBody>
                  <a:tcPr marL="0" marR="0" marT="0" marB="0" anchor="ctr"/>
                </a:tc>
                <a:extLst>
                  <a:ext uri="{0D108BD9-81ED-4DB2-BD59-A6C34878D82A}">
                    <a16:rowId xmlns:a16="http://schemas.microsoft.com/office/drawing/2014/main" val="4093043280"/>
                  </a:ext>
                </a:extLst>
              </a:tr>
              <a:tr h="184658">
                <a:tc>
                  <a:txBody>
                    <a:bodyPr/>
                    <a:lstStyle/>
                    <a:p>
                      <a:pPr marL="45720" algn="l" rtl="0" eaLnBrk="1" latinLnBrk="0" hangingPunct="1">
                        <a:spcBef>
                          <a:spcPts val="0"/>
                        </a:spcBef>
                        <a:spcAft>
                          <a:spcPts val="0"/>
                        </a:spcAft>
                      </a:pPr>
                      <a:r>
                        <a:rPr lang="en-US" sz="800" kern="1200">
                          <a:effectLst/>
                        </a:rPr>
                        <a:t>Efficient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0.9</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0.5</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-0.4</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tc>
                <a:extLst>
                  <a:ext uri="{0D108BD9-81ED-4DB2-BD59-A6C34878D82A}">
                    <a16:rowId xmlns:a16="http://schemas.microsoft.com/office/drawing/2014/main" val="3953736704"/>
                  </a:ext>
                </a:extLst>
              </a:tr>
              <a:tr h="184658">
                <a:tc>
                  <a:txBody>
                    <a:bodyPr/>
                    <a:lstStyle/>
                    <a:p>
                      <a:pPr marL="45720" algn="l" rtl="0" eaLnBrk="1" latinLnBrk="0" hangingPunct="1">
                        <a:spcBef>
                          <a:spcPts val="0"/>
                        </a:spcBef>
                        <a:spcAft>
                          <a:spcPts val="0"/>
                        </a:spcAft>
                      </a:pPr>
                      <a:r>
                        <a:rPr lang="en-US" sz="800" kern="1200">
                          <a:effectLst/>
                        </a:rPr>
                        <a:t>Well Stocked</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0.7</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0.4</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0.5</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-0.2</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0.8</a:t>
                      </a:r>
                      <a:endParaRPr lang="en-US">
                        <a:solidFill>
                          <a:schemeClr val="bg2"/>
                        </a:solidFill>
                        <a:effectLst/>
                      </a:endParaRPr>
                    </a:p>
                  </a:txBody>
                  <a:tcPr marL="0" marR="0" marT="0" marB="0" anchor="ctr"/>
                </a:tc>
                <a:extLst>
                  <a:ext uri="{0D108BD9-81ED-4DB2-BD59-A6C34878D82A}">
                    <a16:rowId xmlns:a16="http://schemas.microsoft.com/office/drawing/2014/main" val="1530039867"/>
                  </a:ext>
                </a:extLst>
              </a:tr>
              <a:tr h="184658">
                <a:tc>
                  <a:txBody>
                    <a:bodyPr/>
                    <a:lstStyle/>
                    <a:p>
                      <a:pPr marL="45720" algn="l" rtl="0" eaLnBrk="1" latinLnBrk="0" hangingPunct="1">
                        <a:spcBef>
                          <a:spcPts val="0"/>
                        </a:spcBef>
                        <a:spcAft>
                          <a:spcPts val="0"/>
                        </a:spcAft>
                      </a:pPr>
                      <a:r>
                        <a:rPr lang="en-US" sz="800" kern="1200">
                          <a:effectLst/>
                        </a:rPr>
                        <a:t>Nice Layout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0.6</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-0.2</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-0.2</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-0.1</a:t>
                      </a:r>
                      <a:endParaRPr lang="en-US">
                        <a:solidFill>
                          <a:schemeClr val="bg2"/>
                        </a:solidFill>
                        <a:effectLst/>
                      </a:endParaRPr>
                    </a:p>
                  </a:txBody>
                  <a:tcPr marL="0" marR="0" marT="0" marB="0" anchor="ctr"/>
                </a:tc>
                <a:extLst>
                  <a:ext uri="{0D108BD9-81ED-4DB2-BD59-A6C34878D82A}">
                    <a16:rowId xmlns:a16="http://schemas.microsoft.com/office/drawing/2014/main" val="1034052873"/>
                  </a:ext>
                </a:extLst>
              </a:tr>
              <a:tr h="184658">
                <a:tc>
                  <a:txBody>
                    <a:bodyPr/>
                    <a:lstStyle/>
                    <a:p>
                      <a:pPr marL="45720" algn="l" rtl="0" eaLnBrk="1" latinLnBrk="0" hangingPunct="1">
                        <a:spcBef>
                          <a:spcPts val="0"/>
                        </a:spcBef>
                        <a:spcAft>
                          <a:spcPts val="0"/>
                        </a:spcAft>
                      </a:pPr>
                      <a:r>
                        <a:rPr lang="en-US" sz="800" kern="1200">
                          <a:effectLst/>
                        </a:rPr>
                        <a:t>Good Location</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0.8</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-0.2</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tc>
                <a:extLst>
                  <a:ext uri="{0D108BD9-81ED-4DB2-BD59-A6C34878D82A}">
                    <a16:rowId xmlns:a16="http://schemas.microsoft.com/office/drawing/2014/main" val="2009502417"/>
                  </a:ext>
                </a:extLst>
              </a:tr>
              <a:tr h="184658">
                <a:tc>
                  <a:txBody>
                    <a:bodyPr/>
                    <a:lstStyle/>
                    <a:p>
                      <a:pPr marL="45720" algn="l" rtl="0" eaLnBrk="1" latinLnBrk="0" hangingPunct="1">
                        <a:spcBef>
                          <a:spcPts val="0"/>
                        </a:spcBef>
                        <a:spcAft>
                          <a:spcPts val="0"/>
                        </a:spcAft>
                      </a:pPr>
                      <a:r>
                        <a:rPr lang="en-US" sz="800" kern="1200">
                          <a:effectLst/>
                        </a:rPr>
                        <a:t>Eigenvalues</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3.5</a:t>
                      </a:r>
                      <a:endParaRPr lang="en-US" b="1">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1.5</a:t>
                      </a:r>
                      <a:endParaRPr lang="en-US" b="1">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0.4</a:t>
                      </a:r>
                      <a:endParaRPr lang="en-US" b="1">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0.3</a:t>
                      </a:r>
                      <a:endParaRPr lang="en-US" b="1">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0.2</a:t>
                      </a:r>
                      <a:endParaRPr lang="en-US" b="1">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0.1</a:t>
                      </a:r>
                      <a:endParaRPr lang="en-US" b="1">
                        <a:solidFill>
                          <a:schemeClr val="bg2"/>
                        </a:solidFill>
                        <a:effectLst/>
                      </a:endParaRPr>
                    </a:p>
                  </a:txBody>
                  <a:tcPr marL="0" marR="0" marT="0" marB="0" anchor="ctr"/>
                </a:tc>
                <a:extLst>
                  <a:ext uri="{0D108BD9-81ED-4DB2-BD59-A6C34878D82A}">
                    <a16:rowId xmlns:a16="http://schemas.microsoft.com/office/drawing/2014/main" val="2558604223"/>
                  </a:ext>
                </a:extLst>
              </a:tr>
            </a:tbl>
          </a:graphicData>
        </a:graphic>
      </p:graphicFrame>
      <p:graphicFrame>
        <p:nvGraphicFramePr>
          <p:cNvPr id="9" name="Table 8">
            <a:extLst>
              <a:ext uri="{FF2B5EF4-FFF2-40B4-BE49-F238E27FC236}">
                <a16:creationId xmlns:a16="http://schemas.microsoft.com/office/drawing/2014/main" id="{96572536-2E91-4359-AE01-950135268551}"/>
              </a:ext>
            </a:extLst>
          </p:cNvPr>
          <p:cNvGraphicFramePr>
            <a:graphicFrameLocks noGrp="1"/>
          </p:cNvGraphicFramePr>
          <p:nvPr>
            <p:extLst>
              <p:ext uri="{D42A27DB-BD31-4B8C-83A1-F6EECF244321}">
                <p14:modId xmlns:p14="http://schemas.microsoft.com/office/powerpoint/2010/main" val="3202871240"/>
              </p:ext>
            </p:extLst>
          </p:nvPr>
        </p:nvGraphicFramePr>
        <p:xfrm>
          <a:off x="3424027" y="2824718"/>
          <a:ext cx="2365860" cy="1583055"/>
        </p:xfrm>
        <a:graphic>
          <a:graphicData uri="http://schemas.openxmlformats.org/drawingml/2006/table">
            <a:tbl>
              <a:tblPr firstRow="1" firstCol="1" bandRow="1">
                <a:tableStyleId>{5C22544A-7EE6-4342-B048-85BDC9FD1C3A}</a:tableStyleId>
              </a:tblPr>
              <a:tblGrid>
                <a:gridCol w="837314">
                  <a:extLst>
                    <a:ext uri="{9D8B030D-6E8A-4147-A177-3AD203B41FA5}">
                      <a16:colId xmlns:a16="http://schemas.microsoft.com/office/drawing/2014/main" val="1885045864"/>
                    </a:ext>
                  </a:extLst>
                </a:gridCol>
                <a:gridCol w="744012">
                  <a:extLst>
                    <a:ext uri="{9D8B030D-6E8A-4147-A177-3AD203B41FA5}">
                      <a16:colId xmlns:a16="http://schemas.microsoft.com/office/drawing/2014/main" val="516131527"/>
                    </a:ext>
                  </a:extLst>
                </a:gridCol>
                <a:gridCol w="784534">
                  <a:extLst>
                    <a:ext uri="{9D8B030D-6E8A-4147-A177-3AD203B41FA5}">
                      <a16:colId xmlns:a16="http://schemas.microsoft.com/office/drawing/2014/main" val="435865442"/>
                    </a:ext>
                  </a:extLst>
                </a:gridCol>
              </a:tblGrid>
              <a:tr h="231267">
                <a:tc>
                  <a:txBody>
                    <a:bodyPr/>
                    <a:lstStyle/>
                    <a:p>
                      <a:pPr marL="0" algn="l" rtl="0" eaLnBrk="1" latinLnBrk="0" hangingPunct="1">
                        <a:spcBef>
                          <a:spcPts val="0"/>
                        </a:spcBef>
                        <a:spcAft>
                          <a:spcPts val="0"/>
                        </a:spcAft>
                      </a:pPr>
                      <a:endParaRPr lang="en-CA">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PComponent1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PComponent2</a:t>
                      </a:r>
                      <a:endParaRPr lang="en-US">
                        <a:effectLst/>
                      </a:endParaRPr>
                    </a:p>
                  </a:txBody>
                  <a:tcPr marL="0" marR="0" marT="0" marB="0" anchor="ctr"/>
                </a:tc>
                <a:extLst>
                  <a:ext uri="{0D108BD9-81ED-4DB2-BD59-A6C34878D82A}">
                    <a16:rowId xmlns:a16="http://schemas.microsoft.com/office/drawing/2014/main" val="315171976"/>
                  </a:ext>
                </a:extLst>
              </a:tr>
              <a:tr h="184658">
                <a:tc>
                  <a:txBody>
                    <a:bodyPr/>
                    <a:lstStyle/>
                    <a:p>
                      <a:pPr marL="45720" algn="l" rtl="0" eaLnBrk="1" latinLnBrk="0" hangingPunct="1">
                        <a:spcBef>
                          <a:spcPts val="0"/>
                        </a:spcBef>
                        <a:spcAft>
                          <a:spcPts val="0"/>
                        </a:spcAft>
                      </a:pPr>
                      <a:r>
                        <a:rPr lang="en-US" sz="800" kern="1200">
                          <a:effectLst/>
                        </a:rPr>
                        <a:t>Polite</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0.035</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0.114</a:t>
                      </a:r>
                      <a:endParaRPr lang="en-US">
                        <a:solidFill>
                          <a:schemeClr val="bg2"/>
                        </a:solidFill>
                        <a:effectLst/>
                      </a:endParaRPr>
                    </a:p>
                  </a:txBody>
                  <a:tcPr marL="0" marR="0" marT="0" marB="0" anchor="ctr"/>
                </a:tc>
                <a:extLst>
                  <a:ext uri="{0D108BD9-81ED-4DB2-BD59-A6C34878D82A}">
                    <a16:rowId xmlns:a16="http://schemas.microsoft.com/office/drawing/2014/main" val="3199332907"/>
                  </a:ext>
                </a:extLst>
              </a:tr>
              <a:tr h="184658">
                <a:tc>
                  <a:txBody>
                    <a:bodyPr/>
                    <a:lstStyle/>
                    <a:p>
                      <a:pPr marL="45720" algn="l" rtl="0" eaLnBrk="1" latinLnBrk="0" hangingPunct="1">
                        <a:spcBef>
                          <a:spcPts val="0"/>
                        </a:spcBef>
                        <a:spcAft>
                          <a:spcPts val="0"/>
                        </a:spcAft>
                      </a:pPr>
                      <a:r>
                        <a:rPr lang="en-US" sz="800" kern="1200">
                          <a:effectLst/>
                        </a:rPr>
                        <a:t>Knowledgeable</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0.047</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0.567</a:t>
                      </a:r>
                      <a:endParaRPr lang="en-US">
                        <a:solidFill>
                          <a:schemeClr val="bg2"/>
                        </a:solidFill>
                        <a:effectLst/>
                      </a:endParaRPr>
                    </a:p>
                  </a:txBody>
                  <a:tcPr marL="0" marR="0" marT="0" marB="0" anchor="ctr"/>
                </a:tc>
                <a:extLst>
                  <a:ext uri="{0D108BD9-81ED-4DB2-BD59-A6C34878D82A}">
                    <a16:rowId xmlns:a16="http://schemas.microsoft.com/office/drawing/2014/main" val="900603122"/>
                  </a:ext>
                </a:extLst>
              </a:tr>
              <a:tr h="184658">
                <a:tc>
                  <a:txBody>
                    <a:bodyPr/>
                    <a:lstStyle/>
                    <a:p>
                      <a:pPr marL="45720" algn="l" rtl="0" eaLnBrk="1" latinLnBrk="0" hangingPunct="1">
                        <a:spcBef>
                          <a:spcPts val="0"/>
                        </a:spcBef>
                        <a:spcAft>
                          <a:spcPts val="0"/>
                        </a:spcAft>
                      </a:pPr>
                      <a:r>
                        <a:rPr lang="en-US" sz="800" kern="1200">
                          <a:effectLst/>
                        </a:rPr>
                        <a:t>Efficient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0.271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0.815</a:t>
                      </a:r>
                      <a:endParaRPr lang="en-US">
                        <a:solidFill>
                          <a:schemeClr val="bg2"/>
                        </a:solidFill>
                        <a:effectLst/>
                      </a:endParaRPr>
                    </a:p>
                  </a:txBody>
                  <a:tcPr marL="0" marR="0" marT="0" marB="0" anchor="ctr"/>
                </a:tc>
                <a:extLst>
                  <a:ext uri="{0D108BD9-81ED-4DB2-BD59-A6C34878D82A}">
                    <a16:rowId xmlns:a16="http://schemas.microsoft.com/office/drawing/2014/main" val="2961097125"/>
                  </a:ext>
                </a:extLst>
              </a:tr>
              <a:tr h="184658">
                <a:tc>
                  <a:txBody>
                    <a:bodyPr/>
                    <a:lstStyle/>
                    <a:p>
                      <a:pPr marL="45720" algn="l" rtl="0" eaLnBrk="1" latinLnBrk="0" hangingPunct="1">
                        <a:spcBef>
                          <a:spcPts val="0"/>
                        </a:spcBef>
                        <a:spcAft>
                          <a:spcPts val="0"/>
                        </a:spcAft>
                      </a:pPr>
                      <a:r>
                        <a:rPr lang="en-US" sz="800" kern="1200">
                          <a:effectLst/>
                        </a:rPr>
                        <a:t>Well Stocked</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0.550</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-0.016</a:t>
                      </a:r>
                      <a:endParaRPr lang="en-US">
                        <a:solidFill>
                          <a:schemeClr val="bg2"/>
                        </a:solidFill>
                        <a:effectLst/>
                      </a:endParaRPr>
                    </a:p>
                  </a:txBody>
                  <a:tcPr marL="0" marR="0" marT="0" marB="0" anchor="ctr"/>
                </a:tc>
                <a:extLst>
                  <a:ext uri="{0D108BD9-81ED-4DB2-BD59-A6C34878D82A}">
                    <a16:rowId xmlns:a16="http://schemas.microsoft.com/office/drawing/2014/main" val="2435024235"/>
                  </a:ext>
                </a:extLst>
              </a:tr>
              <a:tr h="184658">
                <a:tc>
                  <a:txBody>
                    <a:bodyPr/>
                    <a:lstStyle/>
                    <a:p>
                      <a:pPr marL="45720" algn="l" rtl="0" eaLnBrk="1" latinLnBrk="0" hangingPunct="1">
                        <a:spcBef>
                          <a:spcPts val="0"/>
                        </a:spcBef>
                        <a:spcAft>
                          <a:spcPts val="0"/>
                        </a:spcAft>
                      </a:pPr>
                      <a:r>
                        <a:rPr lang="en-US" sz="800" kern="1200">
                          <a:effectLst/>
                        </a:rPr>
                        <a:t>Nice Layout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0.534</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-0.024</a:t>
                      </a:r>
                      <a:endParaRPr lang="en-US">
                        <a:solidFill>
                          <a:schemeClr val="bg2"/>
                        </a:solidFill>
                        <a:effectLst/>
                      </a:endParaRPr>
                    </a:p>
                  </a:txBody>
                  <a:tcPr marL="0" marR="0" marT="0" marB="0" anchor="ctr"/>
                </a:tc>
                <a:extLst>
                  <a:ext uri="{0D108BD9-81ED-4DB2-BD59-A6C34878D82A}">
                    <a16:rowId xmlns:a16="http://schemas.microsoft.com/office/drawing/2014/main" val="3089151771"/>
                  </a:ext>
                </a:extLst>
              </a:tr>
              <a:tr h="184658">
                <a:tc>
                  <a:txBody>
                    <a:bodyPr/>
                    <a:lstStyle/>
                    <a:p>
                      <a:pPr marL="45720" algn="l" rtl="0" eaLnBrk="1" latinLnBrk="0" hangingPunct="1">
                        <a:spcBef>
                          <a:spcPts val="0"/>
                        </a:spcBef>
                        <a:spcAft>
                          <a:spcPts val="0"/>
                        </a:spcAft>
                      </a:pPr>
                      <a:r>
                        <a:rPr lang="en-US" sz="800" kern="1200">
                          <a:effectLst/>
                        </a:rPr>
                        <a:t>Good Location</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0.540</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-0.003</a:t>
                      </a:r>
                      <a:endParaRPr lang="en-US">
                        <a:solidFill>
                          <a:schemeClr val="bg2"/>
                        </a:solidFill>
                        <a:effectLst/>
                      </a:endParaRPr>
                    </a:p>
                  </a:txBody>
                  <a:tcPr marL="0" marR="0" marT="0" marB="0" anchor="ctr"/>
                </a:tc>
                <a:extLst>
                  <a:ext uri="{0D108BD9-81ED-4DB2-BD59-A6C34878D82A}">
                    <a16:rowId xmlns:a16="http://schemas.microsoft.com/office/drawing/2014/main" val="1338321948"/>
                  </a:ext>
                </a:extLst>
              </a:tr>
              <a:tr h="184658">
                <a:tc>
                  <a:txBody>
                    <a:bodyPr/>
                    <a:lstStyle/>
                    <a:p>
                      <a:pPr marL="45720" algn="l" rtl="0" eaLnBrk="1" latinLnBrk="0" hangingPunct="1">
                        <a:spcBef>
                          <a:spcPts val="0"/>
                        </a:spcBef>
                        <a:spcAft>
                          <a:spcPts val="0"/>
                        </a:spcAft>
                      </a:pPr>
                      <a:r>
                        <a:rPr lang="en-US" sz="800">
                          <a:effectLst/>
                        </a:rPr>
                        <a:t>Constant Coefficient</a:t>
                      </a:r>
                    </a:p>
                  </a:txBody>
                  <a:tcPr marL="0" marR="0" marT="0" marB="0" anchor="ctr"/>
                </a:tc>
                <a:tc>
                  <a:txBody>
                    <a:bodyPr/>
                    <a:lstStyle/>
                    <a:p>
                      <a:pPr marL="0" algn="ctr" rtl="0" eaLnBrk="1" latinLnBrk="0" hangingPunct="1">
                        <a:spcBef>
                          <a:spcPts val="0"/>
                        </a:spcBef>
                        <a:spcAft>
                          <a:spcPts val="0"/>
                        </a:spcAft>
                      </a:pPr>
                      <a:r>
                        <a:rPr lang="en-US" sz="800">
                          <a:solidFill>
                            <a:schemeClr val="bg2"/>
                          </a:solidFill>
                          <a:effectLst/>
                        </a:rPr>
                        <a:t>-5.843</a:t>
                      </a:r>
                    </a:p>
                  </a:txBody>
                  <a:tcPr marL="0" marR="0" marT="0" marB="0" anchor="ctr"/>
                </a:tc>
                <a:tc>
                  <a:txBody>
                    <a:bodyPr/>
                    <a:lstStyle/>
                    <a:p>
                      <a:pPr marL="0" algn="ctr" rtl="0" eaLnBrk="1" latinLnBrk="0" hangingPunct="1">
                        <a:spcBef>
                          <a:spcPts val="0"/>
                        </a:spcBef>
                        <a:spcAft>
                          <a:spcPts val="0"/>
                        </a:spcAft>
                      </a:pPr>
                      <a:r>
                        <a:rPr lang="en-US" sz="800">
                          <a:solidFill>
                            <a:schemeClr val="bg2"/>
                          </a:solidFill>
                          <a:effectLst/>
                        </a:rPr>
                        <a:t>0.824</a:t>
                      </a:r>
                    </a:p>
                  </a:txBody>
                  <a:tcPr marL="0" marR="0" marT="0" marB="0" anchor="ctr"/>
                </a:tc>
                <a:extLst>
                  <a:ext uri="{0D108BD9-81ED-4DB2-BD59-A6C34878D82A}">
                    <a16:rowId xmlns:a16="http://schemas.microsoft.com/office/drawing/2014/main" val="775095091"/>
                  </a:ext>
                </a:extLst>
              </a:tr>
            </a:tbl>
          </a:graphicData>
        </a:graphic>
      </p:graphicFrame>
      <p:sp>
        <p:nvSpPr>
          <p:cNvPr id="3" name="Rectangle: Rounded Corners 2">
            <a:extLst>
              <a:ext uri="{FF2B5EF4-FFF2-40B4-BE49-F238E27FC236}">
                <a16:creationId xmlns:a16="http://schemas.microsoft.com/office/drawing/2014/main" id="{8A25B62F-0960-435B-B6B6-087AAA8203F9}"/>
              </a:ext>
            </a:extLst>
          </p:cNvPr>
          <p:cNvSpPr/>
          <p:nvPr/>
        </p:nvSpPr>
        <p:spPr>
          <a:xfrm>
            <a:off x="4285593" y="2351032"/>
            <a:ext cx="1504293" cy="183931"/>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BDB9DA5-3340-44F0-AF85-618CEF0BEC60}"/>
              </a:ext>
            </a:extLst>
          </p:cNvPr>
          <p:cNvSpPr>
            <a:spLocks noGrp="1"/>
          </p:cNvSpPr>
          <p:nvPr>
            <p:ph type="sldNum" sz="quarter" idx="10"/>
          </p:nvPr>
        </p:nvSpPr>
        <p:spPr/>
        <p:txBody>
          <a:bodyPr/>
          <a:lstStyle/>
          <a:p>
            <a:fld id="{C51B5984-C094-0A42-BFB6-9F57449A1222}" type="slidenum">
              <a:rPr lang="en-US" dirty="0" smtClean="0"/>
              <a:pPr/>
              <a:t>421</a:t>
            </a:fld>
            <a:endParaRPr lang="en-US"/>
          </a:p>
        </p:txBody>
      </p:sp>
    </p:spTree>
    <p:custDataLst>
      <p:tags r:id="rId1"/>
    </p:custDataLst>
    <p:extLst>
      <p:ext uri="{BB962C8B-B14F-4D97-AF65-F5344CB8AC3E}">
        <p14:creationId xmlns:p14="http://schemas.microsoft.com/office/powerpoint/2010/main" val="203178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Text Placeholder 4">
            <a:extLst>
              <a:ext uri="{FF2B5EF4-FFF2-40B4-BE49-F238E27FC236}">
                <a16:creationId xmlns:a16="http://schemas.microsoft.com/office/drawing/2014/main" id="{786D998D-7F93-47AB-B27D-E480BE51C2F2}"/>
              </a:ext>
            </a:extLst>
          </p:cNvPr>
          <p:cNvSpPr>
            <a:spLocks noGrp="1"/>
          </p:cNvSpPr>
          <p:nvPr>
            <p:ph type="body" sz="quarter" idx="11"/>
          </p:nvPr>
        </p:nvSpPr>
        <p:spPr>
          <a:xfrm>
            <a:off x="457200" y="975278"/>
            <a:ext cx="5117052" cy="3445524"/>
          </a:xfrm>
        </p:spPr>
        <p:txBody>
          <a:bodyPr vert="horz" lIns="91440" tIns="45720" rIns="91440" bIns="45720" rtlCol="0" anchor="t">
            <a:noAutofit/>
          </a:bodyPr>
          <a:lstStyle/>
          <a:p>
            <a:pPr>
              <a:spcAft>
                <a:spcPts val="300"/>
              </a:spcAft>
              <a:buClrTx/>
              <a:defRPr/>
            </a:pPr>
            <a:r>
              <a:rPr lang="en-CA">
                <a:solidFill>
                  <a:srgbClr val="000000"/>
                </a:solidFill>
                <a:cs typeface="Arial"/>
              </a:rPr>
              <a:t>Simple Example</a:t>
            </a:r>
          </a:p>
          <a:p>
            <a:pPr lvl="1">
              <a:spcAft>
                <a:spcPts val="300"/>
              </a:spcAft>
              <a:buClrTx/>
              <a:defRPr/>
            </a:pPr>
            <a:r>
              <a:rPr lang="en-CA">
                <a:latin typeface="Arial"/>
                <a:cs typeface="Arial"/>
              </a:rPr>
              <a:t>Set of linear equations can be generated based on components</a:t>
            </a:r>
          </a:p>
          <a:p>
            <a:pPr lvl="2">
              <a:spcAft>
                <a:spcPts val="0"/>
              </a:spcAft>
              <a:buClrTx/>
              <a:defRPr/>
            </a:pPr>
            <a:r>
              <a:rPr lang="en-CA" i="1">
                <a:latin typeface="Arial"/>
                <a:cs typeface="Arial"/>
              </a:rPr>
              <a:t>PComponent1 = 0.035 * Polite + 0.047 * Knowledgeable + 0.271 * Efficient + 0.55 Well Stocked + 0.534 * Nice Layout + 0.540 * Good Location - 5.843</a:t>
            </a:r>
            <a:endParaRPr lang="en-CA">
              <a:latin typeface="Arial"/>
              <a:cs typeface="Arial"/>
            </a:endParaRPr>
          </a:p>
          <a:p>
            <a:pPr lvl="2">
              <a:spcAft>
                <a:spcPts val="0"/>
              </a:spcAft>
              <a:buClrTx/>
              <a:defRPr/>
            </a:pPr>
            <a:endParaRPr lang="en-CA">
              <a:latin typeface="Arial"/>
              <a:cs typeface="Arial"/>
            </a:endParaRPr>
          </a:p>
          <a:p>
            <a:pPr lvl="2">
              <a:spcAft>
                <a:spcPts val="0"/>
              </a:spcAft>
              <a:buClrTx/>
              <a:defRPr/>
            </a:pPr>
            <a:r>
              <a:rPr lang="en-CA" i="1">
                <a:latin typeface="Arial"/>
                <a:cs typeface="Arial"/>
              </a:rPr>
              <a:t>PComponent2 = 0.114 * Polite + 0.567 * Knowledgeable + 0.815 * Efficient - 0.016 Well Stocked - 0.024 * Nice Layout - 0.003 * Good Location + 0.824</a:t>
            </a:r>
            <a:endParaRPr lang="en-CA">
              <a:latin typeface="Arial" panose="020B0604020202020204" pitchFamily="34" charset="0"/>
            </a:endParaRPr>
          </a:p>
          <a:p>
            <a:pPr lvl="1">
              <a:spcAft>
                <a:spcPts val="300"/>
              </a:spcAft>
              <a:buClrTx/>
              <a:defRPr/>
            </a:pPr>
            <a:endParaRPr lang="en-CA">
              <a:latin typeface="Arial"/>
              <a:cs typeface="Arial"/>
            </a:endParaRPr>
          </a:p>
          <a:p>
            <a:pPr lvl="1">
              <a:spcAft>
                <a:spcPts val="300"/>
              </a:spcAft>
              <a:buClrTx/>
              <a:defRPr/>
            </a:pPr>
            <a:r>
              <a:rPr lang="en-CA">
                <a:latin typeface="Arial"/>
                <a:cs typeface="Arial"/>
              </a:rPr>
              <a:t>Expressed in matrix form</a:t>
            </a:r>
            <a:endParaRPr lang="en-CA"/>
          </a:p>
          <a:p>
            <a:pPr lvl="2">
              <a:spcAft>
                <a:spcPts val="300"/>
              </a:spcAft>
              <a:buClrTx/>
              <a:defRPr/>
            </a:pPr>
            <a:r>
              <a:rPr lang="en-CA">
                <a:ea typeface="+mn-lt"/>
                <a:cs typeface="+mn-lt"/>
              </a:rPr>
              <a:t>Once the principal components are computed, the calculated expressions can be exported to a file from </a:t>
            </a:r>
            <a:r>
              <a:rPr lang="en-CA" b="1">
                <a:ea typeface="+mn-lt"/>
                <a:cs typeface="+mn-lt"/>
              </a:rPr>
              <a:t>Tools | Calculation From PCA</a:t>
            </a:r>
            <a:endParaRPr lang="en-CA" b="1">
              <a:latin typeface="Arial" panose="020B0604020202020204" pitchFamily="34" charset="0"/>
            </a:endParaRPr>
          </a:p>
          <a:p>
            <a:pPr lvl="1">
              <a:spcAft>
                <a:spcPts val="300"/>
              </a:spcAft>
            </a:pPr>
            <a:r>
              <a:rPr lang="en-CA">
                <a:latin typeface="Arial"/>
                <a:cs typeface="Arial"/>
              </a:rPr>
              <a:t>Demo</a:t>
            </a:r>
            <a:endParaRPr lang="en-CA"/>
          </a:p>
          <a:p>
            <a:endParaRPr lang="en-CA"/>
          </a:p>
        </p:txBody>
      </p:sp>
      <p:sp>
        <p:nvSpPr>
          <p:cNvPr id="2" name="Title 1">
            <a:extLst>
              <a:ext uri="{FF2B5EF4-FFF2-40B4-BE49-F238E27FC236}">
                <a16:creationId xmlns:a16="http://schemas.microsoft.com/office/drawing/2014/main" id="{8C215264-0BE6-40B7-88CC-6826E5647071}"/>
              </a:ext>
            </a:extLst>
          </p:cNvPr>
          <p:cNvSpPr>
            <a:spLocks noGrp="1"/>
          </p:cNvSpPr>
          <p:nvPr>
            <p:ph type="title"/>
          </p:nvPr>
        </p:nvSpPr>
        <p:spPr/>
        <p:txBody>
          <a:bodyPr/>
          <a:lstStyle/>
          <a:p>
            <a:r>
              <a:rPr lang="en-CA"/>
              <a:t>Component Equations </a:t>
            </a:r>
          </a:p>
        </p:txBody>
      </p:sp>
      <p:graphicFrame>
        <p:nvGraphicFramePr>
          <p:cNvPr id="4" name="Table 3">
            <a:extLst>
              <a:ext uri="{FF2B5EF4-FFF2-40B4-BE49-F238E27FC236}">
                <a16:creationId xmlns:a16="http://schemas.microsoft.com/office/drawing/2014/main" id="{44D0A882-F5D3-4F36-A24C-7684F244D963}"/>
              </a:ext>
            </a:extLst>
          </p:cNvPr>
          <p:cNvGraphicFramePr>
            <a:graphicFrameLocks noGrp="1"/>
          </p:cNvGraphicFramePr>
          <p:nvPr>
            <p:extLst>
              <p:ext uri="{D42A27DB-BD31-4B8C-83A1-F6EECF244321}">
                <p14:modId xmlns:p14="http://schemas.microsoft.com/office/powerpoint/2010/main" val="4135704297"/>
              </p:ext>
            </p:extLst>
          </p:nvPr>
        </p:nvGraphicFramePr>
        <p:xfrm>
          <a:off x="5987195" y="755869"/>
          <a:ext cx="2492025" cy="1583055"/>
        </p:xfrm>
        <a:graphic>
          <a:graphicData uri="http://schemas.openxmlformats.org/drawingml/2006/table">
            <a:tbl>
              <a:tblPr firstRow="1" firstCol="1" bandRow="1">
                <a:tableStyleId>{5C22544A-7EE6-4342-B048-85BDC9FD1C3A}</a:tableStyleId>
              </a:tblPr>
              <a:tblGrid>
                <a:gridCol w="852195">
                  <a:extLst>
                    <a:ext uri="{9D8B030D-6E8A-4147-A177-3AD203B41FA5}">
                      <a16:colId xmlns:a16="http://schemas.microsoft.com/office/drawing/2014/main" val="2874040507"/>
                    </a:ext>
                  </a:extLst>
                </a:gridCol>
                <a:gridCol w="813459">
                  <a:extLst>
                    <a:ext uri="{9D8B030D-6E8A-4147-A177-3AD203B41FA5}">
                      <a16:colId xmlns:a16="http://schemas.microsoft.com/office/drawing/2014/main" val="1162872087"/>
                    </a:ext>
                  </a:extLst>
                </a:gridCol>
                <a:gridCol w="826371">
                  <a:extLst>
                    <a:ext uri="{9D8B030D-6E8A-4147-A177-3AD203B41FA5}">
                      <a16:colId xmlns:a16="http://schemas.microsoft.com/office/drawing/2014/main" val="1305061092"/>
                    </a:ext>
                  </a:extLst>
                </a:gridCol>
              </a:tblGrid>
              <a:tr h="231267">
                <a:tc>
                  <a:txBody>
                    <a:bodyPr/>
                    <a:lstStyle/>
                    <a:p>
                      <a:pPr marL="0" algn="l" rtl="0" eaLnBrk="1" latinLnBrk="0" hangingPunct="1">
                        <a:spcBef>
                          <a:spcPts val="0"/>
                        </a:spcBef>
                        <a:spcAft>
                          <a:spcPts val="0"/>
                        </a:spcAft>
                      </a:pPr>
                      <a:endParaRPr lang="en-CA">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PComponent1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PComponent2</a:t>
                      </a:r>
                      <a:endParaRPr lang="en-US">
                        <a:effectLst/>
                      </a:endParaRPr>
                    </a:p>
                  </a:txBody>
                  <a:tcPr marL="0" marR="0" marT="0" marB="0" anchor="ctr"/>
                </a:tc>
                <a:extLst>
                  <a:ext uri="{0D108BD9-81ED-4DB2-BD59-A6C34878D82A}">
                    <a16:rowId xmlns:a16="http://schemas.microsoft.com/office/drawing/2014/main" val="2171973608"/>
                  </a:ext>
                </a:extLst>
              </a:tr>
              <a:tr h="184658">
                <a:tc>
                  <a:txBody>
                    <a:bodyPr/>
                    <a:lstStyle/>
                    <a:p>
                      <a:pPr marL="91440" algn="l" rtl="0" eaLnBrk="1" latinLnBrk="0" hangingPunct="1">
                        <a:spcBef>
                          <a:spcPts val="0"/>
                        </a:spcBef>
                        <a:spcAft>
                          <a:spcPts val="0"/>
                        </a:spcAft>
                      </a:pPr>
                      <a:r>
                        <a:rPr lang="en-US" sz="800" kern="1200">
                          <a:effectLst/>
                        </a:rPr>
                        <a:t>Polite</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0.035</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0.114</a:t>
                      </a:r>
                      <a:endParaRPr lang="en-US">
                        <a:solidFill>
                          <a:schemeClr val="bg2"/>
                        </a:solidFill>
                        <a:effectLst/>
                      </a:endParaRPr>
                    </a:p>
                  </a:txBody>
                  <a:tcPr marL="0" marR="0" marT="0" marB="0" anchor="ctr"/>
                </a:tc>
                <a:extLst>
                  <a:ext uri="{0D108BD9-81ED-4DB2-BD59-A6C34878D82A}">
                    <a16:rowId xmlns:a16="http://schemas.microsoft.com/office/drawing/2014/main" val="3871275492"/>
                  </a:ext>
                </a:extLst>
              </a:tr>
              <a:tr h="184658">
                <a:tc>
                  <a:txBody>
                    <a:bodyPr/>
                    <a:lstStyle/>
                    <a:p>
                      <a:pPr marL="91440" algn="l" rtl="0" eaLnBrk="1" latinLnBrk="0" hangingPunct="1">
                        <a:spcBef>
                          <a:spcPts val="0"/>
                        </a:spcBef>
                        <a:spcAft>
                          <a:spcPts val="0"/>
                        </a:spcAft>
                      </a:pPr>
                      <a:r>
                        <a:rPr lang="en-US" sz="800" kern="1200">
                          <a:effectLst/>
                        </a:rPr>
                        <a:t>Knowledgeable</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0.047</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0.567</a:t>
                      </a:r>
                      <a:endParaRPr lang="en-US">
                        <a:solidFill>
                          <a:schemeClr val="bg2"/>
                        </a:solidFill>
                        <a:effectLst/>
                      </a:endParaRPr>
                    </a:p>
                  </a:txBody>
                  <a:tcPr marL="0" marR="0" marT="0" marB="0" anchor="ctr"/>
                </a:tc>
                <a:extLst>
                  <a:ext uri="{0D108BD9-81ED-4DB2-BD59-A6C34878D82A}">
                    <a16:rowId xmlns:a16="http://schemas.microsoft.com/office/drawing/2014/main" val="2625158659"/>
                  </a:ext>
                </a:extLst>
              </a:tr>
              <a:tr h="184658">
                <a:tc>
                  <a:txBody>
                    <a:bodyPr/>
                    <a:lstStyle/>
                    <a:p>
                      <a:pPr marL="91440" algn="l" rtl="0" eaLnBrk="1" latinLnBrk="0" hangingPunct="1">
                        <a:spcBef>
                          <a:spcPts val="0"/>
                        </a:spcBef>
                        <a:spcAft>
                          <a:spcPts val="0"/>
                        </a:spcAft>
                      </a:pPr>
                      <a:r>
                        <a:rPr lang="en-US" sz="800" kern="1200">
                          <a:effectLst/>
                        </a:rPr>
                        <a:t>Efficient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0.271</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0.815</a:t>
                      </a:r>
                      <a:endParaRPr lang="en-US">
                        <a:solidFill>
                          <a:schemeClr val="bg2"/>
                        </a:solidFill>
                        <a:effectLst/>
                      </a:endParaRPr>
                    </a:p>
                  </a:txBody>
                  <a:tcPr marL="0" marR="0" marT="0" marB="0" anchor="ctr"/>
                </a:tc>
                <a:extLst>
                  <a:ext uri="{0D108BD9-81ED-4DB2-BD59-A6C34878D82A}">
                    <a16:rowId xmlns:a16="http://schemas.microsoft.com/office/drawing/2014/main" val="2853029347"/>
                  </a:ext>
                </a:extLst>
              </a:tr>
              <a:tr h="184658">
                <a:tc>
                  <a:txBody>
                    <a:bodyPr/>
                    <a:lstStyle/>
                    <a:p>
                      <a:pPr marL="91440" algn="l" rtl="0" eaLnBrk="1" latinLnBrk="0" hangingPunct="1">
                        <a:spcBef>
                          <a:spcPts val="0"/>
                        </a:spcBef>
                        <a:spcAft>
                          <a:spcPts val="0"/>
                        </a:spcAft>
                      </a:pPr>
                      <a:r>
                        <a:rPr lang="en-US" sz="800" kern="1200">
                          <a:effectLst/>
                        </a:rPr>
                        <a:t>Well Stocked</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0.550</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-0.016</a:t>
                      </a:r>
                      <a:endParaRPr lang="en-US">
                        <a:solidFill>
                          <a:schemeClr val="bg2"/>
                        </a:solidFill>
                        <a:effectLst/>
                      </a:endParaRPr>
                    </a:p>
                  </a:txBody>
                  <a:tcPr marL="0" marR="0" marT="0" marB="0" anchor="ctr"/>
                </a:tc>
                <a:extLst>
                  <a:ext uri="{0D108BD9-81ED-4DB2-BD59-A6C34878D82A}">
                    <a16:rowId xmlns:a16="http://schemas.microsoft.com/office/drawing/2014/main" val="976776005"/>
                  </a:ext>
                </a:extLst>
              </a:tr>
              <a:tr h="184658">
                <a:tc>
                  <a:txBody>
                    <a:bodyPr/>
                    <a:lstStyle/>
                    <a:p>
                      <a:pPr marL="91440" algn="l" rtl="0" eaLnBrk="1" latinLnBrk="0" hangingPunct="1">
                        <a:spcBef>
                          <a:spcPts val="0"/>
                        </a:spcBef>
                        <a:spcAft>
                          <a:spcPts val="0"/>
                        </a:spcAft>
                      </a:pPr>
                      <a:r>
                        <a:rPr lang="en-US" sz="800" kern="1200">
                          <a:effectLst/>
                        </a:rPr>
                        <a:t>Nice Layout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0.534</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-0.024</a:t>
                      </a:r>
                      <a:endParaRPr lang="en-US">
                        <a:solidFill>
                          <a:schemeClr val="bg2"/>
                        </a:solidFill>
                        <a:effectLst/>
                      </a:endParaRPr>
                    </a:p>
                  </a:txBody>
                  <a:tcPr marL="0" marR="0" marT="0" marB="0" anchor="ctr"/>
                </a:tc>
                <a:extLst>
                  <a:ext uri="{0D108BD9-81ED-4DB2-BD59-A6C34878D82A}">
                    <a16:rowId xmlns:a16="http://schemas.microsoft.com/office/drawing/2014/main" val="412004684"/>
                  </a:ext>
                </a:extLst>
              </a:tr>
              <a:tr h="184658">
                <a:tc>
                  <a:txBody>
                    <a:bodyPr/>
                    <a:lstStyle/>
                    <a:p>
                      <a:pPr marL="91440" algn="l" rtl="0" eaLnBrk="1" latinLnBrk="0" hangingPunct="1">
                        <a:spcBef>
                          <a:spcPts val="0"/>
                        </a:spcBef>
                        <a:spcAft>
                          <a:spcPts val="0"/>
                        </a:spcAft>
                      </a:pPr>
                      <a:r>
                        <a:rPr lang="en-US" sz="800" kern="1200">
                          <a:effectLst/>
                        </a:rPr>
                        <a:t>Good Location</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0.540</a:t>
                      </a:r>
                      <a:endParaRPr lang="en-US">
                        <a:solidFill>
                          <a:schemeClr val="bg2"/>
                        </a:solidFill>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-0.003</a:t>
                      </a:r>
                      <a:endParaRPr lang="en-US">
                        <a:solidFill>
                          <a:schemeClr val="bg2"/>
                        </a:solidFill>
                        <a:effectLst/>
                      </a:endParaRPr>
                    </a:p>
                  </a:txBody>
                  <a:tcPr marL="0" marR="0" marT="0" marB="0" anchor="ctr"/>
                </a:tc>
                <a:extLst>
                  <a:ext uri="{0D108BD9-81ED-4DB2-BD59-A6C34878D82A}">
                    <a16:rowId xmlns:a16="http://schemas.microsoft.com/office/drawing/2014/main" val="204263574"/>
                  </a:ext>
                </a:extLst>
              </a:tr>
              <a:tr h="184658">
                <a:tc>
                  <a:txBody>
                    <a:bodyPr/>
                    <a:lstStyle/>
                    <a:p>
                      <a:pPr marL="45720" algn="l" rtl="0" eaLnBrk="1" latinLnBrk="0" hangingPunct="1">
                        <a:spcBef>
                          <a:spcPts val="0"/>
                        </a:spcBef>
                        <a:spcAft>
                          <a:spcPts val="0"/>
                        </a:spcAft>
                      </a:pPr>
                      <a:r>
                        <a:rPr lang="en-US" sz="800">
                          <a:effectLst/>
                        </a:rPr>
                        <a:t>Constant Coefficient</a:t>
                      </a:r>
                    </a:p>
                  </a:txBody>
                  <a:tcPr marL="0" marR="0" marT="0" marB="0" anchor="ctr"/>
                </a:tc>
                <a:tc>
                  <a:txBody>
                    <a:bodyPr/>
                    <a:lstStyle/>
                    <a:p>
                      <a:pPr marL="0" algn="ctr" rtl="0" eaLnBrk="1" latinLnBrk="0" hangingPunct="1">
                        <a:spcBef>
                          <a:spcPts val="0"/>
                        </a:spcBef>
                        <a:spcAft>
                          <a:spcPts val="0"/>
                        </a:spcAft>
                      </a:pPr>
                      <a:r>
                        <a:rPr lang="en-US" sz="800">
                          <a:solidFill>
                            <a:schemeClr val="bg2"/>
                          </a:solidFill>
                          <a:effectLst/>
                        </a:rPr>
                        <a:t>-5.843</a:t>
                      </a:r>
                    </a:p>
                  </a:txBody>
                  <a:tcPr marL="0" marR="0" marT="0" marB="0" anchor="ctr"/>
                </a:tc>
                <a:tc>
                  <a:txBody>
                    <a:bodyPr/>
                    <a:lstStyle/>
                    <a:p>
                      <a:pPr marL="0" algn="ctr" rtl="0" eaLnBrk="1" latinLnBrk="0" hangingPunct="1">
                        <a:spcBef>
                          <a:spcPts val="0"/>
                        </a:spcBef>
                        <a:spcAft>
                          <a:spcPts val="0"/>
                        </a:spcAft>
                      </a:pPr>
                      <a:r>
                        <a:rPr lang="en-US" sz="800">
                          <a:solidFill>
                            <a:schemeClr val="bg2"/>
                          </a:solidFill>
                          <a:effectLst/>
                        </a:rPr>
                        <a:t>0.824</a:t>
                      </a:r>
                    </a:p>
                  </a:txBody>
                  <a:tcPr marL="0" marR="0" marT="0" marB="0" anchor="ctr"/>
                </a:tc>
                <a:extLst>
                  <a:ext uri="{0D108BD9-81ED-4DB2-BD59-A6C34878D82A}">
                    <a16:rowId xmlns:a16="http://schemas.microsoft.com/office/drawing/2014/main" val="1588942388"/>
                  </a:ext>
                </a:extLst>
              </a:tr>
            </a:tbl>
          </a:graphicData>
        </a:graphic>
      </p:graphicFrame>
      <p:pic>
        <p:nvPicPr>
          <p:cNvPr id="3" name="Picture 6" descr="A screenshot of a social media post&#10;&#10;Description generated with very high confidence">
            <a:extLst>
              <a:ext uri="{FF2B5EF4-FFF2-40B4-BE49-F238E27FC236}">
                <a16:creationId xmlns:a16="http://schemas.microsoft.com/office/drawing/2014/main" id="{1E05A0C4-2765-4675-B2D1-D04BEABCD341}"/>
              </a:ext>
            </a:extLst>
          </p:cNvPr>
          <p:cNvPicPr>
            <a:picLocks noChangeAspect="1"/>
          </p:cNvPicPr>
          <p:nvPr/>
        </p:nvPicPr>
        <p:blipFill>
          <a:blip r:embed="rId4"/>
          <a:stretch>
            <a:fillRect/>
          </a:stretch>
        </p:blipFill>
        <p:spPr>
          <a:xfrm>
            <a:off x="5552089" y="2611467"/>
            <a:ext cx="2927131" cy="1864979"/>
          </a:xfrm>
          <a:prstGeom prst="rect">
            <a:avLst/>
          </a:prstGeom>
          <a:ln>
            <a:solidFill>
              <a:schemeClr val="tx1">
                <a:lumMod val="50000"/>
                <a:lumOff val="50000"/>
              </a:schemeClr>
            </a:solidFill>
          </a:ln>
        </p:spPr>
      </p:pic>
      <p:sp>
        <p:nvSpPr>
          <p:cNvPr id="7" name="Slide Number Placeholder 6">
            <a:extLst>
              <a:ext uri="{FF2B5EF4-FFF2-40B4-BE49-F238E27FC236}">
                <a16:creationId xmlns:a16="http://schemas.microsoft.com/office/drawing/2014/main" id="{84919B28-23EE-4873-B9E4-2BB5BD68CD34}"/>
              </a:ext>
            </a:extLst>
          </p:cNvPr>
          <p:cNvSpPr>
            <a:spLocks noGrp="1"/>
          </p:cNvSpPr>
          <p:nvPr>
            <p:ph type="sldNum" sz="quarter" idx="10"/>
          </p:nvPr>
        </p:nvSpPr>
        <p:spPr/>
        <p:txBody>
          <a:bodyPr/>
          <a:lstStyle/>
          <a:p>
            <a:fld id="{C51B5984-C094-0A42-BFB6-9F57449A1222}" type="slidenum">
              <a:rPr lang="en-US" dirty="0" smtClean="0"/>
              <a:pPr/>
              <a:t>422</a:t>
            </a:fld>
            <a:endParaRPr lang="en-US"/>
          </a:p>
        </p:txBody>
      </p:sp>
    </p:spTree>
    <p:custDataLst>
      <p:tags r:id="rId1"/>
    </p:custDataLst>
    <p:extLst>
      <p:ext uri="{BB962C8B-B14F-4D97-AF65-F5344CB8AC3E}">
        <p14:creationId xmlns:p14="http://schemas.microsoft.com/office/powerpoint/2010/main" val="118213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58B524-D66E-4848-87FA-326F9480BB3A}"/>
              </a:ext>
            </a:extLst>
          </p:cNvPr>
          <p:cNvSpPr>
            <a:spLocks noGrp="1"/>
          </p:cNvSpPr>
          <p:nvPr>
            <p:ph type="body" sz="quarter" idx="11"/>
          </p:nvPr>
        </p:nvSpPr>
        <p:spPr>
          <a:xfrm>
            <a:off x="457200" y="975278"/>
            <a:ext cx="4809501" cy="3445524"/>
          </a:xfrm>
        </p:spPr>
        <p:txBody>
          <a:bodyPr vert="horz" lIns="91440" tIns="45720" rIns="91440" bIns="45720" rtlCol="0" anchor="t">
            <a:noAutofit/>
          </a:bodyPr>
          <a:lstStyle/>
          <a:p>
            <a:r>
              <a:rPr lang="en-CA">
                <a:ea typeface="+mn-lt"/>
                <a:cs typeface="+mn-lt"/>
              </a:rPr>
              <a:t>This demonstration builds a Logistic Regression model and uses PCA to address multicollinearity and uses the Credit dataset</a:t>
            </a:r>
            <a:endParaRPr lang="en-CA"/>
          </a:p>
          <a:p>
            <a:pPr>
              <a:buFont typeface="Arial,Sans-Serif" panose="020B0604020202020204" pitchFamily="34" charset="0"/>
            </a:pPr>
            <a:r>
              <a:rPr lang="en-CA">
                <a:cs typeface="Arial"/>
              </a:rPr>
              <a:t>Load the </a:t>
            </a:r>
            <a:r>
              <a:rPr lang="en-CA" b="1">
                <a:cs typeface="Arial"/>
              </a:rPr>
              <a:t>Credit</a:t>
            </a:r>
            <a:r>
              <a:rPr lang="en-CA">
                <a:cs typeface="Arial"/>
              </a:rPr>
              <a:t>  dataset from the </a:t>
            </a:r>
            <a:r>
              <a:rPr lang="en-CA" b="1">
                <a:cs typeface="Arial"/>
              </a:rPr>
              <a:t>Help |</a:t>
            </a:r>
            <a:r>
              <a:rPr lang="en-CA">
                <a:cs typeface="Arial"/>
              </a:rPr>
              <a:t> </a:t>
            </a:r>
            <a:r>
              <a:rPr lang="en-CA" b="1">
                <a:cs typeface="Arial"/>
              </a:rPr>
              <a:t>Prepare Sample Data</a:t>
            </a:r>
            <a:r>
              <a:rPr lang="en-CA">
                <a:cs typeface="Arial"/>
              </a:rPr>
              <a:t> </a:t>
            </a:r>
            <a:endParaRPr lang="en-US">
              <a:ea typeface="+mn-lt"/>
              <a:cs typeface="Arial"/>
            </a:endParaRPr>
          </a:p>
          <a:p>
            <a:r>
              <a:rPr lang="en-CA">
                <a:ea typeface="+mn-lt"/>
                <a:cs typeface="+mn-lt"/>
              </a:rPr>
              <a:t>All elements can be deleted, retaining only the Credit dataset and its partitions as illustrated below</a:t>
            </a:r>
            <a:endParaRPr lang="en-CA"/>
          </a:p>
        </p:txBody>
      </p:sp>
      <p:sp>
        <p:nvSpPr>
          <p:cNvPr id="3" name="Title 2">
            <a:extLst>
              <a:ext uri="{FF2B5EF4-FFF2-40B4-BE49-F238E27FC236}">
                <a16:creationId xmlns:a16="http://schemas.microsoft.com/office/drawing/2014/main" id="{15EA3650-3385-4647-9EFA-293C38D765BE}"/>
              </a:ext>
            </a:extLst>
          </p:cNvPr>
          <p:cNvSpPr>
            <a:spLocks noGrp="1"/>
          </p:cNvSpPr>
          <p:nvPr>
            <p:ph type="title"/>
          </p:nvPr>
        </p:nvSpPr>
        <p:spPr/>
        <p:txBody>
          <a:bodyPr/>
          <a:lstStyle/>
          <a:p>
            <a:r>
              <a:rPr lang="en-CA">
                <a:latin typeface="Arial"/>
                <a:cs typeface="Arial"/>
              </a:rPr>
              <a:t>Developing PCA in Knowledge Studio</a:t>
            </a:r>
            <a:endParaRPr lang="en-US">
              <a:latin typeface="Arial"/>
              <a:cs typeface="Arial"/>
            </a:endParaRPr>
          </a:p>
        </p:txBody>
      </p:sp>
      <p:sp>
        <p:nvSpPr>
          <p:cNvPr id="4" name="Slide Number Placeholder 3">
            <a:extLst>
              <a:ext uri="{FF2B5EF4-FFF2-40B4-BE49-F238E27FC236}">
                <a16:creationId xmlns:a16="http://schemas.microsoft.com/office/drawing/2014/main" id="{F90BCEEF-FF63-46A0-8CD5-2C16870DEABC}"/>
              </a:ext>
            </a:extLst>
          </p:cNvPr>
          <p:cNvSpPr>
            <a:spLocks noGrp="1"/>
          </p:cNvSpPr>
          <p:nvPr>
            <p:ph type="sldNum" sz="quarter" idx="10"/>
          </p:nvPr>
        </p:nvSpPr>
        <p:spPr/>
        <p:txBody>
          <a:bodyPr/>
          <a:lstStyle/>
          <a:p>
            <a:fld id="{C51B5984-C094-0A42-BFB6-9F57449A1222}" type="slidenum">
              <a:rPr lang="en-US" dirty="0" smtClean="0"/>
              <a:pPr/>
              <a:t>423</a:t>
            </a:fld>
            <a:endParaRPr lang="en-US"/>
          </a:p>
        </p:txBody>
      </p:sp>
      <p:pic>
        <p:nvPicPr>
          <p:cNvPr id="6" name="Picture 5" descr="A picture containing clock&#10;&#10;Description generated with very high confidence">
            <a:extLst>
              <a:ext uri="{FF2B5EF4-FFF2-40B4-BE49-F238E27FC236}">
                <a16:creationId xmlns:a16="http://schemas.microsoft.com/office/drawing/2014/main" id="{BF025831-113C-4252-8082-A7A1B772D095}"/>
              </a:ext>
            </a:extLst>
          </p:cNvPr>
          <p:cNvPicPr>
            <a:picLocks noChangeAspect="1"/>
          </p:cNvPicPr>
          <p:nvPr/>
        </p:nvPicPr>
        <p:blipFill>
          <a:blip r:embed="rId2"/>
          <a:stretch>
            <a:fillRect/>
          </a:stretch>
        </p:blipFill>
        <p:spPr>
          <a:xfrm>
            <a:off x="1484299" y="3080017"/>
            <a:ext cx="2743200" cy="1067047"/>
          </a:xfrm>
          <a:prstGeom prst="rect">
            <a:avLst/>
          </a:prstGeom>
        </p:spPr>
      </p:pic>
      <p:grpSp>
        <p:nvGrpSpPr>
          <p:cNvPr id="9" name="Group 8">
            <a:extLst>
              <a:ext uri="{FF2B5EF4-FFF2-40B4-BE49-F238E27FC236}">
                <a16:creationId xmlns:a16="http://schemas.microsoft.com/office/drawing/2014/main" id="{707DA328-2F8A-490B-907C-78817638C623}"/>
              </a:ext>
            </a:extLst>
          </p:cNvPr>
          <p:cNvGrpSpPr/>
          <p:nvPr/>
        </p:nvGrpSpPr>
        <p:grpSpPr>
          <a:xfrm>
            <a:off x="5439555" y="1153932"/>
            <a:ext cx="3380281" cy="2507725"/>
            <a:chOff x="5439555" y="1153932"/>
            <a:chExt cx="3380281" cy="2507725"/>
          </a:xfrm>
        </p:grpSpPr>
        <p:pic>
          <p:nvPicPr>
            <p:cNvPr id="7" name="Picture 7" descr="A screenshot of a cell phone&#10;&#10;Description automatically generated">
              <a:extLst>
                <a:ext uri="{FF2B5EF4-FFF2-40B4-BE49-F238E27FC236}">
                  <a16:creationId xmlns:a16="http://schemas.microsoft.com/office/drawing/2014/main" id="{667C2AEA-11BB-4310-BDB1-587B3D206C03}"/>
                </a:ext>
              </a:extLst>
            </p:cNvPr>
            <p:cNvPicPr>
              <a:picLocks noChangeAspect="1"/>
            </p:cNvPicPr>
            <p:nvPr/>
          </p:nvPicPr>
          <p:blipFill>
            <a:blip r:embed="rId3"/>
            <a:stretch>
              <a:fillRect/>
            </a:stretch>
          </p:blipFill>
          <p:spPr>
            <a:xfrm>
              <a:off x="5439555" y="1153932"/>
              <a:ext cx="3380281" cy="2507725"/>
            </a:xfrm>
            <a:prstGeom prst="rect">
              <a:avLst/>
            </a:prstGeom>
            <a:ln>
              <a:solidFill>
                <a:schemeClr val="tx1">
                  <a:lumMod val="50000"/>
                  <a:lumOff val="50000"/>
                </a:schemeClr>
              </a:solidFill>
            </a:ln>
          </p:spPr>
        </p:pic>
        <p:sp>
          <p:nvSpPr>
            <p:cNvPr id="8" name="Rectangle: Rounded Corners 7">
              <a:extLst>
                <a:ext uri="{FF2B5EF4-FFF2-40B4-BE49-F238E27FC236}">
                  <a16:creationId xmlns:a16="http://schemas.microsoft.com/office/drawing/2014/main" id="{E4868417-26F7-4773-BFFB-C8628F73810C}"/>
                </a:ext>
              </a:extLst>
            </p:cNvPr>
            <p:cNvSpPr/>
            <p:nvPr/>
          </p:nvSpPr>
          <p:spPr>
            <a:xfrm>
              <a:off x="6628233" y="1933769"/>
              <a:ext cx="221603" cy="87475"/>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451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65E4DE-7DAB-4CC4-B3D2-53820A1F08D6}"/>
              </a:ext>
            </a:extLst>
          </p:cNvPr>
          <p:cNvSpPr>
            <a:spLocks noGrp="1"/>
          </p:cNvSpPr>
          <p:nvPr>
            <p:ph type="body" sz="quarter" idx="11"/>
          </p:nvPr>
        </p:nvSpPr>
        <p:spPr>
          <a:xfrm>
            <a:off x="579665" y="981110"/>
            <a:ext cx="3270235" cy="3445524"/>
          </a:xfrm>
        </p:spPr>
        <p:txBody>
          <a:bodyPr vert="horz" lIns="91440" tIns="45720" rIns="91440" bIns="45720" rtlCol="0" anchor="t">
            <a:noAutofit/>
          </a:bodyPr>
          <a:lstStyle/>
          <a:p>
            <a:r>
              <a:rPr lang="en-US">
                <a:cs typeface="Arial"/>
              </a:rPr>
              <a:t>Credit dataset contains information</a:t>
            </a:r>
            <a:r>
              <a:rPr lang="en-US">
                <a:ea typeface="+mn-lt"/>
                <a:cs typeface="+mn-lt"/>
              </a:rPr>
              <a:t> from the financial services sector including some demographics</a:t>
            </a:r>
          </a:p>
          <a:p>
            <a:r>
              <a:rPr lang="en-US">
                <a:ea typeface="+mn-lt"/>
                <a:cs typeface="+mn-lt"/>
              </a:rPr>
              <a:t>The Dependent Variable for the initial Logistic Regression is </a:t>
            </a:r>
            <a:r>
              <a:rPr lang="en-US" b="1">
                <a:ea typeface="+mn-lt"/>
                <a:cs typeface="+mn-lt"/>
              </a:rPr>
              <a:t>Status2</a:t>
            </a:r>
            <a:r>
              <a:rPr lang="en-US">
                <a:ea typeface="+mn-lt"/>
                <a:cs typeface="+mn-lt"/>
              </a:rPr>
              <a:t>. This contains two values: OK and Bad Debt </a:t>
            </a:r>
            <a:endParaRPr lang="en-US"/>
          </a:p>
        </p:txBody>
      </p:sp>
      <p:sp>
        <p:nvSpPr>
          <p:cNvPr id="3" name="Title 2">
            <a:extLst>
              <a:ext uri="{FF2B5EF4-FFF2-40B4-BE49-F238E27FC236}">
                <a16:creationId xmlns:a16="http://schemas.microsoft.com/office/drawing/2014/main" id="{58C1D424-EC61-4150-9BB9-A2917B171EA6}"/>
              </a:ext>
            </a:extLst>
          </p:cNvPr>
          <p:cNvSpPr>
            <a:spLocks noGrp="1"/>
          </p:cNvSpPr>
          <p:nvPr>
            <p:ph type="title"/>
          </p:nvPr>
        </p:nvSpPr>
        <p:spPr/>
        <p:txBody>
          <a:bodyPr/>
          <a:lstStyle/>
          <a:p>
            <a:r>
              <a:rPr lang="en-US">
                <a:latin typeface="Arial"/>
                <a:cs typeface="Arial"/>
              </a:rPr>
              <a:t>Credit Dataset</a:t>
            </a:r>
            <a:endParaRPr lang="en-US"/>
          </a:p>
        </p:txBody>
      </p:sp>
      <p:sp>
        <p:nvSpPr>
          <p:cNvPr id="4" name="Slide Number Placeholder 3">
            <a:extLst>
              <a:ext uri="{FF2B5EF4-FFF2-40B4-BE49-F238E27FC236}">
                <a16:creationId xmlns:a16="http://schemas.microsoft.com/office/drawing/2014/main" id="{C42B63FE-E78A-445A-A0A1-95A8E204B708}"/>
              </a:ext>
            </a:extLst>
          </p:cNvPr>
          <p:cNvSpPr>
            <a:spLocks noGrp="1"/>
          </p:cNvSpPr>
          <p:nvPr>
            <p:ph type="sldNum" sz="quarter" idx="10"/>
          </p:nvPr>
        </p:nvSpPr>
        <p:spPr/>
        <p:txBody>
          <a:bodyPr/>
          <a:lstStyle/>
          <a:p>
            <a:fld id="{C51B5984-C094-0A42-BFB6-9F57449A1222}" type="slidenum">
              <a:rPr lang="en-US" dirty="0" smtClean="0"/>
              <a:pPr/>
              <a:t>424</a:t>
            </a:fld>
            <a:endParaRPr lang="en-US"/>
          </a:p>
        </p:txBody>
      </p:sp>
      <p:pic>
        <p:nvPicPr>
          <p:cNvPr id="5" name="Picture 5" descr="A screenshot of a cell phone&#10;&#10;Description automatically generated">
            <a:extLst>
              <a:ext uri="{FF2B5EF4-FFF2-40B4-BE49-F238E27FC236}">
                <a16:creationId xmlns:a16="http://schemas.microsoft.com/office/drawing/2014/main" id="{961CDD15-576F-4A11-A0FE-0AC9F063E210}"/>
              </a:ext>
            </a:extLst>
          </p:cNvPr>
          <p:cNvPicPr>
            <a:picLocks noChangeAspect="1"/>
          </p:cNvPicPr>
          <p:nvPr/>
        </p:nvPicPr>
        <p:blipFill>
          <a:blip r:embed="rId2"/>
          <a:stretch>
            <a:fillRect/>
          </a:stretch>
        </p:blipFill>
        <p:spPr>
          <a:xfrm>
            <a:off x="4338297" y="983242"/>
            <a:ext cx="4279106" cy="2986515"/>
          </a:xfrm>
          <a:prstGeom prst="rect">
            <a:avLst/>
          </a:prstGeom>
          <a:ln>
            <a:solidFill>
              <a:schemeClr val="tx1">
                <a:lumMod val="50000"/>
                <a:lumOff val="50000"/>
              </a:schemeClr>
            </a:solidFill>
          </a:ln>
        </p:spPr>
      </p:pic>
    </p:spTree>
    <p:extLst>
      <p:ext uri="{BB962C8B-B14F-4D97-AF65-F5344CB8AC3E}">
        <p14:creationId xmlns:p14="http://schemas.microsoft.com/office/powerpoint/2010/main" val="371677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72302-7723-428A-83E4-BA50FB7B1DCB}"/>
              </a:ext>
            </a:extLst>
          </p:cNvPr>
          <p:cNvSpPr>
            <a:spLocks noGrp="1"/>
          </p:cNvSpPr>
          <p:nvPr>
            <p:ph type="body" sz="quarter" idx="11"/>
          </p:nvPr>
        </p:nvSpPr>
        <p:spPr>
          <a:xfrm>
            <a:off x="457200" y="975278"/>
            <a:ext cx="6066648" cy="3445524"/>
          </a:xfrm>
        </p:spPr>
        <p:txBody>
          <a:bodyPr vert="horz" lIns="91440" tIns="45720" rIns="91440" bIns="45720" rtlCol="0" anchor="t">
            <a:noAutofit/>
          </a:bodyPr>
          <a:lstStyle/>
          <a:p>
            <a:pPr>
              <a:spcAft>
                <a:spcPts val="600"/>
              </a:spcAft>
            </a:pPr>
            <a:r>
              <a:rPr lang="en-US">
                <a:ea typeface="+mn-lt"/>
                <a:cs typeface="+mn-lt"/>
              </a:rPr>
              <a:t>Add a Logistic Regression model node to the Workflow </a:t>
            </a:r>
            <a:endParaRPr lang="en-US">
              <a:ea typeface="+mn-lt"/>
            </a:endParaRPr>
          </a:p>
          <a:p>
            <a:pPr>
              <a:spcAft>
                <a:spcPts val="600"/>
              </a:spcAft>
            </a:pPr>
            <a:r>
              <a:rPr lang="en-US">
                <a:ea typeface="+mn-lt"/>
                <a:cs typeface="+mn-lt"/>
              </a:rPr>
              <a:t>Connect to the </a:t>
            </a:r>
            <a:r>
              <a:rPr lang="en-US" b="1">
                <a:ea typeface="+mn-lt"/>
                <a:cs typeface="+mn-lt"/>
              </a:rPr>
              <a:t>Credit-Training</a:t>
            </a:r>
            <a:r>
              <a:rPr lang="en-US">
                <a:ea typeface="+mn-lt"/>
                <a:cs typeface="+mn-lt"/>
              </a:rPr>
              <a:t> partition</a:t>
            </a:r>
            <a:endParaRPr lang="en-US">
              <a:ea typeface="+mn-lt"/>
            </a:endParaRPr>
          </a:p>
          <a:p>
            <a:pPr>
              <a:spcAft>
                <a:spcPts val="600"/>
              </a:spcAft>
            </a:pPr>
            <a:r>
              <a:rPr lang="en-US">
                <a:ea typeface="+mn-lt"/>
                <a:cs typeface="+mn-lt"/>
              </a:rPr>
              <a:t>The Dependent Variable is Status2 with the target category set to Bad Debt</a:t>
            </a:r>
            <a:endParaRPr lang="en-US">
              <a:ea typeface="+mn-lt"/>
            </a:endParaRPr>
          </a:p>
          <a:p>
            <a:pPr>
              <a:spcAft>
                <a:spcPts val="600"/>
              </a:spcAft>
            </a:pPr>
            <a:r>
              <a:rPr lang="en-US">
                <a:ea typeface="+mn-lt"/>
                <a:cs typeface="+mn-lt"/>
              </a:rPr>
              <a:t>Choose </a:t>
            </a:r>
            <a:r>
              <a:rPr lang="en-US" b="1">
                <a:ea typeface="+mn-lt"/>
                <a:cs typeface="+mn-lt"/>
              </a:rPr>
              <a:t>Must include all selected variables</a:t>
            </a:r>
            <a:r>
              <a:rPr lang="en-US">
                <a:ea typeface="+mn-lt"/>
                <a:cs typeface="+mn-lt"/>
              </a:rPr>
              <a:t> as the selection method </a:t>
            </a:r>
            <a:endParaRPr lang="en-US">
              <a:ea typeface="+mn-lt"/>
            </a:endParaRPr>
          </a:p>
          <a:p>
            <a:pPr>
              <a:spcAft>
                <a:spcPts val="600"/>
              </a:spcAft>
            </a:pPr>
            <a:r>
              <a:rPr lang="en-US">
                <a:ea typeface="+mn-lt"/>
                <a:cs typeface="+mn-lt"/>
              </a:rPr>
              <a:t>Include the following seven independent variables and run the node</a:t>
            </a:r>
            <a:endParaRPr lang="en-US">
              <a:ea typeface="+mn-lt"/>
            </a:endParaRPr>
          </a:p>
          <a:p>
            <a:pPr lvl="1">
              <a:spcAft>
                <a:spcPts val="600"/>
              </a:spcAft>
            </a:pPr>
            <a:r>
              <a:rPr lang="en-US">
                <a:latin typeface="Arial"/>
                <a:ea typeface="+mn-lt"/>
                <a:cs typeface="+mn-lt"/>
              </a:rPr>
              <a:t>Age</a:t>
            </a:r>
            <a:endParaRPr lang="en-US"/>
          </a:p>
          <a:p>
            <a:pPr lvl="1">
              <a:spcAft>
                <a:spcPts val="600"/>
              </a:spcAft>
            </a:pPr>
            <a:r>
              <a:rPr lang="en-US">
                <a:latin typeface="Arial"/>
                <a:ea typeface="+mn-lt"/>
                <a:cs typeface="+mn-lt"/>
              </a:rPr>
              <a:t>Avg Monthly Balance</a:t>
            </a:r>
            <a:endParaRPr lang="en-US">
              <a:ea typeface="+mn-lt"/>
            </a:endParaRPr>
          </a:p>
          <a:p>
            <a:pPr lvl="1">
              <a:spcAft>
                <a:spcPts val="600"/>
              </a:spcAft>
            </a:pPr>
            <a:r>
              <a:rPr lang="en-US">
                <a:latin typeface="Arial"/>
                <a:ea typeface="+mn-lt"/>
                <a:cs typeface="+mn-lt"/>
              </a:rPr>
              <a:t>Delinquent Lev 1</a:t>
            </a:r>
            <a:endParaRPr lang="en-US">
              <a:ea typeface="+mn-lt"/>
            </a:endParaRPr>
          </a:p>
          <a:p>
            <a:pPr lvl="1">
              <a:spcAft>
                <a:spcPts val="600"/>
              </a:spcAft>
            </a:pPr>
            <a:r>
              <a:rPr lang="en-US">
                <a:latin typeface="Arial"/>
                <a:ea typeface="+mn-lt"/>
                <a:cs typeface="+mn-lt"/>
              </a:rPr>
              <a:t>Recommended Line</a:t>
            </a:r>
            <a:endParaRPr lang="en-US">
              <a:ea typeface="+mn-lt"/>
            </a:endParaRPr>
          </a:p>
          <a:p>
            <a:pPr lvl="1">
              <a:spcAft>
                <a:spcPts val="600"/>
              </a:spcAft>
            </a:pPr>
            <a:r>
              <a:rPr lang="en-US">
                <a:latin typeface="Arial"/>
                <a:ea typeface="+mn-lt"/>
                <a:cs typeface="+mn-lt"/>
              </a:rPr>
              <a:t>Total Amount Purchased</a:t>
            </a:r>
            <a:endParaRPr lang="en-US">
              <a:ea typeface="+mn-lt"/>
            </a:endParaRPr>
          </a:p>
          <a:p>
            <a:pPr lvl="1">
              <a:spcAft>
                <a:spcPts val="600"/>
              </a:spcAft>
            </a:pPr>
            <a:r>
              <a:rPr lang="en-US">
                <a:latin typeface="Arial"/>
                <a:ea typeface="+mn-lt"/>
                <a:cs typeface="+mn-lt"/>
              </a:rPr>
              <a:t>Total Service Charge Revenue</a:t>
            </a:r>
            <a:endParaRPr lang="en-US">
              <a:ea typeface="+mn-lt"/>
            </a:endParaRPr>
          </a:p>
          <a:p>
            <a:pPr lvl="1">
              <a:spcAft>
                <a:spcPts val="600"/>
              </a:spcAft>
            </a:pPr>
            <a:r>
              <a:rPr lang="en-US">
                <a:latin typeface="Arial"/>
                <a:ea typeface="+mn-lt"/>
                <a:cs typeface="+mn-lt"/>
              </a:rPr>
              <a:t>Year at Address</a:t>
            </a:r>
            <a:endParaRPr lang="en-US">
              <a:latin typeface="Arial"/>
            </a:endParaRPr>
          </a:p>
        </p:txBody>
      </p:sp>
      <p:sp>
        <p:nvSpPr>
          <p:cNvPr id="3" name="Title 2">
            <a:extLst>
              <a:ext uri="{FF2B5EF4-FFF2-40B4-BE49-F238E27FC236}">
                <a16:creationId xmlns:a16="http://schemas.microsoft.com/office/drawing/2014/main" id="{A9BAE203-F4D7-4A75-9BB8-BEB968451F46}"/>
              </a:ext>
            </a:extLst>
          </p:cNvPr>
          <p:cNvSpPr>
            <a:spLocks noGrp="1"/>
          </p:cNvSpPr>
          <p:nvPr>
            <p:ph type="title"/>
          </p:nvPr>
        </p:nvSpPr>
        <p:spPr/>
        <p:txBody>
          <a:bodyPr/>
          <a:lstStyle/>
          <a:p>
            <a:r>
              <a:rPr lang="en-US">
                <a:latin typeface="Arial"/>
                <a:cs typeface="Arial"/>
              </a:rPr>
              <a:t>Initial Logistic Regression Model</a:t>
            </a:r>
            <a:endParaRPr lang="en-US"/>
          </a:p>
        </p:txBody>
      </p:sp>
      <p:sp>
        <p:nvSpPr>
          <p:cNvPr id="4" name="Slide Number Placeholder 3">
            <a:extLst>
              <a:ext uri="{FF2B5EF4-FFF2-40B4-BE49-F238E27FC236}">
                <a16:creationId xmlns:a16="http://schemas.microsoft.com/office/drawing/2014/main" id="{F093ECFB-3401-45A3-9C20-E70DF1BC8C03}"/>
              </a:ext>
            </a:extLst>
          </p:cNvPr>
          <p:cNvSpPr>
            <a:spLocks noGrp="1"/>
          </p:cNvSpPr>
          <p:nvPr>
            <p:ph type="sldNum" sz="quarter" idx="10"/>
          </p:nvPr>
        </p:nvSpPr>
        <p:spPr/>
        <p:txBody>
          <a:bodyPr/>
          <a:lstStyle/>
          <a:p>
            <a:fld id="{C51B5984-C094-0A42-BFB6-9F57449A1222}" type="slidenum">
              <a:rPr lang="en-US" dirty="0" smtClean="0"/>
              <a:pPr/>
              <a:t>425</a:t>
            </a:fld>
            <a:endParaRPr lang="en-US"/>
          </a:p>
        </p:txBody>
      </p:sp>
      <p:pic>
        <p:nvPicPr>
          <p:cNvPr id="5" name="Picture 5" descr="A picture containing clock&#10;&#10;Description automatically generated">
            <a:extLst>
              <a:ext uri="{FF2B5EF4-FFF2-40B4-BE49-F238E27FC236}">
                <a16:creationId xmlns:a16="http://schemas.microsoft.com/office/drawing/2014/main" id="{38037283-E1C3-44E3-8960-15C930921369}"/>
              </a:ext>
            </a:extLst>
          </p:cNvPr>
          <p:cNvPicPr>
            <a:picLocks noChangeAspect="1"/>
          </p:cNvPicPr>
          <p:nvPr/>
        </p:nvPicPr>
        <p:blipFill>
          <a:blip r:embed="rId2"/>
          <a:stretch>
            <a:fillRect/>
          </a:stretch>
        </p:blipFill>
        <p:spPr>
          <a:xfrm>
            <a:off x="5688939" y="2697964"/>
            <a:ext cx="2988128" cy="1833893"/>
          </a:xfrm>
          <a:prstGeom prst="rect">
            <a:avLst/>
          </a:prstGeom>
        </p:spPr>
      </p:pic>
    </p:spTree>
    <p:extLst>
      <p:ext uri="{BB962C8B-B14F-4D97-AF65-F5344CB8AC3E}">
        <p14:creationId xmlns:p14="http://schemas.microsoft.com/office/powerpoint/2010/main" val="342504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228841-EBB1-451A-8235-19EAD1C8C603}"/>
              </a:ext>
            </a:extLst>
          </p:cNvPr>
          <p:cNvSpPr>
            <a:spLocks noGrp="1"/>
          </p:cNvSpPr>
          <p:nvPr>
            <p:ph type="body" sz="quarter" idx="11"/>
          </p:nvPr>
        </p:nvSpPr>
        <p:spPr>
          <a:xfrm>
            <a:off x="457200" y="975278"/>
            <a:ext cx="5287640" cy="1917637"/>
          </a:xfrm>
        </p:spPr>
        <p:txBody>
          <a:bodyPr vert="horz" lIns="91440" tIns="45720" rIns="91440" bIns="45720" rtlCol="0" anchor="t">
            <a:noAutofit/>
          </a:bodyPr>
          <a:lstStyle/>
          <a:p>
            <a:r>
              <a:rPr lang="en-US">
                <a:ea typeface="+mn-lt"/>
                <a:cs typeface="+mn-lt"/>
              </a:rPr>
              <a:t>Open the Logistic Regression node and remain on the </a:t>
            </a:r>
            <a:r>
              <a:rPr lang="en-US" b="1">
                <a:ea typeface="+mn-lt"/>
                <a:cs typeface="+mn-lt"/>
              </a:rPr>
              <a:t>Result</a:t>
            </a:r>
            <a:r>
              <a:rPr lang="en-US">
                <a:ea typeface="+mn-lt"/>
                <a:cs typeface="+mn-lt"/>
              </a:rPr>
              <a:t> tab</a:t>
            </a:r>
          </a:p>
          <a:p>
            <a:r>
              <a:rPr lang="en-US">
                <a:ea typeface="+mn-lt"/>
                <a:cs typeface="+mn-lt"/>
              </a:rPr>
              <a:t>Choose </a:t>
            </a:r>
            <a:r>
              <a:rPr lang="en-US" b="1">
                <a:ea typeface="+mn-lt"/>
                <a:cs typeface="+mn-lt"/>
              </a:rPr>
              <a:t>Currently Selected Sequence</a:t>
            </a:r>
            <a:r>
              <a:rPr lang="en-US">
                <a:ea typeface="+mn-lt"/>
                <a:cs typeface="+mn-lt"/>
              </a:rPr>
              <a:t> from the </a:t>
            </a:r>
            <a:r>
              <a:rPr lang="en-US" b="1">
                <a:ea typeface="+mn-lt"/>
                <a:cs typeface="+mn-lt"/>
              </a:rPr>
              <a:t>Output to view</a:t>
            </a:r>
            <a:r>
              <a:rPr lang="en-US">
                <a:ea typeface="+mn-lt"/>
                <a:cs typeface="+mn-lt"/>
              </a:rPr>
              <a:t> dropdown</a:t>
            </a:r>
          </a:p>
          <a:p>
            <a:r>
              <a:rPr lang="en-US">
                <a:ea typeface="+mn-lt"/>
                <a:cs typeface="+mn-lt"/>
              </a:rPr>
              <a:t>The </a:t>
            </a:r>
            <a:r>
              <a:rPr lang="en-US" b="1">
                <a:ea typeface="+mn-lt"/>
                <a:cs typeface="+mn-lt"/>
              </a:rPr>
              <a:t>Variance Inflations Factors</a:t>
            </a:r>
            <a:r>
              <a:rPr lang="en-US">
                <a:ea typeface="+mn-lt"/>
                <a:cs typeface="+mn-lt"/>
              </a:rPr>
              <a:t> table shows some signs of multicollinearity</a:t>
            </a:r>
          </a:p>
          <a:p>
            <a:r>
              <a:rPr lang="en-US">
                <a:ea typeface="+mn-lt"/>
                <a:cs typeface="+mn-lt"/>
              </a:rPr>
              <a:t>Run a correlation matrix of the variables to further clarify the interrelatedness of the variables included in the regression model</a:t>
            </a:r>
          </a:p>
          <a:p>
            <a:endParaRPr lang="en-US"/>
          </a:p>
        </p:txBody>
      </p:sp>
      <p:sp>
        <p:nvSpPr>
          <p:cNvPr id="3" name="Title 2">
            <a:extLst>
              <a:ext uri="{FF2B5EF4-FFF2-40B4-BE49-F238E27FC236}">
                <a16:creationId xmlns:a16="http://schemas.microsoft.com/office/drawing/2014/main" id="{1B8BDD4A-C260-4243-BE66-5B1165E55F31}"/>
              </a:ext>
            </a:extLst>
          </p:cNvPr>
          <p:cNvSpPr>
            <a:spLocks noGrp="1"/>
          </p:cNvSpPr>
          <p:nvPr>
            <p:ph type="title"/>
          </p:nvPr>
        </p:nvSpPr>
        <p:spPr/>
        <p:txBody>
          <a:bodyPr/>
          <a:lstStyle/>
          <a:p>
            <a:r>
              <a:rPr lang="en-US">
                <a:latin typeface="Arial"/>
                <a:cs typeface="Arial"/>
              </a:rPr>
              <a:t>Detecting multicollinearity</a:t>
            </a:r>
          </a:p>
        </p:txBody>
      </p:sp>
      <p:sp>
        <p:nvSpPr>
          <p:cNvPr id="4" name="Slide Number Placeholder 3">
            <a:extLst>
              <a:ext uri="{FF2B5EF4-FFF2-40B4-BE49-F238E27FC236}">
                <a16:creationId xmlns:a16="http://schemas.microsoft.com/office/drawing/2014/main" id="{340B695B-D1CE-4E8C-A30F-3E28E49D2E06}"/>
              </a:ext>
            </a:extLst>
          </p:cNvPr>
          <p:cNvSpPr>
            <a:spLocks noGrp="1"/>
          </p:cNvSpPr>
          <p:nvPr>
            <p:ph type="sldNum" sz="quarter" idx="10"/>
          </p:nvPr>
        </p:nvSpPr>
        <p:spPr/>
        <p:txBody>
          <a:bodyPr/>
          <a:lstStyle/>
          <a:p>
            <a:fld id="{C51B5984-C094-0A42-BFB6-9F57449A1222}" type="slidenum">
              <a:rPr lang="en-US" dirty="0" smtClean="0"/>
              <a:pPr/>
              <a:t>426</a:t>
            </a:fld>
            <a:endParaRPr lang="en-US"/>
          </a:p>
        </p:txBody>
      </p:sp>
      <p:grpSp>
        <p:nvGrpSpPr>
          <p:cNvPr id="8" name="Group 7">
            <a:extLst>
              <a:ext uri="{FF2B5EF4-FFF2-40B4-BE49-F238E27FC236}">
                <a16:creationId xmlns:a16="http://schemas.microsoft.com/office/drawing/2014/main" id="{C6AF041D-E8EC-44BB-83B1-6A967DF08922}"/>
              </a:ext>
            </a:extLst>
          </p:cNvPr>
          <p:cNvGrpSpPr/>
          <p:nvPr/>
        </p:nvGrpSpPr>
        <p:grpSpPr>
          <a:xfrm>
            <a:off x="6151206" y="907403"/>
            <a:ext cx="2743200" cy="2057400"/>
            <a:chOff x="6151206" y="837423"/>
            <a:chExt cx="2743200" cy="2057400"/>
          </a:xfrm>
        </p:grpSpPr>
        <p:pic>
          <p:nvPicPr>
            <p:cNvPr id="5" name="Picture 5" descr="A screenshot of a cell phone&#10;&#10;Description automatically generated">
              <a:extLst>
                <a:ext uri="{FF2B5EF4-FFF2-40B4-BE49-F238E27FC236}">
                  <a16:creationId xmlns:a16="http://schemas.microsoft.com/office/drawing/2014/main" id="{77B4ADB7-C7E5-47D5-B155-870511F485C0}"/>
                </a:ext>
              </a:extLst>
            </p:cNvPr>
            <p:cNvPicPr>
              <a:picLocks noChangeAspect="1"/>
            </p:cNvPicPr>
            <p:nvPr/>
          </p:nvPicPr>
          <p:blipFill>
            <a:blip r:embed="rId2"/>
            <a:stretch>
              <a:fillRect/>
            </a:stretch>
          </p:blipFill>
          <p:spPr>
            <a:xfrm>
              <a:off x="6151206" y="837423"/>
              <a:ext cx="2743200" cy="2057400"/>
            </a:xfrm>
            <a:prstGeom prst="rect">
              <a:avLst/>
            </a:prstGeom>
            <a:ln>
              <a:solidFill>
                <a:schemeClr val="tx1">
                  <a:lumMod val="50000"/>
                  <a:lumOff val="50000"/>
                </a:schemeClr>
              </a:solidFill>
            </a:ln>
          </p:spPr>
        </p:pic>
        <p:sp>
          <p:nvSpPr>
            <p:cNvPr id="6" name="Rectangle: Rounded Corners 5">
              <a:extLst>
                <a:ext uri="{FF2B5EF4-FFF2-40B4-BE49-F238E27FC236}">
                  <a16:creationId xmlns:a16="http://schemas.microsoft.com/office/drawing/2014/main" id="{4150999B-622F-4AB6-BF44-7265442FCB4B}"/>
                </a:ext>
              </a:extLst>
            </p:cNvPr>
            <p:cNvSpPr/>
            <p:nvPr/>
          </p:nvSpPr>
          <p:spPr>
            <a:xfrm>
              <a:off x="6178712" y="1787978"/>
              <a:ext cx="2706606" cy="186613"/>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Rectangle: Rounded Corners 6">
              <a:extLst>
                <a:ext uri="{FF2B5EF4-FFF2-40B4-BE49-F238E27FC236}">
                  <a16:creationId xmlns:a16="http://schemas.microsoft.com/office/drawing/2014/main" id="{1507AEAB-5122-44AC-9F9D-95283485C2D3}"/>
                </a:ext>
              </a:extLst>
            </p:cNvPr>
            <p:cNvSpPr/>
            <p:nvPr/>
          </p:nvSpPr>
          <p:spPr>
            <a:xfrm>
              <a:off x="6185028" y="2225350"/>
              <a:ext cx="2670888" cy="186613"/>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12" name="Picture 12" descr="A screenshot of a cell phone&#10;&#10;Description automatically generated">
            <a:extLst>
              <a:ext uri="{FF2B5EF4-FFF2-40B4-BE49-F238E27FC236}">
                <a16:creationId xmlns:a16="http://schemas.microsoft.com/office/drawing/2014/main" id="{623F7E38-C8DB-49E7-B624-463973E8C290}"/>
              </a:ext>
            </a:extLst>
          </p:cNvPr>
          <p:cNvPicPr>
            <a:picLocks noChangeAspect="1"/>
          </p:cNvPicPr>
          <p:nvPr/>
        </p:nvPicPr>
        <p:blipFill>
          <a:blip r:embed="rId3"/>
          <a:stretch>
            <a:fillRect/>
          </a:stretch>
        </p:blipFill>
        <p:spPr>
          <a:xfrm>
            <a:off x="3981839" y="3168180"/>
            <a:ext cx="4912567" cy="1528810"/>
          </a:xfrm>
          <a:prstGeom prst="rect">
            <a:avLst/>
          </a:prstGeom>
          <a:ln>
            <a:solidFill>
              <a:schemeClr val="tx1">
                <a:lumMod val="50000"/>
                <a:lumOff val="50000"/>
              </a:schemeClr>
            </a:solidFill>
          </a:ln>
        </p:spPr>
      </p:pic>
    </p:spTree>
    <p:extLst>
      <p:ext uri="{BB962C8B-B14F-4D97-AF65-F5344CB8AC3E}">
        <p14:creationId xmlns:p14="http://schemas.microsoft.com/office/powerpoint/2010/main" val="329912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0023C9-BFA4-4DDB-A998-FFCB6A9DE6F0}"/>
              </a:ext>
            </a:extLst>
          </p:cNvPr>
          <p:cNvSpPr>
            <a:spLocks noGrp="1"/>
          </p:cNvSpPr>
          <p:nvPr>
            <p:ph type="body" sz="quarter" idx="11"/>
          </p:nvPr>
        </p:nvSpPr>
        <p:spPr>
          <a:xfrm>
            <a:off x="457200" y="975278"/>
            <a:ext cx="4865332" cy="3445524"/>
          </a:xfrm>
        </p:spPr>
        <p:txBody>
          <a:bodyPr vert="horz" lIns="91440" tIns="45720" rIns="91440" bIns="45720" rtlCol="0" anchor="t">
            <a:noAutofit/>
          </a:bodyPr>
          <a:lstStyle/>
          <a:p>
            <a:r>
              <a:rPr lang="en-US">
                <a:cs typeface="Arial"/>
              </a:rPr>
              <a:t>A Principal Component Analysis is used to assess whether the variables can be explained and replaced by a smaller number of components</a:t>
            </a:r>
          </a:p>
          <a:p>
            <a:r>
              <a:rPr lang="en-US">
                <a:cs typeface="Arial"/>
              </a:rPr>
              <a:t>Add a PCA node from the Model palette to the workflow</a:t>
            </a:r>
            <a:endParaRPr lang="en-US"/>
          </a:p>
          <a:p>
            <a:r>
              <a:rPr lang="en-US">
                <a:cs typeface="Arial"/>
              </a:rPr>
              <a:t>Connect to the </a:t>
            </a:r>
            <a:r>
              <a:rPr lang="en-US" b="1">
                <a:cs typeface="Arial"/>
              </a:rPr>
              <a:t>Credit-Training</a:t>
            </a:r>
            <a:r>
              <a:rPr lang="en-US">
                <a:cs typeface="Arial"/>
              </a:rPr>
              <a:t> partition</a:t>
            </a:r>
          </a:p>
          <a:p>
            <a:r>
              <a:rPr lang="en-US">
                <a:ea typeface="+mn-lt"/>
                <a:cs typeface="+mn-lt"/>
              </a:rPr>
              <a:t>Access the wizard by either double clicking the PCA node or right click and select </a:t>
            </a:r>
            <a:r>
              <a:rPr lang="en-US" b="1">
                <a:ea typeface="+mn-lt"/>
                <a:cs typeface="+mn-lt"/>
              </a:rPr>
              <a:t>Modify</a:t>
            </a:r>
          </a:p>
          <a:p>
            <a:r>
              <a:rPr lang="en-US">
                <a:ea typeface="+mn-lt"/>
                <a:cs typeface="+mn-lt"/>
              </a:rPr>
              <a:t>Put the 7 variables in </a:t>
            </a:r>
            <a:r>
              <a:rPr lang="en-US" b="1">
                <a:ea typeface="+mn-lt"/>
                <a:cs typeface="+mn-lt"/>
              </a:rPr>
              <a:t>Selected fields</a:t>
            </a:r>
            <a:r>
              <a:rPr lang="en-US">
                <a:ea typeface="+mn-lt"/>
                <a:cs typeface="+mn-lt"/>
              </a:rPr>
              <a:t> area</a:t>
            </a:r>
            <a:endParaRPr lang="en-US" b="1">
              <a:ea typeface="+mn-lt"/>
            </a:endParaRPr>
          </a:p>
          <a:p>
            <a:r>
              <a:rPr lang="en-US">
                <a:ea typeface="+mn-lt"/>
                <a:cs typeface="+mn-lt"/>
              </a:rPr>
              <a:t>All other options are left at their defaults</a:t>
            </a:r>
            <a:endParaRPr lang="en-US" b="1">
              <a:ea typeface="+mn-lt"/>
              <a:cs typeface="+mn-lt"/>
            </a:endParaRPr>
          </a:p>
          <a:p>
            <a:r>
              <a:rPr lang="en-US">
                <a:ea typeface="+mn-lt"/>
                <a:cs typeface="+mn-lt"/>
              </a:rPr>
              <a:t>Click Run to generate results</a:t>
            </a:r>
            <a:endParaRPr lang="en-US"/>
          </a:p>
        </p:txBody>
      </p:sp>
      <p:sp>
        <p:nvSpPr>
          <p:cNvPr id="3" name="Title 2">
            <a:extLst>
              <a:ext uri="{FF2B5EF4-FFF2-40B4-BE49-F238E27FC236}">
                <a16:creationId xmlns:a16="http://schemas.microsoft.com/office/drawing/2014/main" id="{7ACD886D-F52B-4419-8309-F4DDBA5D672E}"/>
              </a:ext>
            </a:extLst>
          </p:cNvPr>
          <p:cNvSpPr>
            <a:spLocks noGrp="1"/>
          </p:cNvSpPr>
          <p:nvPr>
            <p:ph type="title"/>
          </p:nvPr>
        </p:nvSpPr>
        <p:spPr/>
        <p:txBody>
          <a:bodyPr/>
          <a:lstStyle/>
          <a:p>
            <a:r>
              <a:rPr lang="en-US">
                <a:latin typeface="Arial"/>
                <a:cs typeface="Arial"/>
              </a:rPr>
              <a:t>Developing PCA</a:t>
            </a:r>
            <a:endParaRPr lang="en-US"/>
          </a:p>
        </p:txBody>
      </p:sp>
      <p:sp>
        <p:nvSpPr>
          <p:cNvPr id="4" name="Slide Number Placeholder 3">
            <a:extLst>
              <a:ext uri="{FF2B5EF4-FFF2-40B4-BE49-F238E27FC236}">
                <a16:creationId xmlns:a16="http://schemas.microsoft.com/office/drawing/2014/main" id="{E0238ACA-0A67-4F7F-B233-89E4A56071DE}"/>
              </a:ext>
            </a:extLst>
          </p:cNvPr>
          <p:cNvSpPr>
            <a:spLocks noGrp="1"/>
          </p:cNvSpPr>
          <p:nvPr>
            <p:ph type="sldNum" sz="quarter" idx="10"/>
          </p:nvPr>
        </p:nvSpPr>
        <p:spPr/>
        <p:txBody>
          <a:bodyPr/>
          <a:lstStyle/>
          <a:p>
            <a:fld id="{C51B5984-C094-0A42-BFB6-9F57449A1222}" type="slidenum">
              <a:rPr lang="en-US" dirty="0" smtClean="0"/>
              <a:pPr/>
              <a:t>427</a:t>
            </a:fld>
            <a:endParaRPr lang="en-US"/>
          </a:p>
        </p:txBody>
      </p:sp>
      <p:pic>
        <p:nvPicPr>
          <p:cNvPr id="5" name="Picture 5" descr="A close up of text on a white background&#10;&#10;Description automatically generated">
            <a:extLst>
              <a:ext uri="{FF2B5EF4-FFF2-40B4-BE49-F238E27FC236}">
                <a16:creationId xmlns:a16="http://schemas.microsoft.com/office/drawing/2014/main" id="{103DC02F-0D4E-4778-8FFB-9E7F60867BF4}"/>
              </a:ext>
            </a:extLst>
          </p:cNvPr>
          <p:cNvPicPr>
            <a:picLocks noChangeAspect="1"/>
          </p:cNvPicPr>
          <p:nvPr/>
        </p:nvPicPr>
        <p:blipFill>
          <a:blip r:embed="rId2"/>
          <a:stretch>
            <a:fillRect/>
          </a:stretch>
        </p:blipFill>
        <p:spPr>
          <a:xfrm>
            <a:off x="5731328" y="610284"/>
            <a:ext cx="2743200" cy="1846871"/>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78DB2E95-6A62-4F97-BAF1-ECF43C60A241}"/>
              </a:ext>
            </a:extLst>
          </p:cNvPr>
          <p:cNvPicPr>
            <a:picLocks noChangeAspect="1"/>
          </p:cNvPicPr>
          <p:nvPr/>
        </p:nvPicPr>
        <p:blipFill>
          <a:blip r:embed="rId3"/>
          <a:stretch>
            <a:fillRect/>
          </a:stretch>
        </p:blipFill>
        <p:spPr>
          <a:xfrm>
            <a:off x="5731329" y="2523719"/>
            <a:ext cx="2743200" cy="2195451"/>
          </a:xfrm>
          <a:prstGeom prst="rect">
            <a:avLst/>
          </a:prstGeom>
          <a:ln>
            <a:solidFill>
              <a:schemeClr val="tx1">
                <a:lumMod val="50000"/>
                <a:lumOff val="50000"/>
              </a:schemeClr>
            </a:solidFill>
          </a:ln>
        </p:spPr>
      </p:pic>
    </p:spTree>
    <p:extLst>
      <p:ext uri="{BB962C8B-B14F-4D97-AF65-F5344CB8AC3E}">
        <p14:creationId xmlns:p14="http://schemas.microsoft.com/office/powerpoint/2010/main" val="306609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5D3EA5-1D70-4C86-9FF7-79B6787E0CA2}"/>
              </a:ext>
            </a:extLst>
          </p:cNvPr>
          <p:cNvSpPr>
            <a:spLocks noGrp="1"/>
          </p:cNvSpPr>
          <p:nvPr>
            <p:ph type="title"/>
          </p:nvPr>
        </p:nvSpPr>
        <p:spPr/>
        <p:txBody>
          <a:bodyPr/>
          <a:lstStyle/>
          <a:p>
            <a:r>
              <a:rPr lang="en-US">
                <a:latin typeface="Arial"/>
                <a:cs typeface="Arial"/>
              </a:rPr>
              <a:t>Principal Component Analysis - Dialog Options</a:t>
            </a:r>
          </a:p>
        </p:txBody>
      </p:sp>
      <p:sp>
        <p:nvSpPr>
          <p:cNvPr id="4" name="Slide Number Placeholder 3">
            <a:extLst>
              <a:ext uri="{FF2B5EF4-FFF2-40B4-BE49-F238E27FC236}">
                <a16:creationId xmlns:a16="http://schemas.microsoft.com/office/drawing/2014/main" id="{54B085C7-F087-4197-A1E2-C28CCCA2C893}"/>
              </a:ext>
            </a:extLst>
          </p:cNvPr>
          <p:cNvSpPr>
            <a:spLocks noGrp="1"/>
          </p:cNvSpPr>
          <p:nvPr>
            <p:ph type="sldNum" sz="quarter" idx="10"/>
          </p:nvPr>
        </p:nvSpPr>
        <p:spPr/>
        <p:txBody>
          <a:bodyPr/>
          <a:lstStyle/>
          <a:p>
            <a:fld id="{C51B5984-C094-0A42-BFB6-9F57449A1222}" type="slidenum">
              <a:rPr lang="en-US" dirty="0" smtClean="0"/>
              <a:pPr/>
              <a:t>428</a:t>
            </a:fld>
            <a:endParaRPr lang="en-US"/>
          </a:p>
        </p:txBody>
      </p:sp>
      <p:graphicFrame>
        <p:nvGraphicFramePr>
          <p:cNvPr id="5" name="Table 5">
            <a:extLst>
              <a:ext uri="{FF2B5EF4-FFF2-40B4-BE49-F238E27FC236}">
                <a16:creationId xmlns:a16="http://schemas.microsoft.com/office/drawing/2014/main" id="{242C8FAF-B6FE-48C8-B60E-462BAB42C166}"/>
              </a:ext>
            </a:extLst>
          </p:cNvPr>
          <p:cNvGraphicFramePr>
            <a:graphicFrameLocks noGrp="1"/>
          </p:cNvGraphicFramePr>
          <p:nvPr>
            <p:extLst>
              <p:ext uri="{D42A27DB-BD31-4B8C-83A1-F6EECF244321}">
                <p14:modId xmlns:p14="http://schemas.microsoft.com/office/powerpoint/2010/main" val="2111169192"/>
              </p:ext>
            </p:extLst>
          </p:nvPr>
        </p:nvGraphicFramePr>
        <p:xfrm>
          <a:off x="653142" y="1592035"/>
          <a:ext cx="7878541" cy="2192020"/>
        </p:xfrm>
        <a:graphic>
          <a:graphicData uri="http://schemas.openxmlformats.org/drawingml/2006/table">
            <a:tbl>
              <a:tblPr firstRow="1" firstCol="1" bandRow="1">
                <a:tableStyleId>{5C22544A-7EE6-4342-B048-85BDC9FD1C3A}</a:tableStyleId>
              </a:tblPr>
              <a:tblGrid>
                <a:gridCol w="2592160">
                  <a:extLst>
                    <a:ext uri="{9D8B030D-6E8A-4147-A177-3AD203B41FA5}">
                      <a16:colId xmlns:a16="http://schemas.microsoft.com/office/drawing/2014/main" val="749994289"/>
                    </a:ext>
                  </a:extLst>
                </a:gridCol>
                <a:gridCol w="5286381">
                  <a:extLst>
                    <a:ext uri="{9D8B030D-6E8A-4147-A177-3AD203B41FA5}">
                      <a16:colId xmlns:a16="http://schemas.microsoft.com/office/drawing/2014/main" val="3157675767"/>
                    </a:ext>
                  </a:extLst>
                </a:gridCol>
              </a:tblGrid>
              <a:tr h="370840">
                <a:tc>
                  <a:txBody>
                    <a:bodyPr/>
                    <a:lstStyle/>
                    <a:p>
                      <a:r>
                        <a:rPr lang="en-US"/>
                        <a:t>Option</a:t>
                      </a:r>
                    </a:p>
                  </a:txBody>
                  <a:tcPr/>
                </a:tc>
                <a:tc>
                  <a:txBody>
                    <a:bodyPr/>
                    <a:lstStyle/>
                    <a:p>
                      <a:r>
                        <a:rPr lang="en-US"/>
                        <a:t>Description</a:t>
                      </a:r>
                    </a:p>
                  </a:txBody>
                  <a:tcPr/>
                </a:tc>
                <a:extLst>
                  <a:ext uri="{0D108BD9-81ED-4DB2-BD59-A6C34878D82A}">
                    <a16:rowId xmlns:a16="http://schemas.microsoft.com/office/drawing/2014/main" val="2942835745"/>
                  </a:ext>
                </a:extLst>
              </a:tr>
              <a:tr h="370840">
                <a:tc>
                  <a:txBody>
                    <a:bodyPr/>
                    <a:lstStyle/>
                    <a:p>
                      <a:r>
                        <a:rPr lang="en-US" b="1">
                          <a:solidFill>
                            <a:schemeClr val="bg1"/>
                          </a:solidFill>
                        </a:rPr>
                        <a:t>Analysis Name</a:t>
                      </a:r>
                    </a:p>
                  </a:txBody>
                  <a:tcPr/>
                </a:tc>
                <a:tc>
                  <a:txBody>
                    <a:bodyPr/>
                    <a:lstStyle/>
                    <a:p>
                      <a:r>
                        <a:rPr lang="en-US">
                          <a:solidFill>
                            <a:schemeClr val="bg2"/>
                          </a:solidFill>
                        </a:rPr>
                        <a:t>Assign a name to the result</a:t>
                      </a:r>
                    </a:p>
                  </a:txBody>
                  <a:tcPr/>
                </a:tc>
                <a:extLst>
                  <a:ext uri="{0D108BD9-81ED-4DB2-BD59-A6C34878D82A}">
                    <a16:rowId xmlns:a16="http://schemas.microsoft.com/office/drawing/2014/main" val="136710746"/>
                  </a:ext>
                </a:extLst>
              </a:tr>
              <a:tr h="370840">
                <a:tc>
                  <a:txBody>
                    <a:bodyPr/>
                    <a:lstStyle/>
                    <a:p>
                      <a:r>
                        <a:rPr lang="en-US" b="1">
                          <a:solidFill>
                            <a:schemeClr val="bg1"/>
                          </a:solidFill>
                        </a:rPr>
                        <a:t>Dataset</a:t>
                      </a:r>
                    </a:p>
                  </a:txBody>
                  <a:tcPr/>
                </a:tc>
                <a:tc>
                  <a:txBody>
                    <a:bodyPr/>
                    <a:lstStyle/>
                    <a:p>
                      <a:pPr lvl="0">
                        <a:buNone/>
                      </a:pPr>
                      <a:r>
                        <a:rPr lang="en-US" sz="1350" b="0" i="0" u="none" strike="noStrike" noProof="0">
                          <a:solidFill>
                            <a:schemeClr val="bg2"/>
                          </a:solidFill>
                          <a:latin typeface="Arial"/>
                        </a:rPr>
                        <a:t>The focus of the analysis. Determined by connections</a:t>
                      </a:r>
                      <a:endParaRPr lang="en-US">
                        <a:solidFill>
                          <a:schemeClr val="bg2"/>
                        </a:solidFill>
                      </a:endParaRPr>
                    </a:p>
                  </a:txBody>
                  <a:tcPr/>
                </a:tc>
                <a:extLst>
                  <a:ext uri="{0D108BD9-81ED-4DB2-BD59-A6C34878D82A}">
                    <a16:rowId xmlns:a16="http://schemas.microsoft.com/office/drawing/2014/main" val="879237634"/>
                  </a:ext>
                </a:extLst>
              </a:tr>
              <a:tr h="370840">
                <a:tc>
                  <a:txBody>
                    <a:bodyPr/>
                    <a:lstStyle/>
                    <a:p>
                      <a:pPr lvl="0">
                        <a:buNone/>
                      </a:pPr>
                      <a:r>
                        <a:rPr lang="en-US" sz="1350" b="1" i="0" u="none" strike="noStrike" noProof="0">
                          <a:solidFill>
                            <a:schemeClr val="bg1"/>
                          </a:solidFill>
                          <a:latin typeface="Arial"/>
                        </a:rPr>
                        <a:t>Available &amp; Selected Fields</a:t>
                      </a:r>
                      <a:endParaRPr lang="en-US" b="1">
                        <a:solidFill>
                          <a:schemeClr val="bg1"/>
                        </a:solidFill>
                      </a:endParaRPr>
                    </a:p>
                  </a:txBody>
                  <a:tcPr/>
                </a:tc>
                <a:tc>
                  <a:txBody>
                    <a:bodyPr/>
                    <a:lstStyle/>
                    <a:p>
                      <a:pPr lvl="0">
                        <a:buNone/>
                      </a:pPr>
                      <a:r>
                        <a:rPr lang="en-US" sz="1350" b="0" i="0" u="none" strike="noStrike" noProof="0">
                          <a:solidFill>
                            <a:schemeClr val="bg2"/>
                          </a:solidFill>
                          <a:latin typeface="Arial"/>
                        </a:rPr>
                        <a:t>Fields in the dataset and those used in the analysis respectively</a:t>
                      </a:r>
                      <a:endParaRPr lang="en-US">
                        <a:solidFill>
                          <a:schemeClr val="bg2"/>
                        </a:solidFill>
                      </a:endParaRPr>
                    </a:p>
                  </a:txBody>
                  <a:tcPr/>
                </a:tc>
                <a:extLst>
                  <a:ext uri="{0D108BD9-81ED-4DB2-BD59-A6C34878D82A}">
                    <a16:rowId xmlns:a16="http://schemas.microsoft.com/office/drawing/2014/main" val="3694686956"/>
                  </a:ext>
                </a:extLst>
              </a:tr>
              <a:tr h="370840">
                <a:tc>
                  <a:txBody>
                    <a:bodyPr/>
                    <a:lstStyle/>
                    <a:p>
                      <a:pPr lvl="0">
                        <a:buNone/>
                      </a:pPr>
                      <a:r>
                        <a:rPr lang="en-US" sz="1350" b="1" i="0" u="none" strike="noStrike" noProof="0">
                          <a:solidFill>
                            <a:schemeClr val="bg1"/>
                          </a:solidFill>
                          <a:latin typeface="Arial"/>
                        </a:rPr>
                        <a:t>Cutoff Variance (%)</a:t>
                      </a:r>
                      <a:endParaRPr lang="en-US" b="1">
                        <a:solidFill>
                          <a:schemeClr val="bg1"/>
                        </a:solidFill>
                      </a:endParaRPr>
                    </a:p>
                  </a:txBody>
                  <a:tcPr/>
                </a:tc>
                <a:tc>
                  <a:txBody>
                    <a:bodyPr/>
                    <a:lstStyle/>
                    <a:p>
                      <a:pPr lvl="0" algn="l">
                        <a:lnSpc>
                          <a:spcPct val="100000"/>
                        </a:lnSpc>
                        <a:spcBef>
                          <a:spcPts val="0"/>
                        </a:spcBef>
                        <a:spcAft>
                          <a:spcPts val="0"/>
                        </a:spcAft>
                        <a:buNone/>
                      </a:pPr>
                      <a:r>
                        <a:rPr lang="en-US" sz="1350" b="0" i="0" u="none" strike="noStrike" noProof="0">
                          <a:solidFill>
                            <a:schemeClr val="bg2"/>
                          </a:solidFill>
                          <a:latin typeface="Arial"/>
                        </a:rPr>
                        <a:t>Threshold setting for cumulative % of variance explained by candidate components (</a:t>
                      </a:r>
                      <a:r>
                        <a:rPr lang="en-US" sz="1350" b="0" i="0" u="none" strike="noStrike" noProof="0">
                          <a:solidFill>
                            <a:schemeClr val="bg2"/>
                          </a:solidFill>
                        </a:rPr>
                        <a:t>the defaults is 70%). Changing this number can affect the number of components found</a:t>
                      </a:r>
                      <a:endParaRPr lang="en-US">
                        <a:solidFill>
                          <a:schemeClr val="bg2"/>
                        </a:solidFill>
                      </a:endParaRPr>
                    </a:p>
                  </a:txBody>
                  <a:tcPr/>
                </a:tc>
                <a:extLst>
                  <a:ext uri="{0D108BD9-81ED-4DB2-BD59-A6C34878D82A}">
                    <a16:rowId xmlns:a16="http://schemas.microsoft.com/office/drawing/2014/main" val="3705980009"/>
                  </a:ext>
                </a:extLst>
              </a:tr>
            </a:tbl>
          </a:graphicData>
        </a:graphic>
      </p:graphicFrame>
    </p:spTree>
    <p:extLst>
      <p:ext uri="{BB962C8B-B14F-4D97-AF65-F5344CB8AC3E}">
        <p14:creationId xmlns:p14="http://schemas.microsoft.com/office/powerpoint/2010/main" val="38043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7255B2-9CA7-4C8F-B846-2830473CFB77}"/>
              </a:ext>
            </a:extLst>
          </p:cNvPr>
          <p:cNvSpPr>
            <a:spLocks noGrp="1"/>
          </p:cNvSpPr>
          <p:nvPr>
            <p:ph type="body" sz="quarter" idx="11"/>
          </p:nvPr>
        </p:nvSpPr>
        <p:spPr>
          <a:xfrm>
            <a:off x="457200" y="975278"/>
            <a:ext cx="5039916" cy="3445524"/>
          </a:xfrm>
        </p:spPr>
        <p:txBody>
          <a:bodyPr vert="horz" lIns="91440" tIns="45720" rIns="91440" bIns="45720" rtlCol="0" anchor="t">
            <a:noAutofit/>
          </a:bodyPr>
          <a:lstStyle/>
          <a:p>
            <a:r>
              <a:rPr lang="en-US">
                <a:ea typeface="+mn-lt"/>
                <a:cs typeface="+mn-lt"/>
              </a:rPr>
              <a:t>Accessing the results reveals four tabs:</a:t>
            </a:r>
            <a:endParaRPr lang="en-US">
              <a:ea typeface="+mn-lt"/>
            </a:endParaRPr>
          </a:p>
          <a:p>
            <a:pPr lvl="1"/>
            <a:r>
              <a:rPr lang="en-US">
                <a:latin typeface="Arial"/>
                <a:ea typeface="+mn-lt"/>
                <a:cs typeface="+mn-lt"/>
              </a:rPr>
              <a:t>Summary: lists the dataset, variables and settings</a:t>
            </a:r>
            <a:endParaRPr lang="en-US">
              <a:latin typeface="Arial"/>
              <a:ea typeface="+mn-lt"/>
            </a:endParaRPr>
          </a:p>
          <a:p>
            <a:pPr lvl="1"/>
            <a:r>
              <a:rPr lang="en-US">
                <a:latin typeface="Arial"/>
                <a:ea typeface="+mn-lt"/>
                <a:cs typeface="+mn-lt"/>
              </a:rPr>
              <a:t>Scree Plot: shows the line plot of the eigenvalues of principal components and the line plot of the cumulative proportion of variance explained</a:t>
            </a:r>
            <a:endParaRPr lang="en-US"/>
          </a:p>
          <a:p>
            <a:pPr lvl="1"/>
            <a:r>
              <a:rPr lang="en-US">
                <a:latin typeface="Arial"/>
                <a:ea typeface="+mn-lt"/>
                <a:cs typeface="+mn-lt"/>
              </a:rPr>
              <a:t>Eigenvectors: shows the extracted components, the relationship between each and the input variables along with associated Eigenvalues</a:t>
            </a:r>
            <a:endParaRPr lang="en-US"/>
          </a:p>
          <a:p>
            <a:pPr lvl="1"/>
            <a:r>
              <a:rPr lang="en-US">
                <a:latin typeface="Arial"/>
                <a:ea typeface="+mn-lt"/>
                <a:cs typeface="+mn-lt"/>
              </a:rPr>
              <a:t>Components: displays the coefficients of each variable in the linear combinations that express the resulting components</a:t>
            </a:r>
            <a:endParaRPr lang="en-US">
              <a:latin typeface="Arial"/>
            </a:endParaRPr>
          </a:p>
        </p:txBody>
      </p:sp>
      <p:sp>
        <p:nvSpPr>
          <p:cNvPr id="3" name="Title 2">
            <a:extLst>
              <a:ext uri="{FF2B5EF4-FFF2-40B4-BE49-F238E27FC236}">
                <a16:creationId xmlns:a16="http://schemas.microsoft.com/office/drawing/2014/main" id="{54428552-2847-4670-ADAD-BCAC1A24DE3E}"/>
              </a:ext>
            </a:extLst>
          </p:cNvPr>
          <p:cNvSpPr>
            <a:spLocks noGrp="1"/>
          </p:cNvSpPr>
          <p:nvPr>
            <p:ph type="title"/>
          </p:nvPr>
        </p:nvSpPr>
        <p:spPr/>
        <p:txBody>
          <a:bodyPr/>
          <a:lstStyle/>
          <a:p>
            <a:r>
              <a:rPr lang="en-US">
                <a:latin typeface="Arial"/>
                <a:cs typeface="Arial"/>
              </a:rPr>
              <a:t>PCA Results</a:t>
            </a:r>
            <a:endParaRPr lang="en-US"/>
          </a:p>
        </p:txBody>
      </p:sp>
      <p:sp>
        <p:nvSpPr>
          <p:cNvPr id="4" name="Slide Number Placeholder 3">
            <a:extLst>
              <a:ext uri="{FF2B5EF4-FFF2-40B4-BE49-F238E27FC236}">
                <a16:creationId xmlns:a16="http://schemas.microsoft.com/office/drawing/2014/main" id="{98FD2AC7-3FC0-4969-860A-4233FAF5069A}"/>
              </a:ext>
            </a:extLst>
          </p:cNvPr>
          <p:cNvSpPr>
            <a:spLocks noGrp="1"/>
          </p:cNvSpPr>
          <p:nvPr>
            <p:ph type="sldNum" sz="quarter" idx="10"/>
          </p:nvPr>
        </p:nvSpPr>
        <p:spPr/>
        <p:txBody>
          <a:bodyPr/>
          <a:lstStyle/>
          <a:p>
            <a:fld id="{C51B5984-C094-0A42-BFB6-9F57449A1222}" type="slidenum">
              <a:rPr lang="en-US" dirty="0" smtClean="0"/>
              <a:pPr/>
              <a:t>429</a:t>
            </a:fld>
            <a:endParaRPr lang="en-US"/>
          </a:p>
        </p:txBody>
      </p:sp>
      <p:grpSp>
        <p:nvGrpSpPr>
          <p:cNvPr id="7" name="Group 6">
            <a:extLst>
              <a:ext uri="{FF2B5EF4-FFF2-40B4-BE49-F238E27FC236}">
                <a16:creationId xmlns:a16="http://schemas.microsoft.com/office/drawing/2014/main" id="{71CC49B3-22C4-4F4D-8771-1DD0C175F40F}"/>
              </a:ext>
            </a:extLst>
          </p:cNvPr>
          <p:cNvGrpSpPr/>
          <p:nvPr/>
        </p:nvGrpSpPr>
        <p:grpSpPr>
          <a:xfrm>
            <a:off x="5819775" y="2040813"/>
            <a:ext cx="2743200" cy="1490500"/>
            <a:chOff x="5748337" y="1004969"/>
            <a:chExt cx="2743200" cy="1490500"/>
          </a:xfrm>
        </p:grpSpPr>
        <p:pic>
          <p:nvPicPr>
            <p:cNvPr id="5" name="Picture 5" descr="A picture containing clock&#10;&#10;Description automatically generated">
              <a:extLst>
                <a:ext uri="{FF2B5EF4-FFF2-40B4-BE49-F238E27FC236}">
                  <a16:creationId xmlns:a16="http://schemas.microsoft.com/office/drawing/2014/main" id="{D07CD4E7-609F-4FFD-B42A-6466734C9223}"/>
                </a:ext>
              </a:extLst>
            </p:cNvPr>
            <p:cNvPicPr>
              <a:picLocks noChangeAspect="1"/>
            </p:cNvPicPr>
            <p:nvPr/>
          </p:nvPicPr>
          <p:blipFill>
            <a:blip r:embed="rId2"/>
            <a:stretch>
              <a:fillRect/>
            </a:stretch>
          </p:blipFill>
          <p:spPr>
            <a:xfrm>
              <a:off x="5748337" y="1004969"/>
              <a:ext cx="2743200" cy="1490500"/>
            </a:xfrm>
            <a:prstGeom prst="rect">
              <a:avLst/>
            </a:prstGeom>
          </p:spPr>
        </p:pic>
        <p:sp>
          <p:nvSpPr>
            <p:cNvPr id="6" name="Rectangle: Rounded Corners 5">
              <a:extLst>
                <a:ext uri="{FF2B5EF4-FFF2-40B4-BE49-F238E27FC236}">
                  <a16:creationId xmlns:a16="http://schemas.microsoft.com/office/drawing/2014/main" id="{71B0BF2E-303A-45BE-B19B-D97EF6106C37}"/>
                </a:ext>
              </a:extLst>
            </p:cNvPr>
            <p:cNvSpPr/>
            <p:nvPr/>
          </p:nvSpPr>
          <p:spPr>
            <a:xfrm>
              <a:off x="7442595" y="2037158"/>
              <a:ext cx="619126" cy="452438"/>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8">
            <a:extLst>
              <a:ext uri="{FF2B5EF4-FFF2-40B4-BE49-F238E27FC236}">
                <a16:creationId xmlns:a16="http://schemas.microsoft.com/office/drawing/2014/main" id="{96635E5A-8529-4A06-A0C4-F3368DA13DDF}"/>
              </a:ext>
            </a:extLst>
          </p:cNvPr>
          <p:cNvPicPr>
            <a:picLocks noChangeAspect="1"/>
          </p:cNvPicPr>
          <p:nvPr/>
        </p:nvPicPr>
        <p:blipFill>
          <a:blip r:embed="rId3"/>
          <a:stretch>
            <a:fillRect/>
          </a:stretch>
        </p:blipFill>
        <p:spPr>
          <a:xfrm>
            <a:off x="5819775" y="1254285"/>
            <a:ext cx="2743200" cy="241774"/>
          </a:xfrm>
          <a:prstGeom prst="rect">
            <a:avLst/>
          </a:prstGeom>
          <a:ln>
            <a:solidFill>
              <a:schemeClr val="tx1">
                <a:lumMod val="50000"/>
                <a:lumOff val="50000"/>
              </a:schemeClr>
            </a:solidFill>
          </a:ln>
        </p:spPr>
      </p:pic>
    </p:spTree>
    <p:extLst>
      <p:ext uri="{BB962C8B-B14F-4D97-AF65-F5344CB8AC3E}">
        <p14:creationId xmlns:p14="http://schemas.microsoft.com/office/powerpoint/2010/main" val="359639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5: DATA EXPLORATION AND PROFILING</a:t>
            </a:r>
          </a:p>
        </p:txBody>
      </p:sp>
    </p:spTree>
    <p:custDataLst>
      <p:tags r:id="rId1"/>
    </p:custDataLst>
    <p:extLst>
      <p:ext uri="{BB962C8B-B14F-4D97-AF65-F5344CB8AC3E}">
        <p14:creationId xmlns:p14="http://schemas.microsoft.com/office/powerpoint/2010/main" val="30176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C716A-5CDC-46BF-9D50-5D105A025AC1}"/>
              </a:ext>
            </a:extLst>
          </p:cNvPr>
          <p:cNvSpPr>
            <a:spLocks noGrp="1"/>
          </p:cNvSpPr>
          <p:nvPr>
            <p:ph type="body" sz="quarter" idx="11"/>
          </p:nvPr>
        </p:nvSpPr>
        <p:spPr>
          <a:xfrm>
            <a:off x="457200" y="975278"/>
            <a:ext cx="3803975" cy="3445524"/>
          </a:xfrm>
        </p:spPr>
        <p:txBody>
          <a:bodyPr vert="horz" lIns="91440" tIns="45720" rIns="91440" bIns="45720" rtlCol="0" anchor="t">
            <a:noAutofit/>
          </a:bodyPr>
          <a:lstStyle/>
          <a:p>
            <a:r>
              <a:rPr lang="en-US">
                <a:ea typeface="+mn-lt"/>
                <a:cs typeface="+mn-lt"/>
              </a:rPr>
              <a:t>The </a:t>
            </a:r>
            <a:r>
              <a:rPr lang="en-US" b="1">
                <a:ea typeface="+mn-lt"/>
                <a:cs typeface="+mn-lt"/>
              </a:rPr>
              <a:t>Summary</a:t>
            </a:r>
            <a:r>
              <a:rPr lang="en-US">
                <a:ea typeface="+mn-lt"/>
                <a:cs typeface="+mn-lt"/>
              </a:rPr>
              <a:t> tab displays the report of the PCA settings that were specified in the PCA Wizard: the source dataset, cutoff variance, and selected fields</a:t>
            </a:r>
            <a:endParaRPr lang="en-US"/>
          </a:p>
          <a:p>
            <a:r>
              <a:rPr lang="en-US">
                <a:ea typeface="+mn-lt"/>
                <a:cs typeface="+mn-lt"/>
              </a:rPr>
              <a:t>Note that records with missing values are excluded from the analysis. A warning in the report indicates the number of records were omitted due to missing values</a:t>
            </a:r>
            <a:endParaRPr lang="en-US"/>
          </a:p>
          <a:p>
            <a:endParaRPr lang="en-US"/>
          </a:p>
        </p:txBody>
      </p:sp>
      <p:sp>
        <p:nvSpPr>
          <p:cNvPr id="3" name="Title 2">
            <a:extLst>
              <a:ext uri="{FF2B5EF4-FFF2-40B4-BE49-F238E27FC236}">
                <a16:creationId xmlns:a16="http://schemas.microsoft.com/office/drawing/2014/main" id="{72E7F4F1-90C1-4B28-BD95-46E15FF023F4}"/>
              </a:ext>
            </a:extLst>
          </p:cNvPr>
          <p:cNvSpPr>
            <a:spLocks noGrp="1"/>
          </p:cNvSpPr>
          <p:nvPr>
            <p:ph type="title"/>
          </p:nvPr>
        </p:nvSpPr>
        <p:spPr/>
        <p:txBody>
          <a:bodyPr/>
          <a:lstStyle/>
          <a:p>
            <a:r>
              <a:rPr lang="en-US">
                <a:latin typeface="Arial"/>
                <a:cs typeface="Arial"/>
              </a:rPr>
              <a:t>Summary</a:t>
            </a:r>
            <a:endParaRPr lang="en-US"/>
          </a:p>
        </p:txBody>
      </p:sp>
      <p:sp>
        <p:nvSpPr>
          <p:cNvPr id="4" name="Slide Number Placeholder 3">
            <a:extLst>
              <a:ext uri="{FF2B5EF4-FFF2-40B4-BE49-F238E27FC236}">
                <a16:creationId xmlns:a16="http://schemas.microsoft.com/office/drawing/2014/main" id="{7C20305E-9A83-4893-88D6-9DDE2C9955EF}"/>
              </a:ext>
            </a:extLst>
          </p:cNvPr>
          <p:cNvSpPr>
            <a:spLocks noGrp="1"/>
          </p:cNvSpPr>
          <p:nvPr>
            <p:ph type="sldNum" sz="quarter" idx="10"/>
          </p:nvPr>
        </p:nvSpPr>
        <p:spPr/>
        <p:txBody>
          <a:bodyPr/>
          <a:lstStyle/>
          <a:p>
            <a:fld id="{C51B5984-C094-0A42-BFB6-9F57449A1222}" type="slidenum">
              <a:rPr lang="en-US" dirty="0" smtClean="0"/>
              <a:pPr/>
              <a:t>430</a:t>
            </a:fld>
            <a:endParaRPr lang="en-US"/>
          </a:p>
        </p:txBody>
      </p:sp>
      <p:pic>
        <p:nvPicPr>
          <p:cNvPr id="5" name="Picture 5" descr="A screenshot of a social media post&#10;&#10;Description automatically generated">
            <a:extLst>
              <a:ext uri="{FF2B5EF4-FFF2-40B4-BE49-F238E27FC236}">
                <a16:creationId xmlns:a16="http://schemas.microsoft.com/office/drawing/2014/main" id="{AABF6D05-411B-466C-9679-81D41D0418ED}"/>
              </a:ext>
            </a:extLst>
          </p:cNvPr>
          <p:cNvPicPr>
            <a:picLocks noChangeAspect="1"/>
          </p:cNvPicPr>
          <p:nvPr/>
        </p:nvPicPr>
        <p:blipFill>
          <a:blip r:embed="rId2"/>
          <a:stretch>
            <a:fillRect/>
          </a:stretch>
        </p:blipFill>
        <p:spPr>
          <a:xfrm>
            <a:off x="4483360" y="977033"/>
            <a:ext cx="4101970" cy="2693743"/>
          </a:xfrm>
          <a:prstGeom prst="rect">
            <a:avLst/>
          </a:prstGeom>
          <a:ln>
            <a:solidFill>
              <a:schemeClr val="tx1">
                <a:lumMod val="50000"/>
                <a:lumOff val="50000"/>
              </a:schemeClr>
            </a:solidFill>
          </a:ln>
        </p:spPr>
      </p:pic>
    </p:spTree>
    <p:extLst>
      <p:ext uri="{BB962C8B-B14F-4D97-AF65-F5344CB8AC3E}">
        <p14:creationId xmlns:p14="http://schemas.microsoft.com/office/powerpoint/2010/main" val="363053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73F9FB-13C8-446F-AB7A-DB52F6B204BF}"/>
              </a:ext>
            </a:extLst>
          </p:cNvPr>
          <p:cNvSpPr>
            <a:spLocks noGrp="1"/>
          </p:cNvSpPr>
          <p:nvPr>
            <p:ph type="body" sz="quarter" idx="11"/>
          </p:nvPr>
        </p:nvSpPr>
        <p:spPr>
          <a:xfrm>
            <a:off x="457200" y="975278"/>
            <a:ext cx="4837715" cy="3445524"/>
          </a:xfrm>
        </p:spPr>
        <p:txBody>
          <a:bodyPr vert="horz" lIns="91440" tIns="45720" rIns="91440" bIns="45720" rtlCol="0" anchor="t">
            <a:noAutofit/>
          </a:bodyPr>
          <a:lstStyle/>
          <a:p>
            <a:r>
              <a:rPr lang="en-US">
                <a:ea typeface="+mn-lt"/>
                <a:cs typeface="+mn-lt"/>
              </a:rPr>
              <a:t>The </a:t>
            </a:r>
            <a:r>
              <a:rPr lang="en-US" b="1">
                <a:ea typeface="+mn-lt"/>
                <a:cs typeface="+mn-lt"/>
              </a:rPr>
              <a:t>Scree Plot</a:t>
            </a:r>
            <a:r>
              <a:rPr lang="en-US">
                <a:ea typeface="+mn-lt"/>
                <a:cs typeface="+mn-lt"/>
              </a:rPr>
              <a:t> tab shows the line plot of: </a:t>
            </a:r>
            <a:endParaRPr lang="en-US">
              <a:ea typeface="+mn-lt"/>
            </a:endParaRPr>
          </a:p>
          <a:p>
            <a:pPr lvl="1"/>
            <a:r>
              <a:rPr lang="en-US">
                <a:latin typeface="Arial"/>
                <a:ea typeface="+mn-lt"/>
                <a:cs typeface="+mn-lt"/>
              </a:rPr>
              <a:t>the </a:t>
            </a:r>
            <a:r>
              <a:rPr lang="en-US" b="1">
                <a:solidFill>
                  <a:schemeClr val="accent4"/>
                </a:solidFill>
                <a:latin typeface="Arial"/>
                <a:ea typeface="+mn-lt"/>
                <a:cs typeface="+mn-lt"/>
              </a:rPr>
              <a:t>eigenvalues</a:t>
            </a:r>
            <a:r>
              <a:rPr lang="en-US">
                <a:latin typeface="Arial"/>
                <a:ea typeface="+mn-lt"/>
                <a:cs typeface="+mn-lt"/>
              </a:rPr>
              <a:t> of principal components and</a:t>
            </a:r>
            <a:endParaRPr lang="en-US">
              <a:latin typeface="Arial"/>
              <a:ea typeface="+mn-lt"/>
            </a:endParaRPr>
          </a:p>
          <a:p>
            <a:pPr lvl="2"/>
            <a:r>
              <a:rPr lang="en-US">
                <a:latin typeface="Arial"/>
                <a:ea typeface="+mn-lt"/>
                <a:cs typeface="Arial"/>
              </a:rPr>
              <a:t>How many principal components should be retained</a:t>
            </a:r>
          </a:p>
          <a:p>
            <a:pPr lvl="2"/>
            <a:r>
              <a:rPr lang="en-US">
                <a:ea typeface="+mn-lt"/>
                <a:cs typeface="+mn-lt"/>
              </a:rPr>
              <a:t>The general rule is to retain the components in the steep segment of the eigenvalue curve</a:t>
            </a:r>
            <a:endParaRPr lang="en-US">
              <a:latin typeface="Arial"/>
              <a:ea typeface="+mn-lt"/>
              <a:cs typeface="+mn-lt"/>
            </a:endParaRPr>
          </a:p>
          <a:p>
            <a:pPr lvl="1"/>
            <a:r>
              <a:rPr lang="en-US">
                <a:latin typeface="Arial"/>
                <a:ea typeface="+mn-lt"/>
                <a:cs typeface="+mn-lt"/>
              </a:rPr>
              <a:t>the line plot of the </a:t>
            </a:r>
            <a:r>
              <a:rPr lang="en-US" b="1">
                <a:solidFill>
                  <a:srgbClr val="A2C76B"/>
                </a:solidFill>
                <a:latin typeface="Arial"/>
                <a:ea typeface="+mn-lt"/>
                <a:cs typeface="+mn-lt"/>
              </a:rPr>
              <a:t>cumulative proportion of variance explained</a:t>
            </a:r>
            <a:endParaRPr lang="en-US" b="1">
              <a:solidFill>
                <a:srgbClr val="A2C76B"/>
              </a:solidFill>
              <a:latin typeface="Arial"/>
            </a:endParaRPr>
          </a:p>
          <a:p>
            <a:pPr lvl="2"/>
            <a:r>
              <a:rPr lang="en-US">
                <a:ea typeface="+mn-lt"/>
                <a:cs typeface="+mn-lt"/>
              </a:rPr>
              <a:t>Use it in combination with the eigenvalue plot to retain the components explaining the required level of variance</a:t>
            </a:r>
            <a:endParaRPr lang="en-US">
              <a:latin typeface="Arial" panose="020B0604020202020204" pitchFamily="34" charset="0"/>
            </a:endParaRPr>
          </a:p>
          <a:p>
            <a:r>
              <a:rPr lang="en-US">
                <a:latin typeface="Arial"/>
                <a:cs typeface="Arial"/>
              </a:rPr>
              <a:t>The plot can be copied as an image using the </a:t>
            </a:r>
            <a:r>
              <a:rPr lang="en-US" b="1">
                <a:latin typeface="Arial"/>
                <a:cs typeface="Arial"/>
              </a:rPr>
              <a:t>Copy</a:t>
            </a:r>
            <a:r>
              <a:rPr lang="en-US">
                <a:latin typeface="Arial"/>
                <a:cs typeface="Arial"/>
              </a:rPr>
              <a:t> command under the </a:t>
            </a:r>
            <a:r>
              <a:rPr lang="en-US" b="1">
                <a:latin typeface="Arial"/>
                <a:cs typeface="Arial"/>
              </a:rPr>
              <a:t>Edit</a:t>
            </a:r>
            <a:r>
              <a:rPr lang="en-US">
                <a:latin typeface="Arial"/>
                <a:cs typeface="Arial"/>
              </a:rPr>
              <a:t> menu and pasted in any Office document or image editor</a:t>
            </a:r>
          </a:p>
          <a:p>
            <a:pPr lvl="1"/>
            <a:endParaRPr lang="en-US"/>
          </a:p>
          <a:p>
            <a:endParaRPr lang="en-US"/>
          </a:p>
        </p:txBody>
      </p:sp>
      <p:sp>
        <p:nvSpPr>
          <p:cNvPr id="3" name="Title 2">
            <a:extLst>
              <a:ext uri="{FF2B5EF4-FFF2-40B4-BE49-F238E27FC236}">
                <a16:creationId xmlns:a16="http://schemas.microsoft.com/office/drawing/2014/main" id="{DCF975D3-E153-4652-B54E-9778D0A3A4C9}"/>
              </a:ext>
            </a:extLst>
          </p:cNvPr>
          <p:cNvSpPr>
            <a:spLocks noGrp="1"/>
          </p:cNvSpPr>
          <p:nvPr>
            <p:ph type="title"/>
          </p:nvPr>
        </p:nvSpPr>
        <p:spPr/>
        <p:txBody>
          <a:bodyPr/>
          <a:lstStyle/>
          <a:p>
            <a:r>
              <a:rPr lang="en-US">
                <a:latin typeface="Arial"/>
                <a:cs typeface="Arial"/>
              </a:rPr>
              <a:t>Scree Plot</a:t>
            </a:r>
            <a:endParaRPr lang="en-US"/>
          </a:p>
        </p:txBody>
      </p:sp>
      <p:sp>
        <p:nvSpPr>
          <p:cNvPr id="4" name="Slide Number Placeholder 3">
            <a:extLst>
              <a:ext uri="{FF2B5EF4-FFF2-40B4-BE49-F238E27FC236}">
                <a16:creationId xmlns:a16="http://schemas.microsoft.com/office/drawing/2014/main" id="{6EEEC22E-C075-4E11-B194-5E8A030C6B35}"/>
              </a:ext>
            </a:extLst>
          </p:cNvPr>
          <p:cNvSpPr>
            <a:spLocks noGrp="1"/>
          </p:cNvSpPr>
          <p:nvPr>
            <p:ph type="sldNum" sz="quarter" idx="10"/>
          </p:nvPr>
        </p:nvSpPr>
        <p:spPr/>
        <p:txBody>
          <a:bodyPr/>
          <a:lstStyle/>
          <a:p>
            <a:fld id="{C51B5984-C094-0A42-BFB6-9F57449A1222}" type="slidenum">
              <a:rPr lang="en-US" dirty="0" smtClean="0"/>
              <a:pPr/>
              <a:t>431</a:t>
            </a:fld>
            <a:endParaRPr lang="en-US"/>
          </a:p>
        </p:txBody>
      </p:sp>
      <p:pic>
        <p:nvPicPr>
          <p:cNvPr id="7" name="Picture 5" descr="A close up of a map&#10;&#10;Description automatically generated">
            <a:extLst>
              <a:ext uri="{FF2B5EF4-FFF2-40B4-BE49-F238E27FC236}">
                <a16:creationId xmlns:a16="http://schemas.microsoft.com/office/drawing/2014/main" id="{6411EA93-F96A-4AEE-A081-4C61ED9F0F52}"/>
              </a:ext>
            </a:extLst>
          </p:cNvPr>
          <p:cNvPicPr>
            <a:picLocks noChangeAspect="1"/>
          </p:cNvPicPr>
          <p:nvPr/>
        </p:nvPicPr>
        <p:blipFill>
          <a:blip r:embed="rId3"/>
          <a:stretch>
            <a:fillRect/>
          </a:stretch>
        </p:blipFill>
        <p:spPr>
          <a:xfrm>
            <a:off x="5496119" y="1160372"/>
            <a:ext cx="3308131" cy="2701833"/>
          </a:xfrm>
          <a:prstGeom prst="rect">
            <a:avLst/>
          </a:prstGeom>
          <a:ln>
            <a:solidFill>
              <a:schemeClr val="tx1">
                <a:lumMod val="50000"/>
                <a:lumOff val="50000"/>
              </a:schemeClr>
            </a:solidFill>
          </a:ln>
        </p:spPr>
      </p:pic>
    </p:spTree>
    <p:extLst>
      <p:ext uri="{BB962C8B-B14F-4D97-AF65-F5344CB8AC3E}">
        <p14:creationId xmlns:p14="http://schemas.microsoft.com/office/powerpoint/2010/main" val="221575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4BEAE-2DC6-4E7D-A36B-17252CAA4059}"/>
              </a:ext>
            </a:extLst>
          </p:cNvPr>
          <p:cNvSpPr>
            <a:spLocks noGrp="1"/>
          </p:cNvSpPr>
          <p:nvPr>
            <p:ph type="body" sz="quarter" idx="11"/>
          </p:nvPr>
        </p:nvSpPr>
        <p:spPr>
          <a:xfrm>
            <a:off x="457200" y="975278"/>
            <a:ext cx="5107043" cy="2433904"/>
          </a:xfrm>
        </p:spPr>
        <p:txBody>
          <a:bodyPr vert="horz" lIns="91440" tIns="45720" rIns="91440" bIns="45720" rtlCol="0" anchor="t">
            <a:noAutofit/>
          </a:bodyPr>
          <a:lstStyle/>
          <a:p>
            <a:r>
              <a:rPr lang="en-US">
                <a:ea typeface="+mn-lt"/>
                <a:cs typeface="+mn-lt"/>
              </a:rPr>
              <a:t>The </a:t>
            </a:r>
            <a:r>
              <a:rPr lang="en-US" b="1">
                <a:ea typeface="+mn-lt"/>
                <a:cs typeface="+mn-lt"/>
              </a:rPr>
              <a:t>Eigenvectors</a:t>
            </a:r>
            <a:r>
              <a:rPr lang="en-US">
                <a:ea typeface="+mn-lt"/>
                <a:cs typeface="+mn-lt"/>
              </a:rPr>
              <a:t> tab displays a table of eigenvectors for each of the variables selected in the PCA wizard as well as the associated eigenvalue</a:t>
            </a:r>
          </a:p>
          <a:p>
            <a:r>
              <a:rPr lang="en-US">
                <a:ea typeface="+mn-lt"/>
                <a:cs typeface="+mn-lt"/>
              </a:rPr>
              <a:t>This table shows us the proportion of variance information that is compressed into each new component</a:t>
            </a:r>
            <a:endParaRPr lang="en-US">
              <a:ea typeface="+mn-lt"/>
            </a:endParaRPr>
          </a:p>
          <a:p>
            <a:r>
              <a:rPr lang="en-US">
                <a:ea typeface="+mn-lt"/>
                <a:cs typeface="+mn-lt"/>
              </a:rPr>
              <a:t>The eigenvector with the largest eigenvalue will be the first column</a:t>
            </a:r>
          </a:p>
          <a:p>
            <a:r>
              <a:rPr lang="en-US">
                <a:ea typeface="+mn-lt"/>
                <a:cs typeface="+mn-lt"/>
              </a:rPr>
              <a:t>The eigenvalue gives you an idea of how many of the original variables are explained by each component</a:t>
            </a:r>
            <a:endParaRPr lang="en-US">
              <a:ea typeface="+mn-lt"/>
            </a:endParaRPr>
          </a:p>
          <a:p>
            <a:endParaRPr lang="en-US"/>
          </a:p>
        </p:txBody>
      </p:sp>
      <p:sp>
        <p:nvSpPr>
          <p:cNvPr id="3" name="Title 2">
            <a:extLst>
              <a:ext uri="{FF2B5EF4-FFF2-40B4-BE49-F238E27FC236}">
                <a16:creationId xmlns:a16="http://schemas.microsoft.com/office/drawing/2014/main" id="{708B75F4-02CD-4604-BD25-CE434E29E425}"/>
              </a:ext>
            </a:extLst>
          </p:cNvPr>
          <p:cNvSpPr>
            <a:spLocks noGrp="1"/>
          </p:cNvSpPr>
          <p:nvPr>
            <p:ph type="title"/>
          </p:nvPr>
        </p:nvSpPr>
        <p:spPr/>
        <p:txBody>
          <a:bodyPr/>
          <a:lstStyle/>
          <a:p>
            <a:r>
              <a:rPr lang="en-US">
                <a:latin typeface="Arial"/>
                <a:cs typeface="Arial"/>
              </a:rPr>
              <a:t>Eigenvectors</a:t>
            </a:r>
            <a:endParaRPr lang="en-US"/>
          </a:p>
        </p:txBody>
      </p:sp>
      <p:sp>
        <p:nvSpPr>
          <p:cNvPr id="4" name="Slide Number Placeholder 3">
            <a:extLst>
              <a:ext uri="{FF2B5EF4-FFF2-40B4-BE49-F238E27FC236}">
                <a16:creationId xmlns:a16="http://schemas.microsoft.com/office/drawing/2014/main" id="{4D3AE8E4-F3C4-47E6-92D2-EAD9C1B466D4}"/>
              </a:ext>
            </a:extLst>
          </p:cNvPr>
          <p:cNvSpPr>
            <a:spLocks noGrp="1"/>
          </p:cNvSpPr>
          <p:nvPr>
            <p:ph type="sldNum" sz="quarter" idx="10"/>
          </p:nvPr>
        </p:nvSpPr>
        <p:spPr/>
        <p:txBody>
          <a:bodyPr/>
          <a:lstStyle/>
          <a:p>
            <a:fld id="{C51B5984-C094-0A42-BFB6-9F57449A1222}" type="slidenum">
              <a:rPr lang="en-US" dirty="0" smtClean="0"/>
              <a:pPr/>
              <a:t>432</a:t>
            </a:fld>
            <a:endParaRPr lang="en-US"/>
          </a:p>
        </p:txBody>
      </p:sp>
      <p:pic>
        <p:nvPicPr>
          <p:cNvPr id="5" name="Picture 5" descr="A screenshot of a cell phone&#10;&#10;Description automatically generated">
            <a:extLst>
              <a:ext uri="{FF2B5EF4-FFF2-40B4-BE49-F238E27FC236}">
                <a16:creationId xmlns:a16="http://schemas.microsoft.com/office/drawing/2014/main" id="{85FF6ADE-AE2F-41CB-9D47-A029D45C6CAF}"/>
              </a:ext>
            </a:extLst>
          </p:cNvPr>
          <p:cNvPicPr>
            <a:picLocks noChangeAspect="1"/>
          </p:cNvPicPr>
          <p:nvPr/>
        </p:nvPicPr>
        <p:blipFill>
          <a:blip r:embed="rId2"/>
          <a:stretch>
            <a:fillRect/>
          </a:stretch>
        </p:blipFill>
        <p:spPr>
          <a:xfrm>
            <a:off x="5795141" y="976542"/>
            <a:ext cx="3097924" cy="1705828"/>
          </a:xfrm>
          <a:prstGeom prst="rect">
            <a:avLst/>
          </a:prstGeom>
          <a:ln>
            <a:solidFill>
              <a:schemeClr val="tx1">
                <a:lumMod val="50000"/>
                <a:lumOff val="50000"/>
              </a:schemeClr>
            </a:solidFill>
          </a:ln>
        </p:spPr>
      </p:pic>
      <p:sp>
        <p:nvSpPr>
          <p:cNvPr id="9" name="Text Placeholder 1">
            <a:extLst>
              <a:ext uri="{FF2B5EF4-FFF2-40B4-BE49-F238E27FC236}">
                <a16:creationId xmlns:a16="http://schemas.microsoft.com/office/drawing/2014/main" id="{146E99EB-0D79-45A9-8441-A37D5BAC5239}"/>
              </a:ext>
            </a:extLst>
          </p:cNvPr>
          <p:cNvSpPr txBox="1">
            <a:spLocks/>
          </p:cNvSpPr>
          <p:nvPr/>
        </p:nvSpPr>
        <p:spPr>
          <a:xfrm>
            <a:off x="458514" y="3413679"/>
            <a:ext cx="8384956" cy="1139817"/>
          </a:xfrm>
          <a:prstGeom prst="rect">
            <a:avLst/>
          </a:prstGeom>
        </p:spPr>
        <p:txBody>
          <a:bodyPr vert="horz" lIns="91440" tIns="45720" rIns="91440" bIns="45720" rtlCol="0" anchor="t">
            <a:noAutofit/>
          </a:bodyPr>
          <a:lstStyle>
            <a:lvl1pPr marL="285750" indent="-28575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ea typeface="+mn-lt"/>
                <a:cs typeface="+mn-lt"/>
              </a:rPr>
              <a:t>It is generally recommended to extract components with eigenvalues greater than or equal to 1 (or extremely close to 1)</a:t>
            </a:r>
            <a:endParaRPr lang="en-US">
              <a:ea typeface="+mn-lt"/>
            </a:endParaRPr>
          </a:p>
          <a:p>
            <a:r>
              <a:rPr lang="en-US">
                <a:ea typeface="+mn-lt"/>
                <a:cs typeface="+mn-lt"/>
              </a:rPr>
              <a:t>Note that there are only 3 Eigenvectors because the cutoff variance was set at 70% in the wizard</a:t>
            </a:r>
          </a:p>
          <a:p>
            <a:r>
              <a:rPr lang="en-US">
                <a:cs typeface="Arial"/>
              </a:rPr>
              <a:t>Question: How can we see all 7 Eigenvectors?</a:t>
            </a:r>
            <a:endParaRPr lang="en-US"/>
          </a:p>
        </p:txBody>
      </p:sp>
    </p:spTree>
    <p:extLst>
      <p:ext uri="{BB962C8B-B14F-4D97-AF65-F5344CB8AC3E}">
        <p14:creationId xmlns:p14="http://schemas.microsoft.com/office/powerpoint/2010/main" val="162252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88B62-602B-4769-85DE-9B694D340DE6}"/>
              </a:ext>
            </a:extLst>
          </p:cNvPr>
          <p:cNvSpPr>
            <a:spLocks noGrp="1"/>
          </p:cNvSpPr>
          <p:nvPr>
            <p:ph type="body" sz="quarter" idx="11"/>
          </p:nvPr>
        </p:nvSpPr>
        <p:spPr>
          <a:xfrm>
            <a:off x="391510" y="857036"/>
            <a:ext cx="8207593" cy="857352"/>
          </a:xfrm>
        </p:spPr>
        <p:txBody>
          <a:bodyPr vert="horz" lIns="91440" tIns="45720" rIns="91440" bIns="45720" rtlCol="0" anchor="t">
            <a:noAutofit/>
          </a:bodyPr>
          <a:lstStyle/>
          <a:p>
            <a:r>
              <a:rPr lang="en-US">
                <a:ea typeface="+mn-lt"/>
                <a:cs typeface="+mn-lt"/>
              </a:rPr>
              <a:t>As there are seven variables, there are seven units of variance to account for</a:t>
            </a:r>
            <a:endParaRPr lang="en-US">
              <a:ea typeface="+mn-lt"/>
            </a:endParaRPr>
          </a:p>
          <a:p>
            <a:r>
              <a:rPr lang="en-US">
                <a:ea typeface="+mn-lt"/>
                <a:cs typeface="+mn-lt"/>
              </a:rPr>
              <a:t>Table below illustrates the amount of variability explained by each Eigenvector</a:t>
            </a:r>
            <a:endParaRPr lang="en-US"/>
          </a:p>
        </p:txBody>
      </p:sp>
      <p:sp>
        <p:nvSpPr>
          <p:cNvPr id="3" name="Title 2">
            <a:extLst>
              <a:ext uri="{FF2B5EF4-FFF2-40B4-BE49-F238E27FC236}">
                <a16:creationId xmlns:a16="http://schemas.microsoft.com/office/drawing/2014/main" id="{2BA6789A-B793-4F6B-9AC8-3734C9438D22}"/>
              </a:ext>
            </a:extLst>
          </p:cNvPr>
          <p:cNvSpPr>
            <a:spLocks noGrp="1"/>
          </p:cNvSpPr>
          <p:nvPr>
            <p:ph type="title"/>
          </p:nvPr>
        </p:nvSpPr>
        <p:spPr/>
        <p:txBody>
          <a:bodyPr/>
          <a:lstStyle/>
          <a:p>
            <a:r>
              <a:rPr lang="en-US">
                <a:latin typeface="Arial"/>
                <a:cs typeface="Arial"/>
              </a:rPr>
              <a:t>Eigenvectors, Eigenvalues and Percent Explained</a:t>
            </a:r>
          </a:p>
        </p:txBody>
      </p:sp>
      <p:sp>
        <p:nvSpPr>
          <p:cNvPr id="4" name="Slide Number Placeholder 3">
            <a:extLst>
              <a:ext uri="{FF2B5EF4-FFF2-40B4-BE49-F238E27FC236}">
                <a16:creationId xmlns:a16="http://schemas.microsoft.com/office/drawing/2014/main" id="{B00619CF-6ABA-4A58-ABAC-74A97BB9DADE}"/>
              </a:ext>
            </a:extLst>
          </p:cNvPr>
          <p:cNvSpPr>
            <a:spLocks noGrp="1"/>
          </p:cNvSpPr>
          <p:nvPr>
            <p:ph type="sldNum" sz="quarter" idx="10"/>
          </p:nvPr>
        </p:nvSpPr>
        <p:spPr/>
        <p:txBody>
          <a:bodyPr/>
          <a:lstStyle/>
          <a:p>
            <a:fld id="{C51B5984-C094-0A42-BFB6-9F57449A1222}" type="slidenum">
              <a:rPr lang="en-US" dirty="0" smtClean="0"/>
              <a:pPr/>
              <a:t>433</a:t>
            </a:fld>
            <a:endParaRPr lang="en-US"/>
          </a:p>
        </p:txBody>
      </p:sp>
      <p:graphicFrame>
        <p:nvGraphicFramePr>
          <p:cNvPr id="5" name="Table 5">
            <a:extLst>
              <a:ext uri="{FF2B5EF4-FFF2-40B4-BE49-F238E27FC236}">
                <a16:creationId xmlns:a16="http://schemas.microsoft.com/office/drawing/2014/main" id="{CCAEEF8F-A92A-4BD7-9DF2-7A0F53E0FA3E}"/>
              </a:ext>
            </a:extLst>
          </p:cNvPr>
          <p:cNvGraphicFramePr>
            <a:graphicFrameLocks noGrp="1"/>
          </p:cNvGraphicFramePr>
          <p:nvPr>
            <p:extLst>
              <p:ext uri="{D42A27DB-BD31-4B8C-83A1-F6EECF244321}">
                <p14:modId xmlns:p14="http://schemas.microsoft.com/office/powerpoint/2010/main" val="888976971"/>
              </p:ext>
            </p:extLst>
          </p:nvPr>
        </p:nvGraphicFramePr>
        <p:xfrm>
          <a:off x="888387" y="1589480"/>
          <a:ext cx="4623309" cy="2651760"/>
        </p:xfrm>
        <a:graphic>
          <a:graphicData uri="http://schemas.openxmlformats.org/drawingml/2006/table">
            <a:tbl>
              <a:tblPr firstRow="1" firstCol="1" bandRow="1">
                <a:tableStyleId>{5C22544A-7EE6-4342-B048-85BDC9FD1C3A}</a:tableStyleId>
              </a:tblPr>
              <a:tblGrid>
                <a:gridCol w="1253029">
                  <a:extLst>
                    <a:ext uri="{9D8B030D-6E8A-4147-A177-3AD203B41FA5}">
                      <a16:colId xmlns:a16="http://schemas.microsoft.com/office/drawing/2014/main" val="3346343730"/>
                    </a:ext>
                  </a:extLst>
                </a:gridCol>
                <a:gridCol w="1207047">
                  <a:extLst>
                    <a:ext uri="{9D8B030D-6E8A-4147-A177-3AD203B41FA5}">
                      <a16:colId xmlns:a16="http://schemas.microsoft.com/office/drawing/2014/main" val="1083992944"/>
                    </a:ext>
                  </a:extLst>
                </a:gridCol>
                <a:gridCol w="1022553">
                  <a:extLst>
                    <a:ext uri="{9D8B030D-6E8A-4147-A177-3AD203B41FA5}">
                      <a16:colId xmlns:a16="http://schemas.microsoft.com/office/drawing/2014/main" val="2714911097"/>
                    </a:ext>
                  </a:extLst>
                </a:gridCol>
                <a:gridCol w="1140680">
                  <a:extLst>
                    <a:ext uri="{9D8B030D-6E8A-4147-A177-3AD203B41FA5}">
                      <a16:colId xmlns:a16="http://schemas.microsoft.com/office/drawing/2014/main" val="3795346406"/>
                    </a:ext>
                  </a:extLst>
                </a:gridCol>
              </a:tblGrid>
              <a:tr h="254000">
                <a:tc>
                  <a:txBody>
                    <a:bodyPr/>
                    <a:lstStyle/>
                    <a:p>
                      <a:r>
                        <a:rPr lang="en-US" sz="1200"/>
                        <a:t>Eigenvector</a:t>
                      </a:r>
                    </a:p>
                  </a:txBody>
                  <a:tcPr/>
                </a:tc>
                <a:tc>
                  <a:txBody>
                    <a:bodyPr/>
                    <a:lstStyle/>
                    <a:p>
                      <a:r>
                        <a:rPr lang="en-US" sz="1200"/>
                        <a:t>Eigenvalues</a:t>
                      </a:r>
                    </a:p>
                  </a:txBody>
                  <a:tcPr/>
                </a:tc>
                <a:tc>
                  <a:txBody>
                    <a:bodyPr/>
                    <a:lstStyle/>
                    <a:p>
                      <a:r>
                        <a:rPr lang="en-US" sz="1200"/>
                        <a:t>Percent Explained</a:t>
                      </a:r>
                    </a:p>
                  </a:txBody>
                  <a:tcPr/>
                </a:tc>
                <a:tc>
                  <a:txBody>
                    <a:bodyPr/>
                    <a:lstStyle/>
                    <a:p>
                      <a:r>
                        <a:rPr lang="en-US" sz="1200"/>
                        <a:t>Cumulative</a:t>
                      </a:r>
                    </a:p>
                  </a:txBody>
                  <a:tcPr/>
                </a:tc>
                <a:extLst>
                  <a:ext uri="{0D108BD9-81ED-4DB2-BD59-A6C34878D82A}">
                    <a16:rowId xmlns:a16="http://schemas.microsoft.com/office/drawing/2014/main" val="942402876"/>
                  </a:ext>
                </a:extLst>
              </a:tr>
              <a:tr h="254000">
                <a:tc>
                  <a:txBody>
                    <a:bodyPr/>
                    <a:lstStyle/>
                    <a:p>
                      <a:r>
                        <a:rPr lang="en-US" sz="1200"/>
                        <a:t>Eigen 1</a:t>
                      </a:r>
                    </a:p>
                  </a:txBody>
                  <a:tcPr/>
                </a:tc>
                <a:tc>
                  <a:txBody>
                    <a:bodyPr/>
                    <a:lstStyle/>
                    <a:p>
                      <a:r>
                        <a:rPr lang="en-US" sz="1200"/>
                        <a:t>2.63900</a:t>
                      </a:r>
                    </a:p>
                  </a:txBody>
                  <a:tcPr/>
                </a:tc>
                <a:tc>
                  <a:txBody>
                    <a:bodyPr/>
                    <a:lstStyle/>
                    <a:p>
                      <a:r>
                        <a:rPr lang="en-US" sz="1200"/>
                        <a:t>37.70%</a:t>
                      </a:r>
                    </a:p>
                  </a:txBody>
                  <a:tcPr/>
                </a:tc>
                <a:tc>
                  <a:txBody>
                    <a:bodyPr/>
                    <a:lstStyle/>
                    <a:p>
                      <a:r>
                        <a:rPr lang="en-US" sz="1200"/>
                        <a:t>37.70%</a:t>
                      </a:r>
                    </a:p>
                  </a:txBody>
                  <a:tcPr/>
                </a:tc>
                <a:extLst>
                  <a:ext uri="{0D108BD9-81ED-4DB2-BD59-A6C34878D82A}">
                    <a16:rowId xmlns:a16="http://schemas.microsoft.com/office/drawing/2014/main" val="2388496206"/>
                  </a:ext>
                </a:extLst>
              </a:tr>
              <a:tr h="254000">
                <a:tc>
                  <a:txBody>
                    <a:bodyPr/>
                    <a:lstStyle/>
                    <a:p>
                      <a:pPr lvl="0">
                        <a:buNone/>
                      </a:pPr>
                      <a:r>
                        <a:rPr lang="en-US" sz="1200" u="none" strike="noStrike" noProof="0"/>
                        <a:t>Eigen 2</a:t>
                      </a:r>
                      <a:endParaRPr lang="en-US" sz="1200"/>
                    </a:p>
                  </a:txBody>
                  <a:tcPr/>
                </a:tc>
                <a:tc>
                  <a:txBody>
                    <a:bodyPr/>
                    <a:lstStyle/>
                    <a:p>
                      <a:r>
                        <a:rPr lang="en-US" sz="1200"/>
                        <a:t>1.58228</a:t>
                      </a:r>
                    </a:p>
                  </a:txBody>
                  <a:tcPr/>
                </a:tc>
                <a:tc>
                  <a:txBody>
                    <a:bodyPr/>
                    <a:lstStyle/>
                    <a:p>
                      <a:r>
                        <a:rPr lang="en-US" sz="1200"/>
                        <a:t>22.60%</a:t>
                      </a:r>
                    </a:p>
                  </a:txBody>
                  <a:tcPr/>
                </a:tc>
                <a:tc>
                  <a:txBody>
                    <a:bodyPr/>
                    <a:lstStyle/>
                    <a:p>
                      <a:r>
                        <a:rPr lang="en-US" sz="1200"/>
                        <a:t>60.30%</a:t>
                      </a:r>
                    </a:p>
                  </a:txBody>
                  <a:tcPr/>
                </a:tc>
                <a:extLst>
                  <a:ext uri="{0D108BD9-81ED-4DB2-BD59-A6C34878D82A}">
                    <a16:rowId xmlns:a16="http://schemas.microsoft.com/office/drawing/2014/main" val="1125113001"/>
                  </a:ext>
                </a:extLst>
              </a:tr>
              <a:tr h="254000">
                <a:tc>
                  <a:txBody>
                    <a:bodyPr/>
                    <a:lstStyle/>
                    <a:p>
                      <a:pPr lvl="0">
                        <a:buNone/>
                      </a:pPr>
                      <a:r>
                        <a:rPr lang="en-US" sz="1200" u="none" strike="noStrike" noProof="0"/>
                        <a:t>Eigen 3</a:t>
                      </a:r>
                    </a:p>
                  </a:txBody>
                  <a:tcPr/>
                </a:tc>
                <a:tc>
                  <a:txBody>
                    <a:bodyPr/>
                    <a:lstStyle/>
                    <a:p>
                      <a:r>
                        <a:rPr lang="en-US" sz="1200"/>
                        <a:t>0.86099</a:t>
                      </a:r>
                    </a:p>
                  </a:txBody>
                  <a:tcPr/>
                </a:tc>
                <a:tc>
                  <a:txBody>
                    <a:bodyPr/>
                    <a:lstStyle/>
                    <a:p>
                      <a:r>
                        <a:rPr lang="en-US" sz="1200"/>
                        <a:t>12.30%</a:t>
                      </a:r>
                    </a:p>
                  </a:txBody>
                  <a:tcPr/>
                </a:tc>
                <a:tc>
                  <a:txBody>
                    <a:bodyPr/>
                    <a:lstStyle/>
                    <a:p>
                      <a:r>
                        <a:rPr lang="en-US" sz="1200"/>
                        <a:t>72.60%</a:t>
                      </a:r>
                    </a:p>
                  </a:txBody>
                  <a:tcPr>
                    <a:solidFill>
                      <a:schemeClr val="tx2">
                        <a:lumMod val="40000"/>
                        <a:lumOff val="60000"/>
                      </a:schemeClr>
                    </a:solidFill>
                  </a:tcPr>
                </a:tc>
                <a:extLst>
                  <a:ext uri="{0D108BD9-81ED-4DB2-BD59-A6C34878D82A}">
                    <a16:rowId xmlns:a16="http://schemas.microsoft.com/office/drawing/2014/main" val="2381265760"/>
                  </a:ext>
                </a:extLst>
              </a:tr>
              <a:tr h="254000">
                <a:tc>
                  <a:txBody>
                    <a:bodyPr/>
                    <a:lstStyle/>
                    <a:p>
                      <a:pPr lvl="0">
                        <a:buNone/>
                      </a:pPr>
                      <a:r>
                        <a:rPr lang="en-US" sz="1200" u="none" strike="noStrike" noProof="0"/>
                        <a:t>Eigen 4</a:t>
                      </a:r>
                      <a:endParaRPr lang="en-US" sz="1200"/>
                    </a:p>
                  </a:txBody>
                  <a:tcPr/>
                </a:tc>
                <a:tc>
                  <a:txBody>
                    <a:bodyPr/>
                    <a:lstStyle/>
                    <a:p>
                      <a:pPr lvl="0">
                        <a:buNone/>
                      </a:pPr>
                      <a:r>
                        <a:rPr lang="en-US" sz="1200"/>
                        <a:t>0.75512</a:t>
                      </a:r>
                    </a:p>
                  </a:txBody>
                  <a:tcPr/>
                </a:tc>
                <a:tc>
                  <a:txBody>
                    <a:bodyPr/>
                    <a:lstStyle/>
                    <a:p>
                      <a:pPr lvl="0">
                        <a:buNone/>
                      </a:pPr>
                      <a:r>
                        <a:rPr lang="en-US" sz="1200"/>
                        <a:t>10.79%</a:t>
                      </a:r>
                    </a:p>
                  </a:txBody>
                  <a:tcPr/>
                </a:tc>
                <a:tc>
                  <a:txBody>
                    <a:bodyPr/>
                    <a:lstStyle/>
                    <a:p>
                      <a:pPr lvl="0">
                        <a:buNone/>
                      </a:pPr>
                      <a:r>
                        <a:rPr lang="en-US" sz="1200"/>
                        <a:t>83.39%</a:t>
                      </a:r>
                    </a:p>
                  </a:txBody>
                  <a:tcPr/>
                </a:tc>
                <a:extLst>
                  <a:ext uri="{0D108BD9-81ED-4DB2-BD59-A6C34878D82A}">
                    <a16:rowId xmlns:a16="http://schemas.microsoft.com/office/drawing/2014/main" val="324697168"/>
                  </a:ext>
                </a:extLst>
              </a:tr>
              <a:tr h="254000">
                <a:tc>
                  <a:txBody>
                    <a:bodyPr/>
                    <a:lstStyle/>
                    <a:p>
                      <a:pPr lvl="0">
                        <a:buNone/>
                      </a:pPr>
                      <a:r>
                        <a:rPr lang="en-US" sz="1200" u="none" strike="noStrike" noProof="0"/>
                        <a:t>Eigen 5</a:t>
                      </a:r>
                      <a:endParaRPr lang="en-US" sz="1200"/>
                    </a:p>
                  </a:txBody>
                  <a:tcPr/>
                </a:tc>
                <a:tc>
                  <a:txBody>
                    <a:bodyPr/>
                    <a:lstStyle/>
                    <a:p>
                      <a:r>
                        <a:rPr lang="en-US" sz="1200"/>
                        <a:t>0.61054</a:t>
                      </a:r>
                    </a:p>
                  </a:txBody>
                  <a:tcPr/>
                </a:tc>
                <a:tc>
                  <a:txBody>
                    <a:bodyPr/>
                    <a:lstStyle/>
                    <a:p>
                      <a:r>
                        <a:rPr lang="en-US" sz="1200"/>
                        <a:t> 8.72%</a:t>
                      </a:r>
                    </a:p>
                  </a:txBody>
                  <a:tcPr/>
                </a:tc>
                <a:tc>
                  <a:txBody>
                    <a:bodyPr/>
                    <a:lstStyle/>
                    <a:p>
                      <a:r>
                        <a:rPr lang="en-US" sz="1200"/>
                        <a:t>92.11%</a:t>
                      </a:r>
                    </a:p>
                  </a:txBody>
                  <a:tcPr/>
                </a:tc>
                <a:extLst>
                  <a:ext uri="{0D108BD9-81ED-4DB2-BD59-A6C34878D82A}">
                    <a16:rowId xmlns:a16="http://schemas.microsoft.com/office/drawing/2014/main" val="1918630967"/>
                  </a:ext>
                </a:extLst>
              </a:tr>
              <a:tr h="254000">
                <a:tc>
                  <a:txBody>
                    <a:bodyPr/>
                    <a:lstStyle/>
                    <a:p>
                      <a:pPr lvl="0">
                        <a:buNone/>
                      </a:pPr>
                      <a:r>
                        <a:rPr lang="en-US" sz="1200" u="none" strike="noStrike" noProof="0"/>
                        <a:t>Eigen 6</a:t>
                      </a:r>
                      <a:endParaRPr lang="en-US" sz="1200"/>
                    </a:p>
                  </a:txBody>
                  <a:tcPr/>
                </a:tc>
                <a:tc>
                  <a:txBody>
                    <a:bodyPr/>
                    <a:lstStyle/>
                    <a:p>
                      <a:pPr lvl="0">
                        <a:buNone/>
                      </a:pPr>
                      <a:r>
                        <a:rPr lang="en-US" sz="1200"/>
                        <a:t>0.48005</a:t>
                      </a:r>
                    </a:p>
                  </a:txBody>
                  <a:tcPr/>
                </a:tc>
                <a:tc>
                  <a:txBody>
                    <a:bodyPr/>
                    <a:lstStyle/>
                    <a:p>
                      <a:pPr lvl="0">
                        <a:buNone/>
                      </a:pPr>
                      <a:r>
                        <a:rPr lang="en-US" sz="1200"/>
                        <a:t> 6.86%</a:t>
                      </a:r>
                    </a:p>
                  </a:txBody>
                  <a:tcPr/>
                </a:tc>
                <a:tc>
                  <a:txBody>
                    <a:bodyPr/>
                    <a:lstStyle/>
                    <a:p>
                      <a:pPr lvl="0">
                        <a:buNone/>
                      </a:pPr>
                      <a:r>
                        <a:rPr lang="en-US" sz="1200"/>
                        <a:t>98.97%</a:t>
                      </a:r>
                    </a:p>
                  </a:txBody>
                  <a:tcPr/>
                </a:tc>
                <a:extLst>
                  <a:ext uri="{0D108BD9-81ED-4DB2-BD59-A6C34878D82A}">
                    <a16:rowId xmlns:a16="http://schemas.microsoft.com/office/drawing/2014/main" val="1671966283"/>
                  </a:ext>
                </a:extLst>
              </a:tr>
              <a:tr h="254000">
                <a:tc>
                  <a:txBody>
                    <a:bodyPr/>
                    <a:lstStyle/>
                    <a:p>
                      <a:pPr lvl="0">
                        <a:buNone/>
                      </a:pPr>
                      <a:r>
                        <a:rPr lang="en-US" sz="1200" u="none" strike="noStrike" noProof="0"/>
                        <a:t>Eigen 7</a:t>
                      </a:r>
                      <a:endParaRPr lang="en-US" sz="1200"/>
                    </a:p>
                  </a:txBody>
                  <a:tcPr/>
                </a:tc>
                <a:tc>
                  <a:txBody>
                    <a:bodyPr/>
                    <a:lstStyle/>
                    <a:p>
                      <a:pPr lvl="0">
                        <a:buNone/>
                      </a:pPr>
                      <a:r>
                        <a:rPr lang="en-US" sz="1200"/>
                        <a:t>0.07202</a:t>
                      </a:r>
                    </a:p>
                  </a:txBody>
                  <a:tcPr/>
                </a:tc>
                <a:tc>
                  <a:txBody>
                    <a:bodyPr/>
                    <a:lstStyle/>
                    <a:p>
                      <a:pPr lvl="0">
                        <a:buNone/>
                      </a:pPr>
                      <a:r>
                        <a:rPr lang="en-US" sz="1200"/>
                        <a:t> 1.03%</a:t>
                      </a:r>
                    </a:p>
                  </a:txBody>
                  <a:tcPr/>
                </a:tc>
                <a:tc>
                  <a:txBody>
                    <a:bodyPr/>
                    <a:lstStyle/>
                    <a:p>
                      <a:pPr lvl="0">
                        <a:buNone/>
                      </a:pPr>
                      <a:r>
                        <a:rPr lang="en-US" sz="1200"/>
                        <a:t>100%</a:t>
                      </a:r>
                    </a:p>
                  </a:txBody>
                  <a:tcPr/>
                </a:tc>
                <a:extLst>
                  <a:ext uri="{0D108BD9-81ED-4DB2-BD59-A6C34878D82A}">
                    <a16:rowId xmlns:a16="http://schemas.microsoft.com/office/drawing/2014/main" val="3682928021"/>
                  </a:ext>
                </a:extLst>
              </a:tr>
              <a:tr h="254000">
                <a:tc>
                  <a:txBody>
                    <a:bodyPr/>
                    <a:lstStyle/>
                    <a:p>
                      <a:pPr lvl="0">
                        <a:buNone/>
                      </a:pPr>
                      <a:r>
                        <a:rPr lang="en-US" sz="1200" u="none" strike="noStrike" noProof="0"/>
                        <a:t>Total Units</a:t>
                      </a:r>
                    </a:p>
                  </a:txBody>
                  <a:tcPr/>
                </a:tc>
                <a:tc>
                  <a:txBody>
                    <a:bodyPr/>
                    <a:lstStyle/>
                    <a:p>
                      <a:pPr lvl="0">
                        <a:buNone/>
                      </a:pPr>
                      <a:r>
                        <a:rPr lang="en-US" sz="1200"/>
                        <a:t>7</a:t>
                      </a:r>
                    </a:p>
                  </a:txBody>
                  <a:tcPr/>
                </a:tc>
                <a:tc>
                  <a:txBody>
                    <a:bodyPr/>
                    <a:lstStyle/>
                    <a:p>
                      <a:pPr lvl="0">
                        <a:buNone/>
                      </a:pPr>
                      <a:endParaRPr lang="en-US" sz="1200"/>
                    </a:p>
                  </a:txBody>
                  <a:tcPr/>
                </a:tc>
                <a:tc>
                  <a:txBody>
                    <a:bodyPr/>
                    <a:lstStyle/>
                    <a:p>
                      <a:pPr lvl="0">
                        <a:buNone/>
                      </a:pPr>
                      <a:endParaRPr lang="en-US" sz="1200"/>
                    </a:p>
                  </a:txBody>
                  <a:tcPr/>
                </a:tc>
                <a:extLst>
                  <a:ext uri="{0D108BD9-81ED-4DB2-BD59-A6C34878D82A}">
                    <a16:rowId xmlns:a16="http://schemas.microsoft.com/office/drawing/2014/main" val="142619404"/>
                  </a:ext>
                </a:extLst>
              </a:tr>
            </a:tbl>
          </a:graphicData>
        </a:graphic>
      </p:graphicFrame>
      <p:sp>
        <p:nvSpPr>
          <p:cNvPr id="6" name="Arrow: Left 5">
            <a:extLst>
              <a:ext uri="{FF2B5EF4-FFF2-40B4-BE49-F238E27FC236}">
                <a16:creationId xmlns:a16="http://schemas.microsoft.com/office/drawing/2014/main" id="{9B748F24-4EDF-4541-A693-2B865C5BDEF2}"/>
              </a:ext>
            </a:extLst>
          </p:cNvPr>
          <p:cNvSpPr/>
          <p:nvPr/>
        </p:nvSpPr>
        <p:spPr>
          <a:xfrm>
            <a:off x="5527967" y="2441106"/>
            <a:ext cx="1372912" cy="6766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Arial"/>
              </a:rPr>
              <a:t>70% Cutoff</a:t>
            </a:r>
            <a:endParaRPr lang="en-US" sz="1400"/>
          </a:p>
        </p:txBody>
      </p:sp>
      <p:sp>
        <p:nvSpPr>
          <p:cNvPr id="7" name="TextBox 6">
            <a:extLst>
              <a:ext uri="{FF2B5EF4-FFF2-40B4-BE49-F238E27FC236}">
                <a16:creationId xmlns:a16="http://schemas.microsoft.com/office/drawing/2014/main" id="{24F80285-115A-4C3E-9A63-DC721F574E79}"/>
              </a:ext>
            </a:extLst>
          </p:cNvPr>
          <p:cNvSpPr txBox="1"/>
          <p:nvPr/>
        </p:nvSpPr>
        <p:spPr>
          <a:xfrm>
            <a:off x="6982481" y="1719999"/>
            <a:ext cx="1895802" cy="246221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400">
                <a:ea typeface="+mn-lt"/>
                <a:cs typeface="+mn-lt"/>
              </a:rPr>
              <a:t>As can be seen from the table the first three components explain in excess of 70% of the variability of the original set of variables. As a result of the Cutoff Variance setting top three Eigenvectors are extracted</a:t>
            </a:r>
            <a:endParaRPr lang="en-US" sz="1400">
              <a:cs typeface="Arial"/>
            </a:endParaRPr>
          </a:p>
        </p:txBody>
      </p:sp>
      <p:sp>
        <p:nvSpPr>
          <p:cNvPr id="10" name="TextBox 9">
            <a:extLst>
              <a:ext uri="{FF2B5EF4-FFF2-40B4-BE49-F238E27FC236}">
                <a16:creationId xmlns:a16="http://schemas.microsoft.com/office/drawing/2014/main" id="{3EF2DE0B-D088-40F7-B5CC-01C118728ED3}"/>
              </a:ext>
            </a:extLst>
          </p:cNvPr>
          <p:cNvSpPr txBox="1"/>
          <p:nvPr/>
        </p:nvSpPr>
        <p:spPr>
          <a:xfrm>
            <a:off x="454571" y="4275476"/>
            <a:ext cx="5259112" cy="46166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171450" indent="-171450">
              <a:buFont typeface="Arial"/>
              <a:buChar char="•"/>
            </a:pPr>
            <a:r>
              <a:rPr lang="en-US" sz="1200"/>
              <a:t>Note: To generate all 7 Eigenvectors, go back to the PCA model wizard and change the Cutoff variance from 70% to 100%</a:t>
            </a:r>
            <a:endParaRPr lang="en-US" sz="1200" b="0">
              <a:cs typeface="Arial"/>
            </a:endParaRPr>
          </a:p>
        </p:txBody>
      </p:sp>
    </p:spTree>
    <p:extLst>
      <p:ext uri="{BB962C8B-B14F-4D97-AF65-F5344CB8AC3E}">
        <p14:creationId xmlns:p14="http://schemas.microsoft.com/office/powerpoint/2010/main" val="374688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CB6B40-0174-4EFF-8D9A-87F03F33B577}"/>
              </a:ext>
            </a:extLst>
          </p:cNvPr>
          <p:cNvSpPr>
            <a:spLocks noGrp="1"/>
          </p:cNvSpPr>
          <p:nvPr>
            <p:ph type="body" sz="quarter" idx="11"/>
          </p:nvPr>
        </p:nvSpPr>
        <p:spPr>
          <a:xfrm>
            <a:off x="457200" y="975278"/>
            <a:ext cx="5074197" cy="2401059"/>
          </a:xfrm>
        </p:spPr>
        <p:txBody>
          <a:bodyPr vert="horz" lIns="91440" tIns="45720" rIns="91440" bIns="45720" rtlCol="0" anchor="t">
            <a:noAutofit/>
          </a:bodyPr>
          <a:lstStyle/>
          <a:p>
            <a:r>
              <a:rPr lang="en-US">
                <a:ea typeface="+mn-lt"/>
                <a:cs typeface="+mn-lt"/>
              </a:rPr>
              <a:t>The </a:t>
            </a:r>
            <a:r>
              <a:rPr lang="en-US" b="1">
                <a:ea typeface="+mn-lt"/>
                <a:cs typeface="+mn-lt"/>
              </a:rPr>
              <a:t>Components</a:t>
            </a:r>
            <a:r>
              <a:rPr lang="en-US">
                <a:ea typeface="+mn-lt"/>
                <a:cs typeface="+mn-lt"/>
              </a:rPr>
              <a:t> tab displays the coefficients of each variable in the linear combinations that express the resulting components</a:t>
            </a:r>
          </a:p>
          <a:p>
            <a:r>
              <a:rPr lang="en-US">
                <a:ea typeface="+mn-lt"/>
                <a:cs typeface="+mn-lt"/>
              </a:rPr>
              <a:t>PCA computes all the eigenvectors for the final purpose of producing new columns based on the input variables. These columns are linear combinations of the original columns, plus a constant term. This constant represents the mean subtracted from the data points in the beginning of the PCA process</a:t>
            </a:r>
            <a:endParaRPr lang="en-US"/>
          </a:p>
        </p:txBody>
      </p:sp>
      <p:sp>
        <p:nvSpPr>
          <p:cNvPr id="3" name="Title 2">
            <a:extLst>
              <a:ext uri="{FF2B5EF4-FFF2-40B4-BE49-F238E27FC236}">
                <a16:creationId xmlns:a16="http://schemas.microsoft.com/office/drawing/2014/main" id="{9D993C25-0064-4628-A9BA-EC5E13F4EB0D}"/>
              </a:ext>
            </a:extLst>
          </p:cNvPr>
          <p:cNvSpPr>
            <a:spLocks noGrp="1"/>
          </p:cNvSpPr>
          <p:nvPr>
            <p:ph type="title"/>
          </p:nvPr>
        </p:nvSpPr>
        <p:spPr/>
        <p:txBody>
          <a:bodyPr/>
          <a:lstStyle/>
          <a:p>
            <a:r>
              <a:rPr lang="en-US">
                <a:latin typeface="Arial"/>
                <a:cs typeface="Arial"/>
              </a:rPr>
              <a:t>Components</a:t>
            </a:r>
            <a:endParaRPr lang="en-US"/>
          </a:p>
        </p:txBody>
      </p:sp>
      <p:sp>
        <p:nvSpPr>
          <p:cNvPr id="4" name="Slide Number Placeholder 3">
            <a:extLst>
              <a:ext uri="{FF2B5EF4-FFF2-40B4-BE49-F238E27FC236}">
                <a16:creationId xmlns:a16="http://schemas.microsoft.com/office/drawing/2014/main" id="{EA4460C4-18F3-4BC1-A7FC-AF20E1F409C3}"/>
              </a:ext>
            </a:extLst>
          </p:cNvPr>
          <p:cNvSpPr>
            <a:spLocks noGrp="1"/>
          </p:cNvSpPr>
          <p:nvPr>
            <p:ph type="sldNum" sz="quarter" idx="10"/>
          </p:nvPr>
        </p:nvSpPr>
        <p:spPr/>
        <p:txBody>
          <a:bodyPr/>
          <a:lstStyle/>
          <a:p>
            <a:fld id="{C51B5984-C094-0A42-BFB6-9F57449A1222}" type="slidenum">
              <a:rPr lang="en-US" dirty="0" smtClean="0"/>
              <a:pPr/>
              <a:t>434</a:t>
            </a:fld>
            <a:endParaRPr lang="en-US"/>
          </a:p>
        </p:txBody>
      </p:sp>
      <p:pic>
        <p:nvPicPr>
          <p:cNvPr id="5" name="Picture 5" descr="A screenshot of a cell phone&#10;&#10;Description automatically generated">
            <a:extLst>
              <a:ext uri="{FF2B5EF4-FFF2-40B4-BE49-F238E27FC236}">
                <a16:creationId xmlns:a16="http://schemas.microsoft.com/office/drawing/2014/main" id="{88536B0A-962C-4094-BA3E-50F81C0B2F7C}"/>
              </a:ext>
            </a:extLst>
          </p:cNvPr>
          <p:cNvPicPr>
            <a:picLocks noChangeAspect="1"/>
          </p:cNvPicPr>
          <p:nvPr/>
        </p:nvPicPr>
        <p:blipFill>
          <a:blip r:embed="rId2"/>
          <a:stretch>
            <a:fillRect/>
          </a:stretch>
        </p:blipFill>
        <p:spPr>
          <a:xfrm>
            <a:off x="5538953" y="973362"/>
            <a:ext cx="3380389" cy="1475705"/>
          </a:xfrm>
          <a:prstGeom prst="rect">
            <a:avLst/>
          </a:prstGeom>
          <a:ln>
            <a:solidFill>
              <a:schemeClr val="tx1">
                <a:lumMod val="50000"/>
                <a:lumOff val="50000"/>
              </a:schemeClr>
            </a:solidFill>
          </a:ln>
        </p:spPr>
      </p:pic>
      <p:sp>
        <p:nvSpPr>
          <p:cNvPr id="8" name="Text Placeholder 1">
            <a:extLst>
              <a:ext uri="{FF2B5EF4-FFF2-40B4-BE49-F238E27FC236}">
                <a16:creationId xmlns:a16="http://schemas.microsoft.com/office/drawing/2014/main" id="{C4298D3E-A2F8-44CB-9AEC-93FAB6C59027}"/>
              </a:ext>
            </a:extLst>
          </p:cNvPr>
          <p:cNvSpPr txBox="1">
            <a:spLocks/>
          </p:cNvSpPr>
          <p:nvPr/>
        </p:nvSpPr>
        <p:spPr>
          <a:xfrm>
            <a:off x="497927" y="3308574"/>
            <a:ext cx="8384955" cy="1067559"/>
          </a:xfrm>
          <a:prstGeom prst="rect">
            <a:avLst/>
          </a:prstGeom>
        </p:spPr>
        <p:txBody>
          <a:bodyPr vert="horz" lIns="91440" tIns="45720" rIns="91440" bIns="45720" rtlCol="0" anchor="t">
            <a:noAutofit/>
          </a:bodyPr>
          <a:lstStyle>
            <a:lvl1pPr marL="285750" indent="-28575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ea typeface="+mn-lt"/>
                <a:cs typeface="+mn-lt"/>
              </a:rPr>
              <a:t>Example:</a:t>
            </a:r>
          </a:p>
          <a:p>
            <a:pPr marL="171450" lvl="1" indent="0">
              <a:buNone/>
            </a:pPr>
            <a:r>
              <a:rPr lang="en-US">
                <a:ea typeface="+mn-lt"/>
                <a:cs typeface="+mn-lt"/>
              </a:rPr>
              <a:t>PComponent1 =</a:t>
            </a:r>
            <a:r>
              <a:rPr lang="en-US">
                <a:cs typeface="Arial"/>
              </a:rPr>
              <a:t> 0.00862* [age] + -0.0015 * [Avg Monthly Balance] + -0.33603 * [Delinquent Lev 1] + 0.00010 * [Recommended Line] + -0.00066 * [Total Amount Purchased] + -0.00742 * [Total Service Charge Revenue] + 0.01454 * [Year at Address] + 0.76007</a:t>
            </a:r>
            <a:endParaRPr lang="en-US">
              <a:ea typeface="+mn-lt"/>
              <a:cs typeface="Arial"/>
            </a:endParaRPr>
          </a:p>
          <a:p>
            <a:endParaRPr lang="en-US"/>
          </a:p>
        </p:txBody>
      </p:sp>
    </p:spTree>
    <p:extLst>
      <p:ext uri="{BB962C8B-B14F-4D97-AF65-F5344CB8AC3E}">
        <p14:creationId xmlns:p14="http://schemas.microsoft.com/office/powerpoint/2010/main" val="353538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181068-5E53-4290-B4ED-86A7ACB2AC0C}"/>
              </a:ext>
            </a:extLst>
          </p:cNvPr>
          <p:cNvSpPr>
            <a:spLocks noGrp="1"/>
          </p:cNvSpPr>
          <p:nvPr>
            <p:ph type="body" sz="quarter" idx="11"/>
          </p:nvPr>
        </p:nvSpPr>
        <p:spPr>
          <a:xfrm>
            <a:off x="510778" y="1044457"/>
            <a:ext cx="3550198" cy="3215611"/>
          </a:xfrm>
        </p:spPr>
        <p:txBody>
          <a:bodyPr vert="horz" lIns="91440" tIns="45720" rIns="91440" bIns="45720" rtlCol="0" anchor="t">
            <a:noAutofit/>
          </a:bodyPr>
          <a:lstStyle/>
          <a:p>
            <a:r>
              <a:rPr lang="en-US">
                <a:ea typeface="+mn-lt"/>
                <a:cs typeface="+mn-lt"/>
              </a:rPr>
              <a:t>The expression for each components in terms of the original variables can be saved from the menu, </a:t>
            </a:r>
            <a:r>
              <a:rPr lang="en-US" b="1">
                <a:ea typeface="+mn-lt"/>
                <a:cs typeface="+mn-lt"/>
              </a:rPr>
              <a:t>Tools | Calculation From</a:t>
            </a:r>
            <a:r>
              <a:rPr lang="en-US">
                <a:ea typeface="+mn-lt"/>
                <a:cs typeface="+mn-lt"/>
              </a:rPr>
              <a:t> </a:t>
            </a:r>
            <a:r>
              <a:rPr lang="en-US" b="1">
                <a:ea typeface="+mn-lt"/>
                <a:cs typeface="+mn-lt"/>
              </a:rPr>
              <a:t>PCA...</a:t>
            </a:r>
            <a:r>
              <a:rPr lang="en-US">
                <a:ea typeface="+mn-lt"/>
                <a:cs typeface="+mn-lt"/>
              </a:rPr>
              <a:t> , as plain text or re-importable XML Expression format</a:t>
            </a:r>
            <a:endParaRPr lang="en-US">
              <a:ea typeface="+mn-lt"/>
            </a:endParaRPr>
          </a:p>
          <a:p>
            <a:pPr lvl="1"/>
            <a:r>
              <a:rPr lang="en-US">
                <a:latin typeface="Arial"/>
                <a:ea typeface="+mn-lt"/>
                <a:cs typeface="+mn-lt"/>
              </a:rPr>
              <a:t>The coefficients in the expressions are taken from the columns of the Components table of the PCA node </a:t>
            </a:r>
            <a:endParaRPr lang="en-US">
              <a:ea typeface="+mn-lt"/>
              <a:cs typeface="+mn-lt"/>
            </a:endParaRPr>
          </a:p>
          <a:p>
            <a:r>
              <a:rPr lang="en-US">
                <a:ea typeface="+mn-lt"/>
                <a:cs typeface="+mn-lt"/>
              </a:rPr>
              <a:t>Exported Expressions can be imported into any dataset with the same original fields using the Import Expressions feature in the </a:t>
            </a:r>
            <a:r>
              <a:rPr lang="en-US" b="1">
                <a:ea typeface="+mn-lt"/>
                <a:cs typeface="+mn-lt"/>
              </a:rPr>
              <a:t>Variable Transformations</a:t>
            </a:r>
            <a:r>
              <a:rPr lang="en-US">
                <a:ea typeface="+mn-lt"/>
                <a:cs typeface="+mn-lt"/>
              </a:rPr>
              <a:t> node wizard</a:t>
            </a:r>
            <a:endParaRPr lang="en-US"/>
          </a:p>
        </p:txBody>
      </p:sp>
      <p:sp>
        <p:nvSpPr>
          <p:cNvPr id="3" name="Title 2">
            <a:extLst>
              <a:ext uri="{FF2B5EF4-FFF2-40B4-BE49-F238E27FC236}">
                <a16:creationId xmlns:a16="http://schemas.microsoft.com/office/drawing/2014/main" id="{31914BC0-16BC-431F-A35E-28BC1A8D27CE}"/>
              </a:ext>
            </a:extLst>
          </p:cNvPr>
          <p:cNvSpPr>
            <a:spLocks noGrp="1"/>
          </p:cNvSpPr>
          <p:nvPr>
            <p:ph type="title"/>
          </p:nvPr>
        </p:nvSpPr>
        <p:spPr/>
        <p:txBody>
          <a:bodyPr/>
          <a:lstStyle/>
          <a:p>
            <a:r>
              <a:rPr lang="en-US">
                <a:latin typeface="Arial"/>
                <a:cs typeface="Arial"/>
              </a:rPr>
              <a:t>Export Calculations From PCA </a:t>
            </a:r>
            <a:endParaRPr lang="en-US"/>
          </a:p>
        </p:txBody>
      </p:sp>
      <p:sp>
        <p:nvSpPr>
          <p:cNvPr id="4" name="Slide Number Placeholder 3">
            <a:extLst>
              <a:ext uri="{FF2B5EF4-FFF2-40B4-BE49-F238E27FC236}">
                <a16:creationId xmlns:a16="http://schemas.microsoft.com/office/drawing/2014/main" id="{4C837F5F-FD39-485B-AA63-C14720EB55DB}"/>
              </a:ext>
            </a:extLst>
          </p:cNvPr>
          <p:cNvSpPr>
            <a:spLocks noGrp="1"/>
          </p:cNvSpPr>
          <p:nvPr>
            <p:ph type="sldNum" sz="quarter" idx="10"/>
          </p:nvPr>
        </p:nvSpPr>
        <p:spPr/>
        <p:txBody>
          <a:bodyPr/>
          <a:lstStyle/>
          <a:p>
            <a:fld id="{C51B5984-C094-0A42-BFB6-9F57449A1222}" type="slidenum">
              <a:rPr lang="en-US" dirty="0" smtClean="0"/>
              <a:pPr/>
              <a:t>435</a:t>
            </a:fld>
            <a:endParaRPr lang="en-US"/>
          </a:p>
        </p:txBody>
      </p:sp>
      <p:pic>
        <p:nvPicPr>
          <p:cNvPr id="6" name="Picture 6" descr="A screenshot of a social media post&#10;&#10;Description automatically generated">
            <a:extLst>
              <a:ext uri="{FF2B5EF4-FFF2-40B4-BE49-F238E27FC236}">
                <a16:creationId xmlns:a16="http://schemas.microsoft.com/office/drawing/2014/main" id="{59880AF2-4076-49D2-BB57-5C32743032EB}"/>
              </a:ext>
            </a:extLst>
          </p:cNvPr>
          <p:cNvPicPr>
            <a:picLocks noChangeAspect="1"/>
          </p:cNvPicPr>
          <p:nvPr/>
        </p:nvPicPr>
        <p:blipFill>
          <a:blip r:embed="rId2"/>
          <a:stretch>
            <a:fillRect/>
          </a:stretch>
        </p:blipFill>
        <p:spPr>
          <a:xfrm>
            <a:off x="4094395" y="1202364"/>
            <a:ext cx="4773010" cy="2844284"/>
          </a:xfrm>
          <a:prstGeom prst="rect">
            <a:avLst/>
          </a:prstGeom>
          <a:ln>
            <a:solidFill>
              <a:schemeClr val="tx1">
                <a:lumMod val="50000"/>
                <a:lumOff val="50000"/>
              </a:schemeClr>
            </a:solidFill>
          </a:ln>
        </p:spPr>
      </p:pic>
    </p:spTree>
    <p:extLst>
      <p:ext uri="{BB962C8B-B14F-4D97-AF65-F5344CB8AC3E}">
        <p14:creationId xmlns:p14="http://schemas.microsoft.com/office/powerpoint/2010/main" val="372851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B102AF-CD58-4F38-A79F-1CA5DD132470}"/>
              </a:ext>
            </a:extLst>
          </p:cNvPr>
          <p:cNvSpPr>
            <a:spLocks noGrp="1"/>
          </p:cNvSpPr>
          <p:nvPr>
            <p:ph type="body" sz="quarter" idx="11"/>
          </p:nvPr>
        </p:nvSpPr>
        <p:spPr>
          <a:xfrm>
            <a:off x="457200" y="975278"/>
            <a:ext cx="5379244" cy="3445524"/>
          </a:xfrm>
        </p:spPr>
        <p:txBody>
          <a:bodyPr vert="horz" lIns="91440" tIns="45720" rIns="91440" bIns="45720" rtlCol="0" anchor="t">
            <a:noAutofit/>
          </a:bodyPr>
          <a:lstStyle/>
          <a:p>
            <a:r>
              <a:rPr lang="en-US">
                <a:ea typeface="+mn-lt"/>
                <a:cs typeface="+mn-lt"/>
              </a:rPr>
              <a:t>The resulting components can be created as new variables and used in place of the original set of variables in the model scenario introduced earlier. This is achieved by scoring the Credit-Training data with the PCA model via a </a:t>
            </a:r>
            <a:r>
              <a:rPr lang="en-US" b="1">
                <a:ea typeface="+mn-lt"/>
                <a:cs typeface="+mn-lt"/>
              </a:rPr>
              <a:t>Scoring</a:t>
            </a:r>
            <a:r>
              <a:rPr lang="en-US">
                <a:ea typeface="+mn-lt"/>
                <a:cs typeface="+mn-lt"/>
              </a:rPr>
              <a:t> node</a:t>
            </a:r>
          </a:p>
          <a:p>
            <a:r>
              <a:rPr lang="en-US">
                <a:ea typeface="+mn-lt"/>
                <a:cs typeface="+mn-lt"/>
              </a:rPr>
              <a:t>Navigate to the </a:t>
            </a:r>
            <a:r>
              <a:rPr lang="en-US" b="1">
                <a:ea typeface="+mn-lt"/>
                <a:cs typeface="+mn-lt"/>
              </a:rPr>
              <a:t>Scoring - Scoring Fields</a:t>
            </a:r>
            <a:r>
              <a:rPr lang="en-US">
                <a:ea typeface="+mn-lt"/>
                <a:cs typeface="+mn-lt"/>
              </a:rPr>
              <a:t> dialog to assign names to the components by clicking in the </a:t>
            </a:r>
            <a:r>
              <a:rPr lang="en-US" b="1">
                <a:ea typeface="+mn-lt"/>
                <a:cs typeface="+mn-lt"/>
              </a:rPr>
              <a:t>Field Name </a:t>
            </a:r>
            <a:r>
              <a:rPr lang="en-US">
                <a:ea typeface="+mn-lt"/>
                <a:cs typeface="+mn-lt"/>
              </a:rPr>
              <a:t>area</a:t>
            </a:r>
            <a:endParaRPr lang="en-US"/>
          </a:p>
          <a:p>
            <a:r>
              <a:rPr lang="en-US">
                <a:ea typeface="+mn-lt"/>
                <a:cs typeface="+mn-lt"/>
              </a:rPr>
              <a:t>Rename the following names:</a:t>
            </a:r>
            <a:endParaRPr lang="en-US"/>
          </a:p>
          <a:p>
            <a:pPr lvl="1"/>
            <a:r>
              <a:rPr lang="en-US">
                <a:latin typeface="Arial"/>
                <a:ea typeface="+mn-lt"/>
                <a:cs typeface="+mn-lt"/>
              </a:rPr>
              <a:t>PComponent1 to Purchases</a:t>
            </a:r>
            <a:endParaRPr lang="en-US">
              <a:latin typeface="Arial"/>
            </a:endParaRPr>
          </a:p>
          <a:p>
            <a:pPr lvl="1"/>
            <a:r>
              <a:rPr lang="en-US">
                <a:latin typeface="Arial"/>
                <a:ea typeface="+mn-lt"/>
                <a:cs typeface="+mn-lt"/>
              </a:rPr>
              <a:t>PComponent2 to </a:t>
            </a:r>
            <a:r>
              <a:rPr lang="en-US" err="1">
                <a:latin typeface="Arial"/>
                <a:ea typeface="+mn-lt"/>
                <a:cs typeface="+mn-lt"/>
              </a:rPr>
              <a:t>Credit_Line</a:t>
            </a:r>
            <a:endParaRPr lang="en-US" err="1">
              <a:latin typeface="Arial"/>
            </a:endParaRPr>
          </a:p>
          <a:p>
            <a:pPr lvl="1"/>
            <a:r>
              <a:rPr lang="en-US">
                <a:latin typeface="Arial"/>
                <a:ea typeface="+mn-lt"/>
                <a:cs typeface="+mn-lt"/>
              </a:rPr>
              <a:t>PComponent3 to Demographics</a:t>
            </a:r>
          </a:p>
          <a:p>
            <a:r>
              <a:rPr lang="en-US">
                <a:cs typeface="Arial"/>
              </a:rPr>
              <a:t>Once the data has been scored and the new fields added, they can be used in place of the original set in the</a:t>
            </a:r>
            <a:r>
              <a:rPr lang="en-US">
                <a:latin typeface="Arial"/>
                <a:cs typeface="Arial"/>
              </a:rPr>
              <a:t> Logistic Regression</a:t>
            </a:r>
          </a:p>
        </p:txBody>
      </p:sp>
      <p:sp>
        <p:nvSpPr>
          <p:cNvPr id="3" name="Title 2">
            <a:extLst>
              <a:ext uri="{FF2B5EF4-FFF2-40B4-BE49-F238E27FC236}">
                <a16:creationId xmlns:a16="http://schemas.microsoft.com/office/drawing/2014/main" id="{3499700C-A686-4142-8D48-32A8ABF8832D}"/>
              </a:ext>
            </a:extLst>
          </p:cNvPr>
          <p:cNvSpPr>
            <a:spLocks noGrp="1"/>
          </p:cNvSpPr>
          <p:nvPr>
            <p:ph type="title"/>
          </p:nvPr>
        </p:nvSpPr>
        <p:spPr/>
        <p:txBody>
          <a:bodyPr/>
          <a:lstStyle/>
          <a:p>
            <a:r>
              <a:rPr lang="en-US">
                <a:latin typeface="Arial"/>
                <a:cs typeface="Arial"/>
              </a:rPr>
              <a:t>Scoring a PCA Model</a:t>
            </a:r>
            <a:endParaRPr lang="en-US"/>
          </a:p>
        </p:txBody>
      </p:sp>
      <p:sp>
        <p:nvSpPr>
          <p:cNvPr id="4" name="Slide Number Placeholder 3">
            <a:extLst>
              <a:ext uri="{FF2B5EF4-FFF2-40B4-BE49-F238E27FC236}">
                <a16:creationId xmlns:a16="http://schemas.microsoft.com/office/drawing/2014/main" id="{9FA37EBF-000A-47E2-8077-581A9777327D}"/>
              </a:ext>
            </a:extLst>
          </p:cNvPr>
          <p:cNvSpPr>
            <a:spLocks noGrp="1"/>
          </p:cNvSpPr>
          <p:nvPr>
            <p:ph type="sldNum" sz="quarter" idx="10"/>
          </p:nvPr>
        </p:nvSpPr>
        <p:spPr/>
        <p:txBody>
          <a:bodyPr/>
          <a:lstStyle/>
          <a:p>
            <a:fld id="{C51B5984-C094-0A42-BFB6-9F57449A1222}" type="slidenum">
              <a:rPr lang="en-US" dirty="0" smtClean="0"/>
              <a:pPr/>
              <a:t>436</a:t>
            </a:fld>
            <a:endParaRPr lang="en-US"/>
          </a:p>
        </p:txBody>
      </p:sp>
      <p:pic>
        <p:nvPicPr>
          <p:cNvPr id="5" name="Picture 5" descr="A screenshot of a cell phone screen with text&#10;&#10;Description automatically generated">
            <a:extLst>
              <a:ext uri="{FF2B5EF4-FFF2-40B4-BE49-F238E27FC236}">
                <a16:creationId xmlns:a16="http://schemas.microsoft.com/office/drawing/2014/main" id="{9EC7E22F-C580-4080-9D5E-CCFF2B403104}"/>
              </a:ext>
            </a:extLst>
          </p:cNvPr>
          <p:cNvPicPr>
            <a:picLocks noChangeAspect="1"/>
          </p:cNvPicPr>
          <p:nvPr/>
        </p:nvPicPr>
        <p:blipFill>
          <a:blip r:embed="rId2"/>
          <a:stretch>
            <a:fillRect/>
          </a:stretch>
        </p:blipFill>
        <p:spPr>
          <a:xfrm>
            <a:off x="5932885" y="606300"/>
            <a:ext cx="2743200" cy="2037806"/>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15CB5C18-5304-4C73-8C22-8EED4E06CF8B}"/>
              </a:ext>
            </a:extLst>
          </p:cNvPr>
          <p:cNvPicPr>
            <a:picLocks noChangeAspect="1"/>
          </p:cNvPicPr>
          <p:nvPr/>
        </p:nvPicPr>
        <p:blipFill>
          <a:blip r:embed="rId3"/>
          <a:stretch>
            <a:fillRect/>
          </a:stretch>
        </p:blipFill>
        <p:spPr>
          <a:xfrm>
            <a:off x="5932884" y="2775292"/>
            <a:ext cx="2743200" cy="1474104"/>
          </a:xfrm>
          <a:prstGeom prst="rect">
            <a:avLst/>
          </a:prstGeom>
          <a:ln>
            <a:solidFill>
              <a:schemeClr val="tx1">
                <a:lumMod val="50000"/>
                <a:lumOff val="50000"/>
              </a:schemeClr>
            </a:solidFill>
          </a:ln>
        </p:spPr>
      </p:pic>
    </p:spTree>
    <p:extLst>
      <p:ext uri="{BB962C8B-B14F-4D97-AF65-F5344CB8AC3E}">
        <p14:creationId xmlns:p14="http://schemas.microsoft.com/office/powerpoint/2010/main" val="372046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3F2C6A-12E1-45E1-9ECA-498C7D897B59}"/>
              </a:ext>
            </a:extLst>
          </p:cNvPr>
          <p:cNvSpPr>
            <a:spLocks noGrp="1"/>
          </p:cNvSpPr>
          <p:nvPr>
            <p:ph type="body" sz="quarter" idx="11"/>
          </p:nvPr>
        </p:nvSpPr>
        <p:spPr>
          <a:xfrm>
            <a:off x="457200" y="975278"/>
            <a:ext cx="5111354" cy="3445524"/>
          </a:xfrm>
        </p:spPr>
        <p:txBody>
          <a:bodyPr vert="horz" lIns="91440" tIns="45720" rIns="91440" bIns="45720" rtlCol="0" anchor="t">
            <a:noAutofit/>
          </a:bodyPr>
          <a:lstStyle/>
          <a:p>
            <a:r>
              <a:rPr lang="en-US">
                <a:cs typeface="Arial"/>
              </a:rPr>
              <a:t>Connect the scored data to a Logistic Regression model node</a:t>
            </a:r>
          </a:p>
          <a:p>
            <a:r>
              <a:rPr lang="en-US">
                <a:ea typeface="+mn-lt"/>
                <a:cs typeface="+mn-lt"/>
              </a:rPr>
              <a:t>Set </a:t>
            </a:r>
            <a:r>
              <a:rPr lang="en-US" i="1">
                <a:ea typeface="+mn-lt"/>
                <a:cs typeface="+mn-lt"/>
              </a:rPr>
              <a:t>Status2</a:t>
            </a:r>
            <a:r>
              <a:rPr lang="en-US">
                <a:ea typeface="+mn-lt"/>
                <a:cs typeface="+mn-lt"/>
              </a:rPr>
              <a:t> as the Dependent Variable and </a:t>
            </a:r>
            <a:r>
              <a:rPr lang="en-US" i="1">
                <a:ea typeface="+mn-lt"/>
                <a:cs typeface="+mn-lt"/>
              </a:rPr>
              <a:t>Bad Debt</a:t>
            </a:r>
            <a:r>
              <a:rPr lang="en-US">
                <a:ea typeface="+mn-lt"/>
                <a:cs typeface="+mn-lt"/>
              </a:rPr>
              <a:t> as the Target category</a:t>
            </a:r>
            <a:endParaRPr lang="en-US"/>
          </a:p>
          <a:p>
            <a:r>
              <a:rPr lang="en-US">
                <a:ea typeface="+mn-lt"/>
                <a:cs typeface="+mn-lt"/>
              </a:rPr>
              <a:t>Choose </a:t>
            </a:r>
            <a:r>
              <a:rPr lang="en-US" b="1">
                <a:ea typeface="+mn-lt"/>
                <a:cs typeface="+mn-lt"/>
              </a:rPr>
              <a:t>Must include all selected variables</a:t>
            </a:r>
            <a:r>
              <a:rPr lang="en-US">
                <a:ea typeface="+mn-lt"/>
                <a:cs typeface="+mn-lt"/>
              </a:rPr>
              <a:t> as the variable selection method </a:t>
            </a:r>
            <a:endParaRPr lang="en-US">
              <a:ea typeface="+mn-lt"/>
            </a:endParaRPr>
          </a:p>
          <a:p>
            <a:r>
              <a:rPr lang="en-US">
                <a:ea typeface="+mn-lt"/>
                <a:cs typeface="+mn-lt"/>
              </a:rPr>
              <a:t>Choose the following independent variables:</a:t>
            </a:r>
            <a:endParaRPr lang="en-US"/>
          </a:p>
          <a:p>
            <a:pPr lvl="1"/>
            <a:r>
              <a:rPr lang="en-US" err="1">
                <a:latin typeface="Arial"/>
                <a:ea typeface="+mn-lt"/>
                <a:cs typeface="+mn-lt"/>
              </a:rPr>
              <a:t>Credit_Line</a:t>
            </a:r>
            <a:endParaRPr lang="en-US" err="1">
              <a:latin typeface="Arial"/>
              <a:ea typeface="+mn-lt"/>
            </a:endParaRPr>
          </a:p>
          <a:p>
            <a:pPr lvl="1"/>
            <a:r>
              <a:rPr lang="en-US">
                <a:latin typeface="Arial"/>
                <a:ea typeface="+mn-lt"/>
                <a:cs typeface="+mn-lt"/>
              </a:rPr>
              <a:t>Demographics</a:t>
            </a:r>
            <a:endParaRPr lang="en-US">
              <a:latin typeface="Arial"/>
              <a:ea typeface="+mn-lt"/>
            </a:endParaRPr>
          </a:p>
          <a:p>
            <a:pPr lvl="1"/>
            <a:r>
              <a:rPr lang="en-US">
                <a:latin typeface="Arial"/>
                <a:ea typeface="+mn-lt"/>
                <a:cs typeface="+mn-lt"/>
              </a:rPr>
              <a:t>Purchases</a:t>
            </a:r>
            <a:endParaRPr lang="en-US">
              <a:latin typeface="Arial"/>
            </a:endParaRPr>
          </a:p>
          <a:p>
            <a:r>
              <a:rPr lang="en-US">
                <a:ea typeface="+mn-lt"/>
                <a:cs typeface="+mn-lt"/>
              </a:rPr>
              <a:t>Run the model and once complete, view the Logistic Regression results</a:t>
            </a:r>
            <a:endParaRPr lang="en-US">
              <a:latin typeface="Arial" panose="020B0604020202020204" pitchFamily="34" charset="0"/>
            </a:endParaRPr>
          </a:p>
          <a:p>
            <a:endParaRPr lang="en-US"/>
          </a:p>
        </p:txBody>
      </p:sp>
      <p:sp>
        <p:nvSpPr>
          <p:cNvPr id="3" name="Title 2">
            <a:extLst>
              <a:ext uri="{FF2B5EF4-FFF2-40B4-BE49-F238E27FC236}">
                <a16:creationId xmlns:a16="http://schemas.microsoft.com/office/drawing/2014/main" id="{B4CE380F-462E-4501-B629-D8A48A4FA79F}"/>
              </a:ext>
            </a:extLst>
          </p:cNvPr>
          <p:cNvSpPr>
            <a:spLocks noGrp="1"/>
          </p:cNvSpPr>
          <p:nvPr>
            <p:ph type="title"/>
          </p:nvPr>
        </p:nvSpPr>
        <p:spPr>
          <a:xfrm>
            <a:off x="350044" y="457200"/>
            <a:ext cx="5518979" cy="298669"/>
          </a:xfrm>
        </p:spPr>
        <p:txBody>
          <a:bodyPr/>
          <a:lstStyle/>
          <a:p>
            <a:r>
              <a:rPr lang="en-US">
                <a:latin typeface="Arial"/>
                <a:cs typeface="Arial"/>
              </a:rPr>
              <a:t>Rebuild the Logistic Regression Using PCA</a:t>
            </a:r>
            <a:endParaRPr lang="en-US"/>
          </a:p>
        </p:txBody>
      </p:sp>
      <p:sp>
        <p:nvSpPr>
          <p:cNvPr id="4" name="Slide Number Placeholder 3">
            <a:extLst>
              <a:ext uri="{FF2B5EF4-FFF2-40B4-BE49-F238E27FC236}">
                <a16:creationId xmlns:a16="http://schemas.microsoft.com/office/drawing/2014/main" id="{79D40E82-0685-4DEC-8B1C-2E41E0A14923}"/>
              </a:ext>
            </a:extLst>
          </p:cNvPr>
          <p:cNvSpPr>
            <a:spLocks noGrp="1"/>
          </p:cNvSpPr>
          <p:nvPr>
            <p:ph type="sldNum" sz="quarter" idx="10"/>
          </p:nvPr>
        </p:nvSpPr>
        <p:spPr/>
        <p:txBody>
          <a:bodyPr/>
          <a:lstStyle/>
          <a:p>
            <a:fld id="{C51B5984-C094-0A42-BFB6-9F57449A1222}" type="slidenum">
              <a:rPr lang="en-US" dirty="0" smtClean="0"/>
              <a:pPr/>
              <a:t>437</a:t>
            </a:fld>
            <a:endParaRPr lang="en-US"/>
          </a:p>
        </p:txBody>
      </p:sp>
      <p:pic>
        <p:nvPicPr>
          <p:cNvPr id="6" name="Picture 6" descr="A screenshot of a computer&#10;&#10;Description automatically generated">
            <a:extLst>
              <a:ext uri="{FF2B5EF4-FFF2-40B4-BE49-F238E27FC236}">
                <a16:creationId xmlns:a16="http://schemas.microsoft.com/office/drawing/2014/main" id="{87454A31-E385-4C09-9338-2E7F34C7E3C4}"/>
              </a:ext>
            </a:extLst>
          </p:cNvPr>
          <p:cNvPicPr>
            <a:picLocks noChangeAspect="1"/>
          </p:cNvPicPr>
          <p:nvPr/>
        </p:nvPicPr>
        <p:blipFill>
          <a:blip r:embed="rId2"/>
          <a:stretch>
            <a:fillRect/>
          </a:stretch>
        </p:blipFill>
        <p:spPr>
          <a:xfrm>
            <a:off x="5932884" y="2308692"/>
            <a:ext cx="2743200" cy="2716865"/>
          </a:xfrm>
          <a:prstGeom prst="rect">
            <a:avLst/>
          </a:prstGeom>
          <a:ln>
            <a:solidFill>
              <a:schemeClr val="tx1">
                <a:lumMod val="50000"/>
                <a:lumOff val="50000"/>
              </a:schemeClr>
            </a:solidFill>
          </a:ln>
        </p:spPr>
      </p:pic>
      <p:pic>
        <p:nvPicPr>
          <p:cNvPr id="7" name="Picture 7" descr="A screenshot of a cell phone&#10;&#10;Description automatically generated">
            <a:extLst>
              <a:ext uri="{FF2B5EF4-FFF2-40B4-BE49-F238E27FC236}">
                <a16:creationId xmlns:a16="http://schemas.microsoft.com/office/drawing/2014/main" id="{1DB22A03-2E93-45DE-81DE-EEA7BF2E284B}"/>
              </a:ext>
            </a:extLst>
          </p:cNvPr>
          <p:cNvPicPr>
            <a:picLocks noChangeAspect="1"/>
          </p:cNvPicPr>
          <p:nvPr/>
        </p:nvPicPr>
        <p:blipFill>
          <a:blip r:embed="rId3"/>
          <a:stretch>
            <a:fillRect/>
          </a:stretch>
        </p:blipFill>
        <p:spPr>
          <a:xfrm>
            <a:off x="5932884" y="497439"/>
            <a:ext cx="2743200" cy="1743559"/>
          </a:xfrm>
          <a:prstGeom prst="rect">
            <a:avLst/>
          </a:prstGeom>
        </p:spPr>
      </p:pic>
    </p:spTree>
    <p:extLst>
      <p:ext uri="{BB962C8B-B14F-4D97-AF65-F5344CB8AC3E}">
        <p14:creationId xmlns:p14="http://schemas.microsoft.com/office/powerpoint/2010/main" val="100397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8C776B-4CBD-441F-A2B3-EEBDC9A48996}"/>
              </a:ext>
            </a:extLst>
          </p:cNvPr>
          <p:cNvSpPr>
            <a:spLocks noGrp="1"/>
          </p:cNvSpPr>
          <p:nvPr>
            <p:ph type="body" sz="quarter" idx="11"/>
          </p:nvPr>
        </p:nvSpPr>
        <p:spPr>
          <a:xfrm>
            <a:off x="457200" y="975278"/>
            <a:ext cx="4331494" cy="3445524"/>
          </a:xfrm>
        </p:spPr>
        <p:txBody>
          <a:bodyPr vert="horz" lIns="91440" tIns="45720" rIns="91440" bIns="45720" rtlCol="0" anchor="t">
            <a:noAutofit/>
          </a:bodyPr>
          <a:lstStyle/>
          <a:p>
            <a:pPr>
              <a:spcAft>
                <a:spcPts val="600"/>
              </a:spcAft>
            </a:pPr>
            <a:r>
              <a:rPr lang="en-US">
                <a:ea typeface="+mn-lt"/>
                <a:cs typeface="+mn-lt"/>
              </a:rPr>
              <a:t>The Results tab of the Logistic Regression output show an Entropy Explained value of 0.095</a:t>
            </a:r>
            <a:endParaRPr lang="en-US">
              <a:ea typeface="+mn-lt"/>
            </a:endParaRPr>
          </a:p>
          <a:p>
            <a:pPr>
              <a:spcAft>
                <a:spcPts val="600"/>
              </a:spcAft>
            </a:pPr>
            <a:r>
              <a:rPr lang="en-US">
                <a:ea typeface="+mn-lt"/>
                <a:cs typeface="+mn-lt"/>
              </a:rPr>
              <a:t>This is low in comparison to the initial Logistic Regression model</a:t>
            </a:r>
            <a:endParaRPr lang="en-US">
              <a:ea typeface="+mn-lt"/>
            </a:endParaRPr>
          </a:p>
          <a:p>
            <a:pPr>
              <a:spcAft>
                <a:spcPts val="600"/>
              </a:spcAft>
            </a:pPr>
            <a:r>
              <a:rPr lang="en-US">
                <a:ea typeface="+mn-lt"/>
                <a:cs typeface="+mn-lt"/>
              </a:rPr>
              <a:t>Question: Why did Entropy Explained dropped?</a:t>
            </a:r>
          </a:p>
          <a:p>
            <a:pPr>
              <a:spcAft>
                <a:spcPts val="600"/>
              </a:spcAft>
            </a:pPr>
            <a:r>
              <a:rPr lang="en-US">
                <a:ea typeface="+mn-lt"/>
                <a:cs typeface="+mn-lt"/>
              </a:rPr>
              <a:t>Select </a:t>
            </a:r>
            <a:r>
              <a:rPr lang="en-US" b="1">
                <a:ea typeface="+mn-lt"/>
                <a:cs typeface="+mn-lt"/>
              </a:rPr>
              <a:t>Currently Selected Sequence</a:t>
            </a:r>
            <a:r>
              <a:rPr lang="en-US">
                <a:ea typeface="+mn-lt"/>
                <a:cs typeface="+mn-lt"/>
              </a:rPr>
              <a:t> from the </a:t>
            </a:r>
            <a:r>
              <a:rPr lang="en-US" b="1">
                <a:ea typeface="+mn-lt"/>
                <a:cs typeface="+mn-lt"/>
              </a:rPr>
              <a:t>Output to view</a:t>
            </a:r>
            <a:r>
              <a:rPr lang="en-US">
                <a:ea typeface="+mn-lt"/>
                <a:cs typeface="+mn-lt"/>
              </a:rPr>
              <a:t> dropdown gives further model results</a:t>
            </a:r>
            <a:endParaRPr lang="en-US">
              <a:ea typeface="+mn-lt"/>
            </a:endParaRPr>
          </a:p>
          <a:p>
            <a:pPr>
              <a:spcAft>
                <a:spcPts val="600"/>
              </a:spcAft>
            </a:pPr>
            <a:r>
              <a:rPr lang="en-US">
                <a:ea typeface="+mn-lt"/>
                <a:cs typeface="+mn-lt"/>
              </a:rPr>
              <a:t>The coefficients can be interpreted as normal and the variance inflation factors are now acceptable</a:t>
            </a:r>
          </a:p>
          <a:p>
            <a:pPr>
              <a:spcAft>
                <a:spcPts val="600"/>
              </a:spcAft>
            </a:pPr>
            <a:r>
              <a:rPr lang="en-US">
                <a:ea typeface="+mn-lt"/>
                <a:cs typeface="+mn-lt"/>
              </a:rPr>
              <a:t>If deemed acceptable the Logistic Regression model can be deployed using the available methods</a:t>
            </a:r>
            <a:endParaRPr lang="en-US"/>
          </a:p>
        </p:txBody>
      </p:sp>
      <p:sp>
        <p:nvSpPr>
          <p:cNvPr id="3" name="Title 2">
            <a:extLst>
              <a:ext uri="{FF2B5EF4-FFF2-40B4-BE49-F238E27FC236}">
                <a16:creationId xmlns:a16="http://schemas.microsoft.com/office/drawing/2014/main" id="{3A3BF735-DAF1-41EA-89D5-78477F13C88D}"/>
              </a:ext>
            </a:extLst>
          </p:cNvPr>
          <p:cNvSpPr>
            <a:spLocks noGrp="1"/>
          </p:cNvSpPr>
          <p:nvPr>
            <p:ph type="title"/>
          </p:nvPr>
        </p:nvSpPr>
        <p:spPr/>
        <p:txBody>
          <a:bodyPr/>
          <a:lstStyle/>
          <a:p>
            <a:r>
              <a:rPr lang="en-US">
                <a:latin typeface="Arial"/>
                <a:cs typeface="Arial"/>
              </a:rPr>
              <a:t>New Logistic Regression Results</a:t>
            </a:r>
            <a:endParaRPr lang="en-US"/>
          </a:p>
        </p:txBody>
      </p:sp>
      <p:sp>
        <p:nvSpPr>
          <p:cNvPr id="4" name="Slide Number Placeholder 3">
            <a:extLst>
              <a:ext uri="{FF2B5EF4-FFF2-40B4-BE49-F238E27FC236}">
                <a16:creationId xmlns:a16="http://schemas.microsoft.com/office/drawing/2014/main" id="{6E992010-6211-4A9F-B670-D969F21DCF58}"/>
              </a:ext>
            </a:extLst>
          </p:cNvPr>
          <p:cNvSpPr>
            <a:spLocks noGrp="1"/>
          </p:cNvSpPr>
          <p:nvPr>
            <p:ph type="sldNum" sz="quarter" idx="10"/>
          </p:nvPr>
        </p:nvSpPr>
        <p:spPr/>
        <p:txBody>
          <a:bodyPr/>
          <a:lstStyle/>
          <a:p>
            <a:fld id="{C51B5984-C094-0A42-BFB6-9F57449A1222}" type="slidenum">
              <a:rPr lang="en-US" dirty="0" smtClean="0"/>
              <a:pPr/>
              <a:t>438</a:t>
            </a:fld>
            <a:endParaRPr lang="en-US"/>
          </a:p>
        </p:txBody>
      </p:sp>
      <p:pic>
        <p:nvPicPr>
          <p:cNvPr id="5" name="Picture 5" descr="A screenshot of a video game&#10;&#10;Description automatically generated">
            <a:extLst>
              <a:ext uri="{FF2B5EF4-FFF2-40B4-BE49-F238E27FC236}">
                <a16:creationId xmlns:a16="http://schemas.microsoft.com/office/drawing/2014/main" id="{51FD2E11-6A17-4EF4-8A34-84C0BF7EC84F}"/>
              </a:ext>
            </a:extLst>
          </p:cNvPr>
          <p:cNvPicPr>
            <a:picLocks noChangeAspect="1"/>
          </p:cNvPicPr>
          <p:nvPr/>
        </p:nvPicPr>
        <p:blipFill>
          <a:blip r:embed="rId2"/>
          <a:stretch>
            <a:fillRect/>
          </a:stretch>
        </p:blipFill>
        <p:spPr>
          <a:xfrm>
            <a:off x="4885135" y="497881"/>
            <a:ext cx="4130277" cy="4100112"/>
          </a:xfrm>
          <a:prstGeom prst="rect">
            <a:avLst/>
          </a:prstGeom>
          <a:ln>
            <a:solidFill>
              <a:schemeClr val="tx1">
                <a:lumMod val="50000"/>
                <a:lumOff val="50000"/>
              </a:schemeClr>
            </a:solidFill>
          </a:ln>
        </p:spPr>
      </p:pic>
      <p:sp>
        <p:nvSpPr>
          <p:cNvPr id="6" name="Rectangle: Rounded Corners 5">
            <a:extLst>
              <a:ext uri="{FF2B5EF4-FFF2-40B4-BE49-F238E27FC236}">
                <a16:creationId xmlns:a16="http://schemas.microsoft.com/office/drawing/2014/main" id="{DA1EE032-35FC-46B4-BD2B-230B54A401BC}"/>
              </a:ext>
            </a:extLst>
          </p:cNvPr>
          <p:cNvSpPr/>
          <p:nvPr/>
        </p:nvSpPr>
        <p:spPr>
          <a:xfrm>
            <a:off x="7930752" y="3602829"/>
            <a:ext cx="916781" cy="351235"/>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9E74493-FF18-4FC2-B24B-FFEB6BC7DDC7}"/>
              </a:ext>
            </a:extLst>
          </p:cNvPr>
          <p:cNvSpPr/>
          <p:nvPr/>
        </p:nvSpPr>
        <p:spPr>
          <a:xfrm>
            <a:off x="5442345" y="1025125"/>
            <a:ext cx="916781" cy="184548"/>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687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ED54C8-1E6C-4CD3-9E11-4CF2732EE513}"/>
              </a:ext>
            </a:extLst>
          </p:cNvPr>
          <p:cNvSpPr>
            <a:spLocks noGrp="1"/>
          </p:cNvSpPr>
          <p:nvPr>
            <p:ph type="body" sz="quarter" idx="11"/>
          </p:nvPr>
        </p:nvSpPr>
        <p:spPr>
          <a:xfrm>
            <a:off x="457200" y="975278"/>
            <a:ext cx="5486400" cy="3445524"/>
          </a:xfrm>
        </p:spPr>
        <p:txBody>
          <a:bodyPr vert="horz" lIns="91440" tIns="45720" rIns="91440" bIns="45720" rtlCol="0" anchor="t">
            <a:noAutofit/>
          </a:bodyPr>
          <a:lstStyle/>
          <a:p>
            <a:pPr marL="0" indent="0">
              <a:buNone/>
            </a:pPr>
            <a:r>
              <a:rPr lang="en-CA">
                <a:ea typeface="+mn-lt"/>
                <a:cs typeface="+mn-lt"/>
              </a:rPr>
              <a:t>This demonstration uses the dataset Credit.</a:t>
            </a:r>
            <a:endParaRPr lang="en-CA"/>
          </a:p>
          <a:p>
            <a:pPr marL="0" indent="0">
              <a:buNone/>
            </a:pPr>
            <a:r>
              <a:rPr lang="en-CA">
                <a:ea typeface="+mn-lt"/>
                <a:cs typeface="+mn-lt"/>
              </a:rPr>
              <a:t>This can be found by loading the Credit sample project from the Prepare Sample Data… dialog found in the Help menu.</a:t>
            </a:r>
            <a:endParaRPr lang="en-CA"/>
          </a:p>
          <a:p>
            <a:pPr marL="0" indent="0">
              <a:buNone/>
            </a:pPr>
            <a:r>
              <a:rPr lang="en-CA">
                <a:ea typeface="+mn-lt"/>
                <a:cs typeface="+mn-lt"/>
              </a:rPr>
              <a:t>All elements can be deleted, retaining only the Credit dataset and its partitions as illustrated.</a:t>
            </a:r>
          </a:p>
          <a:p>
            <a:pPr marL="0" indent="0">
              <a:buNone/>
            </a:pPr>
            <a:endParaRPr lang="en-CA"/>
          </a:p>
          <a:p>
            <a:pPr marL="0" indent="0">
              <a:buNone/>
            </a:pPr>
            <a:r>
              <a:rPr lang="en-CA">
                <a:ea typeface="+mn-lt"/>
                <a:cs typeface="+mn-lt"/>
              </a:rPr>
              <a:t>The purpose of the exercise is to develop a </a:t>
            </a:r>
            <a:r>
              <a:rPr lang="en-CA" b="1">
                <a:ea typeface="+mn-lt"/>
                <a:cs typeface="+mn-lt"/>
              </a:rPr>
              <a:t>Logistic Regression</a:t>
            </a:r>
            <a:r>
              <a:rPr lang="en-CA">
                <a:ea typeface="+mn-lt"/>
                <a:cs typeface="+mn-lt"/>
              </a:rPr>
              <a:t> model to predict the variable </a:t>
            </a:r>
            <a:r>
              <a:rPr lang="en-CA" b="1">
                <a:ea typeface="+mn-lt"/>
                <a:cs typeface="+mn-lt"/>
              </a:rPr>
              <a:t>Status2</a:t>
            </a:r>
            <a:r>
              <a:rPr lang="en-CA">
                <a:ea typeface="+mn-lt"/>
                <a:cs typeface="+mn-lt"/>
              </a:rPr>
              <a:t> and use </a:t>
            </a:r>
            <a:r>
              <a:rPr lang="en-CA" b="1">
                <a:ea typeface="+mn-lt"/>
                <a:cs typeface="+mn-lt"/>
              </a:rPr>
              <a:t>PCA</a:t>
            </a:r>
            <a:r>
              <a:rPr lang="en-CA">
                <a:ea typeface="+mn-lt"/>
                <a:cs typeface="+mn-lt"/>
              </a:rPr>
              <a:t> as means to not only reduce the number of variables but also to understand relationships.</a:t>
            </a:r>
            <a:endParaRPr lang="en-CA"/>
          </a:p>
        </p:txBody>
      </p:sp>
      <p:sp>
        <p:nvSpPr>
          <p:cNvPr id="2" name="Title 1">
            <a:extLst>
              <a:ext uri="{FF2B5EF4-FFF2-40B4-BE49-F238E27FC236}">
                <a16:creationId xmlns:a16="http://schemas.microsoft.com/office/drawing/2014/main" id="{F9FCA2DA-5576-420E-A817-C5E90AD5CFAC}"/>
              </a:ext>
            </a:extLst>
          </p:cNvPr>
          <p:cNvSpPr>
            <a:spLocks noGrp="1"/>
          </p:cNvSpPr>
          <p:nvPr>
            <p:ph type="title"/>
          </p:nvPr>
        </p:nvSpPr>
        <p:spPr/>
        <p:txBody>
          <a:bodyPr/>
          <a:lstStyle/>
          <a:p>
            <a:r>
              <a:rPr lang="en-CA">
                <a:latin typeface="Arial"/>
                <a:cs typeface="Arial"/>
              </a:rPr>
              <a:t>Chapter 18: Exercises (1/2) </a:t>
            </a:r>
            <a:endParaRPr lang="en-CA"/>
          </a:p>
        </p:txBody>
      </p:sp>
      <p:sp>
        <p:nvSpPr>
          <p:cNvPr id="3" name="Slide Number Placeholder 2">
            <a:extLst>
              <a:ext uri="{FF2B5EF4-FFF2-40B4-BE49-F238E27FC236}">
                <a16:creationId xmlns:a16="http://schemas.microsoft.com/office/drawing/2014/main" id="{432137EF-39A1-4D40-B762-B71A2D99632E}"/>
              </a:ext>
            </a:extLst>
          </p:cNvPr>
          <p:cNvSpPr>
            <a:spLocks noGrp="1"/>
          </p:cNvSpPr>
          <p:nvPr>
            <p:ph type="sldNum" sz="quarter" idx="10"/>
          </p:nvPr>
        </p:nvSpPr>
        <p:spPr/>
        <p:txBody>
          <a:bodyPr/>
          <a:lstStyle/>
          <a:p>
            <a:fld id="{C51B5984-C094-0A42-BFB6-9F57449A1222}" type="slidenum">
              <a:rPr lang="en-US" dirty="0" smtClean="0"/>
              <a:pPr/>
              <a:t>439</a:t>
            </a:fld>
            <a:endParaRPr lang="en-US"/>
          </a:p>
        </p:txBody>
      </p:sp>
      <p:pic>
        <p:nvPicPr>
          <p:cNvPr id="5" name="Picture 5" descr="A picture containing clock&#10;&#10;Description generated with very high confidence">
            <a:extLst>
              <a:ext uri="{FF2B5EF4-FFF2-40B4-BE49-F238E27FC236}">
                <a16:creationId xmlns:a16="http://schemas.microsoft.com/office/drawing/2014/main" id="{91028DAB-C27F-436A-AE1F-FEEA99987190}"/>
              </a:ext>
            </a:extLst>
          </p:cNvPr>
          <p:cNvPicPr>
            <a:picLocks noChangeAspect="1"/>
          </p:cNvPicPr>
          <p:nvPr/>
        </p:nvPicPr>
        <p:blipFill>
          <a:blip r:embed="rId3"/>
          <a:stretch>
            <a:fillRect/>
          </a:stretch>
        </p:blipFill>
        <p:spPr>
          <a:xfrm>
            <a:off x="6140618" y="1459206"/>
            <a:ext cx="2743200" cy="1067047"/>
          </a:xfrm>
          <a:prstGeom prst="rect">
            <a:avLst/>
          </a:prstGeom>
        </p:spPr>
      </p:pic>
    </p:spTree>
    <p:custDataLst>
      <p:tags r:id="rId1"/>
    </p:custDataLst>
    <p:extLst>
      <p:ext uri="{BB962C8B-B14F-4D97-AF65-F5344CB8AC3E}">
        <p14:creationId xmlns:p14="http://schemas.microsoft.com/office/powerpoint/2010/main" val="2310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2" name="Title 1">
            <a:extLst>
              <a:ext uri="{FF2B5EF4-FFF2-40B4-BE49-F238E27FC236}">
                <a16:creationId xmlns:a16="http://schemas.microsoft.com/office/drawing/2014/main" id="{7FAB734D-1DB8-44C0-9BC7-3BF02505BD3F}"/>
              </a:ext>
            </a:extLst>
          </p:cNvPr>
          <p:cNvSpPr>
            <a:spLocks noGrp="1"/>
          </p:cNvSpPr>
          <p:nvPr>
            <p:ph type="title"/>
          </p:nvPr>
        </p:nvSpPr>
        <p:spPr/>
        <p:txBody>
          <a:bodyPr/>
          <a:lstStyle/>
          <a:p>
            <a:r>
              <a:rPr lang="en-CA"/>
              <a:t>Contents</a:t>
            </a:r>
          </a:p>
        </p:txBody>
      </p:sp>
      <p:sp>
        <p:nvSpPr>
          <p:cNvPr id="3" name="Text Placeholder 2">
            <a:extLst>
              <a:ext uri="{FF2B5EF4-FFF2-40B4-BE49-F238E27FC236}">
                <a16:creationId xmlns:a16="http://schemas.microsoft.com/office/drawing/2014/main" id="{3E28F7CF-BAC0-4319-8B58-56E79A9AC511}"/>
              </a:ext>
            </a:extLst>
          </p:cNvPr>
          <p:cNvSpPr>
            <a:spLocks noGrp="1"/>
          </p:cNvSpPr>
          <p:nvPr>
            <p:ph type="body" sz="quarter" idx="4294967295"/>
          </p:nvPr>
        </p:nvSpPr>
        <p:spPr>
          <a:xfrm>
            <a:off x="645185" y="1029559"/>
            <a:ext cx="8201025" cy="3446463"/>
          </a:xfrm>
        </p:spPr>
        <p:txBody>
          <a:bodyPr/>
          <a:lstStyle/>
          <a:p>
            <a:pPr marL="285750" lvl="1" indent="-285750">
              <a:spcBef>
                <a:spcPts val="750"/>
              </a:spcBef>
              <a:buClr>
                <a:schemeClr val="bg2"/>
              </a:buClr>
              <a:buFont typeface="Arial" panose="020B0604020202020204" pitchFamily="34" charset="0"/>
              <a:buChar char="•"/>
            </a:pPr>
            <a:r>
              <a:rPr lang="en-GB">
                <a:latin typeface="+mn-lt"/>
              </a:rPr>
              <a:t>What is data profiling</a:t>
            </a:r>
          </a:p>
          <a:p>
            <a:pPr marL="285750" lvl="1" indent="-285750">
              <a:buClr>
                <a:schemeClr val="bg2"/>
              </a:buClr>
              <a:buFont typeface="Arial" panose="020B0604020202020204" pitchFamily="34" charset="0"/>
              <a:buChar char="•"/>
            </a:pPr>
            <a:r>
              <a:rPr lang="en-GB">
                <a:latin typeface="+mn-lt"/>
              </a:rPr>
              <a:t>Profiling Data in Knowledge Studio – Dataset Viewer</a:t>
            </a:r>
          </a:p>
          <a:p>
            <a:pPr marL="628642" lvl="1" indent="-285750">
              <a:buClr>
                <a:schemeClr val="bg2"/>
              </a:buClr>
              <a:buFont typeface="Arial" panose="020B0604020202020204" pitchFamily="34" charset="0"/>
              <a:buChar char="•"/>
            </a:pPr>
            <a:r>
              <a:rPr lang="en-GB">
                <a:latin typeface="+mn-lt"/>
              </a:rPr>
              <a:t>Overview Report</a:t>
            </a:r>
          </a:p>
          <a:p>
            <a:pPr marL="628642" lvl="1" indent="-285750">
              <a:buClr>
                <a:schemeClr val="bg2"/>
              </a:buClr>
              <a:buFont typeface="Arial" panose="020B0604020202020204" pitchFamily="34" charset="0"/>
              <a:buChar char="•"/>
            </a:pPr>
            <a:r>
              <a:rPr lang="en-GB">
                <a:latin typeface="+mn-lt"/>
              </a:rPr>
              <a:t>Dataset Chart</a:t>
            </a:r>
          </a:p>
          <a:p>
            <a:pPr marL="628642" lvl="1" indent="-285750">
              <a:buClr>
                <a:schemeClr val="bg2"/>
              </a:buClr>
              <a:buFont typeface="Arial" panose="020B0604020202020204" pitchFamily="34" charset="0"/>
              <a:buChar char="•"/>
            </a:pPr>
            <a:r>
              <a:rPr lang="en-GB">
                <a:latin typeface="+mn-lt"/>
              </a:rPr>
              <a:t>Data Viewer</a:t>
            </a:r>
          </a:p>
          <a:p>
            <a:pPr marL="971533" lvl="2" indent="-285750"/>
            <a:r>
              <a:rPr lang="en-GB"/>
              <a:t>Filter</a:t>
            </a:r>
          </a:p>
          <a:p>
            <a:pPr marL="628642" lvl="1" indent="-285750">
              <a:buClr>
                <a:schemeClr val="bg2"/>
              </a:buClr>
              <a:buFont typeface="Arial" panose="020B0604020202020204" pitchFamily="34" charset="0"/>
              <a:buChar char="•"/>
            </a:pPr>
            <a:r>
              <a:rPr lang="en-GB">
                <a:latin typeface="+mn-lt"/>
              </a:rPr>
              <a:t>Segment Viewer</a:t>
            </a:r>
          </a:p>
          <a:p>
            <a:pPr marL="628642" lvl="1" indent="-285750">
              <a:buClr>
                <a:schemeClr val="bg2"/>
              </a:buClr>
              <a:buFont typeface="Arial" panose="020B0604020202020204" pitchFamily="34" charset="0"/>
              <a:buChar char="•"/>
            </a:pPr>
            <a:r>
              <a:rPr lang="en-GB">
                <a:latin typeface="+mn-lt"/>
              </a:rPr>
              <a:t>Cross Tabs</a:t>
            </a:r>
          </a:p>
          <a:p>
            <a:pPr marL="628642" lvl="1" indent="-285750">
              <a:buClr>
                <a:schemeClr val="bg2"/>
              </a:buClr>
              <a:buFont typeface="Arial" panose="020B0604020202020204" pitchFamily="34" charset="0"/>
              <a:buChar char="•"/>
            </a:pPr>
            <a:r>
              <a:rPr lang="en-GB">
                <a:latin typeface="+mn-lt"/>
              </a:rPr>
              <a:t>Characteristic Analysis</a:t>
            </a:r>
          </a:p>
          <a:p>
            <a:pPr marL="628642" lvl="1" indent="-285750">
              <a:buClr>
                <a:schemeClr val="bg2"/>
              </a:buClr>
              <a:buFont typeface="Arial" panose="020B0604020202020204" pitchFamily="34" charset="0"/>
              <a:buChar char="•"/>
            </a:pPr>
            <a:r>
              <a:rPr lang="en-GB">
                <a:latin typeface="+mn-lt"/>
              </a:rPr>
              <a:t>Correlations</a:t>
            </a:r>
          </a:p>
          <a:p>
            <a:pPr marL="285750" indent="-285750"/>
            <a:r>
              <a:rPr lang="en-GB"/>
              <a:t>Multicollinearity Analysis</a:t>
            </a:r>
          </a:p>
          <a:p>
            <a:pPr marL="285750" indent="-285750"/>
            <a:r>
              <a:rPr lang="en-GB"/>
              <a:t>Schema</a:t>
            </a:r>
          </a:p>
          <a:p>
            <a:pPr marL="285750" indent="-285750"/>
            <a:r>
              <a:rPr lang="en-GB"/>
              <a:t>Outlier Detector</a:t>
            </a:r>
          </a:p>
          <a:p>
            <a:endParaRPr lang="en-CA"/>
          </a:p>
        </p:txBody>
      </p:sp>
    </p:spTree>
    <p:custDataLst>
      <p:tags r:id="rId1"/>
    </p:custDataLst>
    <p:extLst>
      <p:ext uri="{BB962C8B-B14F-4D97-AF65-F5344CB8AC3E}">
        <p14:creationId xmlns:p14="http://schemas.microsoft.com/office/powerpoint/2010/main" val="375400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E698E3-AD01-431F-9462-F099EC29F7BF}"/>
              </a:ext>
            </a:extLst>
          </p:cNvPr>
          <p:cNvSpPr>
            <a:spLocks noGrp="1"/>
          </p:cNvSpPr>
          <p:nvPr>
            <p:ph type="body" sz="quarter" idx="11"/>
          </p:nvPr>
        </p:nvSpPr>
        <p:spPr/>
        <p:txBody>
          <a:bodyPr vert="horz" lIns="91440" tIns="45720" rIns="91440" bIns="45720" rtlCol="0" anchor="t">
            <a:noAutofit/>
          </a:bodyPr>
          <a:lstStyle/>
          <a:p>
            <a:pPr marL="342900" indent="-342900">
              <a:spcAft>
                <a:spcPts val="300"/>
              </a:spcAft>
              <a:buAutoNum type="arabicPeriod"/>
            </a:pPr>
            <a:r>
              <a:rPr lang="en-US">
                <a:ea typeface="+mn-lt"/>
                <a:cs typeface="+mn-lt"/>
              </a:rPr>
              <a:t>Use the Correlations tab to assess relationships between continuous variables</a:t>
            </a:r>
            <a:endParaRPr lang="en-US"/>
          </a:p>
          <a:p>
            <a:pPr marL="342900" indent="-342900">
              <a:spcAft>
                <a:spcPts val="300"/>
              </a:spcAft>
              <a:buAutoNum type="arabicPeriod"/>
            </a:pPr>
            <a:r>
              <a:rPr lang="en-US">
                <a:ea typeface="+mn-lt"/>
                <a:cs typeface="+mn-lt"/>
              </a:rPr>
              <a:t>Assess an initial set of candidate predictors for use in a model to predict Status2. </a:t>
            </a:r>
            <a:r>
              <a:rPr lang="en-US" b="1">
                <a:ea typeface="+mn-lt"/>
                <a:cs typeface="+mn-lt"/>
              </a:rPr>
              <a:t>Decision Trees</a:t>
            </a:r>
            <a:r>
              <a:rPr lang="en-US">
                <a:ea typeface="+mn-lt"/>
                <a:cs typeface="+mn-lt"/>
              </a:rPr>
              <a:t> can be used to do this. Once identified save the candidate variables as a </a:t>
            </a:r>
            <a:r>
              <a:rPr lang="en-US" b="1">
                <a:ea typeface="+mn-lt"/>
                <a:cs typeface="+mn-lt"/>
              </a:rPr>
              <a:t>Variable List</a:t>
            </a:r>
          </a:p>
          <a:p>
            <a:pPr marL="342900" indent="-342900">
              <a:spcAft>
                <a:spcPts val="300"/>
              </a:spcAft>
              <a:buAutoNum type="arabicPeriod"/>
            </a:pPr>
            <a:r>
              <a:rPr lang="en-US">
                <a:ea typeface="+mn-lt"/>
                <a:cs typeface="+mn-lt"/>
              </a:rPr>
              <a:t>Develop a Logistic Regression with </a:t>
            </a:r>
            <a:r>
              <a:rPr lang="en-US" i="1">
                <a:ea typeface="+mn-lt"/>
                <a:cs typeface="+mn-lt"/>
              </a:rPr>
              <a:t>Status2</a:t>
            </a:r>
            <a:r>
              <a:rPr lang="en-US">
                <a:ea typeface="+mn-lt"/>
                <a:cs typeface="+mn-lt"/>
              </a:rPr>
              <a:t> as the DV. Include any variable deemed to be relevant</a:t>
            </a:r>
          </a:p>
          <a:p>
            <a:pPr marL="342900" indent="-342900">
              <a:spcAft>
                <a:spcPts val="300"/>
              </a:spcAft>
              <a:buAutoNum type="arabicPeriod"/>
            </a:pPr>
            <a:r>
              <a:rPr lang="en-US">
                <a:ea typeface="+mn-lt"/>
                <a:cs typeface="+mn-lt"/>
              </a:rPr>
              <a:t>Assess the model results. What is the entropy value? Are there any signs of multicollinearity?</a:t>
            </a:r>
          </a:p>
          <a:p>
            <a:pPr marL="342900" indent="-342900">
              <a:spcAft>
                <a:spcPts val="300"/>
              </a:spcAft>
              <a:buAutoNum type="arabicPeriod"/>
            </a:pPr>
            <a:r>
              <a:rPr lang="en-US">
                <a:ea typeface="+mn-lt"/>
                <a:cs typeface="+mn-lt"/>
              </a:rPr>
              <a:t>If so, re-run the model and replacing the initial candidate variable list with a smaller subset. Use a </a:t>
            </a:r>
            <a:r>
              <a:rPr lang="en-US" b="1">
                <a:ea typeface="+mn-lt"/>
                <a:cs typeface="+mn-lt"/>
              </a:rPr>
              <a:t>PCA</a:t>
            </a:r>
            <a:r>
              <a:rPr lang="en-US">
                <a:ea typeface="+mn-lt"/>
                <a:cs typeface="+mn-lt"/>
              </a:rPr>
              <a:t> node from the Model palette</a:t>
            </a:r>
            <a:endParaRPr lang="en-US">
              <a:ea typeface="+mn-lt"/>
            </a:endParaRPr>
          </a:p>
          <a:p>
            <a:pPr marL="342900" indent="-342900">
              <a:spcAft>
                <a:spcPts val="300"/>
              </a:spcAft>
              <a:buAutoNum type="arabicPeriod"/>
            </a:pPr>
            <a:r>
              <a:rPr lang="en-US">
                <a:ea typeface="+mn-lt"/>
                <a:cs typeface="+mn-lt"/>
              </a:rPr>
              <a:t>How many components are extracted? How much variability do they explain? Can they be interpreted?</a:t>
            </a:r>
            <a:endParaRPr lang="en-US"/>
          </a:p>
          <a:p>
            <a:pPr marL="342900" indent="-342900">
              <a:spcAft>
                <a:spcPts val="300"/>
              </a:spcAft>
              <a:buAutoNum type="arabicPeriod"/>
            </a:pPr>
            <a:r>
              <a:rPr lang="en-US">
                <a:ea typeface="+mn-lt"/>
                <a:cs typeface="+mn-lt"/>
              </a:rPr>
              <a:t>Create the resulting components as new variables and score the dataset Credit</a:t>
            </a:r>
            <a:endParaRPr lang="en-US">
              <a:ea typeface="+mn-lt"/>
            </a:endParaRPr>
          </a:p>
          <a:p>
            <a:pPr marL="342900" indent="-342900">
              <a:spcAft>
                <a:spcPts val="300"/>
              </a:spcAft>
              <a:buAutoNum type="arabicPeriod"/>
            </a:pPr>
            <a:r>
              <a:rPr lang="en-US">
                <a:ea typeface="+mn-lt"/>
                <a:cs typeface="+mn-lt"/>
              </a:rPr>
              <a:t>Re-run the Logistic Regression model using only the components. Assess the model </a:t>
            </a:r>
            <a:endParaRPr lang="en-US">
              <a:ea typeface="+mn-lt"/>
            </a:endParaRPr>
          </a:p>
          <a:p>
            <a:pPr marL="342900" indent="-342900">
              <a:spcAft>
                <a:spcPts val="300"/>
              </a:spcAft>
              <a:buAutoNum type="arabicPeriod"/>
            </a:pPr>
            <a:r>
              <a:rPr lang="en-US">
                <a:ea typeface="+mn-lt"/>
                <a:cs typeface="+mn-lt"/>
              </a:rPr>
              <a:t>Use the Model Analyzer to further assess and compare the models.</a:t>
            </a:r>
            <a:endParaRPr lang="en-US"/>
          </a:p>
        </p:txBody>
      </p:sp>
      <p:sp>
        <p:nvSpPr>
          <p:cNvPr id="3" name="Title 2">
            <a:extLst>
              <a:ext uri="{FF2B5EF4-FFF2-40B4-BE49-F238E27FC236}">
                <a16:creationId xmlns:a16="http://schemas.microsoft.com/office/drawing/2014/main" id="{E913E383-7EAA-42A3-BC47-058B8E35A677}"/>
              </a:ext>
            </a:extLst>
          </p:cNvPr>
          <p:cNvSpPr>
            <a:spLocks noGrp="1"/>
          </p:cNvSpPr>
          <p:nvPr>
            <p:ph type="title"/>
          </p:nvPr>
        </p:nvSpPr>
        <p:spPr/>
        <p:txBody>
          <a:bodyPr/>
          <a:lstStyle/>
          <a:p>
            <a:r>
              <a:rPr lang="en-CA">
                <a:latin typeface="Arial"/>
                <a:cs typeface="Arial"/>
              </a:rPr>
              <a:t>Chapter 18: Exercises (2/2) </a:t>
            </a:r>
            <a:endParaRPr lang="en-US">
              <a:latin typeface="Arial"/>
              <a:cs typeface="Arial"/>
            </a:endParaRPr>
          </a:p>
        </p:txBody>
      </p:sp>
      <p:sp>
        <p:nvSpPr>
          <p:cNvPr id="4" name="Slide Number Placeholder 3">
            <a:extLst>
              <a:ext uri="{FF2B5EF4-FFF2-40B4-BE49-F238E27FC236}">
                <a16:creationId xmlns:a16="http://schemas.microsoft.com/office/drawing/2014/main" id="{87BC34C4-E852-4BAE-92B4-1B7DDA890AB4}"/>
              </a:ext>
            </a:extLst>
          </p:cNvPr>
          <p:cNvSpPr>
            <a:spLocks noGrp="1"/>
          </p:cNvSpPr>
          <p:nvPr>
            <p:ph type="sldNum" sz="quarter" idx="10"/>
          </p:nvPr>
        </p:nvSpPr>
        <p:spPr/>
        <p:txBody>
          <a:bodyPr/>
          <a:lstStyle/>
          <a:p>
            <a:fld id="{C51B5984-C094-0A42-BFB6-9F57449A1222}" type="slidenum">
              <a:rPr lang="en-US" dirty="0" smtClean="0"/>
              <a:pPr/>
              <a:t>440</a:t>
            </a:fld>
            <a:endParaRPr lang="en-US"/>
          </a:p>
        </p:txBody>
      </p:sp>
    </p:spTree>
    <p:extLst>
      <p:ext uri="{BB962C8B-B14F-4D97-AF65-F5344CB8AC3E}">
        <p14:creationId xmlns:p14="http://schemas.microsoft.com/office/powerpoint/2010/main" val="115565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C61DF-35FE-433D-8B93-5AB3C00E3BB3}"/>
              </a:ext>
            </a:extLst>
          </p:cNvPr>
          <p:cNvSpPr>
            <a:spLocks noGrp="1"/>
          </p:cNvSpPr>
          <p:nvPr>
            <p:ph type="ctrTitle"/>
          </p:nvPr>
        </p:nvSpPr>
        <p:spPr/>
        <p:txBody>
          <a:bodyPr/>
          <a:lstStyle/>
          <a:p>
            <a:r>
              <a:rPr lang="en-CA"/>
              <a:t>CHAPTER 19: Market Basket Analysis</a:t>
            </a:r>
            <a:br>
              <a:rPr lang="en-CA"/>
            </a:br>
            <a:endParaRPr lang="en-CA"/>
          </a:p>
        </p:txBody>
      </p:sp>
    </p:spTree>
    <p:custDataLst>
      <p:tags r:id="rId1"/>
    </p:custDataLst>
    <p:extLst>
      <p:ext uri="{BB962C8B-B14F-4D97-AF65-F5344CB8AC3E}">
        <p14:creationId xmlns:p14="http://schemas.microsoft.com/office/powerpoint/2010/main" val="3040594362"/>
      </p:ext>
    </p:extLst>
  </p:cSld>
  <p:clrMapOvr>
    <a:masterClrMapping/>
  </p:clrMapOvr>
  <p:transition spd="med">
    <p:fade/>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C052052D-4074-4FC3-AC21-8B9CE680204C}"/>
              </a:ext>
            </a:extLst>
          </p:cNvPr>
          <p:cNvSpPr>
            <a:spLocks noGrp="1"/>
          </p:cNvSpPr>
          <p:nvPr>
            <p:ph type="body" sz="quarter" idx="11"/>
          </p:nvPr>
        </p:nvSpPr>
        <p:spPr/>
        <p:txBody>
          <a:bodyPr vert="horz" lIns="91440" tIns="45720" rIns="91440" bIns="45720" rtlCol="0" anchor="t">
            <a:noAutofit/>
          </a:bodyPr>
          <a:lstStyle/>
          <a:p>
            <a:pPr>
              <a:spcAft>
                <a:spcPts val="600"/>
              </a:spcAft>
              <a:buClrTx/>
            </a:pPr>
            <a:r>
              <a:rPr lang="en-US">
                <a:cs typeface="Arial"/>
              </a:rPr>
              <a:t>Market Basket Analysis</a:t>
            </a:r>
            <a:endParaRPr lang="en-US">
              <a:latin typeface="Arial"/>
              <a:cs typeface="Arial"/>
            </a:endParaRPr>
          </a:p>
          <a:p>
            <a:pPr lvl="1">
              <a:spcAft>
                <a:spcPts val="600"/>
              </a:spcAft>
              <a:buClrTx/>
            </a:pPr>
            <a:r>
              <a:rPr lang="en-GB">
                <a:latin typeface="Arial"/>
                <a:cs typeface="Arial"/>
              </a:rPr>
              <a:t>What is MBA</a:t>
            </a:r>
          </a:p>
          <a:p>
            <a:pPr lvl="1">
              <a:spcAft>
                <a:spcPts val="600"/>
              </a:spcAft>
              <a:buClrTx/>
            </a:pPr>
            <a:r>
              <a:rPr lang="en-GB" err="1">
                <a:latin typeface="Arial"/>
                <a:cs typeface="Arial"/>
              </a:rPr>
              <a:t>Itemsets</a:t>
            </a:r>
            <a:endParaRPr lang="en-GB" err="1"/>
          </a:p>
          <a:p>
            <a:pPr lvl="1">
              <a:spcAft>
                <a:spcPts val="600"/>
              </a:spcAft>
              <a:buClrTx/>
            </a:pPr>
            <a:r>
              <a:rPr lang="en-GB">
                <a:latin typeface="Arial"/>
                <a:cs typeface="Arial"/>
              </a:rPr>
              <a:t>Rules</a:t>
            </a:r>
            <a:endParaRPr lang="en-GB"/>
          </a:p>
          <a:p>
            <a:pPr lvl="1">
              <a:spcAft>
                <a:spcPts val="600"/>
              </a:spcAft>
              <a:buClrTx/>
            </a:pPr>
            <a:r>
              <a:rPr lang="en-GB">
                <a:latin typeface="Arial"/>
                <a:cs typeface="Arial"/>
              </a:rPr>
              <a:t>Support</a:t>
            </a:r>
            <a:endParaRPr lang="en-GB" sz="1400"/>
          </a:p>
          <a:p>
            <a:pPr lvl="1">
              <a:spcAft>
                <a:spcPts val="600"/>
              </a:spcAft>
              <a:buClrTx/>
            </a:pPr>
            <a:r>
              <a:rPr lang="en-GB">
                <a:latin typeface="Arial"/>
                <a:cs typeface="Arial"/>
              </a:rPr>
              <a:t>Confidence</a:t>
            </a:r>
            <a:endParaRPr lang="en-GB"/>
          </a:p>
          <a:p>
            <a:pPr lvl="1">
              <a:spcAft>
                <a:spcPts val="600"/>
              </a:spcAft>
              <a:buClrTx/>
            </a:pPr>
            <a:r>
              <a:rPr lang="en-GB">
                <a:latin typeface="Arial"/>
                <a:cs typeface="Arial"/>
              </a:rPr>
              <a:t>Lift</a:t>
            </a:r>
            <a:endParaRPr lang="en-GB" sz="1400"/>
          </a:p>
          <a:p>
            <a:pPr lvl="1">
              <a:spcAft>
                <a:spcPts val="600"/>
              </a:spcAft>
              <a:buClrTx/>
            </a:pPr>
            <a:r>
              <a:rPr lang="en-GB">
                <a:latin typeface="Arial"/>
                <a:cs typeface="Arial"/>
              </a:rPr>
              <a:t>Expectation</a:t>
            </a:r>
            <a:endParaRPr lang="en-GB">
              <a:cs typeface="Arial"/>
            </a:endParaRPr>
          </a:p>
          <a:p>
            <a:pPr>
              <a:spcAft>
                <a:spcPts val="600"/>
              </a:spcAft>
              <a:buClrTx/>
            </a:pPr>
            <a:r>
              <a:rPr lang="en-GB">
                <a:cs typeface="Arial"/>
              </a:rPr>
              <a:t>Developing MBA in Knowledge Studio</a:t>
            </a:r>
            <a:endParaRPr lang="en-US"/>
          </a:p>
          <a:p>
            <a:endParaRPr lang="en-CA"/>
          </a:p>
        </p:txBody>
      </p:sp>
      <p:sp>
        <p:nvSpPr>
          <p:cNvPr id="2" name="Title 1">
            <a:extLst>
              <a:ext uri="{FF2B5EF4-FFF2-40B4-BE49-F238E27FC236}">
                <a16:creationId xmlns:a16="http://schemas.microsoft.com/office/drawing/2014/main" id="{6AA8AA17-9754-4378-BEA3-89554B46A352}"/>
              </a:ext>
            </a:extLst>
          </p:cNvPr>
          <p:cNvSpPr>
            <a:spLocks noGrp="1"/>
          </p:cNvSpPr>
          <p:nvPr>
            <p:ph type="title"/>
          </p:nvPr>
        </p:nvSpPr>
        <p:spPr/>
        <p:txBody>
          <a:bodyPr/>
          <a:lstStyle/>
          <a:p>
            <a:r>
              <a:rPr lang="en-CA"/>
              <a:t>Contents </a:t>
            </a:r>
          </a:p>
        </p:txBody>
      </p:sp>
      <p:sp>
        <p:nvSpPr>
          <p:cNvPr id="4" name="Slide Number Placeholder 3">
            <a:extLst>
              <a:ext uri="{FF2B5EF4-FFF2-40B4-BE49-F238E27FC236}">
                <a16:creationId xmlns:a16="http://schemas.microsoft.com/office/drawing/2014/main" id="{1D95FECD-F054-4109-821B-742793FD1FE4}"/>
              </a:ext>
            </a:extLst>
          </p:cNvPr>
          <p:cNvSpPr>
            <a:spLocks noGrp="1"/>
          </p:cNvSpPr>
          <p:nvPr>
            <p:ph type="sldNum" sz="quarter" idx="10"/>
          </p:nvPr>
        </p:nvSpPr>
        <p:spPr/>
        <p:txBody>
          <a:bodyPr/>
          <a:lstStyle/>
          <a:p>
            <a:fld id="{C51B5984-C094-0A42-BFB6-9F57449A1222}" type="slidenum">
              <a:rPr lang="en-US" dirty="0" smtClean="0"/>
              <a:pPr/>
              <a:t>442</a:t>
            </a:fld>
            <a:endParaRPr lang="en-US"/>
          </a:p>
        </p:txBody>
      </p:sp>
    </p:spTree>
    <p:custDataLst>
      <p:tags r:id="rId1"/>
    </p:custDataLst>
    <p:extLst>
      <p:ext uri="{BB962C8B-B14F-4D97-AF65-F5344CB8AC3E}">
        <p14:creationId xmlns:p14="http://schemas.microsoft.com/office/powerpoint/2010/main" val="80222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C052052D-4074-4FC3-AC21-8B9CE680204C}"/>
              </a:ext>
            </a:extLst>
          </p:cNvPr>
          <p:cNvSpPr>
            <a:spLocks noGrp="1"/>
          </p:cNvSpPr>
          <p:nvPr>
            <p:ph type="body" sz="quarter" idx="11"/>
          </p:nvPr>
        </p:nvSpPr>
        <p:spPr>
          <a:xfrm>
            <a:off x="457200" y="975278"/>
            <a:ext cx="3644900" cy="3445524"/>
          </a:xfrm>
        </p:spPr>
        <p:txBody>
          <a:bodyPr vert="horz" lIns="91440" tIns="45720" rIns="91440" bIns="45720" rtlCol="0" anchor="t">
            <a:noAutofit/>
          </a:bodyPr>
          <a:lstStyle/>
          <a:p>
            <a:pPr marL="0" indent="0">
              <a:spcAft>
                <a:spcPts val="300"/>
              </a:spcAft>
              <a:buClrTx/>
              <a:buNone/>
            </a:pPr>
            <a:endParaRPr lang="en-GB">
              <a:cs typeface="Arial"/>
            </a:endParaRPr>
          </a:p>
          <a:p>
            <a:pPr>
              <a:spcAft>
                <a:spcPts val="300"/>
              </a:spcAft>
              <a:buClrTx/>
            </a:pPr>
            <a:r>
              <a:rPr lang="en-GB">
                <a:cs typeface="Arial"/>
              </a:rPr>
              <a:t>Means to assess associations between item sets:</a:t>
            </a:r>
          </a:p>
          <a:p>
            <a:pPr lvl="1">
              <a:spcAft>
                <a:spcPts val="300"/>
              </a:spcAft>
              <a:buClrTx/>
            </a:pPr>
            <a:r>
              <a:rPr lang="en-GB">
                <a:latin typeface="Arial"/>
                <a:cs typeface="Arial"/>
              </a:rPr>
              <a:t>Processes, products, purchases, services etc.</a:t>
            </a:r>
          </a:p>
          <a:p>
            <a:pPr>
              <a:spcAft>
                <a:spcPts val="300"/>
              </a:spcAft>
              <a:buClrTx/>
            </a:pPr>
            <a:r>
              <a:rPr lang="en-GB">
                <a:cs typeface="Arial"/>
              </a:rPr>
              <a:t>First used in retail to assess contents of shoppers' baskets</a:t>
            </a:r>
          </a:p>
          <a:p>
            <a:pPr lvl="1">
              <a:spcAft>
                <a:spcPts val="300"/>
              </a:spcAft>
              <a:buClrTx/>
            </a:pPr>
            <a:r>
              <a:rPr lang="en-GB">
                <a:latin typeface="Arial"/>
                <a:cs typeface="Arial"/>
              </a:rPr>
              <a:t>Hence MBA!</a:t>
            </a:r>
          </a:p>
          <a:p>
            <a:endParaRPr lang="en-CA"/>
          </a:p>
        </p:txBody>
      </p:sp>
      <p:sp>
        <p:nvSpPr>
          <p:cNvPr id="2" name="Title 1">
            <a:extLst>
              <a:ext uri="{FF2B5EF4-FFF2-40B4-BE49-F238E27FC236}">
                <a16:creationId xmlns:a16="http://schemas.microsoft.com/office/drawing/2014/main" id="{6AA8AA17-9754-4378-BEA3-89554B46A352}"/>
              </a:ext>
            </a:extLst>
          </p:cNvPr>
          <p:cNvSpPr>
            <a:spLocks noGrp="1"/>
          </p:cNvSpPr>
          <p:nvPr>
            <p:ph type="title"/>
          </p:nvPr>
        </p:nvSpPr>
        <p:spPr/>
        <p:txBody>
          <a:bodyPr/>
          <a:lstStyle/>
          <a:p>
            <a:r>
              <a:rPr lang="en-CA"/>
              <a:t>What is Market Basket Analysis</a:t>
            </a:r>
          </a:p>
        </p:txBody>
      </p:sp>
      <p:pic>
        <p:nvPicPr>
          <p:cNvPr id="4" name="Picture 3">
            <a:extLst>
              <a:ext uri="{FF2B5EF4-FFF2-40B4-BE49-F238E27FC236}">
                <a16:creationId xmlns:a16="http://schemas.microsoft.com/office/drawing/2014/main" id="{728CA3F0-7DCC-4F00-BADD-AB4A9B7BA41F}"/>
              </a:ext>
            </a:extLst>
          </p:cNvPr>
          <p:cNvPicPr>
            <a:picLocks noChangeAspect="1"/>
          </p:cNvPicPr>
          <p:nvPr/>
        </p:nvPicPr>
        <p:blipFill>
          <a:blip r:embed="rId4"/>
          <a:stretch>
            <a:fillRect/>
          </a:stretch>
        </p:blipFill>
        <p:spPr>
          <a:xfrm>
            <a:off x="4568575" y="1181677"/>
            <a:ext cx="3905519" cy="2833603"/>
          </a:xfrm>
          <a:prstGeom prst="rect">
            <a:avLst/>
          </a:prstGeom>
        </p:spPr>
      </p:pic>
      <p:sp>
        <p:nvSpPr>
          <p:cNvPr id="5" name="Slide Number Placeholder 4">
            <a:extLst>
              <a:ext uri="{FF2B5EF4-FFF2-40B4-BE49-F238E27FC236}">
                <a16:creationId xmlns:a16="http://schemas.microsoft.com/office/drawing/2014/main" id="{1CDAB2EC-289D-4A0A-B73B-97C1F26B4ACE}"/>
              </a:ext>
            </a:extLst>
          </p:cNvPr>
          <p:cNvSpPr>
            <a:spLocks noGrp="1"/>
          </p:cNvSpPr>
          <p:nvPr>
            <p:ph type="sldNum" sz="quarter" idx="10"/>
          </p:nvPr>
        </p:nvSpPr>
        <p:spPr/>
        <p:txBody>
          <a:bodyPr/>
          <a:lstStyle/>
          <a:p>
            <a:fld id="{C51B5984-C094-0A42-BFB6-9F57449A1222}" type="slidenum">
              <a:rPr lang="en-US" dirty="0" smtClean="0"/>
              <a:pPr/>
              <a:t>443</a:t>
            </a:fld>
            <a:endParaRPr lang="en-US"/>
          </a:p>
        </p:txBody>
      </p:sp>
    </p:spTree>
    <p:custDataLst>
      <p:tags r:id="rId1"/>
    </p:custDataLst>
    <p:extLst>
      <p:ext uri="{BB962C8B-B14F-4D97-AF65-F5344CB8AC3E}">
        <p14:creationId xmlns:p14="http://schemas.microsoft.com/office/powerpoint/2010/main" val="8029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C052052D-4074-4FC3-AC21-8B9CE680204C}"/>
              </a:ext>
            </a:extLst>
          </p:cNvPr>
          <p:cNvSpPr>
            <a:spLocks noGrp="1"/>
          </p:cNvSpPr>
          <p:nvPr>
            <p:ph type="body" sz="quarter" idx="11"/>
          </p:nvPr>
        </p:nvSpPr>
        <p:spPr/>
        <p:txBody>
          <a:bodyPr/>
          <a:lstStyle/>
          <a:p>
            <a:pPr>
              <a:spcAft>
                <a:spcPts val="300"/>
              </a:spcAft>
              <a:buClr>
                <a:schemeClr val="tx1"/>
              </a:buClr>
            </a:pPr>
            <a:r>
              <a:rPr lang="en-GB"/>
              <a:t>Once determined, x-sell strategies can be designed</a:t>
            </a:r>
          </a:p>
          <a:p>
            <a:pPr>
              <a:spcAft>
                <a:spcPts val="300"/>
              </a:spcAft>
              <a:buClr>
                <a:schemeClr val="tx1"/>
              </a:buClr>
            </a:pPr>
            <a:r>
              <a:rPr lang="en-GB"/>
              <a:t>For example, those purchasing </a:t>
            </a:r>
            <a:r>
              <a:rPr lang="en-GB" i="1"/>
              <a:t>bread</a:t>
            </a:r>
            <a:r>
              <a:rPr lang="en-GB"/>
              <a:t> &amp; </a:t>
            </a:r>
            <a:r>
              <a:rPr lang="en-GB" i="1"/>
              <a:t>milk</a:t>
            </a:r>
            <a:r>
              <a:rPr lang="en-GB"/>
              <a:t> also purchase </a:t>
            </a:r>
            <a:r>
              <a:rPr lang="en-GB" i="1"/>
              <a:t>other dairy</a:t>
            </a:r>
          </a:p>
          <a:p>
            <a:pPr lvl="1">
              <a:spcAft>
                <a:spcPts val="300"/>
              </a:spcAft>
              <a:buClr>
                <a:schemeClr val="tx1"/>
              </a:buClr>
            </a:pPr>
            <a:r>
              <a:rPr lang="en-GB"/>
              <a:t>Promote </a:t>
            </a:r>
            <a:r>
              <a:rPr lang="en-GB" i="1"/>
              <a:t>other dairy</a:t>
            </a:r>
            <a:r>
              <a:rPr lang="en-GB"/>
              <a:t> to those with </a:t>
            </a:r>
            <a:r>
              <a:rPr lang="en-GB" i="1"/>
              <a:t>bread</a:t>
            </a:r>
            <a:r>
              <a:rPr lang="en-GB"/>
              <a:t> &amp; </a:t>
            </a:r>
            <a:r>
              <a:rPr lang="en-GB" i="1"/>
              <a:t>milk</a:t>
            </a:r>
          </a:p>
          <a:p>
            <a:pPr lvl="1">
              <a:spcAft>
                <a:spcPts val="300"/>
              </a:spcAft>
              <a:buClr>
                <a:schemeClr val="tx1"/>
              </a:buClr>
            </a:pPr>
            <a:r>
              <a:rPr lang="en-GB"/>
              <a:t>Promotions, special offers, discounts, (2 for 1 etc.)</a:t>
            </a:r>
          </a:p>
          <a:p>
            <a:pPr marL="0" indent="0">
              <a:buNone/>
            </a:pPr>
            <a:endParaRPr lang="en-CA"/>
          </a:p>
        </p:txBody>
      </p:sp>
      <p:sp>
        <p:nvSpPr>
          <p:cNvPr id="2" name="Title 1">
            <a:extLst>
              <a:ext uri="{FF2B5EF4-FFF2-40B4-BE49-F238E27FC236}">
                <a16:creationId xmlns:a16="http://schemas.microsoft.com/office/drawing/2014/main" id="{6AA8AA17-9754-4378-BEA3-89554B46A352}"/>
              </a:ext>
            </a:extLst>
          </p:cNvPr>
          <p:cNvSpPr>
            <a:spLocks noGrp="1"/>
          </p:cNvSpPr>
          <p:nvPr>
            <p:ph type="title"/>
          </p:nvPr>
        </p:nvSpPr>
        <p:spPr/>
        <p:txBody>
          <a:bodyPr/>
          <a:lstStyle/>
          <a:p>
            <a:r>
              <a:rPr lang="en-CA"/>
              <a:t>Why use Market Basket Analysis?</a:t>
            </a:r>
          </a:p>
        </p:txBody>
      </p:sp>
      <p:pic>
        <p:nvPicPr>
          <p:cNvPr id="5" name="Picture 4">
            <a:extLst>
              <a:ext uri="{FF2B5EF4-FFF2-40B4-BE49-F238E27FC236}">
                <a16:creationId xmlns:a16="http://schemas.microsoft.com/office/drawing/2014/main" id="{FED0CF42-F8C6-4C55-9B55-CF054CA7B1EF}"/>
              </a:ext>
            </a:extLst>
          </p:cNvPr>
          <p:cNvPicPr>
            <a:picLocks noChangeAspect="1"/>
          </p:cNvPicPr>
          <p:nvPr/>
        </p:nvPicPr>
        <p:blipFill>
          <a:blip r:embed="rId4"/>
          <a:stretch>
            <a:fillRect/>
          </a:stretch>
        </p:blipFill>
        <p:spPr>
          <a:xfrm>
            <a:off x="1039852" y="2569504"/>
            <a:ext cx="6240065" cy="1819226"/>
          </a:xfrm>
          <a:prstGeom prst="rect">
            <a:avLst/>
          </a:prstGeom>
        </p:spPr>
      </p:pic>
      <p:sp>
        <p:nvSpPr>
          <p:cNvPr id="4" name="Slide Number Placeholder 3">
            <a:extLst>
              <a:ext uri="{FF2B5EF4-FFF2-40B4-BE49-F238E27FC236}">
                <a16:creationId xmlns:a16="http://schemas.microsoft.com/office/drawing/2014/main" id="{245E5B46-81B3-4D07-83E9-F6AF5E66C5D5}"/>
              </a:ext>
            </a:extLst>
          </p:cNvPr>
          <p:cNvSpPr>
            <a:spLocks noGrp="1"/>
          </p:cNvSpPr>
          <p:nvPr>
            <p:ph type="sldNum" sz="quarter" idx="10"/>
          </p:nvPr>
        </p:nvSpPr>
        <p:spPr/>
        <p:txBody>
          <a:bodyPr/>
          <a:lstStyle/>
          <a:p>
            <a:fld id="{C51B5984-C094-0A42-BFB6-9F57449A1222}" type="slidenum">
              <a:rPr lang="en-US" dirty="0" smtClean="0"/>
              <a:pPr/>
              <a:t>444</a:t>
            </a:fld>
            <a:endParaRPr lang="en-US"/>
          </a:p>
        </p:txBody>
      </p:sp>
    </p:spTree>
    <p:custDataLst>
      <p:tags r:id="rId1"/>
    </p:custDataLst>
    <p:extLst>
      <p:ext uri="{BB962C8B-B14F-4D97-AF65-F5344CB8AC3E}">
        <p14:creationId xmlns:p14="http://schemas.microsoft.com/office/powerpoint/2010/main" val="99139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C052052D-4074-4FC3-AC21-8B9CE680204C}"/>
              </a:ext>
            </a:extLst>
          </p:cNvPr>
          <p:cNvSpPr>
            <a:spLocks noGrp="1"/>
          </p:cNvSpPr>
          <p:nvPr>
            <p:ph type="body" sz="quarter" idx="11"/>
          </p:nvPr>
        </p:nvSpPr>
        <p:spPr>
          <a:xfrm>
            <a:off x="457200" y="975278"/>
            <a:ext cx="4835525" cy="3445524"/>
          </a:xfrm>
        </p:spPr>
        <p:txBody>
          <a:bodyPr vert="horz" lIns="91440" tIns="45720" rIns="91440" bIns="45720" rtlCol="0" anchor="t">
            <a:noAutofit/>
          </a:bodyPr>
          <a:lstStyle/>
          <a:p>
            <a:pPr>
              <a:spcAft>
                <a:spcPts val="600"/>
              </a:spcAft>
              <a:buClrTx/>
            </a:pPr>
            <a:r>
              <a:rPr lang="en-GB">
                <a:cs typeface="Arial"/>
              </a:rPr>
              <a:t>MBA can be applied to good effect in other areas</a:t>
            </a:r>
            <a:endParaRPr lang="en-US">
              <a:cs typeface="Arial"/>
            </a:endParaRPr>
          </a:p>
          <a:p>
            <a:pPr lvl="1">
              <a:spcAft>
                <a:spcPts val="600"/>
              </a:spcAft>
              <a:buClrTx/>
            </a:pPr>
            <a:r>
              <a:rPr lang="en-GB">
                <a:latin typeface="Arial"/>
                <a:cs typeface="Arial"/>
              </a:rPr>
              <a:t>Examples:</a:t>
            </a:r>
          </a:p>
          <a:p>
            <a:pPr lvl="2">
              <a:spcAft>
                <a:spcPts val="600"/>
              </a:spcAft>
              <a:buClrTx/>
            </a:pPr>
            <a:r>
              <a:rPr lang="en-GB">
                <a:cs typeface="Arial"/>
              </a:rPr>
              <a:t>Bank has low x-sell rates of products and </a:t>
            </a:r>
          </a:p>
          <a:p>
            <a:pPr lvl="2">
              <a:spcAft>
                <a:spcPts val="600"/>
              </a:spcAft>
              <a:buClrTx/>
            </a:pPr>
            <a:r>
              <a:rPr lang="en-GB">
                <a:cs typeface="Arial"/>
              </a:rPr>
              <a:t>Wants to increase the uptake of complimentary products in customer base</a:t>
            </a:r>
          </a:p>
          <a:p>
            <a:pPr lvl="1">
              <a:spcAft>
                <a:spcPts val="600"/>
              </a:spcAft>
              <a:buClrTx/>
            </a:pPr>
            <a:endParaRPr lang="en-GB" sz="1200"/>
          </a:p>
          <a:p>
            <a:pPr>
              <a:spcAft>
                <a:spcPts val="600"/>
              </a:spcAft>
              <a:buClrTx/>
            </a:pPr>
            <a:r>
              <a:rPr lang="en-CA" i="1">
                <a:cs typeface="Arial"/>
              </a:rPr>
              <a:t>Market Basket Analysis</a:t>
            </a:r>
            <a:r>
              <a:rPr lang="en-CA">
                <a:cs typeface="Arial"/>
              </a:rPr>
              <a:t> includes many benefits to business</a:t>
            </a:r>
          </a:p>
          <a:p>
            <a:pPr lvl="1">
              <a:spcAft>
                <a:spcPts val="600"/>
              </a:spcAft>
              <a:buClrTx/>
            </a:pPr>
            <a:r>
              <a:rPr lang="en-CA">
                <a:latin typeface="Arial"/>
                <a:cs typeface="Arial"/>
              </a:rPr>
              <a:t>Increased basket size </a:t>
            </a:r>
            <a:endParaRPr lang="en-GB"/>
          </a:p>
          <a:p>
            <a:pPr lvl="1">
              <a:spcAft>
                <a:spcPts val="600"/>
              </a:spcAft>
              <a:buClrTx/>
            </a:pPr>
            <a:r>
              <a:rPr lang="en-CA">
                <a:latin typeface="Arial"/>
                <a:cs typeface="Arial"/>
              </a:rPr>
              <a:t>More relevant and personalized offers </a:t>
            </a:r>
            <a:endParaRPr lang="en-GB"/>
          </a:p>
          <a:p>
            <a:pPr lvl="1">
              <a:spcAft>
                <a:spcPts val="600"/>
              </a:spcAft>
              <a:buClrTx/>
            </a:pPr>
            <a:r>
              <a:rPr lang="en-CA">
                <a:latin typeface="Arial"/>
                <a:cs typeface="Arial"/>
              </a:rPr>
              <a:t>Dynamism and visibility of product</a:t>
            </a:r>
            <a:endParaRPr lang="en-GB">
              <a:latin typeface="Arial"/>
              <a:cs typeface="Arial"/>
            </a:endParaRPr>
          </a:p>
          <a:p>
            <a:pPr lvl="1">
              <a:spcAft>
                <a:spcPts val="600"/>
              </a:spcAft>
              <a:buClrTx/>
            </a:pPr>
            <a:r>
              <a:rPr lang="en-CA">
                <a:latin typeface="Arial"/>
                <a:cs typeface="Arial"/>
              </a:rPr>
              <a:t>Better understanding of customer behaviour </a:t>
            </a:r>
            <a:endParaRPr lang="en-GB"/>
          </a:p>
          <a:p>
            <a:pPr lvl="1">
              <a:spcAft>
                <a:spcPts val="600"/>
              </a:spcAft>
              <a:buClrTx/>
            </a:pPr>
            <a:r>
              <a:rPr lang="en-CA">
                <a:latin typeface="Arial"/>
                <a:cs typeface="Arial"/>
              </a:rPr>
              <a:t>Increased revenue with the right strategy</a:t>
            </a:r>
            <a:endParaRPr lang="en-GB">
              <a:latin typeface="Arial"/>
              <a:cs typeface="Arial"/>
            </a:endParaRPr>
          </a:p>
          <a:p>
            <a:pPr marL="0" indent="0">
              <a:buNone/>
            </a:pPr>
            <a:endParaRPr lang="en-CA"/>
          </a:p>
        </p:txBody>
      </p:sp>
      <p:sp>
        <p:nvSpPr>
          <p:cNvPr id="2" name="Title 1">
            <a:extLst>
              <a:ext uri="{FF2B5EF4-FFF2-40B4-BE49-F238E27FC236}">
                <a16:creationId xmlns:a16="http://schemas.microsoft.com/office/drawing/2014/main" id="{6AA8AA17-9754-4378-BEA3-89554B46A352}"/>
              </a:ext>
            </a:extLst>
          </p:cNvPr>
          <p:cNvSpPr>
            <a:spLocks noGrp="1"/>
          </p:cNvSpPr>
          <p:nvPr>
            <p:ph type="title"/>
          </p:nvPr>
        </p:nvSpPr>
        <p:spPr/>
        <p:txBody>
          <a:bodyPr/>
          <a:lstStyle/>
          <a:p>
            <a:r>
              <a:rPr lang="en-CA"/>
              <a:t>Why use Market Basket Analysis?</a:t>
            </a:r>
          </a:p>
        </p:txBody>
      </p:sp>
      <p:sp>
        <p:nvSpPr>
          <p:cNvPr id="4" name="Slide Number Placeholder 3">
            <a:extLst>
              <a:ext uri="{FF2B5EF4-FFF2-40B4-BE49-F238E27FC236}">
                <a16:creationId xmlns:a16="http://schemas.microsoft.com/office/drawing/2014/main" id="{5E9D62C8-3AEB-4A5A-AC03-50E5E7F218F6}"/>
              </a:ext>
            </a:extLst>
          </p:cNvPr>
          <p:cNvSpPr>
            <a:spLocks noGrp="1"/>
          </p:cNvSpPr>
          <p:nvPr>
            <p:ph type="sldNum" sz="quarter" idx="10"/>
          </p:nvPr>
        </p:nvSpPr>
        <p:spPr/>
        <p:txBody>
          <a:bodyPr/>
          <a:lstStyle/>
          <a:p>
            <a:fld id="{C51B5984-C094-0A42-BFB6-9F57449A1222}" type="slidenum">
              <a:rPr lang="en-US" dirty="0" smtClean="0"/>
              <a:pPr/>
              <a:t>445</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8EEC204F-6973-4C5C-A966-920BBB17A5B1}"/>
              </a:ext>
            </a:extLst>
          </p:cNvPr>
          <p:cNvPicPr>
            <a:picLocks noChangeAspect="1"/>
          </p:cNvPicPr>
          <p:nvPr/>
        </p:nvPicPr>
        <p:blipFill>
          <a:blip r:embed="rId4"/>
          <a:stretch>
            <a:fillRect/>
          </a:stretch>
        </p:blipFill>
        <p:spPr>
          <a:xfrm>
            <a:off x="5537200" y="1283128"/>
            <a:ext cx="3479800" cy="2456594"/>
          </a:xfrm>
          <a:prstGeom prst="rect">
            <a:avLst/>
          </a:prstGeom>
        </p:spPr>
      </p:pic>
      <p:sp>
        <p:nvSpPr>
          <p:cNvPr id="6" name="Oval 5">
            <a:extLst>
              <a:ext uri="{FF2B5EF4-FFF2-40B4-BE49-F238E27FC236}">
                <a16:creationId xmlns:a16="http://schemas.microsoft.com/office/drawing/2014/main" id="{87EAC035-ED14-40C8-B8BC-56CB28A40B45}"/>
              </a:ext>
            </a:extLst>
          </p:cNvPr>
          <p:cNvSpPr/>
          <p:nvPr/>
        </p:nvSpPr>
        <p:spPr>
          <a:xfrm>
            <a:off x="6369050" y="2476500"/>
            <a:ext cx="800099" cy="450849"/>
          </a:xfrm>
          <a:prstGeom prst="ellipse">
            <a:avLst/>
          </a:prstGeom>
          <a:no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4890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52052D-4074-4FC3-AC21-8B9CE680204C}"/>
              </a:ext>
            </a:extLst>
          </p:cNvPr>
          <p:cNvSpPr>
            <a:spLocks noGrp="1"/>
          </p:cNvSpPr>
          <p:nvPr>
            <p:ph type="body" sz="quarter" idx="11"/>
          </p:nvPr>
        </p:nvSpPr>
        <p:spPr>
          <a:xfrm>
            <a:off x="457200" y="975278"/>
            <a:ext cx="5358179" cy="3445524"/>
          </a:xfrm>
        </p:spPr>
        <p:txBody>
          <a:bodyPr vert="horz" lIns="91440" tIns="45720" rIns="91440" bIns="45720" rtlCol="0" anchor="t">
            <a:noAutofit/>
          </a:bodyPr>
          <a:lstStyle/>
          <a:p>
            <a:pPr>
              <a:spcAft>
                <a:spcPts val="300"/>
              </a:spcAft>
              <a:buClrTx/>
            </a:pPr>
            <a:r>
              <a:rPr lang="en-GB">
                <a:cs typeface="Arial"/>
              </a:rPr>
              <a:t>Groups of associated items</a:t>
            </a:r>
          </a:p>
          <a:p>
            <a:pPr>
              <a:spcAft>
                <a:spcPts val="300"/>
              </a:spcAft>
              <a:buClrTx/>
            </a:pPr>
            <a:r>
              <a:rPr lang="en-GB">
                <a:cs typeface="Arial"/>
              </a:rPr>
              <a:t>Items generally found together in the same basket</a:t>
            </a:r>
          </a:p>
          <a:p>
            <a:pPr marL="571500" lvl="1" indent="-342900">
              <a:spcAft>
                <a:spcPts val="300"/>
              </a:spcAft>
              <a:buClrTx/>
              <a:buAutoNum type="arabicPeriod"/>
            </a:pPr>
            <a:r>
              <a:rPr lang="en-GB">
                <a:latin typeface="Arial"/>
                <a:cs typeface="Arial"/>
              </a:rPr>
              <a:t>Bread, Milk</a:t>
            </a:r>
          </a:p>
          <a:p>
            <a:pPr marL="571500" lvl="1" indent="-342900">
              <a:spcAft>
                <a:spcPts val="300"/>
              </a:spcAft>
              <a:buClrTx/>
              <a:buAutoNum type="arabicPeriod"/>
            </a:pPr>
            <a:r>
              <a:rPr lang="en-GB">
                <a:latin typeface="Arial"/>
                <a:cs typeface="Arial"/>
              </a:rPr>
              <a:t>Frozen veg, Frozen meat</a:t>
            </a:r>
          </a:p>
          <a:p>
            <a:pPr marL="571500" lvl="1" indent="-342900">
              <a:spcAft>
                <a:spcPts val="300"/>
              </a:spcAft>
              <a:buClrTx/>
              <a:buAutoNum type="arabicPeriod"/>
            </a:pPr>
            <a:r>
              <a:rPr lang="en-GB">
                <a:latin typeface="Arial"/>
                <a:cs typeface="Arial"/>
              </a:rPr>
              <a:t>Candy, Soda, Breadsticks</a:t>
            </a:r>
          </a:p>
          <a:p>
            <a:pPr>
              <a:spcAft>
                <a:spcPts val="300"/>
              </a:spcAft>
              <a:buClrTx/>
            </a:pPr>
            <a:r>
              <a:rPr lang="en-GB">
                <a:cs typeface="Arial"/>
              </a:rPr>
              <a:t>Once identified, </a:t>
            </a:r>
            <a:r>
              <a:rPr lang="en-GB" i="1">
                <a:cs typeface="Arial"/>
              </a:rPr>
              <a:t>Association Rules </a:t>
            </a:r>
            <a:r>
              <a:rPr lang="en-GB">
                <a:cs typeface="Arial"/>
              </a:rPr>
              <a:t>can be derived. A rule includes an outcome:</a:t>
            </a:r>
          </a:p>
          <a:p>
            <a:pPr marL="571500" lvl="1" indent="-342900">
              <a:spcAft>
                <a:spcPts val="300"/>
              </a:spcAft>
              <a:buClrTx/>
              <a:buAutoNum type="arabicPeriod"/>
            </a:pPr>
            <a:r>
              <a:rPr lang="en-GB" b="1">
                <a:solidFill>
                  <a:schemeClr val="bg2"/>
                </a:solidFill>
                <a:latin typeface="Arial"/>
                <a:cs typeface="Arial"/>
              </a:rPr>
              <a:t>Bread, Milk 			</a:t>
            </a:r>
            <a:r>
              <a:rPr lang="en-GB" b="1">
                <a:solidFill>
                  <a:schemeClr val="bg2"/>
                </a:solidFill>
                <a:latin typeface="Arial"/>
                <a:cs typeface="Arial"/>
                <a:sym typeface="Wingdings"/>
              </a:rPr>
              <a:t></a:t>
            </a:r>
            <a:r>
              <a:rPr lang="en-GB" b="1">
                <a:solidFill>
                  <a:schemeClr val="bg2"/>
                </a:solidFill>
                <a:latin typeface="Arial"/>
                <a:cs typeface="Arial"/>
              </a:rPr>
              <a:t> Other dairy</a:t>
            </a:r>
          </a:p>
          <a:p>
            <a:pPr marL="571500" lvl="1" indent="-342900">
              <a:spcAft>
                <a:spcPts val="300"/>
              </a:spcAft>
              <a:buClrTx/>
              <a:buAutoNum type="arabicPeriod"/>
            </a:pPr>
            <a:r>
              <a:rPr lang="en-GB" b="1">
                <a:solidFill>
                  <a:schemeClr val="bg2"/>
                </a:solidFill>
                <a:latin typeface="Arial"/>
                <a:cs typeface="Arial"/>
              </a:rPr>
              <a:t>Frozen veg, Frozen meat		</a:t>
            </a:r>
            <a:r>
              <a:rPr lang="en-GB" b="1">
                <a:solidFill>
                  <a:schemeClr val="bg2"/>
                </a:solidFill>
                <a:latin typeface="Arial"/>
                <a:cs typeface="Arial"/>
                <a:sym typeface="Wingdings"/>
              </a:rPr>
              <a:t></a:t>
            </a:r>
            <a:r>
              <a:rPr lang="en-GB" b="1">
                <a:solidFill>
                  <a:schemeClr val="bg2"/>
                </a:solidFill>
                <a:latin typeface="Arial"/>
                <a:cs typeface="Arial"/>
              </a:rPr>
              <a:t> Long life milk</a:t>
            </a:r>
          </a:p>
          <a:p>
            <a:pPr marL="571500" lvl="1" indent="-342900">
              <a:spcAft>
                <a:spcPts val="300"/>
              </a:spcAft>
              <a:buClrTx/>
              <a:buAutoNum type="arabicPeriod"/>
            </a:pPr>
            <a:r>
              <a:rPr lang="en-GB" b="1">
                <a:solidFill>
                  <a:schemeClr val="bg2"/>
                </a:solidFill>
                <a:latin typeface="Arial"/>
                <a:cs typeface="Arial"/>
              </a:rPr>
              <a:t>Candy, Soda, Breadsticks		</a:t>
            </a:r>
            <a:r>
              <a:rPr lang="en-GB" b="1">
                <a:solidFill>
                  <a:schemeClr val="bg2"/>
                </a:solidFill>
                <a:latin typeface="Arial"/>
                <a:cs typeface="Arial"/>
                <a:sym typeface="Wingdings"/>
              </a:rPr>
              <a:t></a:t>
            </a:r>
            <a:r>
              <a:rPr lang="en-GB" b="1">
                <a:solidFill>
                  <a:schemeClr val="bg2"/>
                </a:solidFill>
                <a:latin typeface="Arial"/>
                <a:cs typeface="Arial"/>
              </a:rPr>
              <a:t> Savoury snacks</a:t>
            </a:r>
          </a:p>
          <a:p>
            <a:pPr>
              <a:spcAft>
                <a:spcPts val="300"/>
              </a:spcAft>
              <a:buClrTx/>
            </a:pPr>
            <a:r>
              <a:rPr lang="en-GB" i="1" err="1">
                <a:cs typeface="Arial"/>
              </a:rPr>
              <a:t>Itemsets</a:t>
            </a:r>
            <a:r>
              <a:rPr lang="en-GB">
                <a:cs typeface="Arial"/>
              </a:rPr>
              <a:t> are the </a:t>
            </a:r>
            <a:r>
              <a:rPr lang="en-GB" i="1">
                <a:cs typeface="Arial"/>
              </a:rPr>
              <a:t>Left Hand</a:t>
            </a:r>
            <a:r>
              <a:rPr lang="en-GB">
                <a:cs typeface="Arial"/>
              </a:rPr>
              <a:t> of the rule or </a:t>
            </a:r>
            <a:r>
              <a:rPr lang="en-GB" i="1">
                <a:cs typeface="Arial"/>
              </a:rPr>
              <a:t>antecedents</a:t>
            </a:r>
          </a:p>
          <a:p>
            <a:pPr>
              <a:spcAft>
                <a:spcPts val="300"/>
              </a:spcAft>
              <a:buClrTx/>
            </a:pPr>
            <a:r>
              <a:rPr lang="en-GB" i="1">
                <a:cs typeface="Arial"/>
              </a:rPr>
              <a:t>O</a:t>
            </a:r>
            <a:r>
              <a:rPr lang="en-GB">
                <a:cs typeface="Arial"/>
              </a:rPr>
              <a:t>utcomes are the </a:t>
            </a:r>
            <a:r>
              <a:rPr lang="en-GB" i="1">
                <a:cs typeface="Arial"/>
              </a:rPr>
              <a:t>Right Hand </a:t>
            </a:r>
            <a:r>
              <a:rPr lang="en-GB">
                <a:cs typeface="Arial"/>
              </a:rPr>
              <a:t>of the rule or the </a:t>
            </a:r>
            <a:r>
              <a:rPr lang="en-GB" i="1">
                <a:cs typeface="Arial"/>
              </a:rPr>
              <a:t>consequent</a:t>
            </a:r>
            <a:r>
              <a:rPr lang="en-GB">
                <a:cs typeface="Arial"/>
              </a:rPr>
              <a:t> </a:t>
            </a:r>
          </a:p>
          <a:p>
            <a:pPr>
              <a:spcAft>
                <a:spcPts val="300"/>
              </a:spcAft>
              <a:buClrTx/>
            </a:pPr>
            <a:r>
              <a:rPr lang="en-GB">
                <a:cs typeface="Arial"/>
              </a:rPr>
              <a:t>Items can exist as both </a:t>
            </a:r>
            <a:r>
              <a:rPr lang="en-GB" i="1">
                <a:cs typeface="Arial"/>
              </a:rPr>
              <a:t>antecedents </a:t>
            </a:r>
            <a:r>
              <a:rPr lang="en-GB">
                <a:cs typeface="Arial"/>
              </a:rPr>
              <a:t>or </a:t>
            </a:r>
            <a:r>
              <a:rPr lang="en-GB" i="1">
                <a:cs typeface="Arial"/>
              </a:rPr>
              <a:t>consequents </a:t>
            </a:r>
            <a:endParaRPr lang="en-GB"/>
          </a:p>
          <a:p>
            <a:pPr>
              <a:buNone/>
            </a:pPr>
            <a:endParaRPr lang="en-GB"/>
          </a:p>
          <a:p>
            <a:endParaRPr lang="en-GB"/>
          </a:p>
          <a:p>
            <a:pPr marL="0" indent="0">
              <a:buNone/>
            </a:pPr>
            <a:endParaRPr lang="en-CA"/>
          </a:p>
        </p:txBody>
      </p:sp>
      <p:sp>
        <p:nvSpPr>
          <p:cNvPr id="2" name="Title 1">
            <a:extLst>
              <a:ext uri="{FF2B5EF4-FFF2-40B4-BE49-F238E27FC236}">
                <a16:creationId xmlns:a16="http://schemas.microsoft.com/office/drawing/2014/main" id="{6AA8AA17-9754-4378-BEA3-89554B46A352}"/>
              </a:ext>
            </a:extLst>
          </p:cNvPr>
          <p:cNvSpPr>
            <a:spLocks noGrp="1"/>
          </p:cNvSpPr>
          <p:nvPr>
            <p:ph type="title"/>
          </p:nvPr>
        </p:nvSpPr>
        <p:spPr/>
        <p:txBody>
          <a:bodyPr/>
          <a:lstStyle/>
          <a:p>
            <a:r>
              <a:rPr lang="en-CA" err="1">
                <a:latin typeface="Arial"/>
                <a:cs typeface="Arial"/>
              </a:rPr>
              <a:t>Itemsets</a:t>
            </a:r>
            <a:r>
              <a:rPr lang="en-CA">
                <a:latin typeface="Arial"/>
                <a:cs typeface="Arial"/>
              </a:rPr>
              <a:t> and Association Rules </a:t>
            </a:r>
            <a:endParaRPr lang="en-CA"/>
          </a:p>
        </p:txBody>
      </p:sp>
      <p:pic>
        <p:nvPicPr>
          <p:cNvPr id="4" name="Picture 4" descr="A picture containing text&#10;&#10;Description generated with very high confidence">
            <a:extLst>
              <a:ext uri="{FF2B5EF4-FFF2-40B4-BE49-F238E27FC236}">
                <a16:creationId xmlns:a16="http://schemas.microsoft.com/office/drawing/2014/main" id="{C2917480-D75B-47B0-A712-ADAF9C6FFC45}"/>
              </a:ext>
            </a:extLst>
          </p:cNvPr>
          <p:cNvPicPr>
            <a:picLocks noChangeAspect="1"/>
          </p:cNvPicPr>
          <p:nvPr/>
        </p:nvPicPr>
        <p:blipFill>
          <a:blip r:embed="rId4"/>
          <a:stretch>
            <a:fillRect/>
          </a:stretch>
        </p:blipFill>
        <p:spPr>
          <a:xfrm>
            <a:off x="6136727" y="1453611"/>
            <a:ext cx="2743200" cy="1881554"/>
          </a:xfrm>
          <a:prstGeom prst="rect">
            <a:avLst/>
          </a:prstGeom>
        </p:spPr>
      </p:pic>
      <p:sp>
        <p:nvSpPr>
          <p:cNvPr id="5" name="Slide Number Placeholder 4">
            <a:extLst>
              <a:ext uri="{FF2B5EF4-FFF2-40B4-BE49-F238E27FC236}">
                <a16:creationId xmlns:a16="http://schemas.microsoft.com/office/drawing/2014/main" id="{30B68EBA-6D19-4C06-B2C2-8A02BCD8BF03}"/>
              </a:ext>
            </a:extLst>
          </p:cNvPr>
          <p:cNvSpPr>
            <a:spLocks noGrp="1"/>
          </p:cNvSpPr>
          <p:nvPr>
            <p:ph type="sldNum" sz="quarter" idx="10"/>
          </p:nvPr>
        </p:nvSpPr>
        <p:spPr/>
        <p:txBody>
          <a:bodyPr/>
          <a:lstStyle/>
          <a:p>
            <a:fld id="{C51B5984-C094-0A42-BFB6-9F57449A1222}" type="slidenum">
              <a:rPr lang="en-US" dirty="0" smtClean="0"/>
              <a:pPr/>
              <a:t>446</a:t>
            </a:fld>
            <a:endParaRPr lang="en-US"/>
          </a:p>
        </p:txBody>
      </p:sp>
    </p:spTree>
    <p:custDataLst>
      <p:tags r:id="rId1"/>
    </p:custDataLst>
    <p:extLst>
      <p:ext uri="{BB962C8B-B14F-4D97-AF65-F5344CB8AC3E}">
        <p14:creationId xmlns:p14="http://schemas.microsoft.com/office/powerpoint/2010/main" val="222427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C052052D-4074-4FC3-AC21-8B9CE680204C}"/>
              </a:ext>
            </a:extLst>
          </p:cNvPr>
          <p:cNvSpPr>
            <a:spLocks noGrp="1"/>
          </p:cNvSpPr>
          <p:nvPr>
            <p:ph type="body" sz="quarter" idx="11"/>
          </p:nvPr>
        </p:nvSpPr>
        <p:spPr>
          <a:xfrm>
            <a:off x="529771" y="1052385"/>
            <a:ext cx="3668126" cy="3431043"/>
          </a:xfrm>
        </p:spPr>
        <p:txBody>
          <a:bodyPr vert="horz" lIns="91440" tIns="45720" rIns="91440" bIns="45720" rtlCol="0" anchor="t">
            <a:noAutofit/>
          </a:bodyPr>
          <a:lstStyle/>
          <a:p>
            <a:pPr marL="0" indent="0">
              <a:buClrTx/>
              <a:buNone/>
            </a:pPr>
            <a:r>
              <a:rPr lang="en-US">
                <a:ea typeface="ＭＳ Ｐゴシック"/>
                <a:cs typeface="ＭＳ Ｐゴシック" charset="-128"/>
              </a:rPr>
              <a:t>Components of MBA in Knowledge Studio:</a:t>
            </a:r>
            <a:endParaRPr lang="en-US"/>
          </a:p>
          <a:p>
            <a:pPr marL="571500" lvl="1" indent="-342900">
              <a:buClrTx/>
              <a:buAutoNum type="arabicPeriod"/>
            </a:pPr>
            <a:r>
              <a:rPr lang="en-US">
                <a:latin typeface="Arial"/>
                <a:ea typeface="ＭＳ Ｐゴシック"/>
                <a:cs typeface="ＭＳ Ｐゴシック" charset="-128"/>
              </a:rPr>
              <a:t>Rule Support</a:t>
            </a:r>
            <a:endParaRPr lang="en-US">
              <a:latin typeface="Arial"/>
              <a:ea typeface="ＭＳ Ｐゴシック"/>
              <a:cs typeface="Arial"/>
            </a:endParaRPr>
          </a:p>
          <a:p>
            <a:pPr marL="571500" lvl="1" indent="-342900">
              <a:buClrTx/>
              <a:buAutoNum type="arabicPeriod"/>
            </a:pPr>
            <a:r>
              <a:rPr lang="en-US">
                <a:latin typeface="Arial"/>
                <a:ea typeface="ＭＳ Ｐゴシック"/>
                <a:cs typeface="ＭＳ Ｐゴシック" charset="-128"/>
              </a:rPr>
              <a:t>Confidence</a:t>
            </a:r>
            <a:endParaRPr lang="en-US">
              <a:latin typeface="Arial"/>
              <a:ea typeface="ＭＳ Ｐゴシック"/>
              <a:cs typeface="Arial"/>
            </a:endParaRPr>
          </a:p>
          <a:p>
            <a:pPr marL="571500" lvl="1" indent="-342900">
              <a:buClrTx/>
              <a:buAutoNum type="arabicPeriod"/>
            </a:pPr>
            <a:r>
              <a:rPr lang="en-US">
                <a:latin typeface="Arial"/>
                <a:ea typeface="ＭＳ Ｐゴシック"/>
                <a:cs typeface="ＭＳ Ｐゴシック" charset="-128"/>
              </a:rPr>
              <a:t>Lift </a:t>
            </a:r>
            <a:endParaRPr lang="en-US">
              <a:latin typeface="Arial"/>
              <a:ea typeface="ＭＳ Ｐゴシック"/>
              <a:cs typeface="Arial"/>
            </a:endParaRPr>
          </a:p>
          <a:p>
            <a:pPr marL="571500" lvl="1" indent="-342900">
              <a:buClrTx/>
              <a:buAutoNum type="arabicPeriod"/>
            </a:pPr>
            <a:r>
              <a:rPr lang="en-US">
                <a:solidFill>
                  <a:srgbClr val="000000"/>
                </a:solidFill>
                <a:latin typeface="Arial"/>
                <a:ea typeface="ＭＳ Ｐゴシック"/>
                <a:cs typeface="Arial"/>
              </a:rPr>
              <a:t>Expected</a:t>
            </a:r>
          </a:p>
          <a:p>
            <a:pPr marL="571500" lvl="1" indent="-342900">
              <a:buClrTx/>
              <a:buAutoNum type="arabicPeriod"/>
            </a:pPr>
            <a:endParaRPr lang="en-US">
              <a:solidFill>
                <a:srgbClr val="000000"/>
              </a:solidFill>
              <a:latin typeface="Arial"/>
              <a:ea typeface="ＭＳ Ｐゴシック"/>
              <a:cs typeface="Arial"/>
            </a:endParaRPr>
          </a:p>
          <a:p>
            <a:pPr marL="571500" lvl="1" indent="-342900">
              <a:spcAft>
                <a:spcPts val="300"/>
              </a:spcAft>
              <a:buClrTx/>
              <a:buAutoNum type="arabicPeriod"/>
            </a:pPr>
            <a:endParaRPr lang="en-GB" sz="1400" b="1">
              <a:solidFill>
                <a:srgbClr val="FF0000"/>
              </a:solidFill>
              <a:ea typeface="ＭＳ Ｐゴシック"/>
            </a:endParaRPr>
          </a:p>
          <a:p>
            <a:pPr lvl="2">
              <a:spcAft>
                <a:spcPts val="300"/>
              </a:spcAft>
              <a:buClrTx/>
            </a:pPr>
            <a:endParaRPr lang="en-GB"/>
          </a:p>
          <a:p>
            <a:pPr marL="0" indent="0">
              <a:buClrTx/>
              <a:buNone/>
            </a:pPr>
            <a:endParaRPr lang="en-CA"/>
          </a:p>
        </p:txBody>
      </p:sp>
      <p:sp>
        <p:nvSpPr>
          <p:cNvPr id="2" name="Title 1">
            <a:extLst>
              <a:ext uri="{FF2B5EF4-FFF2-40B4-BE49-F238E27FC236}">
                <a16:creationId xmlns:a16="http://schemas.microsoft.com/office/drawing/2014/main" id="{6AA8AA17-9754-4378-BEA3-89554B46A352}"/>
              </a:ext>
            </a:extLst>
          </p:cNvPr>
          <p:cNvSpPr>
            <a:spLocks noGrp="1"/>
          </p:cNvSpPr>
          <p:nvPr>
            <p:ph type="title"/>
          </p:nvPr>
        </p:nvSpPr>
        <p:spPr/>
        <p:txBody>
          <a:bodyPr/>
          <a:lstStyle/>
          <a:p>
            <a:r>
              <a:rPr lang="en-CA"/>
              <a:t>Rule Statistics  </a:t>
            </a:r>
          </a:p>
        </p:txBody>
      </p:sp>
      <p:pic>
        <p:nvPicPr>
          <p:cNvPr id="4" name="Picture 4" descr="A picture containing object, laptop, clock&#10;&#10;Description generated with very high confidence">
            <a:extLst>
              <a:ext uri="{FF2B5EF4-FFF2-40B4-BE49-F238E27FC236}">
                <a16:creationId xmlns:a16="http://schemas.microsoft.com/office/drawing/2014/main" id="{AB921A76-D2CC-4178-819B-C3270722992F}"/>
              </a:ext>
            </a:extLst>
          </p:cNvPr>
          <p:cNvPicPr>
            <a:picLocks noChangeAspect="1"/>
          </p:cNvPicPr>
          <p:nvPr/>
        </p:nvPicPr>
        <p:blipFill>
          <a:blip r:embed="rId4"/>
          <a:stretch>
            <a:fillRect/>
          </a:stretch>
        </p:blipFill>
        <p:spPr>
          <a:xfrm>
            <a:off x="4461385" y="1833827"/>
            <a:ext cx="4149969" cy="1995384"/>
          </a:xfrm>
          <a:prstGeom prst="rect">
            <a:avLst/>
          </a:prstGeom>
          <a:ln>
            <a:solidFill>
              <a:schemeClr val="tx2"/>
            </a:solidFill>
          </a:ln>
        </p:spPr>
      </p:pic>
      <p:sp>
        <p:nvSpPr>
          <p:cNvPr id="5" name="Slide Number Placeholder 4">
            <a:extLst>
              <a:ext uri="{FF2B5EF4-FFF2-40B4-BE49-F238E27FC236}">
                <a16:creationId xmlns:a16="http://schemas.microsoft.com/office/drawing/2014/main" id="{81E46CD0-6D25-477F-893A-2D4D62BD7634}"/>
              </a:ext>
            </a:extLst>
          </p:cNvPr>
          <p:cNvSpPr>
            <a:spLocks noGrp="1"/>
          </p:cNvSpPr>
          <p:nvPr>
            <p:ph type="sldNum" sz="quarter" idx="10"/>
          </p:nvPr>
        </p:nvSpPr>
        <p:spPr/>
        <p:txBody>
          <a:bodyPr/>
          <a:lstStyle/>
          <a:p>
            <a:fld id="{C51B5984-C094-0A42-BFB6-9F57449A1222}" type="slidenum">
              <a:rPr lang="en-US" dirty="0" smtClean="0"/>
              <a:pPr/>
              <a:t>447</a:t>
            </a:fld>
            <a:endParaRPr lang="en-US"/>
          </a:p>
        </p:txBody>
      </p:sp>
    </p:spTree>
    <p:custDataLst>
      <p:tags r:id="rId1"/>
    </p:custDataLst>
    <p:extLst>
      <p:ext uri="{BB962C8B-B14F-4D97-AF65-F5344CB8AC3E}">
        <p14:creationId xmlns:p14="http://schemas.microsoft.com/office/powerpoint/2010/main" val="81654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E70910-A3FD-4797-AE04-A6C9614AFABD}"/>
              </a:ext>
            </a:extLst>
          </p:cNvPr>
          <p:cNvSpPr>
            <a:spLocks noGrp="1"/>
          </p:cNvSpPr>
          <p:nvPr>
            <p:ph type="body" sz="quarter" idx="11"/>
          </p:nvPr>
        </p:nvSpPr>
        <p:spPr/>
        <p:txBody>
          <a:bodyPr vert="horz" lIns="91440" tIns="45720" rIns="91440" bIns="45720" rtlCol="0" anchor="t">
            <a:noAutofit/>
          </a:bodyPr>
          <a:lstStyle/>
          <a:p>
            <a:r>
              <a:rPr lang="en-GB">
                <a:ea typeface="+mn-lt"/>
                <a:cs typeface="+mn-lt"/>
              </a:rPr>
              <a:t>Percentage of baskets the rule or </a:t>
            </a:r>
            <a:r>
              <a:rPr lang="en-GB" i="1">
                <a:ea typeface="+mn-lt"/>
                <a:cs typeface="+mn-lt"/>
              </a:rPr>
              <a:t>itemset</a:t>
            </a:r>
            <a:r>
              <a:rPr lang="en-GB">
                <a:ea typeface="+mn-lt"/>
                <a:cs typeface="+mn-lt"/>
              </a:rPr>
              <a:t> applies to</a:t>
            </a:r>
          </a:p>
          <a:p>
            <a:r>
              <a:rPr lang="en-GB">
                <a:cs typeface="Arial"/>
              </a:rPr>
              <a:t>An indication of how frequent the itemset appears in the dataset</a:t>
            </a:r>
            <a:endParaRPr lang="en-GB"/>
          </a:p>
        </p:txBody>
      </p:sp>
      <p:sp>
        <p:nvSpPr>
          <p:cNvPr id="3" name="Title 2">
            <a:extLst>
              <a:ext uri="{FF2B5EF4-FFF2-40B4-BE49-F238E27FC236}">
                <a16:creationId xmlns:a16="http://schemas.microsoft.com/office/drawing/2014/main" id="{76D10B64-5972-41CB-92DC-671ED9B194BA}"/>
              </a:ext>
            </a:extLst>
          </p:cNvPr>
          <p:cNvSpPr>
            <a:spLocks noGrp="1"/>
          </p:cNvSpPr>
          <p:nvPr>
            <p:ph type="title"/>
          </p:nvPr>
        </p:nvSpPr>
        <p:spPr/>
        <p:txBody>
          <a:bodyPr/>
          <a:lstStyle/>
          <a:p>
            <a:r>
              <a:rPr lang="en-GB">
                <a:latin typeface="Arial"/>
                <a:cs typeface="Arial"/>
              </a:rPr>
              <a:t>1) Support</a:t>
            </a:r>
            <a:endParaRPr lang="en-US">
              <a:latin typeface="Arial"/>
              <a:cs typeface="Arial"/>
            </a:endParaRPr>
          </a:p>
        </p:txBody>
      </p:sp>
      <p:sp>
        <p:nvSpPr>
          <p:cNvPr id="4" name="Slide Number Placeholder 3">
            <a:extLst>
              <a:ext uri="{FF2B5EF4-FFF2-40B4-BE49-F238E27FC236}">
                <a16:creationId xmlns:a16="http://schemas.microsoft.com/office/drawing/2014/main" id="{2FF0F74A-130F-46F4-AE43-D34A00826579}"/>
              </a:ext>
            </a:extLst>
          </p:cNvPr>
          <p:cNvSpPr>
            <a:spLocks noGrp="1"/>
          </p:cNvSpPr>
          <p:nvPr>
            <p:ph type="sldNum" sz="quarter" idx="10"/>
          </p:nvPr>
        </p:nvSpPr>
        <p:spPr/>
        <p:txBody>
          <a:bodyPr/>
          <a:lstStyle/>
          <a:p>
            <a:fld id="{C51B5984-C094-0A42-BFB6-9F57449A1222}" type="slidenum">
              <a:rPr lang="en-US" dirty="0" smtClean="0"/>
              <a:pPr/>
              <a:t>448</a:t>
            </a:fld>
            <a:endParaRPr lang="en-US"/>
          </a:p>
        </p:txBody>
      </p:sp>
      <p:graphicFrame>
        <p:nvGraphicFramePr>
          <p:cNvPr id="7" name="Table 7">
            <a:extLst>
              <a:ext uri="{FF2B5EF4-FFF2-40B4-BE49-F238E27FC236}">
                <a16:creationId xmlns:a16="http://schemas.microsoft.com/office/drawing/2014/main" id="{6B09A8EB-8031-4A13-B4B6-09CD9F43126C}"/>
              </a:ext>
            </a:extLst>
          </p:cNvPr>
          <p:cNvGraphicFramePr>
            <a:graphicFrameLocks noGrp="1"/>
          </p:cNvGraphicFramePr>
          <p:nvPr>
            <p:extLst>
              <p:ext uri="{D42A27DB-BD31-4B8C-83A1-F6EECF244321}">
                <p14:modId xmlns:p14="http://schemas.microsoft.com/office/powerpoint/2010/main" val="1775472673"/>
              </p:ext>
            </p:extLst>
          </p:nvPr>
        </p:nvGraphicFramePr>
        <p:xfrm>
          <a:off x="922176" y="1957978"/>
          <a:ext cx="3591569" cy="2743200"/>
        </p:xfrm>
        <a:graphic>
          <a:graphicData uri="http://schemas.openxmlformats.org/drawingml/2006/table">
            <a:tbl>
              <a:tblPr firstRow="1" bandRow="1">
                <a:tableStyleId>{5C22544A-7EE6-4342-B048-85BDC9FD1C3A}</a:tableStyleId>
              </a:tblPr>
              <a:tblGrid>
                <a:gridCol w="733245">
                  <a:extLst>
                    <a:ext uri="{9D8B030D-6E8A-4147-A177-3AD203B41FA5}">
                      <a16:colId xmlns:a16="http://schemas.microsoft.com/office/drawing/2014/main" val="1227585253"/>
                    </a:ext>
                  </a:extLst>
                </a:gridCol>
                <a:gridCol w="957293">
                  <a:extLst>
                    <a:ext uri="{9D8B030D-6E8A-4147-A177-3AD203B41FA5}">
                      <a16:colId xmlns:a16="http://schemas.microsoft.com/office/drawing/2014/main" val="2595102604"/>
                    </a:ext>
                  </a:extLst>
                </a:gridCol>
                <a:gridCol w="954336">
                  <a:extLst>
                    <a:ext uri="{9D8B030D-6E8A-4147-A177-3AD203B41FA5}">
                      <a16:colId xmlns:a16="http://schemas.microsoft.com/office/drawing/2014/main" val="1926543450"/>
                    </a:ext>
                  </a:extLst>
                </a:gridCol>
                <a:gridCol w="946695">
                  <a:extLst>
                    <a:ext uri="{9D8B030D-6E8A-4147-A177-3AD203B41FA5}">
                      <a16:colId xmlns:a16="http://schemas.microsoft.com/office/drawing/2014/main" val="1630477483"/>
                    </a:ext>
                  </a:extLst>
                </a:gridCol>
              </a:tblGrid>
              <a:tr h="240419">
                <a:tc>
                  <a:txBody>
                    <a:bodyPr/>
                    <a:lstStyle/>
                    <a:p>
                      <a:r>
                        <a:rPr lang="en-US" sz="1200"/>
                        <a:t>Basket</a:t>
                      </a:r>
                    </a:p>
                  </a:txBody>
                  <a:tcPr/>
                </a:tc>
                <a:tc>
                  <a:txBody>
                    <a:bodyPr/>
                    <a:lstStyle/>
                    <a:p>
                      <a:r>
                        <a:rPr lang="en-US" sz="1200"/>
                        <a:t>Product 1</a:t>
                      </a:r>
                    </a:p>
                  </a:txBody>
                  <a:tcPr/>
                </a:tc>
                <a:tc>
                  <a:txBody>
                    <a:bodyPr/>
                    <a:lstStyle/>
                    <a:p>
                      <a:r>
                        <a:rPr lang="en-US" sz="1200"/>
                        <a:t>Product 2</a:t>
                      </a:r>
                    </a:p>
                  </a:txBody>
                  <a:tcPr/>
                </a:tc>
                <a:tc>
                  <a:txBody>
                    <a:bodyPr/>
                    <a:lstStyle/>
                    <a:p>
                      <a:r>
                        <a:rPr lang="en-US" sz="1200"/>
                        <a:t>Product 3</a:t>
                      </a:r>
                    </a:p>
                  </a:txBody>
                  <a:tcPr/>
                </a:tc>
                <a:extLst>
                  <a:ext uri="{0D108BD9-81ED-4DB2-BD59-A6C34878D82A}">
                    <a16:rowId xmlns:a16="http://schemas.microsoft.com/office/drawing/2014/main" val="3232014675"/>
                  </a:ext>
                </a:extLst>
              </a:tr>
              <a:tr h="240419">
                <a:tc>
                  <a:txBody>
                    <a:bodyPr/>
                    <a:lstStyle/>
                    <a:p>
                      <a:r>
                        <a:rPr lang="en-US" sz="1200">
                          <a:solidFill>
                            <a:schemeClr val="bg2"/>
                          </a:solidFill>
                        </a:rPr>
                        <a:t>1</a:t>
                      </a:r>
                    </a:p>
                  </a:txBody>
                  <a:tcPr/>
                </a:tc>
                <a:tc>
                  <a:txBody>
                    <a:bodyPr/>
                    <a:lstStyle/>
                    <a:p>
                      <a:r>
                        <a:rPr lang="en-US" sz="1200">
                          <a:solidFill>
                            <a:schemeClr val="bg2"/>
                          </a:solidFill>
                        </a:rPr>
                        <a:t>Milk</a:t>
                      </a:r>
                    </a:p>
                  </a:txBody>
                  <a:tcPr/>
                </a:tc>
                <a:tc>
                  <a:txBody>
                    <a:bodyPr/>
                    <a:lstStyle/>
                    <a:p>
                      <a:pPr lvl="0">
                        <a:buNone/>
                      </a:pPr>
                      <a:r>
                        <a:rPr lang="en-US" sz="1200" b="0" i="0" u="none" strike="noStrike" noProof="0">
                          <a:solidFill>
                            <a:schemeClr val="bg2"/>
                          </a:solidFill>
                          <a:latin typeface="Arial"/>
                        </a:rPr>
                        <a:t>Cheese</a:t>
                      </a:r>
                      <a:endParaRPr lang="en-US" sz="1200">
                        <a:solidFill>
                          <a:schemeClr val="bg2"/>
                        </a:solidFill>
                      </a:endParaRPr>
                    </a:p>
                  </a:txBody>
                  <a:tcPr/>
                </a:tc>
                <a:tc>
                  <a:txBody>
                    <a:bodyPr/>
                    <a:lstStyle/>
                    <a:p>
                      <a:endParaRPr lang="en-US" sz="1200">
                        <a:solidFill>
                          <a:schemeClr val="bg2"/>
                        </a:solidFill>
                      </a:endParaRPr>
                    </a:p>
                  </a:txBody>
                  <a:tcPr/>
                </a:tc>
                <a:extLst>
                  <a:ext uri="{0D108BD9-81ED-4DB2-BD59-A6C34878D82A}">
                    <a16:rowId xmlns:a16="http://schemas.microsoft.com/office/drawing/2014/main" val="1388859754"/>
                  </a:ext>
                </a:extLst>
              </a:tr>
              <a:tr h="240419">
                <a:tc>
                  <a:txBody>
                    <a:bodyPr/>
                    <a:lstStyle/>
                    <a:p>
                      <a:r>
                        <a:rPr lang="en-US" sz="1200">
                          <a:solidFill>
                            <a:schemeClr val="bg2"/>
                          </a:solidFill>
                        </a:rPr>
                        <a:t>2</a:t>
                      </a:r>
                    </a:p>
                  </a:txBody>
                  <a:tcPr/>
                </a:tc>
                <a:tc>
                  <a:txBody>
                    <a:bodyPr/>
                    <a:lstStyle/>
                    <a:p>
                      <a:pPr lvl="0">
                        <a:buNone/>
                      </a:pPr>
                      <a:r>
                        <a:rPr lang="en-US" sz="1200" b="0" i="0" u="none" strike="noStrike" noProof="0">
                          <a:solidFill>
                            <a:schemeClr val="bg2"/>
                          </a:solidFill>
                          <a:latin typeface="Arial"/>
                        </a:rPr>
                        <a:t>Milk</a:t>
                      </a:r>
                      <a:endParaRPr lang="en-US" sz="1200">
                        <a:solidFill>
                          <a:schemeClr val="bg2"/>
                        </a:solidFill>
                      </a:endParaRPr>
                    </a:p>
                  </a:txBody>
                  <a:tcPr/>
                </a:tc>
                <a:tc>
                  <a:txBody>
                    <a:bodyPr/>
                    <a:lstStyle/>
                    <a:p>
                      <a:r>
                        <a:rPr lang="en-US" sz="1200">
                          <a:solidFill>
                            <a:schemeClr val="bg2"/>
                          </a:solidFill>
                        </a:rPr>
                        <a:t>Apples</a:t>
                      </a:r>
                    </a:p>
                  </a:txBody>
                  <a:tcPr/>
                </a:tc>
                <a:tc>
                  <a:txBody>
                    <a:bodyPr/>
                    <a:lstStyle/>
                    <a:p>
                      <a:r>
                        <a:rPr lang="en-US" sz="1200">
                          <a:solidFill>
                            <a:schemeClr val="bg2"/>
                          </a:solidFill>
                        </a:rPr>
                        <a:t>Cheese</a:t>
                      </a:r>
                    </a:p>
                  </a:txBody>
                  <a:tcPr/>
                </a:tc>
                <a:extLst>
                  <a:ext uri="{0D108BD9-81ED-4DB2-BD59-A6C34878D82A}">
                    <a16:rowId xmlns:a16="http://schemas.microsoft.com/office/drawing/2014/main" val="955833219"/>
                  </a:ext>
                </a:extLst>
              </a:tr>
              <a:tr h="240419">
                <a:tc>
                  <a:txBody>
                    <a:bodyPr/>
                    <a:lstStyle/>
                    <a:p>
                      <a:r>
                        <a:rPr lang="en-US" sz="1200" b="0">
                          <a:solidFill>
                            <a:schemeClr val="bg2"/>
                          </a:solidFill>
                        </a:rPr>
                        <a:t>3</a:t>
                      </a:r>
                    </a:p>
                  </a:txBody>
                  <a:tcPr/>
                </a:tc>
                <a:tc>
                  <a:txBody>
                    <a:bodyPr/>
                    <a:lstStyle/>
                    <a:p>
                      <a:r>
                        <a:rPr lang="en-US" sz="1200">
                          <a:solidFill>
                            <a:schemeClr val="bg2"/>
                          </a:solidFill>
                        </a:rPr>
                        <a:t>Apples</a:t>
                      </a:r>
                    </a:p>
                  </a:txBody>
                  <a:tcPr/>
                </a:tc>
                <a:tc>
                  <a:txBody>
                    <a:bodyPr/>
                    <a:lstStyle/>
                    <a:p>
                      <a:r>
                        <a:rPr lang="en-US" sz="1200">
                          <a:solidFill>
                            <a:schemeClr val="bg2"/>
                          </a:solidFill>
                        </a:rPr>
                        <a:t>Banana</a:t>
                      </a:r>
                    </a:p>
                  </a:txBody>
                  <a:tcPr/>
                </a:tc>
                <a:tc>
                  <a:txBody>
                    <a:bodyPr/>
                    <a:lstStyle/>
                    <a:p>
                      <a:endParaRPr lang="en-US" sz="1200">
                        <a:solidFill>
                          <a:schemeClr val="bg2"/>
                        </a:solidFill>
                      </a:endParaRPr>
                    </a:p>
                  </a:txBody>
                  <a:tcPr/>
                </a:tc>
                <a:extLst>
                  <a:ext uri="{0D108BD9-81ED-4DB2-BD59-A6C34878D82A}">
                    <a16:rowId xmlns:a16="http://schemas.microsoft.com/office/drawing/2014/main" val="2381422991"/>
                  </a:ext>
                </a:extLst>
              </a:tr>
              <a:tr h="240419">
                <a:tc>
                  <a:txBody>
                    <a:bodyPr/>
                    <a:lstStyle/>
                    <a:p>
                      <a:r>
                        <a:rPr lang="en-US" sz="1200" b="0">
                          <a:solidFill>
                            <a:schemeClr val="bg2"/>
                          </a:solidFill>
                        </a:rPr>
                        <a:t>4</a:t>
                      </a:r>
                    </a:p>
                  </a:txBody>
                  <a:tcPr/>
                </a:tc>
                <a:tc>
                  <a:txBody>
                    <a:bodyPr/>
                    <a:lstStyle/>
                    <a:p>
                      <a:pPr lvl="0">
                        <a:buNone/>
                      </a:pPr>
                      <a:r>
                        <a:rPr lang="en-US" sz="1200" b="0" i="0" u="none" strike="noStrike" noProof="0">
                          <a:solidFill>
                            <a:schemeClr val="bg2"/>
                          </a:solidFill>
                          <a:latin typeface="Arial"/>
                        </a:rPr>
                        <a:t>Milk</a:t>
                      </a:r>
                      <a:endParaRPr lang="en-US" sz="1200">
                        <a:solidFill>
                          <a:schemeClr val="bg2"/>
                        </a:solidFill>
                      </a:endParaRPr>
                    </a:p>
                  </a:txBody>
                  <a:tcPr/>
                </a:tc>
                <a:tc>
                  <a:txBody>
                    <a:bodyPr/>
                    <a:lstStyle/>
                    <a:p>
                      <a:pPr lvl="0">
                        <a:buNone/>
                      </a:pPr>
                      <a:r>
                        <a:rPr lang="en-US" sz="1200" b="0" i="0" u="none" strike="noStrike" noProof="0">
                          <a:solidFill>
                            <a:schemeClr val="bg2"/>
                          </a:solidFill>
                          <a:latin typeface="Arial"/>
                        </a:rPr>
                        <a:t>Cheese</a:t>
                      </a:r>
                      <a:endParaRPr lang="en-US" sz="1200">
                        <a:solidFill>
                          <a:schemeClr val="bg2"/>
                        </a:solidFill>
                      </a:endParaRPr>
                    </a:p>
                  </a:txBody>
                  <a:tcPr/>
                </a:tc>
                <a:tc>
                  <a:txBody>
                    <a:bodyPr/>
                    <a:lstStyle/>
                    <a:p>
                      <a:endParaRPr lang="en-US" sz="1200">
                        <a:solidFill>
                          <a:schemeClr val="bg2"/>
                        </a:solidFill>
                      </a:endParaRPr>
                    </a:p>
                  </a:txBody>
                  <a:tcPr/>
                </a:tc>
                <a:extLst>
                  <a:ext uri="{0D108BD9-81ED-4DB2-BD59-A6C34878D82A}">
                    <a16:rowId xmlns:a16="http://schemas.microsoft.com/office/drawing/2014/main" val="2974696591"/>
                  </a:ext>
                </a:extLst>
              </a:tr>
              <a:tr h="240419">
                <a:tc>
                  <a:txBody>
                    <a:bodyPr/>
                    <a:lstStyle/>
                    <a:p>
                      <a:r>
                        <a:rPr lang="en-US" sz="1200">
                          <a:solidFill>
                            <a:schemeClr val="bg2"/>
                          </a:solidFill>
                        </a:rPr>
                        <a:t>5</a:t>
                      </a:r>
                    </a:p>
                  </a:txBody>
                  <a:tcPr/>
                </a:tc>
                <a:tc>
                  <a:txBody>
                    <a:bodyPr/>
                    <a:lstStyle/>
                    <a:p>
                      <a:r>
                        <a:rPr lang="en-US" sz="1200">
                          <a:solidFill>
                            <a:schemeClr val="bg2"/>
                          </a:solidFill>
                        </a:rPr>
                        <a:t>Apples</a:t>
                      </a:r>
                    </a:p>
                  </a:txBody>
                  <a:tcPr/>
                </a:tc>
                <a:tc>
                  <a:txBody>
                    <a:bodyPr/>
                    <a:lstStyle/>
                    <a:p>
                      <a:r>
                        <a:rPr lang="en-US" sz="1200">
                          <a:solidFill>
                            <a:schemeClr val="bg2"/>
                          </a:solidFill>
                        </a:rPr>
                        <a:t>Banana</a:t>
                      </a:r>
                    </a:p>
                  </a:txBody>
                  <a:tcPr/>
                </a:tc>
                <a:tc>
                  <a:txBody>
                    <a:bodyPr/>
                    <a:lstStyle/>
                    <a:p>
                      <a:endParaRPr lang="en-US" sz="1200">
                        <a:solidFill>
                          <a:schemeClr val="bg2"/>
                        </a:solidFill>
                      </a:endParaRPr>
                    </a:p>
                  </a:txBody>
                  <a:tcPr/>
                </a:tc>
                <a:extLst>
                  <a:ext uri="{0D108BD9-81ED-4DB2-BD59-A6C34878D82A}">
                    <a16:rowId xmlns:a16="http://schemas.microsoft.com/office/drawing/2014/main" val="698121309"/>
                  </a:ext>
                </a:extLst>
              </a:tr>
              <a:tr h="240419">
                <a:tc>
                  <a:txBody>
                    <a:bodyPr/>
                    <a:lstStyle/>
                    <a:p>
                      <a:r>
                        <a:rPr lang="en-US" sz="1200">
                          <a:solidFill>
                            <a:schemeClr val="bg2"/>
                          </a:solidFill>
                        </a:rPr>
                        <a:t>6</a:t>
                      </a:r>
                    </a:p>
                  </a:txBody>
                  <a:tcPr/>
                </a:tc>
                <a:tc>
                  <a:txBody>
                    <a:bodyPr/>
                    <a:lstStyle/>
                    <a:p>
                      <a:pPr lvl="0">
                        <a:buNone/>
                      </a:pPr>
                      <a:r>
                        <a:rPr lang="en-US" sz="1200" b="0" i="0" u="none" strike="noStrike" noProof="0">
                          <a:solidFill>
                            <a:schemeClr val="bg2"/>
                          </a:solidFill>
                          <a:latin typeface="Arial"/>
                        </a:rPr>
                        <a:t>Milk</a:t>
                      </a:r>
                      <a:endParaRPr lang="en-US" sz="1200">
                        <a:solidFill>
                          <a:schemeClr val="bg2"/>
                        </a:solidFill>
                      </a:endParaRPr>
                    </a:p>
                  </a:txBody>
                  <a:tcPr/>
                </a:tc>
                <a:tc>
                  <a:txBody>
                    <a:bodyPr/>
                    <a:lstStyle/>
                    <a:p>
                      <a:pPr lvl="0">
                        <a:buNone/>
                      </a:pPr>
                      <a:r>
                        <a:rPr lang="en-US" sz="1200" b="0" i="0" u="none" strike="noStrike" noProof="0">
                          <a:solidFill>
                            <a:schemeClr val="bg2"/>
                          </a:solidFill>
                          <a:latin typeface="Arial"/>
                        </a:rPr>
                        <a:t>Cheese</a:t>
                      </a:r>
                      <a:endParaRPr lang="en-US" sz="1200">
                        <a:solidFill>
                          <a:schemeClr val="bg2"/>
                        </a:solidFill>
                      </a:endParaRPr>
                    </a:p>
                  </a:txBody>
                  <a:tcPr/>
                </a:tc>
                <a:tc>
                  <a:txBody>
                    <a:bodyPr/>
                    <a:lstStyle/>
                    <a:p>
                      <a:r>
                        <a:rPr lang="en-US" sz="1200">
                          <a:solidFill>
                            <a:schemeClr val="bg2"/>
                          </a:solidFill>
                        </a:rPr>
                        <a:t>Cheese</a:t>
                      </a:r>
                    </a:p>
                  </a:txBody>
                  <a:tcPr/>
                </a:tc>
                <a:extLst>
                  <a:ext uri="{0D108BD9-81ED-4DB2-BD59-A6C34878D82A}">
                    <a16:rowId xmlns:a16="http://schemas.microsoft.com/office/drawing/2014/main" val="773322979"/>
                  </a:ext>
                </a:extLst>
              </a:tr>
              <a:tr h="240419">
                <a:tc>
                  <a:txBody>
                    <a:bodyPr/>
                    <a:lstStyle/>
                    <a:p>
                      <a:r>
                        <a:rPr lang="en-US" sz="1200">
                          <a:solidFill>
                            <a:schemeClr val="bg2"/>
                          </a:solidFill>
                        </a:rPr>
                        <a:t>7</a:t>
                      </a:r>
                    </a:p>
                  </a:txBody>
                  <a:tcPr/>
                </a:tc>
                <a:tc>
                  <a:txBody>
                    <a:bodyPr/>
                    <a:lstStyle/>
                    <a:p>
                      <a:pPr lvl="0">
                        <a:buNone/>
                      </a:pPr>
                      <a:r>
                        <a:rPr lang="en-US" sz="1200" b="0" i="0" u="none" strike="noStrike" noProof="0">
                          <a:solidFill>
                            <a:schemeClr val="bg2"/>
                          </a:solidFill>
                          <a:latin typeface="Arial"/>
                        </a:rPr>
                        <a:t>Milk</a:t>
                      </a:r>
                      <a:endParaRPr lang="en-US" sz="1200">
                        <a:solidFill>
                          <a:schemeClr val="bg2"/>
                        </a:solidFill>
                      </a:endParaRPr>
                    </a:p>
                  </a:txBody>
                  <a:tcPr/>
                </a:tc>
                <a:tc>
                  <a:txBody>
                    <a:bodyPr/>
                    <a:lstStyle/>
                    <a:p>
                      <a:pPr lvl="0">
                        <a:buNone/>
                      </a:pPr>
                      <a:r>
                        <a:rPr lang="en-US" sz="1200" b="0" i="0" u="none" strike="noStrike" noProof="0">
                          <a:solidFill>
                            <a:schemeClr val="bg2"/>
                          </a:solidFill>
                          <a:latin typeface="Arial"/>
                        </a:rPr>
                        <a:t>Cheese</a:t>
                      </a:r>
                      <a:endParaRPr lang="en-US" sz="1200">
                        <a:solidFill>
                          <a:schemeClr val="bg2"/>
                        </a:solidFill>
                      </a:endParaRPr>
                    </a:p>
                  </a:txBody>
                  <a:tcPr/>
                </a:tc>
                <a:tc>
                  <a:txBody>
                    <a:bodyPr/>
                    <a:lstStyle/>
                    <a:p>
                      <a:endParaRPr lang="en-US" sz="1200">
                        <a:solidFill>
                          <a:schemeClr val="bg2"/>
                        </a:solidFill>
                      </a:endParaRPr>
                    </a:p>
                  </a:txBody>
                  <a:tcPr/>
                </a:tc>
                <a:extLst>
                  <a:ext uri="{0D108BD9-81ED-4DB2-BD59-A6C34878D82A}">
                    <a16:rowId xmlns:a16="http://schemas.microsoft.com/office/drawing/2014/main" val="3600879669"/>
                  </a:ext>
                </a:extLst>
              </a:tr>
              <a:tr h="240419">
                <a:tc>
                  <a:txBody>
                    <a:bodyPr/>
                    <a:lstStyle/>
                    <a:p>
                      <a:pPr lvl="0">
                        <a:buNone/>
                      </a:pPr>
                      <a:r>
                        <a:rPr lang="en-US" sz="1200">
                          <a:solidFill>
                            <a:schemeClr val="bg2"/>
                          </a:solidFill>
                        </a:rPr>
                        <a:t>8</a:t>
                      </a:r>
                    </a:p>
                  </a:txBody>
                  <a:tcPr/>
                </a:tc>
                <a:tc>
                  <a:txBody>
                    <a:bodyPr/>
                    <a:lstStyle/>
                    <a:p>
                      <a:pPr lvl="0">
                        <a:buNone/>
                      </a:pPr>
                      <a:r>
                        <a:rPr lang="en-US" sz="1200">
                          <a:solidFill>
                            <a:schemeClr val="bg2"/>
                          </a:solidFill>
                        </a:rPr>
                        <a:t>Cheese</a:t>
                      </a:r>
                    </a:p>
                  </a:txBody>
                  <a:tcPr/>
                </a:tc>
                <a:tc>
                  <a:txBody>
                    <a:bodyPr/>
                    <a:lstStyle/>
                    <a:p>
                      <a:pPr lvl="0">
                        <a:buNone/>
                      </a:pPr>
                      <a:r>
                        <a:rPr lang="en-US" sz="1200">
                          <a:solidFill>
                            <a:schemeClr val="bg2"/>
                          </a:solidFill>
                        </a:rPr>
                        <a:t>Banana</a:t>
                      </a:r>
                    </a:p>
                  </a:txBody>
                  <a:tcPr/>
                </a:tc>
                <a:tc>
                  <a:txBody>
                    <a:bodyPr/>
                    <a:lstStyle/>
                    <a:p>
                      <a:pPr lvl="0">
                        <a:buNone/>
                      </a:pPr>
                      <a:endParaRPr lang="en-US" sz="1200">
                        <a:solidFill>
                          <a:schemeClr val="bg2"/>
                        </a:solidFill>
                      </a:endParaRPr>
                    </a:p>
                  </a:txBody>
                  <a:tcPr/>
                </a:tc>
                <a:extLst>
                  <a:ext uri="{0D108BD9-81ED-4DB2-BD59-A6C34878D82A}">
                    <a16:rowId xmlns:a16="http://schemas.microsoft.com/office/drawing/2014/main" val="894033029"/>
                  </a:ext>
                </a:extLst>
              </a:tr>
              <a:tr h="240419">
                <a:tc>
                  <a:txBody>
                    <a:bodyPr/>
                    <a:lstStyle/>
                    <a:p>
                      <a:pPr lvl="0">
                        <a:buNone/>
                      </a:pPr>
                      <a:r>
                        <a:rPr lang="en-US" sz="1200">
                          <a:solidFill>
                            <a:schemeClr val="bg2"/>
                          </a:solidFill>
                        </a:rPr>
                        <a:t>9</a:t>
                      </a:r>
                    </a:p>
                  </a:txBody>
                  <a:tcPr/>
                </a:tc>
                <a:tc>
                  <a:txBody>
                    <a:bodyPr/>
                    <a:lstStyle/>
                    <a:p>
                      <a:pPr lvl="0">
                        <a:buNone/>
                      </a:pPr>
                      <a:r>
                        <a:rPr lang="en-US" sz="1200">
                          <a:solidFill>
                            <a:schemeClr val="bg2"/>
                          </a:solidFill>
                        </a:rPr>
                        <a:t>Cheese</a:t>
                      </a:r>
                    </a:p>
                  </a:txBody>
                  <a:tcPr/>
                </a:tc>
                <a:tc>
                  <a:txBody>
                    <a:bodyPr/>
                    <a:lstStyle/>
                    <a:p>
                      <a:pPr lvl="0">
                        <a:buNone/>
                      </a:pPr>
                      <a:r>
                        <a:rPr lang="en-US" sz="1200">
                          <a:solidFill>
                            <a:schemeClr val="bg2"/>
                          </a:solidFill>
                        </a:rPr>
                        <a:t>Milk</a:t>
                      </a:r>
                    </a:p>
                  </a:txBody>
                  <a:tcPr/>
                </a:tc>
                <a:tc>
                  <a:txBody>
                    <a:bodyPr/>
                    <a:lstStyle/>
                    <a:p>
                      <a:pPr lvl="0">
                        <a:buNone/>
                      </a:pPr>
                      <a:endParaRPr lang="en-US" sz="1200">
                        <a:solidFill>
                          <a:schemeClr val="bg2"/>
                        </a:solidFill>
                      </a:endParaRPr>
                    </a:p>
                  </a:txBody>
                  <a:tcPr/>
                </a:tc>
                <a:extLst>
                  <a:ext uri="{0D108BD9-81ED-4DB2-BD59-A6C34878D82A}">
                    <a16:rowId xmlns:a16="http://schemas.microsoft.com/office/drawing/2014/main" val="412155513"/>
                  </a:ext>
                </a:extLst>
              </a:tr>
            </a:tbl>
          </a:graphicData>
        </a:graphic>
      </p:graphicFrame>
      <p:pic>
        <p:nvPicPr>
          <p:cNvPr id="8" name="Picture 8" descr="A picture containing traffic, knife&#10;&#10;Description generated with very high confidence">
            <a:extLst>
              <a:ext uri="{FF2B5EF4-FFF2-40B4-BE49-F238E27FC236}">
                <a16:creationId xmlns:a16="http://schemas.microsoft.com/office/drawing/2014/main" id="{EDBBF3A6-8B92-4646-A5C0-1513A1623C14}"/>
              </a:ext>
            </a:extLst>
          </p:cNvPr>
          <p:cNvPicPr>
            <a:picLocks noChangeAspect="1"/>
          </p:cNvPicPr>
          <p:nvPr/>
        </p:nvPicPr>
        <p:blipFill>
          <a:blip r:embed="rId3"/>
          <a:stretch>
            <a:fillRect/>
          </a:stretch>
        </p:blipFill>
        <p:spPr>
          <a:xfrm>
            <a:off x="5061263" y="3465638"/>
            <a:ext cx="3603892" cy="950023"/>
          </a:xfrm>
          <a:prstGeom prst="rect">
            <a:avLst/>
          </a:prstGeom>
          <a:ln>
            <a:solidFill>
              <a:schemeClr val="tx2"/>
            </a:solidFill>
          </a:ln>
        </p:spPr>
      </p:pic>
      <p:sp>
        <p:nvSpPr>
          <p:cNvPr id="9" name="TextBox 8">
            <a:extLst>
              <a:ext uri="{FF2B5EF4-FFF2-40B4-BE49-F238E27FC236}">
                <a16:creationId xmlns:a16="http://schemas.microsoft.com/office/drawing/2014/main" id="{D018D5C6-880F-4B95-9149-D683563B6998}"/>
              </a:ext>
            </a:extLst>
          </p:cNvPr>
          <p:cNvSpPr txBox="1"/>
          <p:nvPr/>
        </p:nvSpPr>
        <p:spPr>
          <a:xfrm>
            <a:off x="5294840" y="2098316"/>
            <a:ext cx="2943851" cy="95410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400" b="1">
                <a:ea typeface="+mn-lt"/>
                <a:cs typeface="+mn-lt"/>
              </a:rPr>
              <a:t>Support (A =&gt; B) =  P(A U B)</a:t>
            </a:r>
            <a:endParaRPr lang="en-US" sz="1400">
              <a:ea typeface="+mn-lt"/>
              <a:cs typeface="+mn-lt"/>
            </a:endParaRPr>
          </a:p>
          <a:p>
            <a:endParaRPr lang="en-US" sz="1400">
              <a:ea typeface="+mn-lt"/>
              <a:cs typeface="+mn-lt"/>
            </a:endParaRPr>
          </a:p>
          <a:p>
            <a:r>
              <a:rPr lang="en-US" sz="1400" b="1">
                <a:ea typeface="+mn-lt"/>
                <a:cs typeface="+mn-lt"/>
              </a:rPr>
              <a:t>The percentage (or probability) of containing A&amp;B</a:t>
            </a:r>
            <a:endParaRPr lang="en-US"/>
          </a:p>
        </p:txBody>
      </p:sp>
    </p:spTree>
    <p:extLst>
      <p:ext uri="{BB962C8B-B14F-4D97-AF65-F5344CB8AC3E}">
        <p14:creationId xmlns:p14="http://schemas.microsoft.com/office/powerpoint/2010/main" val="84846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BA8165-9B3C-406E-8979-060F7F591CF8}"/>
              </a:ext>
            </a:extLst>
          </p:cNvPr>
          <p:cNvSpPr>
            <a:spLocks noGrp="1"/>
          </p:cNvSpPr>
          <p:nvPr>
            <p:ph type="body" sz="quarter" idx="11"/>
          </p:nvPr>
        </p:nvSpPr>
        <p:spPr>
          <a:xfrm>
            <a:off x="458524" y="996905"/>
            <a:ext cx="4393321" cy="2661544"/>
          </a:xfrm>
        </p:spPr>
        <p:txBody>
          <a:bodyPr vert="horz" lIns="91440" tIns="45720" rIns="91440" bIns="45720" rtlCol="0" anchor="t">
            <a:noAutofit/>
          </a:bodyPr>
          <a:lstStyle/>
          <a:p>
            <a:r>
              <a:rPr lang="en-US">
                <a:ea typeface="+mn-lt"/>
                <a:cs typeface="+mn-lt"/>
              </a:rPr>
              <a:t>The ratio of the number of transactions that include all items in {B} as well as the number of transactions that include all items in {A} to the number of transactions that include all items in {A}</a:t>
            </a:r>
          </a:p>
          <a:p>
            <a:r>
              <a:rPr lang="en-US">
                <a:ea typeface="+mn-lt"/>
                <a:cs typeface="+mn-lt"/>
              </a:rPr>
              <a:t>An indication of how often the rule has been found to be true</a:t>
            </a:r>
          </a:p>
          <a:p>
            <a:endParaRPr lang="en-US">
              <a:ea typeface="+mn-lt"/>
              <a:cs typeface="+mn-lt"/>
            </a:endParaRPr>
          </a:p>
          <a:p>
            <a:r>
              <a:rPr lang="en-US">
                <a:ea typeface="+mn-lt"/>
                <a:cs typeface="+mn-lt"/>
              </a:rPr>
              <a:t>The confidence formula written out would like something like:</a:t>
            </a:r>
            <a:endParaRPr lang="en-US"/>
          </a:p>
        </p:txBody>
      </p:sp>
      <p:sp>
        <p:nvSpPr>
          <p:cNvPr id="3" name="Title 2">
            <a:extLst>
              <a:ext uri="{FF2B5EF4-FFF2-40B4-BE49-F238E27FC236}">
                <a16:creationId xmlns:a16="http://schemas.microsoft.com/office/drawing/2014/main" id="{5DF91673-D138-4AFA-A888-A8E080A0E257}"/>
              </a:ext>
            </a:extLst>
          </p:cNvPr>
          <p:cNvSpPr>
            <a:spLocks noGrp="1"/>
          </p:cNvSpPr>
          <p:nvPr>
            <p:ph type="title"/>
          </p:nvPr>
        </p:nvSpPr>
        <p:spPr/>
        <p:txBody>
          <a:bodyPr/>
          <a:lstStyle/>
          <a:p>
            <a:r>
              <a:rPr lang="en-US">
                <a:latin typeface="Arial"/>
                <a:cs typeface="Arial"/>
              </a:rPr>
              <a:t>2) Confidence</a:t>
            </a:r>
            <a:endParaRPr lang="en-US"/>
          </a:p>
        </p:txBody>
      </p:sp>
      <p:sp>
        <p:nvSpPr>
          <p:cNvPr id="4" name="Slide Number Placeholder 3">
            <a:extLst>
              <a:ext uri="{FF2B5EF4-FFF2-40B4-BE49-F238E27FC236}">
                <a16:creationId xmlns:a16="http://schemas.microsoft.com/office/drawing/2014/main" id="{7A523FA3-CE58-49ED-ADDB-5993F3730971}"/>
              </a:ext>
            </a:extLst>
          </p:cNvPr>
          <p:cNvSpPr>
            <a:spLocks noGrp="1"/>
          </p:cNvSpPr>
          <p:nvPr>
            <p:ph type="sldNum" sz="quarter" idx="10"/>
          </p:nvPr>
        </p:nvSpPr>
        <p:spPr/>
        <p:txBody>
          <a:bodyPr/>
          <a:lstStyle/>
          <a:p>
            <a:fld id="{C51B5984-C094-0A42-BFB6-9F57449A1222}" type="slidenum">
              <a:rPr lang="en-US" dirty="0" smtClean="0"/>
              <a:pPr/>
              <a:t>449</a:t>
            </a:fld>
            <a:endParaRPr lang="en-US"/>
          </a:p>
        </p:txBody>
      </p:sp>
      <p:pic>
        <p:nvPicPr>
          <p:cNvPr id="5" name="Picture 5" descr="A picture containing clock&#10;&#10;Description generated with very high confidence">
            <a:extLst>
              <a:ext uri="{FF2B5EF4-FFF2-40B4-BE49-F238E27FC236}">
                <a16:creationId xmlns:a16="http://schemas.microsoft.com/office/drawing/2014/main" id="{5DE6898F-49D4-44B1-8506-27499F78F40C}"/>
              </a:ext>
            </a:extLst>
          </p:cNvPr>
          <p:cNvPicPr>
            <a:picLocks noChangeAspect="1"/>
          </p:cNvPicPr>
          <p:nvPr/>
        </p:nvPicPr>
        <p:blipFill>
          <a:blip r:embed="rId3"/>
          <a:stretch>
            <a:fillRect/>
          </a:stretch>
        </p:blipFill>
        <p:spPr>
          <a:xfrm>
            <a:off x="965158" y="3776237"/>
            <a:ext cx="3417983" cy="912150"/>
          </a:xfrm>
          <a:prstGeom prst="rect">
            <a:avLst/>
          </a:prstGeom>
          <a:ln>
            <a:solidFill>
              <a:schemeClr val="tx2"/>
            </a:solidFill>
          </a:ln>
        </p:spPr>
      </p:pic>
      <p:sp>
        <p:nvSpPr>
          <p:cNvPr id="7" name="TextBox 6">
            <a:extLst>
              <a:ext uri="{FF2B5EF4-FFF2-40B4-BE49-F238E27FC236}">
                <a16:creationId xmlns:a16="http://schemas.microsoft.com/office/drawing/2014/main" id="{BAAC5A3D-5BA1-49BE-98F7-1B39D68F9D68}"/>
              </a:ext>
            </a:extLst>
          </p:cNvPr>
          <p:cNvSpPr txBox="1"/>
          <p:nvPr/>
        </p:nvSpPr>
        <p:spPr>
          <a:xfrm>
            <a:off x="5073797" y="1237750"/>
            <a:ext cx="3851595" cy="116955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400" b="1"/>
              <a:t>Confidence (A =&gt; B) = </a:t>
            </a:r>
          </a:p>
          <a:p>
            <a:r>
              <a:rPr lang="en-US" sz="1400" b="1">
                <a:cs typeface="Arial"/>
              </a:rPr>
              <a:t>P (B|A) = P(A U B) / P(A)</a:t>
            </a:r>
          </a:p>
          <a:p>
            <a:endParaRPr lang="en-US" sz="1400" b="1">
              <a:cs typeface="Arial"/>
            </a:endParaRPr>
          </a:p>
          <a:p>
            <a:r>
              <a:rPr lang="en-US" sz="1400" b="1">
                <a:cs typeface="Arial"/>
              </a:rPr>
              <a:t>Where P(A) is the percentage (or probability) of cases containing A</a:t>
            </a:r>
          </a:p>
        </p:txBody>
      </p:sp>
      <p:graphicFrame>
        <p:nvGraphicFramePr>
          <p:cNvPr id="6" name="Table 7">
            <a:extLst>
              <a:ext uri="{FF2B5EF4-FFF2-40B4-BE49-F238E27FC236}">
                <a16:creationId xmlns:a16="http://schemas.microsoft.com/office/drawing/2014/main" id="{1139C67D-9443-47E8-864B-81C55527C292}"/>
              </a:ext>
            </a:extLst>
          </p:cNvPr>
          <p:cNvGraphicFramePr>
            <a:graphicFrameLocks noGrp="1"/>
          </p:cNvGraphicFramePr>
          <p:nvPr>
            <p:extLst>
              <p:ext uri="{D42A27DB-BD31-4B8C-83A1-F6EECF244321}">
                <p14:modId xmlns:p14="http://schemas.microsoft.com/office/powerpoint/2010/main" val="456386130"/>
              </p:ext>
            </p:extLst>
          </p:nvPr>
        </p:nvGraphicFramePr>
        <p:xfrm>
          <a:off x="5194788" y="2637692"/>
          <a:ext cx="2772776" cy="2137849"/>
        </p:xfrm>
        <a:graphic>
          <a:graphicData uri="http://schemas.openxmlformats.org/drawingml/2006/table">
            <a:tbl>
              <a:tblPr firstRow="1" bandRow="1">
                <a:tableStyleId>{B301B821-A1FF-4177-AEE7-76D212191A09}</a:tableStyleId>
              </a:tblPr>
              <a:tblGrid>
                <a:gridCol w="668948">
                  <a:extLst>
                    <a:ext uri="{9D8B030D-6E8A-4147-A177-3AD203B41FA5}">
                      <a16:colId xmlns:a16="http://schemas.microsoft.com/office/drawing/2014/main" val="1227585253"/>
                    </a:ext>
                  </a:extLst>
                </a:gridCol>
                <a:gridCol w="706627">
                  <a:extLst>
                    <a:ext uri="{9D8B030D-6E8A-4147-A177-3AD203B41FA5}">
                      <a16:colId xmlns:a16="http://schemas.microsoft.com/office/drawing/2014/main" val="2595102604"/>
                    </a:ext>
                  </a:extLst>
                </a:gridCol>
                <a:gridCol w="700447">
                  <a:extLst>
                    <a:ext uri="{9D8B030D-6E8A-4147-A177-3AD203B41FA5}">
                      <a16:colId xmlns:a16="http://schemas.microsoft.com/office/drawing/2014/main" val="1926543450"/>
                    </a:ext>
                  </a:extLst>
                </a:gridCol>
                <a:gridCol w="696754">
                  <a:extLst>
                    <a:ext uri="{9D8B030D-6E8A-4147-A177-3AD203B41FA5}">
                      <a16:colId xmlns:a16="http://schemas.microsoft.com/office/drawing/2014/main" val="1630477483"/>
                    </a:ext>
                  </a:extLst>
                </a:gridCol>
              </a:tblGrid>
              <a:tr h="217609">
                <a:tc>
                  <a:txBody>
                    <a:bodyPr/>
                    <a:lstStyle/>
                    <a:p>
                      <a:r>
                        <a:rPr lang="en-US" sz="800"/>
                        <a:t>Basket</a:t>
                      </a:r>
                    </a:p>
                  </a:txBody>
                  <a:tcPr/>
                </a:tc>
                <a:tc>
                  <a:txBody>
                    <a:bodyPr/>
                    <a:lstStyle/>
                    <a:p>
                      <a:r>
                        <a:rPr lang="en-US" sz="800"/>
                        <a:t>Product 1</a:t>
                      </a:r>
                    </a:p>
                  </a:txBody>
                  <a:tcPr/>
                </a:tc>
                <a:tc>
                  <a:txBody>
                    <a:bodyPr/>
                    <a:lstStyle/>
                    <a:p>
                      <a:r>
                        <a:rPr lang="en-US" sz="800"/>
                        <a:t>Product 2</a:t>
                      </a:r>
                    </a:p>
                  </a:txBody>
                  <a:tcPr/>
                </a:tc>
                <a:tc>
                  <a:txBody>
                    <a:bodyPr/>
                    <a:lstStyle/>
                    <a:p>
                      <a:r>
                        <a:rPr lang="en-US" sz="800"/>
                        <a:t>Product 3</a:t>
                      </a:r>
                    </a:p>
                  </a:txBody>
                  <a:tcPr/>
                </a:tc>
                <a:extLst>
                  <a:ext uri="{0D108BD9-81ED-4DB2-BD59-A6C34878D82A}">
                    <a16:rowId xmlns:a16="http://schemas.microsoft.com/office/drawing/2014/main" val="3232014675"/>
                  </a:ext>
                </a:extLst>
              </a:tr>
              <a:tr h="144513">
                <a:tc>
                  <a:txBody>
                    <a:bodyPr/>
                    <a:lstStyle/>
                    <a:p>
                      <a:r>
                        <a:rPr lang="en-US" sz="800">
                          <a:solidFill>
                            <a:schemeClr val="bg2"/>
                          </a:solidFill>
                        </a:rPr>
                        <a:t>1</a:t>
                      </a:r>
                    </a:p>
                  </a:txBody>
                  <a:tcPr/>
                </a:tc>
                <a:tc>
                  <a:txBody>
                    <a:bodyPr/>
                    <a:lstStyle/>
                    <a:p>
                      <a:r>
                        <a:rPr lang="en-US" sz="800">
                          <a:solidFill>
                            <a:schemeClr val="bg2"/>
                          </a:solidFill>
                        </a:rPr>
                        <a:t>Milk</a:t>
                      </a:r>
                    </a:p>
                  </a:txBody>
                  <a:tcPr/>
                </a:tc>
                <a:tc>
                  <a:txBody>
                    <a:bodyPr/>
                    <a:lstStyle/>
                    <a:p>
                      <a:pPr lvl="0">
                        <a:buNone/>
                      </a:pPr>
                      <a:r>
                        <a:rPr lang="en-US" sz="800" u="none" strike="noStrike" noProof="0">
                          <a:solidFill>
                            <a:schemeClr val="bg2"/>
                          </a:solidFill>
                        </a:rPr>
                        <a:t>Cheese</a:t>
                      </a:r>
                      <a:endParaRPr lang="en-US" sz="800">
                        <a:solidFill>
                          <a:schemeClr val="bg2"/>
                        </a:solidFill>
                      </a:endParaRPr>
                    </a:p>
                  </a:txBody>
                  <a:tcPr/>
                </a:tc>
                <a:tc>
                  <a:txBody>
                    <a:bodyPr/>
                    <a:lstStyle/>
                    <a:p>
                      <a:endParaRPr lang="en-US" sz="800">
                        <a:solidFill>
                          <a:schemeClr val="bg2"/>
                        </a:solidFill>
                      </a:endParaRPr>
                    </a:p>
                  </a:txBody>
                  <a:tcPr/>
                </a:tc>
                <a:extLst>
                  <a:ext uri="{0D108BD9-81ED-4DB2-BD59-A6C34878D82A}">
                    <a16:rowId xmlns:a16="http://schemas.microsoft.com/office/drawing/2014/main" val="1388859754"/>
                  </a:ext>
                </a:extLst>
              </a:tr>
              <a:tr h="144513">
                <a:tc>
                  <a:txBody>
                    <a:bodyPr/>
                    <a:lstStyle/>
                    <a:p>
                      <a:r>
                        <a:rPr lang="en-US" sz="800">
                          <a:solidFill>
                            <a:schemeClr val="bg2"/>
                          </a:solidFill>
                        </a:rPr>
                        <a:t>2</a:t>
                      </a:r>
                    </a:p>
                  </a:txBody>
                  <a:tcPr/>
                </a:tc>
                <a:tc>
                  <a:txBody>
                    <a:bodyPr/>
                    <a:lstStyle/>
                    <a:p>
                      <a:pPr lvl="0">
                        <a:buNone/>
                      </a:pPr>
                      <a:r>
                        <a:rPr lang="en-US" sz="800" u="none" strike="noStrike" noProof="0">
                          <a:solidFill>
                            <a:schemeClr val="bg2"/>
                          </a:solidFill>
                        </a:rPr>
                        <a:t>Milk</a:t>
                      </a:r>
                      <a:endParaRPr lang="en-US" sz="800">
                        <a:solidFill>
                          <a:schemeClr val="bg2"/>
                        </a:solidFill>
                      </a:endParaRPr>
                    </a:p>
                  </a:txBody>
                  <a:tcPr/>
                </a:tc>
                <a:tc>
                  <a:txBody>
                    <a:bodyPr/>
                    <a:lstStyle/>
                    <a:p>
                      <a:r>
                        <a:rPr lang="en-US" sz="800">
                          <a:solidFill>
                            <a:schemeClr val="bg2"/>
                          </a:solidFill>
                        </a:rPr>
                        <a:t>Apples</a:t>
                      </a:r>
                    </a:p>
                  </a:txBody>
                  <a:tcPr/>
                </a:tc>
                <a:tc>
                  <a:txBody>
                    <a:bodyPr/>
                    <a:lstStyle/>
                    <a:p>
                      <a:r>
                        <a:rPr lang="en-US" sz="800">
                          <a:solidFill>
                            <a:schemeClr val="bg2"/>
                          </a:solidFill>
                        </a:rPr>
                        <a:t>Cheese</a:t>
                      </a:r>
                    </a:p>
                  </a:txBody>
                  <a:tcPr/>
                </a:tc>
                <a:extLst>
                  <a:ext uri="{0D108BD9-81ED-4DB2-BD59-A6C34878D82A}">
                    <a16:rowId xmlns:a16="http://schemas.microsoft.com/office/drawing/2014/main" val="955833219"/>
                  </a:ext>
                </a:extLst>
              </a:tr>
              <a:tr h="144513">
                <a:tc>
                  <a:txBody>
                    <a:bodyPr/>
                    <a:lstStyle/>
                    <a:p>
                      <a:r>
                        <a:rPr lang="en-US" sz="800">
                          <a:solidFill>
                            <a:schemeClr val="bg2"/>
                          </a:solidFill>
                        </a:rPr>
                        <a:t>3</a:t>
                      </a:r>
                    </a:p>
                  </a:txBody>
                  <a:tcPr/>
                </a:tc>
                <a:tc>
                  <a:txBody>
                    <a:bodyPr/>
                    <a:lstStyle/>
                    <a:p>
                      <a:r>
                        <a:rPr lang="en-US" sz="800">
                          <a:solidFill>
                            <a:schemeClr val="bg2"/>
                          </a:solidFill>
                        </a:rPr>
                        <a:t>Apples</a:t>
                      </a:r>
                    </a:p>
                  </a:txBody>
                  <a:tcPr/>
                </a:tc>
                <a:tc>
                  <a:txBody>
                    <a:bodyPr/>
                    <a:lstStyle/>
                    <a:p>
                      <a:r>
                        <a:rPr lang="en-US" sz="800">
                          <a:solidFill>
                            <a:schemeClr val="bg2"/>
                          </a:solidFill>
                        </a:rPr>
                        <a:t>Banana</a:t>
                      </a:r>
                    </a:p>
                  </a:txBody>
                  <a:tcPr/>
                </a:tc>
                <a:tc>
                  <a:txBody>
                    <a:bodyPr/>
                    <a:lstStyle/>
                    <a:p>
                      <a:endParaRPr lang="en-US" sz="800">
                        <a:solidFill>
                          <a:schemeClr val="bg2"/>
                        </a:solidFill>
                      </a:endParaRPr>
                    </a:p>
                  </a:txBody>
                  <a:tcPr/>
                </a:tc>
                <a:extLst>
                  <a:ext uri="{0D108BD9-81ED-4DB2-BD59-A6C34878D82A}">
                    <a16:rowId xmlns:a16="http://schemas.microsoft.com/office/drawing/2014/main" val="2381422991"/>
                  </a:ext>
                </a:extLst>
              </a:tr>
              <a:tr h="144513">
                <a:tc>
                  <a:txBody>
                    <a:bodyPr/>
                    <a:lstStyle/>
                    <a:p>
                      <a:r>
                        <a:rPr lang="en-US" sz="800">
                          <a:solidFill>
                            <a:schemeClr val="bg2"/>
                          </a:solidFill>
                        </a:rPr>
                        <a:t>4</a:t>
                      </a:r>
                    </a:p>
                  </a:txBody>
                  <a:tcPr/>
                </a:tc>
                <a:tc>
                  <a:txBody>
                    <a:bodyPr/>
                    <a:lstStyle/>
                    <a:p>
                      <a:pPr lvl="0">
                        <a:buNone/>
                      </a:pPr>
                      <a:r>
                        <a:rPr lang="en-US" sz="800" u="none" strike="noStrike" noProof="0">
                          <a:solidFill>
                            <a:schemeClr val="bg2"/>
                          </a:solidFill>
                        </a:rPr>
                        <a:t>Milk</a:t>
                      </a:r>
                      <a:endParaRPr lang="en-US" sz="800">
                        <a:solidFill>
                          <a:schemeClr val="bg2"/>
                        </a:solidFill>
                      </a:endParaRPr>
                    </a:p>
                  </a:txBody>
                  <a:tcPr/>
                </a:tc>
                <a:tc>
                  <a:txBody>
                    <a:bodyPr/>
                    <a:lstStyle/>
                    <a:p>
                      <a:pPr lvl="0">
                        <a:buNone/>
                      </a:pPr>
                      <a:r>
                        <a:rPr lang="en-US" sz="800" u="none" strike="noStrike" noProof="0">
                          <a:solidFill>
                            <a:schemeClr val="bg2"/>
                          </a:solidFill>
                        </a:rPr>
                        <a:t>Cheese</a:t>
                      </a:r>
                      <a:endParaRPr lang="en-US" sz="800">
                        <a:solidFill>
                          <a:schemeClr val="bg2"/>
                        </a:solidFill>
                      </a:endParaRPr>
                    </a:p>
                  </a:txBody>
                  <a:tcPr/>
                </a:tc>
                <a:tc>
                  <a:txBody>
                    <a:bodyPr/>
                    <a:lstStyle/>
                    <a:p>
                      <a:endParaRPr lang="en-US" sz="800">
                        <a:solidFill>
                          <a:schemeClr val="bg2"/>
                        </a:solidFill>
                      </a:endParaRPr>
                    </a:p>
                  </a:txBody>
                  <a:tcPr/>
                </a:tc>
                <a:extLst>
                  <a:ext uri="{0D108BD9-81ED-4DB2-BD59-A6C34878D82A}">
                    <a16:rowId xmlns:a16="http://schemas.microsoft.com/office/drawing/2014/main" val="2974696591"/>
                  </a:ext>
                </a:extLst>
              </a:tr>
              <a:tr h="144513">
                <a:tc>
                  <a:txBody>
                    <a:bodyPr/>
                    <a:lstStyle/>
                    <a:p>
                      <a:r>
                        <a:rPr lang="en-US" sz="800">
                          <a:solidFill>
                            <a:schemeClr val="bg2"/>
                          </a:solidFill>
                        </a:rPr>
                        <a:t>5</a:t>
                      </a:r>
                    </a:p>
                  </a:txBody>
                  <a:tcPr/>
                </a:tc>
                <a:tc>
                  <a:txBody>
                    <a:bodyPr/>
                    <a:lstStyle/>
                    <a:p>
                      <a:r>
                        <a:rPr lang="en-US" sz="800">
                          <a:solidFill>
                            <a:schemeClr val="bg2"/>
                          </a:solidFill>
                        </a:rPr>
                        <a:t>Apples</a:t>
                      </a:r>
                    </a:p>
                  </a:txBody>
                  <a:tcPr/>
                </a:tc>
                <a:tc>
                  <a:txBody>
                    <a:bodyPr/>
                    <a:lstStyle/>
                    <a:p>
                      <a:r>
                        <a:rPr lang="en-US" sz="800">
                          <a:solidFill>
                            <a:schemeClr val="bg2"/>
                          </a:solidFill>
                        </a:rPr>
                        <a:t>Banana</a:t>
                      </a:r>
                    </a:p>
                  </a:txBody>
                  <a:tcPr/>
                </a:tc>
                <a:tc>
                  <a:txBody>
                    <a:bodyPr/>
                    <a:lstStyle/>
                    <a:p>
                      <a:endParaRPr lang="en-US" sz="800">
                        <a:solidFill>
                          <a:schemeClr val="bg2"/>
                        </a:solidFill>
                      </a:endParaRPr>
                    </a:p>
                  </a:txBody>
                  <a:tcPr/>
                </a:tc>
                <a:extLst>
                  <a:ext uri="{0D108BD9-81ED-4DB2-BD59-A6C34878D82A}">
                    <a16:rowId xmlns:a16="http://schemas.microsoft.com/office/drawing/2014/main" val="698121309"/>
                  </a:ext>
                </a:extLst>
              </a:tr>
              <a:tr h="144513">
                <a:tc>
                  <a:txBody>
                    <a:bodyPr/>
                    <a:lstStyle/>
                    <a:p>
                      <a:r>
                        <a:rPr lang="en-US" sz="800">
                          <a:solidFill>
                            <a:schemeClr val="bg2"/>
                          </a:solidFill>
                        </a:rPr>
                        <a:t>6</a:t>
                      </a:r>
                    </a:p>
                  </a:txBody>
                  <a:tcPr/>
                </a:tc>
                <a:tc>
                  <a:txBody>
                    <a:bodyPr/>
                    <a:lstStyle/>
                    <a:p>
                      <a:pPr lvl="0">
                        <a:buNone/>
                      </a:pPr>
                      <a:r>
                        <a:rPr lang="en-US" sz="800" u="none" strike="noStrike" noProof="0">
                          <a:solidFill>
                            <a:schemeClr val="bg2"/>
                          </a:solidFill>
                        </a:rPr>
                        <a:t>Milk</a:t>
                      </a:r>
                      <a:endParaRPr lang="en-US" sz="800">
                        <a:solidFill>
                          <a:schemeClr val="bg2"/>
                        </a:solidFill>
                      </a:endParaRPr>
                    </a:p>
                  </a:txBody>
                  <a:tcPr/>
                </a:tc>
                <a:tc>
                  <a:txBody>
                    <a:bodyPr/>
                    <a:lstStyle/>
                    <a:p>
                      <a:pPr lvl="0">
                        <a:buNone/>
                      </a:pPr>
                      <a:r>
                        <a:rPr lang="en-US" sz="800" u="none" strike="noStrike" noProof="0">
                          <a:solidFill>
                            <a:schemeClr val="bg2"/>
                          </a:solidFill>
                        </a:rPr>
                        <a:t>Cheese</a:t>
                      </a:r>
                      <a:endParaRPr lang="en-US" sz="800">
                        <a:solidFill>
                          <a:schemeClr val="bg2"/>
                        </a:solidFill>
                      </a:endParaRPr>
                    </a:p>
                  </a:txBody>
                  <a:tcPr/>
                </a:tc>
                <a:tc>
                  <a:txBody>
                    <a:bodyPr/>
                    <a:lstStyle/>
                    <a:p>
                      <a:r>
                        <a:rPr lang="en-US" sz="800">
                          <a:solidFill>
                            <a:schemeClr val="bg2"/>
                          </a:solidFill>
                        </a:rPr>
                        <a:t>Cheese</a:t>
                      </a:r>
                    </a:p>
                  </a:txBody>
                  <a:tcPr/>
                </a:tc>
                <a:extLst>
                  <a:ext uri="{0D108BD9-81ED-4DB2-BD59-A6C34878D82A}">
                    <a16:rowId xmlns:a16="http://schemas.microsoft.com/office/drawing/2014/main" val="773322979"/>
                  </a:ext>
                </a:extLst>
              </a:tr>
              <a:tr h="144513">
                <a:tc>
                  <a:txBody>
                    <a:bodyPr/>
                    <a:lstStyle/>
                    <a:p>
                      <a:r>
                        <a:rPr lang="en-US" sz="800">
                          <a:solidFill>
                            <a:schemeClr val="bg2"/>
                          </a:solidFill>
                        </a:rPr>
                        <a:t>7</a:t>
                      </a:r>
                    </a:p>
                  </a:txBody>
                  <a:tcPr/>
                </a:tc>
                <a:tc>
                  <a:txBody>
                    <a:bodyPr/>
                    <a:lstStyle/>
                    <a:p>
                      <a:pPr lvl="0">
                        <a:buNone/>
                      </a:pPr>
                      <a:r>
                        <a:rPr lang="en-US" sz="800" u="none" strike="noStrike" noProof="0">
                          <a:solidFill>
                            <a:schemeClr val="bg2"/>
                          </a:solidFill>
                        </a:rPr>
                        <a:t>Milk</a:t>
                      </a:r>
                      <a:endParaRPr lang="en-US" sz="800">
                        <a:solidFill>
                          <a:schemeClr val="bg2"/>
                        </a:solidFill>
                      </a:endParaRPr>
                    </a:p>
                  </a:txBody>
                  <a:tcPr/>
                </a:tc>
                <a:tc>
                  <a:txBody>
                    <a:bodyPr/>
                    <a:lstStyle/>
                    <a:p>
                      <a:pPr lvl="0">
                        <a:buNone/>
                      </a:pPr>
                      <a:r>
                        <a:rPr lang="en-US" sz="800" u="none" strike="noStrike" noProof="0">
                          <a:solidFill>
                            <a:schemeClr val="bg2"/>
                          </a:solidFill>
                        </a:rPr>
                        <a:t>Cheese</a:t>
                      </a:r>
                      <a:endParaRPr lang="en-US" sz="800">
                        <a:solidFill>
                          <a:schemeClr val="bg2"/>
                        </a:solidFill>
                      </a:endParaRPr>
                    </a:p>
                  </a:txBody>
                  <a:tcPr/>
                </a:tc>
                <a:tc>
                  <a:txBody>
                    <a:bodyPr/>
                    <a:lstStyle/>
                    <a:p>
                      <a:endParaRPr lang="en-US" sz="800">
                        <a:solidFill>
                          <a:schemeClr val="bg2"/>
                        </a:solidFill>
                      </a:endParaRPr>
                    </a:p>
                  </a:txBody>
                  <a:tcPr/>
                </a:tc>
                <a:extLst>
                  <a:ext uri="{0D108BD9-81ED-4DB2-BD59-A6C34878D82A}">
                    <a16:rowId xmlns:a16="http://schemas.microsoft.com/office/drawing/2014/main" val="3600879669"/>
                  </a:ext>
                </a:extLst>
              </a:tr>
              <a:tr h="144513">
                <a:tc>
                  <a:txBody>
                    <a:bodyPr/>
                    <a:lstStyle/>
                    <a:p>
                      <a:pPr lvl="0">
                        <a:buNone/>
                      </a:pPr>
                      <a:r>
                        <a:rPr lang="en-US" sz="800">
                          <a:solidFill>
                            <a:schemeClr val="bg2"/>
                          </a:solidFill>
                        </a:rPr>
                        <a:t>8</a:t>
                      </a:r>
                    </a:p>
                  </a:txBody>
                  <a:tcPr/>
                </a:tc>
                <a:tc>
                  <a:txBody>
                    <a:bodyPr/>
                    <a:lstStyle/>
                    <a:p>
                      <a:pPr lvl="0">
                        <a:buNone/>
                      </a:pPr>
                      <a:r>
                        <a:rPr lang="en-US" sz="800">
                          <a:solidFill>
                            <a:schemeClr val="bg2"/>
                          </a:solidFill>
                        </a:rPr>
                        <a:t>Cheese</a:t>
                      </a:r>
                    </a:p>
                  </a:txBody>
                  <a:tcPr/>
                </a:tc>
                <a:tc>
                  <a:txBody>
                    <a:bodyPr/>
                    <a:lstStyle/>
                    <a:p>
                      <a:pPr lvl="0">
                        <a:buNone/>
                      </a:pPr>
                      <a:r>
                        <a:rPr lang="en-US" sz="800">
                          <a:solidFill>
                            <a:schemeClr val="bg2"/>
                          </a:solidFill>
                        </a:rPr>
                        <a:t>Banana</a:t>
                      </a:r>
                    </a:p>
                  </a:txBody>
                  <a:tcPr/>
                </a:tc>
                <a:tc>
                  <a:txBody>
                    <a:bodyPr/>
                    <a:lstStyle/>
                    <a:p>
                      <a:pPr lvl="0">
                        <a:buNone/>
                      </a:pPr>
                      <a:endParaRPr lang="en-US" sz="800">
                        <a:solidFill>
                          <a:schemeClr val="bg2"/>
                        </a:solidFill>
                      </a:endParaRPr>
                    </a:p>
                  </a:txBody>
                  <a:tcPr/>
                </a:tc>
                <a:extLst>
                  <a:ext uri="{0D108BD9-81ED-4DB2-BD59-A6C34878D82A}">
                    <a16:rowId xmlns:a16="http://schemas.microsoft.com/office/drawing/2014/main" val="894033029"/>
                  </a:ext>
                </a:extLst>
              </a:tr>
              <a:tr h="144513">
                <a:tc>
                  <a:txBody>
                    <a:bodyPr/>
                    <a:lstStyle/>
                    <a:p>
                      <a:pPr lvl="0">
                        <a:buNone/>
                      </a:pPr>
                      <a:r>
                        <a:rPr lang="en-US" sz="800">
                          <a:solidFill>
                            <a:schemeClr val="bg2"/>
                          </a:solidFill>
                        </a:rPr>
                        <a:t>9</a:t>
                      </a:r>
                    </a:p>
                  </a:txBody>
                  <a:tcPr/>
                </a:tc>
                <a:tc>
                  <a:txBody>
                    <a:bodyPr/>
                    <a:lstStyle/>
                    <a:p>
                      <a:pPr lvl="0">
                        <a:buNone/>
                      </a:pPr>
                      <a:r>
                        <a:rPr lang="en-US" sz="800">
                          <a:solidFill>
                            <a:schemeClr val="bg2"/>
                          </a:solidFill>
                        </a:rPr>
                        <a:t>Cheese</a:t>
                      </a:r>
                    </a:p>
                  </a:txBody>
                  <a:tcPr/>
                </a:tc>
                <a:tc>
                  <a:txBody>
                    <a:bodyPr/>
                    <a:lstStyle/>
                    <a:p>
                      <a:pPr lvl="0">
                        <a:buNone/>
                      </a:pPr>
                      <a:r>
                        <a:rPr lang="en-US" sz="800">
                          <a:solidFill>
                            <a:schemeClr val="bg2"/>
                          </a:solidFill>
                        </a:rPr>
                        <a:t>Milk</a:t>
                      </a:r>
                    </a:p>
                  </a:txBody>
                  <a:tcPr/>
                </a:tc>
                <a:tc>
                  <a:txBody>
                    <a:bodyPr/>
                    <a:lstStyle/>
                    <a:p>
                      <a:pPr lvl="0">
                        <a:buNone/>
                      </a:pPr>
                      <a:endParaRPr lang="en-US" sz="800"/>
                    </a:p>
                  </a:txBody>
                  <a:tcPr/>
                </a:tc>
                <a:extLst>
                  <a:ext uri="{0D108BD9-81ED-4DB2-BD59-A6C34878D82A}">
                    <a16:rowId xmlns:a16="http://schemas.microsoft.com/office/drawing/2014/main" val="412155513"/>
                  </a:ext>
                </a:extLst>
              </a:tr>
            </a:tbl>
          </a:graphicData>
        </a:graphic>
      </p:graphicFrame>
    </p:spTree>
    <p:extLst>
      <p:ext uri="{BB962C8B-B14F-4D97-AF65-F5344CB8AC3E}">
        <p14:creationId xmlns:p14="http://schemas.microsoft.com/office/powerpoint/2010/main" val="48659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FFC000"/>
              </a:buClr>
              <a:buNone/>
            </a:pPr>
            <a:endParaRPr lang="en-GB" sz="1800"/>
          </a:p>
        </p:txBody>
      </p:sp>
      <p:sp>
        <p:nvSpPr>
          <p:cNvPr id="7" name="Text Placeholder 6">
            <a:extLst>
              <a:ext uri="{FF2B5EF4-FFF2-40B4-BE49-F238E27FC236}">
                <a16:creationId xmlns:a16="http://schemas.microsoft.com/office/drawing/2014/main" id="{38136FA5-3013-4572-84FD-4AFACDB8A786}"/>
              </a:ext>
            </a:extLst>
          </p:cNvPr>
          <p:cNvSpPr>
            <a:spLocks noGrp="1"/>
          </p:cNvSpPr>
          <p:nvPr>
            <p:ph type="body" sz="quarter" idx="11"/>
          </p:nvPr>
        </p:nvSpPr>
        <p:spPr>
          <a:xfrm>
            <a:off x="457201" y="975278"/>
            <a:ext cx="3429000" cy="3445524"/>
          </a:xfrm>
        </p:spPr>
        <p:txBody>
          <a:bodyPr vert="horz" lIns="91440" tIns="45720" rIns="91440" bIns="45720" rtlCol="0" anchor="t">
            <a:noAutofit/>
          </a:bodyPr>
          <a:lstStyle/>
          <a:p>
            <a:pPr marL="285750" indent="-285750"/>
            <a:r>
              <a:rPr lang="en-GB"/>
              <a:t>Data profiling is about getting to know your data</a:t>
            </a:r>
          </a:p>
          <a:p>
            <a:pPr marL="628650" lvl="1" indent="-285750"/>
            <a:r>
              <a:rPr lang="en-GB">
                <a:latin typeface="Arial"/>
                <a:cs typeface="Arial"/>
              </a:rPr>
              <a:t>ask the right questions and make the right decisions</a:t>
            </a:r>
          </a:p>
          <a:p>
            <a:pPr marL="285750" indent="-285750"/>
            <a:r>
              <a:rPr lang="en-GB"/>
              <a:t>Things to look for and understand:</a:t>
            </a:r>
          </a:p>
          <a:p>
            <a:pPr marL="628650" lvl="1" indent="-285750"/>
            <a:r>
              <a:rPr lang="en-GB">
                <a:latin typeface="Arial"/>
                <a:cs typeface="Arial"/>
              </a:rPr>
              <a:t>Distributions</a:t>
            </a:r>
          </a:p>
          <a:p>
            <a:pPr marL="628650" lvl="1" indent="-285750"/>
            <a:r>
              <a:rPr lang="en-GB">
                <a:latin typeface="Arial"/>
                <a:cs typeface="Arial"/>
              </a:rPr>
              <a:t>Correlated variables</a:t>
            </a:r>
          </a:p>
          <a:p>
            <a:pPr marL="628650" lvl="1" indent="-285750"/>
            <a:r>
              <a:rPr lang="en-GB">
                <a:latin typeface="Arial"/>
                <a:cs typeface="Arial"/>
              </a:rPr>
              <a:t>Extent of missing values</a:t>
            </a:r>
          </a:p>
          <a:p>
            <a:pPr marL="628650" lvl="1" indent="-285750"/>
            <a:r>
              <a:rPr lang="en-GB">
                <a:latin typeface="Arial"/>
                <a:cs typeface="Arial"/>
              </a:rPr>
              <a:t>Outliers</a:t>
            </a:r>
          </a:p>
          <a:p>
            <a:pPr marL="628650" lvl="1" indent="-285750"/>
            <a:r>
              <a:rPr lang="en-GB">
                <a:latin typeface="Arial"/>
                <a:cs typeface="Arial"/>
              </a:rPr>
              <a:t>Potentially predictive variables</a:t>
            </a:r>
          </a:p>
          <a:p>
            <a:pPr marL="628650" lvl="1" indent="-285750"/>
            <a:r>
              <a:rPr lang="en-GB">
                <a:latin typeface="Arial"/>
                <a:cs typeface="Arial"/>
              </a:rPr>
              <a:t>Anomalies / points of interest</a:t>
            </a:r>
          </a:p>
          <a:p>
            <a:endParaRPr lang="en-CA" b="1"/>
          </a:p>
        </p:txBody>
      </p:sp>
      <p:sp>
        <p:nvSpPr>
          <p:cNvPr id="6" name="Title 5">
            <a:extLst>
              <a:ext uri="{FF2B5EF4-FFF2-40B4-BE49-F238E27FC236}">
                <a16:creationId xmlns:a16="http://schemas.microsoft.com/office/drawing/2014/main" id="{964FC37F-08FC-468F-998D-E464A207F575}"/>
              </a:ext>
            </a:extLst>
          </p:cNvPr>
          <p:cNvSpPr>
            <a:spLocks noGrp="1"/>
          </p:cNvSpPr>
          <p:nvPr>
            <p:ph type="title"/>
          </p:nvPr>
        </p:nvSpPr>
        <p:spPr/>
        <p:txBody>
          <a:bodyPr/>
          <a:lstStyle/>
          <a:p>
            <a:r>
              <a:rPr lang="en-CA"/>
              <a:t>What is Data Profiling</a:t>
            </a:r>
          </a:p>
        </p:txBody>
      </p:sp>
      <p:pic>
        <p:nvPicPr>
          <p:cNvPr id="4" name="Picture 7" descr="A screenshot of a video game&#10;&#10;Description generated with high confidence">
            <a:extLst>
              <a:ext uri="{FF2B5EF4-FFF2-40B4-BE49-F238E27FC236}">
                <a16:creationId xmlns:a16="http://schemas.microsoft.com/office/drawing/2014/main" id="{03FC4E4B-D865-4E8D-B91F-875DE4DA41B3}"/>
              </a:ext>
            </a:extLst>
          </p:cNvPr>
          <p:cNvPicPr>
            <a:picLocks noChangeAspect="1"/>
          </p:cNvPicPr>
          <p:nvPr/>
        </p:nvPicPr>
        <p:blipFill>
          <a:blip r:embed="rId4"/>
          <a:stretch>
            <a:fillRect/>
          </a:stretch>
        </p:blipFill>
        <p:spPr>
          <a:xfrm>
            <a:off x="4042064" y="1337573"/>
            <a:ext cx="5008418" cy="2717735"/>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02325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DDB2EA-856D-4408-9253-BB49ACE1156F}"/>
              </a:ext>
            </a:extLst>
          </p:cNvPr>
          <p:cNvSpPr>
            <a:spLocks noGrp="1"/>
          </p:cNvSpPr>
          <p:nvPr>
            <p:ph type="body" sz="quarter" idx="11"/>
          </p:nvPr>
        </p:nvSpPr>
        <p:spPr>
          <a:xfrm>
            <a:off x="209320" y="940850"/>
            <a:ext cx="6259030" cy="3714060"/>
          </a:xfrm>
        </p:spPr>
        <p:txBody>
          <a:bodyPr vert="horz" lIns="91440" tIns="45720" rIns="91440" bIns="45720" rtlCol="0" anchor="t">
            <a:noAutofit/>
          </a:bodyPr>
          <a:lstStyle/>
          <a:p>
            <a:pPr>
              <a:spcAft>
                <a:spcPts val="600"/>
              </a:spcAft>
            </a:pPr>
            <a:r>
              <a:rPr lang="en-US">
                <a:cs typeface="Arial"/>
              </a:rPr>
              <a:t>Lift – </a:t>
            </a:r>
            <a:r>
              <a:rPr lang="en-US" i="1">
                <a:cs typeface="Arial"/>
              </a:rPr>
              <a:t>importance</a:t>
            </a:r>
            <a:endParaRPr lang="en-US">
              <a:cs typeface="Arial"/>
            </a:endParaRPr>
          </a:p>
          <a:p>
            <a:pPr lvl="1">
              <a:spcAft>
                <a:spcPts val="600"/>
              </a:spcAft>
            </a:pPr>
            <a:r>
              <a:rPr lang="en-US">
                <a:latin typeface="Arial"/>
                <a:cs typeface="Arial"/>
              </a:rPr>
              <a:t>Ratio of Rule support divided by the support of the individual items </a:t>
            </a:r>
            <a:endParaRPr lang="en-US">
              <a:latin typeface="Arial"/>
              <a:ea typeface="+mn-lt"/>
              <a:cs typeface="Arial"/>
            </a:endParaRPr>
          </a:p>
          <a:p>
            <a:pPr marL="283210" lvl="1" indent="0">
              <a:spcAft>
                <a:spcPts val="600"/>
              </a:spcAft>
              <a:buNone/>
            </a:pPr>
            <a:endParaRPr lang="en-US">
              <a:cs typeface="Arial"/>
            </a:endParaRPr>
          </a:p>
          <a:p>
            <a:pPr marL="228600" lvl="1" indent="283210">
              <a:spcAft>
                <a:spcPts val="600"/>
              </a:spcAft>
            </a:pPr>
            <a:endParaRPr lang="en-US">
              <a:cs typeface="Arial"/>
            </a:endParaRPr>
          </a:p>
          <a:p>
            <a:pPr marL="228600" lvl="1" indent="283210">
              <a:spcAft>
                <a:spcPts val="600"/>
              </a:spcAft>
            </a:pPr>
            <a:r>
              <a:rPr lang="en-US">
                <a:latin typeface="Arial"/>
                <a:cs typeface="Arial"/>
              </a:rPr>
              <a:t>Given rule A→B support is 5%</a:t>
            </a:r>
            <a:endParaRPr lang="en-US">
              <a:latin typeface="Arial"/>
              <a:ea typeface="+mn-lt"/>
              <a:cs typeface="Arial"/>
            </a:endParaRPr>
          </a:p>
          <a:p>
            <a:pPr marL="228600" lvl="1" indent="283210">
              <a:spcAft>
                <a:spcPts val="600"/>
              </a:spcAft>
            </a:pPr>
            <a:r>
              <a:rPr lang="en-US" i="1">
                <a:latin typeface="Arial"/>
                <a:cs typeface="Arial"/>
              </a:rPr>
              <a:t>Support </a:t>
            </a:r>
            <a:r>
              <a:rPr lang="en-US">
                <a:latin typeface="Arial"/>
                <a:cs typeface="Arial"/>
              </a:rPr>
              <a:t>for items A and B are 10% and 25% respectively, </a:t>
            </a:r>
            <a:endParaRPr lang="en-US">
              <a:latin typeface="Arial"/>
              <a:ea typeface="+mn-lt"/>
              <a:cs typeface="Arial"/>
            </a:endParaRPr>
          </a:p>
          <a:p>
            <a:pPr marL="228600" lvl="1" indent="283210">
              <a:spcAft>
                <a:spcPts val="600"/>
              </a:spcAft>
            </a:pPr>
            <a:r>
              <a:rPr lang="en-US">
                <a:latin typeface="Arial"/>
                <a:cs typeface="Arial"/>
              </a:rPr>
              <a:t>the </a:t>
            </a:r>
            <a:r>
              <a:rPr lang="en-US" i="1">
                <a:latin typeface="Arial"/>
                <a:cs typeface="Arial"/>
              </a:rPr>
              <a:t>Lift </a:t>
            </a:r>
            <a:r>
              <a:rPr lang="en-US">
                <a:latin typeface="Arial"/>
                <a:cs typeface="Arial"/>
              </a:rPr>
              <a:t>is calculated as:  0.05 / (0.1 * 0.25)  = 2</a:t>
            </a:r>
            <a:endParaRPr lang="en-US">
              <a:latin typeface="Arial"/>
              <a:ea typeface="+mn-lt"/>
              <a:cs typeface="Arial"/>
            </a:endParaRPr>
          </a:p>
          <a:p>
            <a:pPr marL="457200" lvl="2" indent="0">
              <a:spcAft>
                <a:spcPts val="600"/>
              </a:spcAft>
              <a:buNone/>
            </a:pPr>
            <a:endParaRPr lang="en-US">
              <a:cs typeface="Arial"/>
            </a:endParaRPr>
          </a:p>
          <a:p>
            <a:pPr>
              <a:spcAft>
                <a:spcPts val="600"/>
              </a:spcAft>
            </a:pPr>
            <a:r>
              <a:rPr lang="en-US">
                <a:cs typeface="Arial"/>
              </a:rPr>
              <a:t> We</a:t>
            </a:r>
            <a:r>
              <a:rPr lang="en-US">
                <a:ea typeface="+mn-lt"/>
                <a:cs typeface="+mn-lt"/>
              </a:rPr>
              <a:t> are looking for rules with a lift of more than 1</a:t>
            </a:r>
          </a:p>
          <a:p>
            <a:pPr lvl="1">
              <a:spcAft>
                <a:spcPts val="0"/>
              </a:spcAft>
            </a:pPr>
            <a:r>
              <a:rPr lang="en-US">
                <a:latin typeface="Arial"/>
                <a:ea typeface="+mn-lt"/>
                <a:cs typeface="+mn-lt"/>
              </a:rPr>
              <a:t>Lift &gt; 1: the presence of the items on the LHS has increased the probability the occurrence of items on the RHS </a:t>
            </a:r>
          </a:p>
          <a:p>
            <a:pPr lvl="1">
              <a:spcAft>
                <a:spcPts val="0"/>
              </a:spcAft>
            </a:pPr>
            <a:r>
              <a:rPr lang="en-US">
                <a:ea typeface="+mn-lt"/>
                <a:cs typeface="+mn-lt"/>
              </a:rPr>
              <a:t>Lift &lt; 1: the presence of the items on the LHS make the probability that the items on the RHS will be part of the transaction </a:t>
            </a:r>
            <a:r>
              <a:rPr lang="en-US" i="1">
                <a:ea typeface="+mn-lt"/>
                <a:cs typeface="+mn-lt"/>
              </a:rPr>
              <a:t>lower</a:t>
            </a:r>
            <a:endParaRPr lang="en-US">
              <a:ea typeface="+mn-lt"/>
              <a:cs typeface="+mn-lt"/>
            </a:endParaRPr>
          </a:p>
          <a:p>
            <a:pPr lvl="1">
              <a:spcAft>
                <a:spcPts val="0"/>
              </a:spcAft>
            </a:pPr>
            <a:r>
              <a:rPr lang="en-US">
                <a:ea typeface="+mn-lt"/>
                <a:cs typeface="+mn-lt"/>
              </a:rPr>
              <a:t>Lift =1: the presence of items on the LHS and RHS really are independent</a:t>
            </a:r>
          </a:p>
          <a:p>
            <a:pPr>
              <a:spcAft>
                <a:spcPts val="600"/>
              </a:spcAft>
            </a:pPr>
            <a:endParaRPr lang="en-US">
              <a:latin typeface="Arial"/>
              <a:cs typeface="Arial"/>
            </a:endParaRPr>
          </a:p>
        </p:txBody>
      </p:sp>
      <p:sp>
        <p:nvSpPr>
          <p:cNvPr id="3" name="Title 2">
            <a:extLst>
              <a:ext uri="{FF2B5EF4-FFF2-40B4-BE49-F238E27FC236}">
                <a16:creationId xmlns:a16="http://schemas.microsoft.com/office/drawing/2014/main" id="{5A14658F-5288-4F12-A262-1FEBC12B6C16}"/>
              </a:ext>
            </a:extLst>
          </p:cNvPr>
          <p:cNvSpPr>
            <a:spLocks noGrp="1"/>
          </p:cNvSpPr>
          <p:nvPr>
            <p:ph type="title"/>
          </p:nvPr>
        </p:nvSpPr>
        <p:spPr/>
        <p:txBody>
          <a:bodyPr/>
          <a:lstStyle/>
          <a:p>
            <a:r>
              <a:rPr lang="en-US">
                <a:latin typeface="Arial"/>
                <a:cs typeface="Arial"/>
              </a:rPr>
              <a:t>3) Lift</a:t>
            </a:r>
            <a:endParaRPr lang="en-US"/>
          </a:p>
        </p:txBody>
      </p:sp>
      <p:sp>
        <p:nvSpPr>
          <p:cNvPr id="4" name="Slide Number Placeholder 3">
            <a:extLst>
              <a:ext uri="{FF2B5EF4-FFF2-40B4-BE49-F238E27FC236}">
                <a16:creationId xmlns:a16="http://schemas.microsoft.com/office/drawing/2014/main" id="{07623E67-BE22-4B05-8D73-F6573E7D6AB5}"/>
              </a:ext>
            </a:extLst>
          </p:cNvPr>
          <p:cNvSpPr>
            <a:spLocks noGrp="1"/>
          </p:cNvSpPr>
          <p:nvPr>
            <p:ph type="sldNum" sz="quarter" idx="10"/>
          </p:nvPr>
        </p:nvSpPr>
        <p:spPr/>
        <p:txBody>
          <a:bodyPr/>
          <a:lstStyle/>
          <a:p>
            <a:fld id="{C51B5984-C094-0A42-BFB6-9F57449A1222}" type="slidenum">
              <a:rPr lang="en-US" dirty="0" smtClean="0"/>
              <a:pPr/>
              <a:t>450</a:t>
            </a:fld>
            <a:endParaRPr lang="en-US"/>
          </a:p>
        </p:txBody>
      </p:sp>
      <p:pic>
        <p:nvPicPr>
          <p:cNvPr id="8" name="Picture 2" descr="undefined">
            <a:extLst>
              <a:ext uri="{FF2B5EF4-FFF2-40B4-BE49-F238E27FC236}">
                <a16:creationId xmlns:a16="http://schemas.microsoft.com/office/drawing/2014/main" id="{84F8B2E2-01F4-4952-9FE3-9AAE222E2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369" y="1596458"/>
            <a:ext cx="4703018" cy="3078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7">
            <a:extLst>
              <a:ext uri="{FF2B5EF4-FFF2-40B4-BE49-F238E27FC236}">
                <a16:creationId xmlns:a16="http://schemas.microsoft.com/office/drawing/2014/main" id="{1EC67495-305D-43A8-BE99-90635C85898C}"/>
              </a:ext>
            </a:extLst>
          </p:cNvPr>
          <p:cNvGraphicFramePr>
            <a:graphicFrameLocks noGrp="1"/>
          </p:cNvGraphicFramePr>
          <p:nvPr>
            <p:extLst>
              <p:ext uri="{D42A27DB-BD31-4B8C-83A1-F6EECF244321}">
                <p14:modId xmlns:p14="http://schemas.microsoft.com/office/powerpoint/2010/main" val="547718694"/>
              </p:ext>
            </p:extLst>
          </p:nvPr>
        </p:nvGraphicFramePr>
        <p:xfrm>
          <a:off x="6574368" y="1767642"/>
          <a:ext cx="2488560" cy="2255520"/>
        </p:xfrm>
        <a:graphic>
          <a:graphicData uri="http://schemas.openxmlformats.org/drawingml/2006/table">
            <a:tbl>
              <a:tblPr firstRow="1" bandRow="1">
                <a:tableStyleId>{B301B821-A1FF-4177-AEE7-76D212191A09}</a:tableStyleId>
              </a:tblPr>
              <a:tblGrid>
                <a:gridCol w="621075">
                  <a:extLst>
                    <a:ext uri="{9D8B030D-6E8A-4147-A177-3AD203B41FA5}">
                      <a16:colId xmlns:a16="http://schemas.microsoft.com/office/drawing/2014/main" val="1227585253"/>
                    </a:ext>
                  </a:extLst>
                </a:gridCol>
                <a:gridCol w="613500">
                  <a:extLst>
                    <a:ext uri="{9D8B030D-6E8A-4147-A177-3AD203B41FA5}">
                      <a16:colId xmlns:a16="http://schemas.microsoft.com/office/drawing/2014/main" val="2595102604"/>
                    </a:ext>
                  </a:extLst>
                </a:gridCol>
                <a:gridCol w="628650">
                  <a:extLst>
                    <a:ext uri="{9D8B030D-6E8A-4147-A177-3AD203B41FA5}">
                      <a16:colId xmlns:a16="http://schemas.microsoft.com/office/drawing/2014/main" val="1926543450"/>
                    </a:ext>
                  </a:extLst>
                </a:gridCol>
                <a:gridCol w="625335">
                  <a:extLst>
                    <a:ext uri="{9D8B030D-6E8A-4147-A177-3AD203B41FA5}">
                      <a16:colId xmlns:a16="http://schemas.microsoft.com/office/drawing/2014/main" val="1630477483"/>
                    </a:ext>
                  </a:extLst>
                </a:gridCol>
              </a:tblGrid>
              <a:tr h="144513">
                <a:tc>
                  <a:txBody>
                    <a:bodyPr/>
                    <a:lstStyle/>
                    <a:p>
                      <a:r>
                        <a:rPr lang="en-US" sz="800"/>
                        <a:t>Basket</a:t>
                      </a:r>
                    </a:p>
                  </a:txBody>
                  <a:tcPr/>
                </a:tc>
                <a:tc>
                  <a:txBody>
                    <a:bodyPr/>
                    <a:lstStyle/>
                    <a:p>
                      <a:r>
                        <a:rPr lang="en-US" sz="800"/>
                        <a:t>Product 1</a:t>
                      </a:r>
                    </a:p>
                  </a:txBody>
                  <a:tcPr/>
                </a:tc>
                <a:tc>
                  <a:txBody>
                    <a:bodyPr/>
                    <a:lstStyle/>
                    <a:p>
                      <a:r>
                        <a:rPr lang="en-US" sz="800"/>
                        <a:t>Product 2</a:t>
                      </a:r>
                    </a:p>
                  </a:txBody>
                  <a:tcPr/>
                </a:tc>
                <a:tc>
                  <a:txBody>
                    <a:bodyPr/>
                    <a:lstStyle/>
                    <a:p>
                      <a:r>
                        <a:rPr lang="en-US" sz="800"/>
                        <a:t>Product 3</a:t>
                      </a:r>
                    </a:p>
                  </a:txBody>
                  <a:tcPr/>
                </a:tc>
                <a:extLst>
                  <a:ext uri="{0D108BD9-81ED-4DB2-BD59-A6C34878D82A}">
                    <a16:rowId xmlns:a16="http://schemas.microsoft.com/office/drawing/2014/main" val="3232014675"/>
                  </a:ext>
                </a:extLst>
              </a:tr>
              <a:tr h="144513">
                <a:tc>
                  <a:txBody>
                    <a:bodyPr/>
                    <a:lstStyle/>
                    <a:p>
                      <a:r>
                        <a:rPr lang="en-US" sz="800">
                          <a:solidFill>
                            <a:schemeClr val="bg2"/>
                          </a:solidFill>
                        </a:rPr>
                        <a:t>1</a:t>
                      </a:r>
                    </a:p>
                  </a:txBody>
                  <a:tcPr/>
                </a:tc>
                <a:tc>
                  <a:txBody>
                    <a:bodyPr/>
                    <a:lstStyle/>
                    <a:p>
                      <a:r>
                        <a:rPr lang="en-US" sz="800">
                          <a:solidFill>
                            <a:schemeClr val="bg2"/>
                          </a:solidFill>
                        </a:rPr>
                        <a:t>Milk</a:t>
                      </a:r>
                    </a:p>
                  </a:txBody>
                  <a:tcPr/>
                </a:tc>
                <a:tc>
                  <a:txBody>
                    <a:bodyPr/>
                    <a:lstStyle/>
                    <a:p>
                      <a:pPr lvl="0">
                        <a:buNone/>
                      </a:pPr>
                      <a:r>
                        <a:rPr lang="en-US" sz="800" u="none" strike="noStrike" noProof="0">
                          <a:solidFill>
                            <a:schemeClr val="bg2"/>
                          </a:solidFill>
                        </a:rPr>
                        <a:t>Cheese</a:t>
                      </a:r>
                      <a:endParaRPr lang="en-US" sz="800">
                        <a:solidFill>
                          <a:schemeClr val="bg2"/>
                        </a:solidFill>
                      </a:endParaRPr>
                    </a:p>
                  </a:txBody>
                  <a:tcPr/>
                </a:tc>
                <a:tc>
                  <a:txBody>
                    <a:bodyPr/>
                    <a:lstStyle/>
                    <a:p>
                      <a:endParaRPr lang="en-US" sz="800">
                        <a:solidFill>
                          <a:schemeClr val="bg2"/>
                        </a:solidFill>
                      </a:endParaRPr>
                    </a:p>
                  </a:txBody>
                  <a:tcPr/>
                </a:tc>
                <a:extLst>
                  <a:ext uri="{0D108BD9-81ED-4DB2-BD59-A6C34878D82A}">
                    <a16:rowId xmlns:a16="http://schemas.microsoft.com/office/drawing/2014/main" val="1388859754"/>
                  </a:ext>
                </a:extLst>
              </a:tr>
              <a:tr h="144513">
                <a:tc>
                  <a:txBody>
                    <a:bodyPr/>
                    <a:lstStyle/>
                    <a:p>
                      <a:r>
                        <a:rPr lang="en-US" sz="800">
                          <a:solidFill>
                            <a:schemeClr val="bg2"/>
                          </a:solidFill>
                        </a:rPr>
                        <a:t>2</a:t>
                      </a:r>
                    </a:p>
                  </a:txBody>
                  <a:tcPr/>
                </a:tc>
                <a:tc>
                  <a:txBody>
                    <a:bodyPr/>
                    <a:lstStyle/>
                    <a:p>
                      <a:pPr lvl="0">
                        <a:buNone/>
                      </a:pPr>
                      <a:r>
                        <a:rPr lang="en-US" sz="800" u="none" strike="noStrike" noProof="0">
                          <a:solidFill>
                            <a:schemeClr val="bg2"/>
                          </a:solidFill>
                        </a:rPr>
                        <a:t>Milk</a:t>
                      </a:r>
                      <a:endParaRPr lang="en-US" sz="800">
                        <a:solidFill>
                          <a:schemeClr val="bg2"/>
                        </a:solidFill>
                      </a:endParaRPr>
                    </a:p>
                  </a:txBody>
                  <a:tcPr/>
                </a:tc>
                <a:tc>
                  <a:txBody>
                    <a:bodyPr/>
                    <a:lstStyle/>
                    <a:p>
                      <a:r>
                        <a:rPr lang="en-US" sz="800">
                          <a:solidFill>
                            <a:schemeClr val="bg2"/>
                          </a:solidFill>
                        </a:rPr>
                        <a:t>Apples</a:t>
                      </a:r>
                    </a:p>
                  </a:txBody>
                  <a:tcPr/>
                </a:tc>
                <a:tc>
                  <a:txBody>
                    <a:bodyPr/>
                    <a:lstStyle/>
                    <a:p>
                      <a:r>
                        <a:rPr lang="en-US" sz="800">
                          <a:solidFill>
                            <a:schemeClr val="bg2"/>
                          </a:solidFill>
                        </a:rPr>
                        <a:t>Cheese</a:t>
                      </a:r>
                    </a:p>
                  </a:txBody>
                  <a:tcPr/>
                </a:tc>
                <a:extLst>
                  <a:ext uri="{0D108BD9-81ED-4DB2-BD59-A6C34878D82A}">
                    <a16:rowId xmlns:a16="http://schemas.microsoft.com/office/drawing/2014/main" val="955833219"/>
                  </a:ext>
                </a:extLst>
              </a:tr>
              <a:tr h="144513">
                <a:tc>
                  <a:txBody>
                    <a:bodyPr/>
                    <a:lstStyle/>
                    <a:p>
                      <a:r>
                        <a:rPr lang="en-US" sz="800">
                          <a:solidFill>
                            <a:schemeClr val="bg2"/>
                          </a:solidFill>
                        </a:rPr>
                        <a:t>3</a:t>
                      </a:r>
                    </a:p>
                  </a:txBody>
                  <a:tcPr/>
                </a:tc>
                <a:tc>
                  <a:txBody>
                    <a:bodyPr/>
                    <a:lstStyle/>
                    <a:p>
                      <a:r>
                        <a:rPr lang="en-US" sz="800">
                          <a:solidFill>
                            <a:schemeClr val="bg2"/>
                          </a:solidFill>
                        </a:rPr>
                        <a:t>Apples</a:t>
                      </a:r>
                    </a:p>
                  </a:txBody>
                  <a:tcPr/>
                </a:tc>
                <a:tc>
                  <a:txBody>
                    <a:bodyPr/>
                    <a:lstStyle/>
                    <a:p>
                      <a:r>
                        <a:rPr lang="en-US" sz="800">
                          <a:solidFill>
                            <a:schemeClr val="bg2"/>
                          </a:solidFill>
                        </a:rPr>
                        <a:t>Banana</a:t>
                      </a:r>
                    </a:p>
                  </a:txBody>
                  <a:tcPr/>
                </a:tc>
                <a:tc>
                  <a:txBody>
                    <a:bodyPr/>
                    <a:lstStyle/>
                    <a:p>
                      <a:endParaRPr lang="en-US" sz="800">
                        <a:solidFill>
                          <a:schemeClr val="bg2"/>
                        </a:solidFill>
                      </a:endParaRPr>
                    </a:p>
                  </a:txBody>
                  <a:tcPr/>
                </a:tc>
                <a:extLst>
                  <a:ext uri="{0D108BD9-81ED-4DB2-BD59-A6C34878D82A}">
                    <a16:rowId xmlns:a16="http://schemas.microsoft.com/office/drawing/2014/main" val="2381422991"/>
                  </a:ext>
                </a:extLst>
              </a:tr>
              <a:tr h="144513">
                <a:tc>
                  <a:txBody>
                    <a:bodyPr/>
                    <a:lstStyle/>
                    <a:p>
                      <a:r>
                        <a:rPr lang="en-US" sz="800">
                          <a:solidFill>
                            <a:schemeClr val="bg2"/>
                          </a:solidFill>
                        </a:rPr>
                        <a:t>4</a:t>
                      </a:r>
                    </a:p>
                  </a:txBody>
                  <a:tcPr/>
                </a:tc>
                <a:tc>
                  <a:txBody>
                    <a:bodyPr/>
                    <a:lstStyle/>
                    <a:p>
                      <a:pPr lvl="0">
                        <a:buNone/>
                      </a:pPr>
                      <a:r>
                        <a:rPr lang="en-US" sz="800" u="none" strike="noStrike" noProof="0">
                          <a:solidFill>
                            <a:schemeClr val="bg2"/>
                          </a:solidFill>
                        </a:rPr>
                        <a:t>Milk</a:t>
                      </a:r>
                      <a:endParaRPr lang="en-US" sz="800">
                        <a:solidFill>
                          <a:schemeClr val="bg2"/>
                        </a:solidFill>
                      </a:endParaRPr>
                    </a:p>
                  </a:txBody>
                  <a:tcPr/>
                </a:tc>
                <a:tc>
                  <a:txBody>
                    <a:bodyPr/>
                    <a:lstStyle/>
                    <a:p>
                      <a:pPr lvl="0">
                        <a:buNone/>
                      </a:pPr>
                      <a:r>
                        <a:rPr lang="en-US" sz="800" u="none" strike="noStrike" noProof="0">
                          <a:solidFill>
                            <a:schemeClr val="bg2"/>
                          </a:solidFill>
                        </a:rPr>
                        <a:t>Cheese</a:t>
                      </a:r>
                      <a:endParaRPr lang="en-US" sz="800">
                        <a:solidFill>
                          <a:schemeClr val="bg2"/>
                        </a:solidFill>
                      </a:endParaRPr>
                    </a:p>
                  </a:txBody>
                  <a:tcPr/>
                </a:tc>
                <a:tc>
                  <a:txBody>
                    <a:bodyPr/>
                    <a:lstStyle/>
                    <a:p>
                      <a:endParaRPr lang="en-US" sz="800">
                        <a:solidFill>
                          <a:schemeClr val="bg2"/>
                        </a:solidFill>
                      </a:endParaRPr>
                    </a:p>
                  </a:txBody>
                  <a:tcPr/>
                </a:tc>
                <a:extLst>
                  <a:ext uri="{0D108BD9-81ED-4DB2-BD59-A6C34878D82A}">
                    <a16:rowId xmlns:a16="http://schemas.microsoft.com/office/drawing/2014/main" val="2974696591"/>
                  </a:ext>
                </a:extLst>
              </a:tr>
              <a:tr h="144513">
                <a:tc>
                  <a:txBody>
                    <a:bodyPr/>
                    <a:lstStyle/>
                    <a:p>
                      <a:r>
                        <a:rPr lang="en-US" sz="800">
                          <a:solidFill>
                            <a:schemeClr val="bg2"/>
                          </a:solidFill>
                        </a:rPr>
                        <a:t>5</a:t>
                      </a:r>
                    </a:p>
                  </a:txBody>
                  <a:tcPr/>
                </a:tc>
                <a:tc>
                  <a:txBody>
                    <a:bodyPr/>
                    <a:lstStyle/>
                    <a:p>
                      <a:r>
                        <a:rPr lang="en-US" sz="800">
                          <a:solidFill>
                            <a:schemeClr val="bg2"/>
                          </a:solidFill>
                        </a:rPr>
                        <a:t>Apples</a:t>
                      </a:r>
                    </a:p>
                  </a:txBody>
                  <a:tcPr/>
                </a:tc>
                <a:tc>
                  <a:txBody>
                    <a:bodyPr/>
                    <a:lstStyle/>
                    <a:p>
                      <a:r>
                        <a:rPr lang="en-US" sz="800">
                          <a:solidFill>
                            <a:schemeClr val="bg2"/>
                          </a:solidFill>
                        </a:rPr>
                        <a:t>Banana</a:t>
                      </a:r>
                    </a:p>
                  </a:txBody>
                  <a:tcPr/>
                </a:tc>
                <a:tc>
                  <a:txBody>
                    <a:bodyPr/>
                    <a:lstStyle/>
                    <a:p>
                      <a:endParaRPr lang="en-US" sz="800">
                        <a:solidFill>
                          <a:schemeClr val="bg2"/>
                        </a:solidFill>
                      </a:endParaRPr>
                    </a:p>
                  </a:txBody>
                  <a:tcPr/>
                </a:tc>
                <a:extLst>
                  <a:ext uri="{0D108BD9-81ED-4DB2-BD59-A6C34878D82A}">
                    <a16:rowId xmlns:a16="http://schemas.microsoft.com/office/drawing/2014/main" val="698121309"/>
                  </a:ext>
                </a:extLst>
              </a:tr>
              <a:tr h="144513">
                <a:tc>
                  <a:txBody>
                    <a:bodyPr/>
                    <a:lstStyle/>
                    <a:p>
                      <a:r>
                        <a:rPr lang="en-US" sz="800">
                          <a:solidFill>
                            <a:schemeClr val="bg2"/>
                          </a:solidFill>
                        </a:rPr>
                        <a:t>6</a:t>
                      </a:r>
                    </a:p>
                  </a:txBody>
                  <a:tcPr/>
                </a:tc>
                <a:tc>
                  <a:txBody>
                    <a:bodyPr/>
                    <a:lstStyle/>
                    <a:p>
                      <a:pPr lvl="0">
                        <a:buNone/>
                      </a:pPr>
                      <a:r>
                        <a:rPr lang="en-US" sz="800" u="none" strike="noStrike" noProof="0">
                          <a:solidFill>
                            <a:schemeClr val="bg2"/>
                          </a:solidFill>
                        </a:rPr>
                        <a:t>Milk</a:t>
                      </a:r>
                      <a:endParaRPr lang="en-US" sz="800">
                        <a:solidFill>
                          <a:schemeClr val="bg2"/>
                        </a:solidFill>
                      </a:endParaRPr>
                    </a:p>
                  </a:txBody>
                  <a:tcPr/>
                </a:tc>
                <a:tc>
                  <a:txBody>
                    <a:bodyPr/>
                    <a:lstStyle/>
                    <a:p>
                      <a:pPr lvl="0">
                        <a:buNone/>
                      </a:pPr>
                      <a:r>
                        <a:rPr lang="en-US" sz="800" u="none" strike="noStrike" noProof="0">
                          <a:solidFill>
                            <a:schemeClr val="bg2"/>
                          </a:solidFill>
                        </a:rPr>
                        <a:t>Cheese</a:t>
                      </a:r>
                      <a:endParaRPr lang="en-US" sz="800">
                        <a:solidFill>
                          <a:schemeClr val="bg2"/>
                        </a:solidFill>
                      </a:endParaRPr>
                    </a:p>
                  </a:txBody>
                  <a:tcPr/>
                </a:tc>
                <a:tc>
                  <a:txBody>
                    <a:bodyPr/>
                    <a:lstStyle/>
                    <a:p>
                      <a:r>
                        <a:rPr lang="en-US" sz="800">
                          <a:solidFill>
                            <a:schemeClr val="bg2"/>
                          </a:solidFill>
                        </a:rPr>
                        <a:t>Cheese</a:t>
                      </a:r>
                    </a:p>
                  </a:txBody>
                  <a:tcPr/>
                </a:tc>
                <a:extLst>
                  <a:ext uri="{0D108BD9-81ED-4DB2-BD59-A6C34878D82A}">
                    <a16:rowId xmlns:a16="http://schemas.microsoft.com/office/drawing/2014/main" val="773322979"/>
                  </a:ext>
                </a:extLst>
              </a:tr>
              <a:tr h="144513">
                <a:tc>
                  <a:txBody>
                    <a:bodyPr/>
                    <a:lstStyle/>
                    <a:p>
                      <a:r>
                        <a:rPr lang="en-US" sz="800">
                          <a:solidFill>
                            <a:schemeClr val="bg2"/>
                          </a:solidFill>
                        </a:rPr>
                        <a:t>7</a:t>
                      </a:r>
                    </a:p>
                  </a:txBody>
                  <a:tcPr/>
                </a:tc>
                <a:tc>
                  <a:txBody>
                    <a:bodyPr/>
                    <a:lstStyle/>
                    <a:p>
                      <a:pPr lvl="0">
                        <a:buNone/>
                      </a:pPr>
                      <a:r>
                        <a:rPr lang="en-US" sz="800" u="none" strike="noStrike" noProof="0">
                          <a:solidFill>
                            <a:schemeClr val="bg2"/>
                          </a:solidFill>
                        </a:rPr>
                        <a:t>Milk</a:t>
                      </a:r>
                      <a:endParaRPr lang="en-US" sz="800">
                        <a:solidFill>
                          <a:schemeClr val="bg2"/>
                        </a:solidFill>
                      </a:endParaRPr>
                    </a:p>
                  </a:txBody>
                  <a:tcPr/>
                </a:tc>
                <a:tc>
                  <a:txBody>
                    <a:bodyPr/>
                    <a:lstStyle/>
                    <a:p>
                      <a:pPr lvl="0">
                        <a:buNone/>
                      </a:pPr>
                      <a:r>
                        <a:rPr lang="en-US" sz="800" u="none" strike="noStrike" noProof="0">
                          <a:solidFill>
                            <a:schemeClr val="bg2"/>
                          </a:solidFill>
                        </a:rPr>
                        <a:t>Cheese</a:t>
                      </a:r>
                      <a:endParaRPr lang="en-US" sz="800">
                        <a:solidFill>
                          <a:schemeClr val="bg2"/>
                        </a:solidFill>
                      </a:endParaRPr>
                    </a:p>
                  </a:txBody>
                  <a:tcPr/>
                </a:tc>
                <a:tc>
                  <a:txBody>
                    <a:bodyPr/>
                    <a:lstStyle/>
                    <a:p>
                      <a:endParaRPr lang="en-US" sz="800">
                        <a:solidFill>
                          <a:schemeClr val="bg2"/>
                        </a:solidFill>
                      </a:endParaRPr>
                    </a:p>
                  </a:txBody>
                  <a:tcPr/>
                </a:tc>
                <a:extLst>
                  <a:ext uri="{0D108BD9-81ED-4DB2-BD59-A6C34878D82A}">
                    <a16:rowId xmlns:a16="http://schemas.microsoft.com/office/drawing/2014/main" val="3600879669"/>
                  </a:ext>
                </a:extLst>
              </a:tr>
              <a:tr h="144513">
                <a:tc>
                  <a:txBody>
                    <a:bodyPr/>
                    <a:lstStyle/>
                    <a:p>
                      <a:pPr lvl="0">
                        <a:buNone/>
                      </a:pPr>
                      <a:r>
                        <a:rPr lang="en-US" sz="800">
                          <a:solidFill>
                            <a:schemeClr val="bg2"/>
                          </a:solidFill>
                        </a:rPr>
                        <a:t>8</a:t>
                      </a:r>
                    </a:p>
                  </a:txBody>
                  <a:tcPr/>
                </a:tc>
                <a:tc>
                  <a:txBody>
                    <a:bodyPr/>
                    <a:lstStyle/>
                    <a:p>
                      <a:pPr lvl="0">
                        <a:buNone/>
                      </a:pPr>
                      <a:r>
                        <a:rPr lang="en-US" sz="800">
                          <a:solidFill>
                            <a:schemeClr val="bg2"/>
                          </a:solidFill>
                        </a:rPr>
                        <a:t>Cheese</a:t>
                      </a:r>
                    </a:p>
                  </a:txBody>
                  <a:tcPr/>
                </a:tc>
                <a:tc>
                  <a:txBody>
                    <a:bodyPr/>
                    <a:lstStyle/>
                    <a:p>
                      <a:pPr lvl="0">
                        <a:buNone/>
                      </a:pPr>
                      <a:r>
                        <a:rPr lang="en-US" sz="800">
                          <a:solidFill>
                            <a:schemeClr val="bg2"/>
                          </a:solidFill>
                        </a:rPr>
                        <a:t>Banana</a:t>
                      </a:r>
                    </a:p>
                  </a:txBody>
                  <a:tcPr/>
                </a:tc>
                <a:tc>
                  <a:txBody>
                    <a:bodyPr/>
                    <a:lstStyle/>
                    <a:p>
                      <a:pPr lvl="0">
                        <a:buNone/>
                      </a:pPr>
                      <a:endParaRPr lang="en-US" sz="800">
                        <a:solidFill>
                          <a:schemeClr val="bg2"/>
                        </a:solidFill>
                      </a:endParaRPr>
                    </a:p>
                  </a:txBody>
                  <a:tcPr/>
                </a:tc>
                <a:extLst>
                  <a:ext uri="{0D108BD9-81ED-4DB2-BD59-A6C34878D82A}">
                    <a16:rowId xmlns:a16="http://schemas.microsoft.com/office/drawing/2014/main" val="894033029"/>
                  </a:ext>
                </a:extLst>
              </a:tr>
              <a:tr h="144513">
                <a:tc>
                  <a:txBody>
                    <a:bodyPr/>
                    <a:lstStyle/>
                    <a:p>
                      <a:pPr lvl="0">
                        <a:buNone/>
                      </a:pPr>
                      <a:r>
                        <a:rPr lang="en-US" sz="800">
                          <a:solidFill>
                            <a:schemeClr val="bg2"/>
                          </a:solidFill>
                        </a:rPr>
                        <a:t>9</a:t>
                      </a:r>
                    </a:p>
                  </a:txBody>
                  <a:tcPr/>
                </a:tc>
                <a:tc>
                  <a:txBody>
                    <a:bodyPr/>
                    <a:lstStyle/>
                    <a:p>
                      <a:pPr lvl="0">
                        <a:buNone/>
                      </a:pPr>
                      <a:r>
                        <a:rPr lang="en-US" sz="800">
                          <a:solidFill>
                            <a:schemeClr val="bg2"/>
                          </a:solidFill>
                        </a:rPr>
                        <a:t>Cheese</a:t>
                      </a:r>
                    </a:p>
                  </a:txBody>
                  <a:tcPr/>
                </a:tc>
                <a:tc>
                  <a:txBody>
                    <a:bodyPr/>
                    <a:lstStyle/>
                    <a:p>
                      <a:pPr lvl="0">
                        <a:buNone/>
                      </a:pPr>
                      <a:r>
                        <a:rPr lang="en-US" sz="800">
                          <a:solidFill>
                            <a:schemeClr val="bg2"/>
                          </a:solidFill>
                        </a:rPr>
                        <a:t>Milk</a:t>
                      </a:r>
                    </a:p>
                  </a:txBody>
                  <a:tcPr/>
                </a:tc>
                <a:tc>
                  <a:txBody>
                    <a:bodyPr/>
                    <a:lstStyle/>
                    <a:p>
                      <a:pPr lvl="0">
                        <a:buNone/>
                      </a:pPr>
                      <a:endParaRPr lang="en-US" sz="800"/>
                    </a:p>
                  </a:txBody>
                  <a:tcPr/>
                </a:tc>
                <a:extLst>
                  <a:ext uri="{0D108BD9-81ED-4DB2-BD59-A6C34878D82A}">
                    <a16:rowId xmlns:a16="http://schemas.microsoft.com/office/drawing/2014/main" val="412155513"/>
                  </a:ext>
                </a:extLst>
              </a:tr>
            </a:tbl>
          </a:graphicData>
        </a:graphic>
      </p:graphicFrame>
      <p:pic>
        <p:nvPicPr>
          <p:cNvPr id="6" name="Picture 10" descr="A close up of a logo&#10;&#10;Description generated with very high confidence">
            <a:extLst>
              <a:ext uri="{FF2B5EF4-FFF2-40B4-BE49-F238E27FC236}">
                <a16:creationId xmlns:a16="http://schemas.microsoft.com/office/drawing/2014/main" id="{7BFF2B04-AC86-4CAE-989D-42DFBD79F7AE}"/>
              </a:ext>
            </a:extLst>
          </p:cNvPr>
          <p:cNvPicPr>
            <a:picLocks noChangeAspect="1"/>
          </p:cNvPicPr>
          <p:nvPr/>
        </p:nvPicPr>
        <p:blipFill>
          <a:blip r:embed="rId4"/>
          <a:stretch>
            <a:fillRect/>
          </a:stretch>
        </p:blipFill>
        <p:spPr>
          <a:xfrm>
            <a:off x="6580318" y="3965641"/>
            <a:ext cx="2467779" cy="715369"/>
          </a:xfrm>
          <a:prstGeom prst="rect">
            <a:avLst/>
          </a:prstGeom>
          <a:ln>
            <a:solidFill>
              <a:schemeClr val="tx2"/>
            </a:solidFill>
          </a:ln>
        </p:spPr>
      </p:pic>
      <p:sp>
        <p:nvSpPr>
          <p:cNvPr id="11" name="TextBox 10">
            <a:extLst>
              <a:ext uri="{FF2B5EF4-FFF2-40B4-BE49-F238E27FC236}">
                <a16:creationId xmlns:a16="http://schemas.microsoft.com/office/drawing/2014/main" id="{BB50534F-363C-4136-92E9-E4561DC121A5}"/>
              </a:ext>
            </a:extLst>
          </p:cNvPr>
          <p:cNvSpPr txBox="1"/>
          <p:nvPr/>
        </p:nvSpPr>
        <p:spPr>
          <a:xfrm>
            <a:off x="6526823" y="814598"/>
            <a:ext cx="2618642" cy="94678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400" b="1">
                <a:cs typeface="Segoe UI"/>
              </a:rPr>
              <a:t>Lift(A =&gt; B) = </a:t>
            </a:r>
            <a:endParaRPr lang="en-US"/>
          </a:p>
          <a:p>
            <a:r>
              <a:rPr lang="en-US" sz="1400">
                <a:cs typeface="Segoe UI"/>
              </a:rPr>
              <a:t>​</a:t>
            </a:r>
            <a:r>
              <a:rPr lang="en-US" sz="1400" b="1">
                <a:cs typeface="Segoe UI"/>
              </a:rPr>
              <a:t>confidence </a:t>
            </a:r>
            <a:r>
              <a:rPr lang="en-US" sz="1400" b="1">
                <a:ea typeface="+mn-lt"/>
                <a:cs typeface="+mn-lt"/>
              </a:rPr>
              <a:t>(A =&gt; B) / P(B) =</a:t>
            </a:r>
            <a:endParaRPr lang="en-US"/>
          </a:p>
          <a:p>
            <a:r>
              <a:rPr lang="en-US" sz="1400" b="1">
                <a:cs typeface="Segoe UI"/>
              </a:rPr>
              <a:t>P(A U B) / P(A)</a:t>
            </a:r>
            <a:r>
              <a:rPr lang="en-US" sz="1400">
                <a:cs typeface="Segoe UI"/>
              </a:rPr>
              <a:t>​</a:t>
            </a:r>
            <a:r>
              <a:rPr lang="en-US" sz="1400" b="1">
                <a:cs typeface="Segoe UI"/>
              </a:rPr>
              <a:t>P(B)</a:t>
            </a:r>
          </a:p>
          <a:p>
            <a:r>
              <a:rPr lang="en-US" sz="1400">
                <a:cs typeface="Segoe UI"/>
              </a:rPr>
              <a:t>​</a:t>
            </a:r>
            <a:endParaRPr lang="en-US" sz="1400" b="1">
              <a:cs typeface="Segoe UI"/>
            </a:endParaRPr>
          </a:p>
        </p:txBody>
      </p:sp>
    </p:spTree>
    <p:extLst>
      <p:ext uri="{BB962C8B-B14F-4D97-AF65-F5344CB8AC3E}">
        <p14:creationId xmlns:p14="http://schemas.microsoft.com/office/powerpoint/2010/main" val="176179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45966A28-80DE-41EB-815E-7DBBACBB0D9B}"/>
              </a:ext>
            </a:extLst>
          </p:cNvPr>
          <p:cNvPicPr>
            <a:picLocks noChangeAspect="1"/>
          </p:cNvPicPr>
          <p:nvPr/>
        </p:nvPicPr>
        <p:blipFill>
          <a:blip r:embed="rId4"/>
          <a:stretch>
            <a:fillRect/>
          </a:stretch>
        </p:blipFill>
        <p:spPr>
          <a:xfrm>
            <a:off x="4731589" y="1104609"/>
            <a:ext cx="4285171" cy="3031328"/>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3" name="Text Placeholder 2">
            <a:extLst>
              <a:ext uri="{FF2B5EF4-FFF2-40B4-BE49-F238E27FC236}">
                <a16:creationId xmlns:a16="http://schemas.microsoft.com/office/drawing/2014/main" id="{C052052D-4074-4FC3-AC21-8B9CE680204C}"/>
              </a:ext>
            </a:extLst>
          </p:cNvPr>
          <p:cNvSpPr>
            <a:spLocks noGrp="1"/>
          </p:cNvSpPr>
          <p:nvPr>
            <p:ph type="body" sz="quarter" idx="11"/>
          </p:nvPr>
        </p:nvSpPr>
        <p:spPr>
          <a:xfrm>
            <a:off x="457200" y="918128"/>
            <a:ext cx="4103480" cy="3445524"/>
          </a:xfrm>
        </p:spPr>
        <p:txBody>
          <a:bodyPr vert="horz" lIns="91440" tIns="45720" rIns="91440" bIns="45720" rtlCol="0" anchor="t">
            <a:noAutofit/>
          </a:bodyPr>
          <a:lstStyle/>
          <a:p>
            <a:pPr marL="228600" lvl="1" indent="0">
              <a:spcAft>
                <a:spcPts val="300"/>
              </a:spcAft>
              <a:buClrTx/>
              <a:buNone/>
            </a:pPr>
            <a:endParaRPr lang="en-GB"/>
          </a:p>
          <a:p>
            <a:pPr marL="0" indent="0">
              <a:spcAft>
                <a:spcPts val="300"/>
              </a:spcAft>
              <a:buClrTx/>
              <a:buNone/>
            </a:pPr>
            <a:r>
              <a:rPr lang="en-GB" b="1" i="1">
                <a:cs typeface="Arial"/>
              </a:rPr>
              <a:t>4) Expected</a:t>
            </a:r>
          </a:p>
          <a:p>
            <a:pPr marL="914400" lvl="1" indent="-342900">
              <a:spcAft>
                <a:spcPts val="300"/>
              </a:spcAft>
              <a:buClrTx/>
            </a:pPr>
            <a:r>
              <a:rPr lang="en-US">
                <a:latin typeface="Arial"/>
                <a:cs typeface="Arial"/>
              </a:rPr>
              <a:t>Basket frequency of the </a:t>
            </a:r>
            <a:r>
              <a:rPr lang="en-US" b="1">
                <a:latin typeface="Arial"/>
                <a:cs typeface="Arial"/>
              </a:rPr>
              <a:t>Right Hand </a:t>
            </a:r>
            <a:r>
              <a:rPr lang="en-US">
                <a:latin typeface="Arial"/>
                <a:cs typeface="Arial"/>
              </a:rPr>
              <a:t>of the rule</a:t>
            </a:r>
            <a:endParaRPr lang="en-GB">
              <a:latin typeface="Arial"/>
              <a:cs typeface="Arial"/>
            </a:endParaRPr>
          </a:p>
          <a:p>
            <a:pPr>
              <a:spcAft>
                <a:spcPts val="300"/>
              </a:spcAft>
              <a:buClrTx/>
            </a:pPr>
            <a:r>
              <a:rPr lang="en-GB">
                <a:cs typeface="Arial"/>
              </a:rPr>
              <a:t>The most focus applied to:</a:t>
            </a:r>
            <a:endParaRPr lang="en-GB"/>
          </a:p>
          <a:p>
            <a:pPr marL="571500" lvl="1" indent="-342900">
              <a:spcAft>
                <a:spcPts val="300"/>
              </a:spcAft>
              <a:buClrTx/>
              <a:buAutoNum type="arabicPeriod"/>
            </a:pPr>
            <a:r>
              <a:rPr lang="en-GB">
                <a:latin typeface="Arial"/>
                <a:cs typeface="Arial"/>
              </a:rPr>
              <a:t>Support</a:t>
            </a:r>
          </a:p>
          <a:p>
            <a:pPr marL="571500" lvl="1" indent="-342900">
              <a:spcAft>
                <a:spcPts val="300"/>
              </a:spcAft>
              <a:buClrTx/>
              <a:buAutoNum type="arabicPeriod"/>
            </a:pPr>
            <a:r>
              <a:rPr lang="en-GB">
                <a:latin typeface="Arial"/>
                <a:cs typeface="Arial"/>
              </a:rPr>
              <a:t>Confidence</a:t>
            </a:r>
          </a:p>
          <a:p>
            <a:pPr marL="571500" lvl="1" indent="-342900">
              <a:spcAft>
                <a:spcPts val="300"/>
              </a:spcAft>
              <a:buClrTx/>
              <a:buAutoNum type="arabicPeriod"/>
            </a:pPr>
            <a:r>
              <a:rPr lang="en-GB">
                <a:latin typeface="Arial"/>
                <a:cs typeface="Arial"/>
              </a:rPr>
              <a:t>Lift</a:t>
            </a:r>
          </a:p>
          <a:p>
            <a:pPr marL="228600" lvl="1" indent="0">
              <a:spcAft>
                <a:spcPts val="300"/>
              </a:spcAft>
              <a:buClrTx/>
              <a:buNone/>
            </a:pPr>
            <a:endParaRPr lang="en-GB">
              <a:cs typeface="Arial"/>
            </a:endParaRPr>
          </a:p>
          <a:p>
            <a:pPr>
              <a:spcAft>
                <a:spcPts val="300"/>
              </a:spcAft>
              <a:buClrTx/>
            </a:pPr>
            <a:r>
              <a:rPr lang="en-GB">
                <a:cs typeface="Arial"/>
              </a:rPr>
              <a:t>In Knowledge Studio threshold values can be set for:</a:t>
            </a:r>
          </a:p>
          <a:p>
            <a:pPr lvl="1">
              <a:spcAft>
                <a:spcPts val="300"/>
              </a:spcAft>
              <a:buClrTx/>
            </a:pPr>
            <a:r>
              <a:rPr lang="en-GB">
                <a:latin typeface="Arial"/>
                <a:cs typeface="Arial"/>
              </a:rPr>
              <a:t>Support, Confidence, min &amp; max no. items in the </a:t>
            </a:r>
            <a:r>
              <a:rPr lang="en-GB" i="1">
                <a:latin typeface="Arial"/>
                <a:cs typeface="Arial"/>
              </a:rPr>
              <a:t>Left Hand</a:t>
            </a:r>
            <a:r>
              <a:rPr lang="en-GB">
                <a:latin typeface="Arial"/>
                <a:cs typeface="Arial"/>
              </a:rPr>
              <a:t> of the rule</a:t>
            </a:r>
          </a:p>
          <a:p>
            <a:pPr>
              <a:spcAft>
                <a:spcPts val="300"/>
              </a:spcAft>
              <a:buClrTx/>
            </a:pPr>
            <a:r>
              <a:rPr lang="en-GB">
                <a:latin typeface="Arial" panose="020B0604020202020204" pitchFamily="34" charset="0"/>
              </a:rPr>
              <a:t>Demo</a:t>
            </a:r>
          </a:p>
          <a:p>
            <a:pPr>
              <a:spcAft>
                <a:spcPts val="300"/>
              </a:spcAft>
            </a:pPr>
            <a:endParaRPr lang="en-GB"/>
          </a:p>
          <a:p>
            <a:pPr marL="0" indent="0">
              <a:buNone/>
            </a:pPr>
            <a:endParaRPr lang="en-CA"/>
          </a:p>
        </p:txBody>
      </p:sp>
      <p:sp>
        <p:nvSpPr>
          <p:cNvPr id="2" name="Title 1">
            <a:extLst>
              <a:ext uri="{FF2B5EF4-FFF2-40B4-BE49-F238E27FC236}">
                <a16:creationId xmlns:a16="http://schemas.microsoft.com/office/drawing/2014/main" id="{6AA8AA17-9754-4378-BEA3-89554B46A352}"/>
              </a:ext>
            </a:extLst>
          </p:cNvPr>
          <p:cNvSpPr>
            <a:spLocks noGrp="1"/>
          </p:cNvSpPr>
          <p:nvPr>
            <p:ph type="title"/>
          </p:nvPr>
        </p:nvSpPr>
        <p:spPr/>
        <p:txBody>
          <a:bodyPr/>
          <a:lstStyle/>
          <a:p>
            <a:r>
              <a:rPr lang="en-CA"/>
              <a:t>Rule Statistics  </a:t>
            </a:r>
          </a:p>
        </p:txBody>
      </p:sp>
      <p:sp>
        <p:nvSpPr>
          <p:cNvPr id="4" name="Slide Number Placeholder 3">
            <a:extLst>
              <a:ext uri="{FF2B5EF4-FFF2-40B4-BE49-F238E27FC236}">
                <a16:creationId xmlns:a16="http://schemas.microsoft.com/office/drawing/2014/main" id="{568679BC-26FA-49ED-B871-B5B5C70B18F7}"/>
              </a:ext>
            </a:extLst>
          </p:cNvPr>
          <p:cNvSpPr>
            <a:spLocks noGrp="1"/>
          </p:cNvSpPr>
          <p:nvPr>
            <p:ph type="sldNum" sz="quarter" idx="10"/>
          </p:nvPr>
        </p:nvSpPr>
        <p:spPr/>
        <p:txBody>
          <a:bodyPr/>
          <a:lstStyle/>
          <a:p>
            <a:fld id="{C51B5984-C094-0A42-BFB6-9F57449A1222}" type="slidenum">
              <a:rPr lang="en-US" dirty="0" smtClean="0"/>
              <a:pPr/>
              <a:t>451</a:t>
            </a:fld>
            <a:endParaRPr lang="en-US"/>
          </a:p>
        </p:txBody>
      </p:sp>
      <p:sp>
        <p:nvSpPr>
          <p:cNvPr id="6" name="Rectangle: Rounded Corners 5">
            <a:extLst>
              <a:ext uri="{FF2B5EF4-FFF2-40B4-BE49-F238E27FC236}">
                <a16:creationId xmlns:a16="http://schemas.microsoft.com/office/drawing/2014/main" id="{D30898EE-8C66-4483-AB65-B9C0E838465B}"/>
              </a:ext>
            </a:extLst>
          </p:cNvPr>
          <p:cNvSpPr/>
          <p:nvPr/>
        </p:nvSpPr>
        <p:spPr>
          <a:xfrm>
            <a:off x="4756150" y="1155700"/>
            <a:ext cx="4235449" cy="730249"/>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1079AD5-D2DB-4560-A769-F3C09CD41E9B}"/>
              </a:ext>
            </a:extLst>
          </p:cNvPr>
          <p:cNvSpPr/>
          <p:nvPr/>
        </p:nvSpPr>
        <p:spPr>
          <a:xfrm>
            <a:off x="4756150" y="1924049"/>
            <a:ext cx="4235449" cy="114299"/>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0942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1CBD5D-2899-42D3-9EFF-931B0BD32B74}"/>
              </a:ext>
            </a:extLst>
          </p:cNvPr>
          <p:cNvSpPr>
            <a:spLocks noGrp="1"/>
          </p:cNvSpPr>
          <p:nvPr>
            <p:ph type="title"/>
          </p:nvPr>
        </p:nvSpPr>
        <p:spPr/>
        <p:txBody>
          <a:bodyPr/>
          <a:lstStyle/>
          <a:p>
            <a:r>
              <a:rPr lang="en-GB">
                <a:latin typeface="Arial"/>
                <a:cs typeface="Arial"/>
              </a:rPr>
              <a:t>Developing Market Basket Analysis in Knowledge Studio</a:t>
            </a:r>
            <a:endParaRPr lang="en-US">
              <a:latin typeface="Arial"/>
              <a:cs typeface="Arial"/>
            </a:endParaRPr>
          </a:p>
        </p:txBody>
      </p:sp>
      <p:sp>
        <p:nvSpPr>
          <p:cNvPr id="4" name="Slide Number Placeholder 3">
            <a:extLst>
              <a:ext uri="{FF2B5EF4-FFF2-40B4-BE49-F238E27FC236}">
                <a16:creationId xmlns:a16="http://schemas.microsoft.com/office/drawing/2014/main" id="{F420DE6F-53EC-4FE1-A672-41C1968225A8}"/>
              </a:ext>
            </a:extLst>
          </p:cNvPr>
          <p:cNvSpPr>
            <a:spLocks noGrp="1"/>
          </p:cNvSpPr>
          <p:nvPr>
            <p:ph type="sldNum" sz="quarter" idx="10"/>
          </p:nvPr>
        </p:nvSpPr>
        <p:spPr/>
        <p:txBody>
          <a:bodyPr/>
          <a:lstStyle/>
          <a:p>
            <a:fld id="{C51B5984-C094-0A42-BFB6-9F57449A1222}" type="slidenum">
              <a:rPr lang="en-US" dirty="0" smtClean="0"/>
              <a:pPr/>
              <a:t>452</a:t>
            </a:fld>
            <a:endParaRPr lang="en-US"/>
          </a:p>
        </p:txBody>
      </p:sp>
      <p:sp>
        <p:nvSpPr>
          <p:cNvPr id="6" name="Text Placeholder 2">
            <a:extLst>
              <a:ext uri="{FF2B5EF4-FFF2-40B4-BE49-F238E27FC236}">
                <a16:creationId xmlns:a16="http://schemas.microsoft.com/office/drawing/2014/main" id="{4DC2303F-C2C8-44CF-90AD-D3580F3A13C4}"/>
              </a:ext>
            </a:extLst>
          </p:cNvPr>
          <p:cNvSpPr txBox="1">
            <a:spLocks/>
          </p:cNvSpPr>
          <p:nvPr/>
        </p:nvSpPr>
        <p:spPr>
          <a:xfrm>
            <a:off x="457200" y="975278"/>
            <a:ext cx="4680803" cy="3445524"/>
          </a:xfrm>
          <a:prstGeom prst="rect">
            <a:avLst/>
          </a:prstGeom>
        </p:spPr>
        <p:txBody>
          <a:bodyPr vert="horz" lIns="91440" tIns="45720" rIns="91440" bIns="45720" rtlCol="0" anchor="t">
            <a:noAutofit/>
          </a:bodyPr>
          <a:lstStyle>
            <a:lvl1pPr marL="285750" indent="-28575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Arial"/>
              <a:buChar char="•"/>
            </a:pPr>
            <a:r>
              <a:rPr lang="en-CA">
                <a:latin typeface="Arial"/>
                <a:ea typeface="+mn-lt"/>
                <a:cs typeface="+mn-lt"/>
              </a:rPr>
              <a:t>Load the </a:t>
            </a:r>
            <a:r>
              <a:rPr lang="en-CA" b="1">
                <a:latin typeface="Arial"/>
                <a:ea typeface="+mn-lt"/>
                <a:cs typeface="+mn-lt"/>
              </a:rPr>
              <a:t>Tutorial – Market Basket Analysis</a:t>
            </a:r>
            <a:r>
              <a:rPr lang="en-CA">
                <a:latin typeface="Arial"/>
                <a:ea typeface="+mn-lt"/>
                <a:cs typeface="+mn-lt"/>
              </a:rPr>
              <a:t> from the </a:t>
            </a:r>
            <a:r>
              <a:rPr lang="en-CA" b="1">
                <a:latin typeface="Arial"/>
                <a:ea typeface="+mn-lt"/>
                <a:cs typeface="+mn-lt"/>
              </a:rPr>
              <a:t>Help |</a:t>
            </a:r>
            <a:r>
              <a:rPr lang="en-CA">
                <a:latin typeface="Arial"/>
                <a:ea typeface="+mn-lt"/>
                <a:cs typeface="+mn-lt"/>
              </a:rPr>
              <a:t> </a:t>
            </a:r>
            <a:r>
              <a:rPr lang="en-CA" b="1">
                <a:latin typeface="Arial"/>
                <a:ea typeface="+mn-lt"/>
                <a:cs typeface="+mn-lt"/>
              </a:rPr>
              <a:t>Prepare Sample Data</a:t>
            </a:r>
            <a:r>
              <a:rPr lang="en-CA">
                <a:latin typeface="Arial"/>
                <a:ea typeface="+mn-lt"/>
                <a:cs typeface="+mn-lt"/>
              </a:rPr>
              <a:t> </a:t>
            </a:r>
          </a:p>
          <a:p>
            <a:pPr>
              <a:buFont typeface="Arial"/>
              <a:buChar char="•"/>
            </a:pPr>
            <a:r>
              <a:rPr lang="en-CA">
                <a:latin typeface="Arial"/>
                <a:ea typeface="+mn-lt"/>
                <a:cs typeface="+mn-lt"/>
              </a:rPr>
              <a:t>This project contains two transactional datasets:</a:t>
            </a:r>
          </a:p>
          <a:p>
            <a:pPr lvl="1">
              <a:spcAft>
                <a:spcPts val="300"/>
              </a:spcAft>
              <a:buFont typeface="Arial"/>
              <a:buChar char="•"/>
            </a:pPr>
            <a:r>
              <a:rPr lang="en-CA">
                <a:ea typeface="+mn-lt"/>
                <a:cs typeface="+mn-lt"/>
              </a:rPr>
              <a:t>Retail Transactions</a:t>
            </a:r>
            <a:endParaRPr lang="en-CA">
              <a:latin typeface="+mn-lt"/>
              <a:ea typeface="+mn-lt"/>
              <a:cs typeface="+mn-lt"/>
            </a:endParaRPr>
          </a:p>
          <a:p>
            <a:pPr lvl="1">
              <a:spcAft>
                <a:spcPts val="300"/>
              </a:spcAft>
              <a:buFont typeface="Arial"/>
              <a:buChar char="•"/>
            </a:pPr>
            <a:r>
              <a:rPr lang="en-CA">
                <a:ea typeface="+mn-lt"/>
                <a:cs typeface="+mn-lt"/>
              </a:rPr>
              <a:t>Transactions to Score</a:t>
            </a:r>
            <a:endParaRPr lang="en-CA">
              <a:latin typeface="+mn-lt"/>
              <a:ea typeface="+mn-lt"/>
              <a:cs typeface="+mn-lt"/>
            </a:endParaRPr>
          </a:p>
          <a:p>
            <a:pPr marL="228600" lvl="1" indent="0">
              <a:spcAft>
                <a:spcPts val="300"/>
              </a:spcAft>
              <a:buNone/>
            </a:pPr>
            <a:endParaRPr lang="en-CA">
              <a:ea typeface="+mn-lt"/>
              <a:cs typeface="+mn-lt"/>
            </a:endParaRPr>
          </a:p>
          <a:p>
            <a:pPr marL="457200" indent="-228600">
              <a:buFont typeface="Arial"/>
              <a:buChar char="•"/>
            </a:pPr>
            <a:endParaRPr lang="en-CA" b="1">
              <a:latin typeface="Arial"/>
              <a:ea typeface="+mn-lt"/>
              <a:cs typeface="+mn-lt"/>
            </a:endParaRPr>
          </a:p>
          <a:p>
            <a:pPr>
              <a:buFont typeface="Arial"/>
              <a:buChar char="•"/>
            </a:pPr>
            <a:endParaRPr lang="en-US">
              <a:latin typeface="Arial" panose="020B0604020202020204" pitchFamily="34" charset="0"/>
              <a:ea typeface="+mn-lt"/>
              <a:cs typeface="+mn-lt"/>
            </a:endParaRPr>
          </a:p>
          <a:p>
            <a:pPr>
              <a:buFont typeface="Arial"/>
              <a:buChar char="•"/>
            </a:pPr>
            <a:endParaRPr lang="en-US">
              <a:ea typeface="+mn-lt"/>
              <a:cs typeface="+mn-lt"/>
            </a:endParaRPr>
          </a:p>
          <a:p>
            <a:pPr>
              <a:buFont typeface="Arial"/>
              <a:buChar char="•"/>
            </a:pPr>
            <a:endParaRPr lang="en-US" b="1">
              <a:ea typeface="+mn-lt"/>
              <a:cs typeface="+mn-lt"/>
            </a:endParaRPr>
          </a:p>
        </p:txBody>
      </p:sp>
      <p:grpSp>
        <p:nvGrpSpPr>
          <p:cNvPr id="2" name="Group 1">
            <a:extLst>
              <a:ext uri="{FF2B5EF4-FFF2-40B4-BE49-F238E27FC236}">
                <a16:creationId xmlns:a16="http://schemas.microsoft.com/office/drawing/2014/main" id="{0D78C3E1-DEB3-421D-9D9F-9C5F26AB97F1}"/>
              </a:ext>
            </a:extLst>
          </p:cNvPr>
          <p:cNvGrpSpPr/>
          <p:nvPr/>
        </p:nvGrpSpPr>
        <p:grpSpPr>
          <a:xfrm>
            <a:off x="5865668" y="1012959"/>
            <a:ext cx="2743200" cy="1822001"/>
            <a:chOff x="5865668" y="1012959"/>
            <a:chExt cx="2743200" cy="1822001"/>
          </a:xfrm>
        </p:grpSpPr>
        <p:pic>
          <p:nvPicPr>
            <p:cNvPr id="9" name="Picture 9" descr="A screenshot of a cell phone&#10;&#10;Description automatically generated">
              <a:extLst>
                <a:ext uri="{FF2B5EF4-FFF2-40B4-BE49-F238E27FC236}">
                  <a16:creationId xmlns:a16="http://schemas.microsoft.com/office/drawing/2014/main" id="{442699B0-1EA0-4DFC-89A4-475F7B3E811E}"/>
                </a:ext>
              </a:extLst>
            </p:cNvPr>
            <p:cNvPicPr>
              <a:picLocks noChangeAspect="1"/>
            </p:cNvPicPr>
            <p:nvPr/>
          </p:nvPicPr>
          <p:blipFill>
            <a:blip r:embed="rId2"/>
            <a:stretch>
              <a:fillRect/>
            </a:stretch>
          </p:blipFill>
          <p:spPr>
            <a:xfrm>
              <a:off x="5865668" y="1012959"/>
              <a:ext cx="2743200" cy="1822001"/>
            </a:xfrm>
            <a:prstGeom prst="rect">
              <a:avLst/>
            </a:prstGeom>
            <a:ln>
              <a:solidFill>
                <a:schemeClr val="tx1">
                  <a:lumMod val="50000"/>
                  <a:lumOff val="50000"/>
                </a:schemeClr>
              </a:solidFill>
            </a:ln>
          </p:spPr>
        </p:pic>
        <p:sp>
          <p:nvSpPr>
            <p:cNvPr id="7" name="Rectangle: Rounded Corners 6">
              <a:extLst>
                <a:ext uri="{FF2B5EF4-FFF2-40B4-BE49-F238E27FC236}">
                  <a16:creationId xmlns:a16="http://schemas.microsoft.com/office/drawing/2014/main" id="{2E57305E-3200-489F-B8D1-C84CEFA56A5D}"/>
                </a:ext>
              </a:extLst>
            </p:cNvPr>
            <p:cNvSpPr/>
            <p:nvPr/>
          </p:nvSpPr>
          <p:spPr>
            <a:xfrm>
              <a:off x="6958671" y="1660646"/>
              <a:ext cx="626451" cy="60666"/>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10" descr="A screenshot of a cell phone&#10;&#10;Description automatically generated">
            <a:extLst>
              <a:ext uri="{FF2B5EF4-FFF2-40B4-BE49-F238E27FC236}">
                <a16:creationId xmlns:a16="http://schemas.microsoft.com/office/drawing/2014/main" id="{5BA4DB58-011E-42EA-B7B9-1D8D79F819C0}"/>
              </a:ext>
            </a:extLst>
          </p:cNvPr>
          <p:cNvPicPr>
            <a:picLocks noChangeAspect="1"/>
          </p:cNvPicPr>
          <p:nvPr/>
        </p:nvPicPr>
        <p:blipFill>
          <a:blip r:embed="rId3"/>
          <a:stretch>
            <a:fillRect/>
          </a:stretch>
        </p:blipFill>
        <p:spPr>
          <a:xfrm>
            <a:off x="5865395" y="2895114"/>
            <a:ext cx="2743200" cy="1819747"/>
          </a:xfrm>
          <a:prstGeom prst="rect">
            <a:avLst/>
          </a:prstGeom>
          <a:ln>
            <a:solidFill>
              <a:schemeClr val="tx1">
                <a:lumMod val="50000"/>
                <a:lumOff val="50000"/>
              </a:schemeClr>
            </a:solidFill>
          </a:ln>
        </p:spPr>
      </p:pic>
    </p:spTree>
    <p:extLst>
      <p:ext uri="{BB962C8B-B14F-4D97-AF65-F5344CB8AC3E}">
        <p14:creationId xmlns:p14="http://schemas.microsoft.com/office/powerpoint/2010/main" val="80942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908FFE-5BDE-4E78-B500-05656A1BD468}"/>
              </a:ext>
            </a:extLst>
          </p:cNvPr>
          <p:cNvSpPr>
            <a:spLocks noGrp="1"/>
          </p:cNvSpPr>
          <p:nvPr>
            <p:ph type="body" sz="quarter" idx="11"/>
          </p:nvPr>
        </p:nvSpPr>
        <p:spPr>
          <a:xfrm>
            <a:off x="457200" y="975278"/>
            <a:ext cx="5346439" cy="1945337"/>
          </a:xfrm>
        </p:spPr>
        <p:txBody>
          <a:bodyPr vert="horz" lIns="91440" tIns="45720" rIns="91440" bIns="45720" rtlCol="0" anchor="t">
            <a:noAutofit/>
          </a:bodyPr>
          <a:lstStyle/>
          <a:p>
            <a:pPr marL="457200" indent="-228600">
              <a:buFont typeface="Arial,Sans-Serif" panose="020B0604020202020204" pitchFamily="34" charset="0"/>
            </a:pPr>
            <a:r>
              <a:rPr lang="en-CA">
                <a:cs typeface="Arial"/>
              </a:rPr>
              <a:t>The contains approx. 50k records relating to customer transactions in a supermarket and the basis for the model</a:t>
            </a:r>
          </a:p>
          <a:p>
            <a:pPr marL="457200" indent="-228600">
              <a:buFont typeface="Arial,Sans-Serif" panose="020B0604020202020204" pitchFamily="34" charset="0"/>
              <a:buChar char="•"/>
            </a:pPr>
            <a:r>
              <a:rPr lang="en-CA">
                <a:ea typeface="+mn-lt"/>
                <a:cs typeface="+mn-lt"/>
              </a:rPr>
              <a:t>There are 10,667 unique transactions performed by 3929 customers on 25 individual items</a:t>
            </a:r>
            <a:endParaRPr lang="en-CA">
              <a:ea typeface="+mn-lt"/>
            </a:endParaRPr>
          </a:p>
          <a:p>
            <a:pPr marL="457200" indent="-228600">
              <a:buFont typeface="Arial,Sans-Serif" panose="020B0604020202020204" pitchFamily="34" charset="0"/>
              <a:buChar char="•"/>
            </a:pPr>
            <a:r>
              <a:rPr lang="en-CA">
                <a:ea typeface="+mn-lt"/>
                <a:cs typeface="+mn-lt"/>
              </a:rPr>
              <a:t>The</a:t>
            </a:r>
            <a:r>
              <a:rPr lang="en-CA">
                <a:cs typeface="Arial"/>
              </a:rPr>
              <a:t> aim is to develop a model based on the Item Category field </a:t>
            </a:r>
            <a:endParaRPr lang="en-CA"/>
          </a:p>
        </p:txBody>
      </p:sp>
      <p:sp>
        <p:nvSpPr>
          <p:cNvPr id="3" name="Title 2">
            <a:extLst>
              <a:ext uri="{FF2B5EF4-FFF2-40B4-BE49-F238E27FC236}">
                <a16:creationId xmlns:a16="http://schemas.microsoft.com/office/drawing/2014/main" id="{AB15A118-A62B-47F4-AED1-D2DFEDC02729}"/>
              </a:ext>
            </a:extLst>
          </p:cNvPr>
          <p:cNvSpPr>
            <a:spLocks noGrp="1"/>
          </p:cNvSpPr>
          <p:nvPr>
            <p:ph type="title"/>
          </p:nvPr>
        </p:nvSpPr>
        <p:spPr/>
        <p:txBody>
          <a:bodyPr/>
          <a:lstStyle/>
          <a:p>
            <a:r>
              <a:rPr lang="en-US">
                <a:latin typeface="Arial"/>
                <a:cs typeface="Arial"/>
              </a:rPr>
              <a:t>Retail Transactions Dataset</a:t>
            </a:r>
            <a:endParaRPr lang="en-US"/>
          </a:p>
        </p:txBody>
      </p:sp>
      <p:sp>
        <p:nvSpPr>
          <p:cNvPr id="4" name="Slide Number Placeholder 3">
            <a:extLst>
              <a:ext uri="{FF2B5EF4-FFF2-40B4-BE49-F238E27FC236}">
                <a16:creationId xmlns:a16="http://schemas.microsoft.com/office/drawing/2014/main" id="{B6938221-6D6F-4D15-BED1-CDFD627DC069}"/>
              </a:ext>
            </a:extLst>
          </p:cNvPr>
          <p:cNvSpPr>
            <a:spLocks noGrp="1"/>
          </p:cNvSpPr>
          <p:nvPr>
            <p:ph type="sldNum" sz="quarter" idx="10"/>
          </p:nvPr>
        </p:nvSpPr>
        <p:spPr/>
        <p:txBody>
          <a:bodyPr/>
          <a:lstStyle/>
          <a:p>
            <a:fld id="{C51B5984-C094-0A42-BFB6-9F57449A1222}" type="slidenum">
              <a:rPr lang="en-US" dirty="0" smtClean="0"/>
              <a:pPr/>
              <a:t>453</a:t>
            </a:fld>
            <a:endParaRPr lang="en-US"/>
          </a:p>
        </p:txBody>
      </p:sp>
      <p:pic>
        <p:nvPicPr>
          <p:cNvPr id="6" name="Picture 6" descr="A screenshot of a cell phone&#10;&#10;Description automatically generated">
            <a:extLst>
              <a:ext uri="{FF2B5EF4-FFF2-40B4-BE49-F238E27FC236}">
                <a16:creationId xmlns:a16="http://schemas.microsoft.com/office/drawing/2014/main" id="{16A1F4DB-2038-4619-8AAE-32C8263EF9AD}"/>
              </a:ext>
            </a:extLst>
          </p:cNvPr>
          <p:cNvPicPr>
            <a:picLocks noChangeAspect="1"/>
          </p:cNvPicPr>
          <p:nvPr/>
        </p:nvPicPr>
        <p:blipFill>
          <a:blip r:embed="rId2"/>
          <a:stretch>
            <a:fillRect/>
          </a:stretch>
        </p:blipFill>
        <p:spPr>
          <a:xfrm>
            <a:off x="5964481" y="940399"/>
            <a:ext cx="2743200" cy="2009799"/>
          </a:xfrm>
          <a:prstGeom prst="rect">
            <a:avLst/>
          </a:prstGeom>
          <a:ln>
            <a:solidFill>
              <a:schemeClr val="tx1">
                <a:lumMod val="50000"/>
                <a:lumOff val="50000"/>
              </a:schemeClr>
            </a:solidFill>
          </a:ln>
        </p:spPr>
      </p:pic>
      <p:grpSp>
        <p:nvGrpSpPr>
          <p:cNvPr id="10" name="Group 9">
            <a:extLst>
              <a:ext uri="{FF2B5EF4-FFF2-40B4-BE49-F238E27FC236}">
                <a16:creationId xmlns:a16="http://schemas.microsoft.com/office/drawing/2014/main" id="{C1B0460D-8DD1-43DD-A9E3-7E72E86C1F82}"/>
              </a:ext>
            </a:extLst>
          </p:cNvPr>
          <p:cNvGrpSpPr/>
          <p:nvPr/>
        </p:nvGrpSpPr>
        <p:grpSpPr>
          <a:xfrm>
            <a:off x="2090323" y="3065212"/>
            <a:ext cx="6644786" cy="1503737"/>
            <a:chOff x="2090323" y="3065212"/>
            <a:chExt cx="6644786" cy="1503737"/>
          </a:xfrm>
        </p:grpSpPr>
        <p:pic>
          <p:nvPicPr>
            <p:cNvPr id="5" name="Picture 5" descr="A screenshot of a cell phone&#10;&#10;Description automatically generated">
              <a:extLst>
                <a:ext uri="{FF2B5EF4-FFF2-40B4-BE49-F238E27FC236}">
                  <a16:creationId xmlns:a16="http://schemas.microsoft.com/office/drawing/2014/main" id="{368B405C-2592-49CD-AA1B-20A576825AFE}"/>
                </a:ext>
              </a:extLst>
            </p:cNvPr>
            <p:cNvPicPr>
              <a:picLocks noChangeAspect="1"/>
            </p:cNvPicPr>
            <p:nvPr/>
          </p:nvPicPr>
          <p:blipFill>
            <a:blip r:embed="rId3"/>
            <a:stretch>
              <a:fillRect/>
            </a:stretch>
          </p:blipFill>
          <p:spPr>
            <a:xfrm>
              <a:off x="2090323" y="3065212"/>
              <a:ext cx="6644786" cy="1503737"/>
            </a:xfrm>
            <a:prstGeom prst="rect">
              <a:avLst/>
            </a:prstGeom>
            <a:ln>
              <a:solidFill>
                <a:schemeClr val="tx1">
                  <a:lumMod val="50000"/>
                  <a:lumOff val="50000"/>
                </a:schemeClr>
              </a:solidFill>
            </a:ln>
          </p:spPr>
        </p:pic>
        <p:sp>
          <p:nvSpPr>
            <p:cNvPr id="8" name="Rectangle: Rounded Corners 7">
              <a:extLst>
                <a:ext uri="{FF2B5EF4-FFF2-40B4-BE49-F238E27FC236}">
                  <a16:creationId xmlns:a16="http://schemas.microsoft.com/office/drawing/2014/main" id="{CCEF7385-5B36-4D6F-B334-B29E6ECD60D9}"/>
                </a:ext>
              </a:extLst>
            </p:cNvPr>
            <p:cNvSpPr/>
            <p:nvPr/>
          </p:nvSpPr>
          <p:spPr>
            <a:xfrm>
              <a:off x="2194340" y="4155464"/>
              <a:ext cx="6478830" cy="71656"/>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Rounded Corners 8">
            <a:extLst>
              <a:ext uri="{FF2B5EF4-FFF2-40B4-BE49-F238E27FC236}">
                <a16:creationId xmlns:a16="http://schemas.microsoft.com/office/drawing/2014/main" id="{33034569-E660-43DE-9B99-BA105785BA53}"/>
              </a:ext>
            </a:extLst>
          </p:cNvPr>
          <p:cNvSpPr/>
          <p:nvPr/>
        </p:nvSpPr>
        <p:spPr>
          <a:xfrm>
            <a:off x="2194340" y="3391632"/>
            <a:ext cx="6478830" cy="71656"/>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87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B881E4-F82D-4E17-9B76-CA43C31E7CC4}"/>
              </a:ext>
            </a:extLst>
          </p:cNvPr>
          <p:cNvSpPr>
            <a:spLocks noGrp="1"/>
          </p:cNvSpPr>
          <p:nvPr>
            <p:ph type="body" sz="quarter" idx="11"/>
          </p:nvPr>
        </p:nvSpPr>
        <p:spPr>
          <a:xfrm>
            <a:off x="457200" y="975278"/>
            <a:ext cx="8212015" cy="741890"/>
          </a:xfrm>
        </p:spPr>
        <p:txBody>
          <a:bodyPr vert="horz" lIns="91440" tIns="45720" rIns="91440" bIns="45720" rtlCol="0" anchor="t">
            <a:noAutofit/>
          </a:bodyPr>
          <a:lstStyle/>
          <a:p>
            <a:r>
              <a:rPr lang="en-US" err="1">
                <a:ea typeface="+mn-lt"/>
                <a:cs typeface="+mn-lt"/>
              </a:rPr>
              <a:t>Darg</a:t>
            </a:r>
            <a:r>
              <a:rPr lang="en-US">
                <a:ea typeface="+mn-lt"/>
                <a:cs typeface="+mn-lt"/>
              </a:rPr>
              <a:t> a </a:t>
            </a:r>
            <a:r>
              <a:rPr lang="en-US" b="1">
                <a:ea typeface="+mn-lt"/>
                <a:cs typeface="+mn-lt"/>
              </a:rPr>
              <a:t>Market Basket Analysis</a:t>
            </a:r>
            <a:r>
              <a:rPr lang="en-US">
                <a:ea typeface="+mn-lt"/>
                <a:cs typeface="+mn-lt"/>
              </a:rPr>
              <a:t> modelling node from the </a:t>
            </a:r>
            <a:r>
              <a:rPr lang="en-US" b="1">
                <a:ea typeface="+mn-lt"/>
                <a:cs typeface="+mn-lt"/>
              </a:rPr>
              <a:t>Model </a:t>
            </a:r>
            <a:r>
              <a:rPr lang="en-US">
                <a:ea typeface="+mn-lt"/>
                <a:cs typeface="+mn-lt"/>
              </a:rPr>
              <a:t>palette to the workflow, connect and open as illustrated</a:t>
            </a:r>
          </a:p>
        </p:txBody>
      </p:sp>
      <p:sp>
        <p:nvSpPr>
          <p:cNvPr id="3" name="Title 2">
            <a:extLst>
              <a:ext uri="{FF2B5EF4-FFF2-40B4-BE49-F238E27FC236}">
                <a16:creationId xmlns:a16="http://schemas.microsoft.com/office/drawing/2014/main" id="{EC39075D-4619-46CE-9001-1EEEBB928E63}"/>
              </a:ext>
            </a:extLst>
          </p:cNvPr>
          <p:cNvSpPr>
            <a:spLocks noGrp="1"/>
          </p:cNvSpPr>
          <p:nvPr>
            <p:ph type="title"/>
          </p:nvPr>
        </p:nvSpPr>
        <p:spPr/>
        <p:txBody>
          <a:bodyPr/>
          <a:lstStyle/>
          <a:p>
            <a:r>
              <a:rPr lang="en-US">
                <a:latin typeface="Arial"/>
                <a:cs typeface="Arial"/>
              </a:rPr>
              <a:t>MBA Modeling</a:t>
            </a:r>
            <a:endParaRPr lang="en-US"/>
          </a:p>
        </p:txBody>
      </p:sp>
      <p:sp>
        <p:nvSpPr>
          <p:cNvPr id="4" name="Slide Number Placeholder 3">
            <a:extLst>
              <a:ext uri="{FF2B5EF4-FFF2-40B4-BE49-F238E27FC236}">
                <a16:creationId xmlns:a16="http://schemas.microsoft.com/office/drawing/2014/main" id="{6AA3A4B4-D47F-4902-8E80-F98CEC76D8CC}"/>
              </a:ext>
            </a:extLst>
          </p:cNvPr>
          <p:cNvSpPr>
            <a:spLocks noGrp="1"/>
          </p:cNvSpPr>
          <p:nvPr>
            <p:ph type="sldNum" sz="quarter" idx="10"/>
          </p:nvPr>
        </p:nvSpPr>
        <p:spPr/>
        <p:txBody>
          <a:bodyPr/>
          <a:lstStyle/>
          <a:p>
            <a:fld id="{C51B5984-C094-0A42-BFB6-9F57449A1222}" type="slidenum">
              <a:rPr lang="en-US" dirty="0" smtClean="0"/>
              <a:pPr/>
              <a:t>454</a:t>
            </a:fld>
            <a:endParaRPr lang="en-US"/>
          </a:p>
        </p:txBody>
      </p:sp>
      <p:grpSp>
        <p:nvGrpSpPr>
          <p:cNvPr id="7" name="Group 6">
            <a:extLst>
              <a:ext uri="{FF2B5EF4-FFF2-40B4-BE49-F238E27FC236}">
                <a16:creationId xmlns:a16="http://schemas.microsoft.com/office/drawing/2014/main" id="{65DD8ACC-6780-488B-BDE0-E38EF1C47EE4}"/>
              </a:ext>
            </a:extLst>
          </p:cNvPr>
          <p:cNvGrpSpPr/>
          <p:nvPr/>
        </p:nvGrpSpPr>
        <p:grpSpPr>
          <a:xfrm>
            <a:off x="1365008" y="1554515"/>
            <a:ext cx="6073285" cy="3018110"/>
            <a:chOff x="1485902" y="1708380"/>
            <a:chExt cx="6073285" cy="3018110"/>
          </a:xfrm>
        </p:grpSpPr>
        <p:pic>
          <p:nvPicPr>
            <p:cNvPr id="5" name="Picture 5" descr="A screenshot of a cell phone&#10;&#10;Description automatically generated">
              <a:extLst>
                <a:ext uri="{FF2B5EF4-FFF2-40B4-BE49-F238E27FC236}">
                  <a16:creationId xmlns:a16="http://schemas.microsoft.com/office/drawing/2014/main" id="{D467120A-BF48-4DF4-BCBE-B2454BD44057}"/>
                </a:ext>
              </a:extLst>
            </p:cNvPr>
            <p:cNvPicPr>
              <a:picLocks noChangeAspect="1"/>
            </p:cNvPicPr>
            <p:nvPr/>
          </p:nvPicPr>
          <p:blipFill>
            <a:blip r:embed="rId2"/>
            <a:stretch>
              <a:fillRect/>
            </a:stretch>
          </p:blipFill>
          <p:spPr>
            <a:xfrm>
              <a:off x="1485902" y="1708380"/>
              <a:ext cx="6073285" cy="3018110"/>
            </a:xfrm>
            <a:prstGeom prst="rect">
              <a:avLst/>
            </a:prstGeom>
            <a:ln>
              <a:solidFill>
                <a:schemeClr val="tx1">
                  <a:lumMod val="50000"/>
                  <a:lumOff val="50000"/>
                </a:schemeClr>
              </a:solidFill>
            </a:ln>
          </p:spPr>
        </p:pic>
        <p:sp>
          <p:nvSpPr>
            <p:cNvPr id="6" name="Rectangle: Rounded Corners 5">
              <a:extLst>
                <a:ext uri="{FF2B5EF4-FFF2-40B4-BE49-F238E27FC236}">
                  <a16:creationId xmlns:a16="http://schemas.microsoft.com/office/drawing/2014/main" id="{9994023A-ACAA-4A2A-8407-EC127EAA9E94}"/>
                </a:ext>
              </a:extLst>
            </p:cNvPr>
            <p:cNvSpPr/>
            <p:nvPr/>
          </p:nvSpPr>
          <p:spPr>
            <a:xfrm>
              <a:off x="2361832" y="3241064"/>
              <a:ext cx="313227" cy="538527"/>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743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307D43-BFFF-4CA1-843E-F29DEC0D6B21}"/>
              </a:ext>
            </a:extLst>
          </p:cNvPr>
          <p:cNvSpPr>
            <a:spLocks noGrp="1"/>
          </p:cNvSpPr>
          <p:nvPr>
            <p:ph type="title"/>
          </p:nvPr>
        </p:nvSpPr>
        <p:spPr/>
        <p:txBody>
          <a:bodyPr/>
          <a:lstStyle/>
          <a:p>
            <a:r>
              <a:rPr lang="en-US">
                <a:latin typeface="Arial"/>
                <a:cs typeface="Arial"/>
              </a:rPr>
              <a:t>Market Basket Analysis Options</a:t>
            </a:r>
            <a:endParaRPr lang="en-US"/>
          </a:p>
        </p:txBody>
      </p:sp>
      <p:sp>
        <p:nvSpPr>
          <p:cNvPr id="4" name="Slide Number Placeholder 3">
            <a:extLst>
              <a:ext uri="{FF2B5EF4-FFF2-40B4-BE49-F238E27FC236}">
                <a16:creationId xmlns:a16="http://schemas.microsoft.com/office/drawing/2014/main" id="{4DD58470-E8C6-4649-B793-93218967A665}"/>
              </a:ext>
            </a:extLst>
          </p:cNvPr>
          <p:cNvSpPr>
            <a:spLocks noGrp="1"/>
          </p:cNvSpPr>
          <p:nvPr>
            <p:ph type="sldNum" sz="quarter" idx="10"/>
          </p:nvPr>
        </p:nvSpPr>
        <p:spPr/>
        <p:txBody>
          <a:bodyPr/>
          <a:lstStyle/>
          <a:p>
            <a:fld id="{C51B5984-C094-0A42-BFB6-9F57449A1222}" type="slidenum">
              <a:rPr lang="en-US" dirty="0" smtClean="0"/>
              <a:pPr/>
              <a:t>455</a:t>
            </a:fld>
            <a:endParaRPr lang="en-US"/>
          </a:p>
        </p:txBody>
      </p:sp>
      <p:graphicFrame>
        <p:nvGraphicFramePr>
          <p:cNvPr id="5" name="Table 5">
            <a:extLst>
              <a:ext uri="{FF2B5EF4-FFF2-40B4-BE49-F238E27FC236}">
                <a16:creationId xmlns:a16="http://schemas.microsoft.com/office/drawing/2014/main" id="{39A383C0-B665-4752-8999-D137E9C6CDE7}"/>
              </a:ext>
            </a:extLst>
          </p:cNvPr>
          <p:cNvGraphicFramePr>
            <a:graphicFrameLocks noGrp="1"/>
          </p:cNvGraphicFramePr>
          <p:nvPr>
            <p:extLst>
              <p:ext uri="{D42A27DB-BD31-4B8C-83A1-F6EECF244321}">
                <p14:modId xmlns:p14="http://schemas.microsoft.com/office/powerpoint/2010/main" val="1398406022"/>
              </p:ext>
            </p:extLst>
          </p:nvPr>
        </p:nvGraphicFramePr>
        <p:xfrm>
          <a:off x="472586" y="1093542"/>
          <a:ext cx="8115465" cy="3337559"/>
        </p:xfrm>
        <a:graphic>
          <a:graphicData uri="http://schemas.openxmlformats.org/drawingml/2006/table">
            <a:tbl>
              <a:tblPr firstRow="1" bandRow="1">
                <a:tableStyleId>{5C22544A-7EE6-4342-B048-85BDC9FD1C3A}</a:tableStyleId>
              </a:tblPr>
              <a:tblGrid>
                <a:gridCol w="2934432">
                  <a:extLst>
                    <a:ext uri="{9D8B030D-6E8A-4147-A177-3AD203B41FA5}">
                      <a16:colId xmlns:a16="http://schemas.microsoft.com/office/drawing/2014/main" val="2735267531"/>
                    </a:ext>
                  </a:extLst>
                </a:gridCol>
                <a:gridCol w="5181033">
                  <a:extLst>
                    <a:ext uri="{9D8B030D-6E8A-4147-A177-3AD203B41FA5}">
                      <a16:colId xmlns:a16="http://schemas.microsoft.com/office/drawing/2014/main" val="4019794602"/>
                    </a:ext>
                  </a:extLst>
                </a:gridCol>
              </a:tblGrid>
              <a:tr h="370840">
                <a:tc>
                  <a:txBody>
                    <a:bodyPr/>
                    <a:lstStyle/>
                    <a:p>
                      <a:r>
                        <a:rPr lang="en-US"/>
                        <a:t>Option</a:t>
                      </a:r>
                    </a:p>
                  </a:txBody>
                  <a:tcPr/>
                </a:tc>
                <a:tc>
                  <a:txBody>
                    <a:bodyPr/>
                    <a:lstStyle/>
                    <a:p>
                      <a:r>
                        <a:rPr lang="en-US"/>
                        <a:t>Description</a:t>
                      </a:r>
                    </a:p>
                  </a:txBody>
                  <a:tcPr/>
                </a:tc>
                <a:extLst>
                  <a:ext uri="{0D108BD9-81ED-4DB2-BD59-A6C34878D82A}">
                    <a16:rowId xmlns:a16="http://schemas.microsoft.com/office/drawing/2014/main" val="15208841"/>
                  </a:ext>
                </a:extLst>
              </a:tr>
              <a:tr h="370840">
                <a:tc>
                  <a:txBody>
                    <a:bodyPr/>
                    <a:lstStyle/>
                    <a:p>
                      <a:r>
                        <a:rPr lang="en-US" sz="1200" b="1">
                          <a:solidFill>
                            <a:schemeClr val="bg2"/>
                          </a:solidFill>
                        </a:rPr>
                        <a:t>Model Name</a:t>
                      </a:r>
                    </a:p>
                  </a:txBody>
                  <a:tcPr/>
                </a:tc>
                <a:tc>
                  <a:txBody>
                    <a:bodyPr/>
                    <a:lstStyle/>
                    <a:p>
                      <a:pPr lvl="0">
                        <a:buNone/>
                      </a:pPr>
                      <a:r>
                        <a:rPr lang="en-US" sz="1200" b="0" i="0" u="none" strike="noStrike" noProof="0">
                          <a:solidFill>
                            <a:schemeClr val="bg2"/>
                          </a:solidFill>
                          <a:latin typeface="Arial"/>
                        </a:rPr>
                        <a:t>Assign a name to the model</a:t>
                      </a:r>
                      <a:endParaRPr lang="en-US" sz="1200">
                        <a:solidFill>
                          <a:schemeClr val="bg2"/>
                        </a:solidFill>
                      </a:endParaRPr>
                    </a:p>
                  </a:txBody>
                  <a:tcPr/>
                </a:tc>
                <a:extLst>
                  <a:ext uri="{0D108BD9-81ED-4DB2-BD59-A6C34878D82A}">
                    <a16:rowId xmlns:a16="http://schemas.microsoft.com/office/drawing/2014/main" val="751011999"/>
                  </a:ext>
                </a:extLst>
              </a:tr>
              <a:tr h="370840">
                <a:tc>
                  <a:txBody>
                    <a:bodyPr/>
                    <a:lstStyle/>
                    <a:p>
                      <a:r>
                        <a:rPr lang="en-US" sz="1200" b="1">
                          <a:solidFill>
                            <a:schemeClr val="bg2"/>
                          </a:solidFill>
                        </a:rPr>
                        <a:t>Dataset</a:t>
                      </a:r>
                    </a:p>
                  </a:txBody>
                  <a:tcPr/>
                </a:tc>
                <a:tc>
                  <a:txBody>
                    <a:bodyPr/>
                    <a:lstStyle/>
                    <a:p>
                      <a:pPr lvl="0">
                        <a:buNone/>
                      </a:pPr>
                      <a:r>
                        <a:rPr lang="en-US" sz="1200" b="0" i="0" u="none" strike="noStrike" noProof="0">
                          <a:solidFill>
                            <a:schemeClr val="bg2"/>
                          </a:solidFill>
                          <a:latin typeface="Arial"/>
                        </a:rPr>
                        <a:t>Focus of the analysis. Determined by Workflow connections</a:t>
                      </a:r>
                      <a:endParaRPr lang="en-US" sz="1200">
                        <a:solidFill>
                          <a:schemeClr val="bg2"/>
                        </a:solidFill>
                      </a:endParaRPr>
                    </a:p>
                  </a:txBody>
                  <a:tcPr/>
                </a:tc>
                <a:extLst>
                  <a:ext uri="{0D108BD9-81ED-4DB2-BD59-A6C34878D82A}">
                    <a16:rowId xmlns:a16="http://schemas.microsoft.com/office/drawing/2014/main" val="294684317"/>
                  </a:ext>
                </a:extLst>
              </a:tr>
              <a:tr h="370840">
                <a:tc>
                  <a:txBody>
                    <a:bodyPr/>
                    <a:lstStyle/>
                    <a:p>
                      <a:r>
                        <a:rPr lang="en-US" sz="1200" b="1">
                          <a:solidFill>
                            <a:schemeClr val="bg2"/>
                          </a:solidFill>
                        </a:rPr>
                        <a:t>Base Model</a:t>
                      </a:r>
                    </a:p>
                  </a:txBody>
                  <a:tcPr/>
                </a:tc>
                <a:tc>
                  <a:txBody>
                    <a:bodyPr/>
                    <a:lstStyle/>
                    <a:p>
                      <a:pPr lvl="0">
                        <a:buNone/>
                      </a:pPr>
                      <a:r>
                        <a:rPr lang="en-US" sz="1200" b="0" i="0" u="none" strike="noStrike" noProof="0">
                          <a:solidFill>
                            <a:schemeClr val="bg2"/>
                          </a:solidFill>
                          <a:latin typeface="Arial"/>
                        </a:rPr>
                        <a:t>Supply a template model</a:t>
                      </a:r>
                      <a:endParaRPr lang="en-US" sz="1200">
                        <a:solidFill>
                          <a:schemeClr val="bg2"/>
                        </a:solidFill>
                      </a:endParaRPr>
                    </a:p>
                  </a:txBody>
                  <a:tcPr/>
                </a:tc>
                <a:extLst>
                  <a:ext uri="{0D108BD9-81ED-4DB2-BD59-A6C34878D82A}">
                    <a16:rowId xmlns:a16="http://schemas.microsoft.com/office/drawing/2014/main" val="62511999"/>
                  </a:ext>
                </a:extLst>
              </a:tr>
              <a:tr h="370840">
                <a:tc>
                  <a:txBody>
                    <a:bodyPr/>
                    <a:lstStyle/>
                    <a:p>
                      <a:r>
                        <a:rPr lang="en-US" sz="1200" b="1">
                          <a:solidFill>
                            <a:schemeClr val="bg2"/>
                          </a:solidFill>
                        </a:rPr>
                        <a:t>Available Fields / Transaction ID(s)</a:t>
                      </a:r>
                    </a:p>
                  </a:txBody>
                  <a:tcPr/>
                </a:tc>
                <a:tc>
                  <a:txBody>
                    <a:bodyPr/>
                    <a:lstStyle/>
                    <a:p>
                      <a:pPr lvl="0">
                        <a:buNone/>
                      </a:pPr>
                      <a:r>
                        <a:rPr lang="en-US" sz="1200" b="0" i="0" u="none" strike="noStrike" noProof="0">
                          <a:solidFill>
                            <a:schemeClr val="bg2"/>
                          </a:solidFill>
                          <a:latin typeface="Arial"/>
                        </a:rPr>
                        <a:t>Select the variable(s) containing the unique Transaction ID(s)</a:t>
                      </a:r>
                      <a:endParaRPr lang="en-US" sz="1200">
                        <a:solidFill>
                          <a:schemeClr val="bg2"/>
                        </a:solidFill>
                      </a:endParaRPr>
                    </a:p>
                  </a:txBody>
                  <a:tcPr/>
                </a:tc>
                <a:extLst>
                  <a:ext uri="{0D108BD9-81ED-4DB2-BD59-A6C34878D82A}">
                    <a16:rowId xmlns:a16="http://schemas.microsoft.com/office/drawing/2014/main" val="1776038194"/>
                  </a:ext>
                </a:extLst>
              </a:tr>
              <a:tr h="370840">
                <a:tc>
                  <a:txBody>
                    <a:bodyPr/>
                    <a:lstStyle/>
                    <a:p>
                      <a:r>
                        <a:rPr lang="en-US" sz="1200" b="1">
                          <a:solidFill>
                            <a:schemeClr val="bg2"/>
                          </a:solidFill>
                        </a:rPr>
                        <a:t>Item Identifier</a:t>
                      </a:r>
                    </a:p>
                  </a:txBody>
                  <a:tcPr/>
                </a:tc>
                <a:tc>
                  <a:txBody>
                    <a:bodyPr/>
                    <a:lstStyle/>
                    <a:p>
                      <a:pPr lvl="0">
                        <a:buNone/>
                      </a:pPr>
                      <a:r>
                        <a:rPr lang="en-US" sz="1200" b="0" i="0" u="none" strike="noStrike" noProof="0">
                          <a:solidFill>
                            <a:schemeClr val="bg2"/>
                          </a:solidFill>
                          <a:latin typeface="Arial"/>
                        </a:rPr>
                        <a:t>Select the variable containing items in each transaction</a:t>
                      </a:r>
                      <a:endParaRPr lang="en-US" sz="1200">
                        <a:solidFill>
                          <a:schemeClr val="bg2"/>
                        </a:solidFill>
                      </a:endParaRPr>
                    </a:p>
                  </a:txBody>
                  <a:tcPr/>
                </a:tc>
                <a:extLst>
                  <a:ext uri="{0D108BD9-81ED-4DB2-BD59-A6C34878D82A}">
                    <a16:rowId xmlns:a16="http://schemas.microsoft.com/office/drawing/2014/main" val="2383425846"/>
                  </a:ext>
                </a:extLst>
              </a:tr>
              <a:tr h="370840">
                <a:tc>
                  <a:txBody>
                    <a:bodyPr/>
                    <a:lstStyle/>
                    <a:p>
                      <a:r>
                        <a:rPr lang="en-US" sz="1200" b="1">
                          <a:solidFill>
                            <a:schemeClr val="bg2"/>
                          </a:solidFill>
                        </a:rPr>
                        <a:t>Minimum Support %</a:t>
                      </a:r>
                    </a:p>
                  </a:txBody>
                  <a:tcPr/>
                </a:tc>
                <a:tc>
                  <a:txBody>
                    <a:bodyPr/>
                    <a:lstStyle/>
                    <a:p>
                      <a:pPr lvl="0">
                        <a:buNone/>
                      </a:pPr>
                      <a:r>
                        <a:rPr lang="en-US" sz="1200" b="0" i="0" u="none" strike="noStrike" noProof="0">
                          <a:solidFill>
                            <a:schemeClr val="bg2"/>
                          </a:solidFill>
                          <a:latin typeface="Arial"/>
                        </a:rPr>
                        <a:t>Min proportion of baskets the rule must apply to, to be extracted</a:t>
                      </a:r>
                      <a:endParaRPr lang="en-US" sz="1200">
                        <a:solidFill>
                          <a:schemeClr val="bg2"/>
                        </a:solidFill>
                      </a:endParaRPr>
                    </a:p>
                  </a:txBody>
                  <a:tcPr/>
                </a:tc>
                <a:extLst>
                  <a:ext uri="{0D108BD9-81ED-4DB2-BD59-A6C34878D82A}">
                    <a16:rowId xmlns:a16="http://schemas.microsoft.com/office/drawing/2014/main" val="2402021013"/>
                  </a:ext>
                </a:extLst>
              </a:tr>
              <a:tr h="370840">
                <a:tc>
                  <a:txBody>
                    <a:bodyPr/>
                    <a:lstStyle/>
                    <a:p>
                      <a:r>
                        <a:rPr lang="en-US" sz="1200" b="1">
                          <a:solidFill>
                            <a:schemeClr val="bg2"/>
                          </a:solidFill>
                        </a:rPr>
                        <a:t>Max Items in Left Hand of Rule</a:t>
                      </a:r>
                    </a:p>
                  </a:txBody>
                  <a:tcPr/>
                </a:tc>
                <a:tc>
                  <a:txBody>
                    <a:bodyPr/>
                    <a:lstStyle/>
                    <a:p>
                      <a:pPr lvl="0">
                        <a:buNone/>
                      </a:pPr>
                      <a:r>
                        <a:rPr lang="en-US" sz="1200" b="0" i="0" u="none" strike="noStrike" noProof="0">
                          <a:solidFill>
                            <a:schemeClr val="bg2"/>
                          </a:solidFill>
                          <a:latin typeface="Arial"/>
                        </a:rPr>
                        <a:t>Maximum number of items in the left hand of rule</a:t>
                      </a:r>
                      <a:endParaRPr lang="en-US" sz="1200">
                        <a:solidFill>
                          <a:schemeClr val="bg2"/>
                        </a:solidFill>
                      </a:endParaRPr>
                    </a:p>
                  </a:txBody>
                  <a:tcPr/>
                </a:tc>
                <a:extLst>
                  <a:ext uri="{0D108BD9-81ED-4DB2-BD59-A6C34878D82A}">
                    <a16:rowId xmlns:a16="http://schemas.microsoft.com/office/drawing/2014/main" val="2651907660"/>
                  </a:ext>
                </a:extLst>
              </a:tr>
              <a:tr h="370839">
                <a:tc>
                  <a:txBody>
                    <a:bodyPr/>
                    <a:lstStyle/>
                    <a:p>
                      <a:pPr lvl="0">
                        <a:buNone/>
                      </a:pPr>
                      <a:r>
                        <a:rPr lang="en-US" sz="1200" b="1">
                          <a:solidFill>
                            <a:schemeClr val="bg2"/>
                          </a:solidFill>
                        </a:rPr>
                        <a:t>Minimum Confidence</a:t>
                      </a:r>
                    </a:p>
                  </a:txBody>
                  <a:tcPr/>
                </a:tc>
                <a:tc>
                  <a:txBody>
                    <a:bodyPr/>
                    <a:lstStyle/>
                    <a:p>
                      <a:pPr lvl="0">
                        <a:buNone/>
                      </a:pPr>
                      <a:r>
                        <a:rPr lang="en-US" sz="1200" b="0" i="0" u="none" strike="noStrike" noProof="0">
                          <a:solidFill>
                            <a:schemeClr val="bg2"/>
                          </a:solidFill>
                          <a:latin typeface="Arial"/>
                        </a:rPr>
                        <a:t>Minimum confidence to extract a rule</a:t>
                      </a:r>
                      <a:endParaRPr lang="en-US" sz="1200">
                        <a:solidFill>
                          <a:schemeClr val="bg2"/>
                        </a:solidFill>
                      </a:endParaRPr>
                    </a:p>
                  </a:txBody>
                  <a:tcPr/>
                </a:tc>
                <a:extLst>
                  <a:ext uri="{0D108BD9-81ED-4DB2-BD59-A6C34878D82A}">
                    <a16:rowId xmlns:a16="http://schemas.microsoft.com/office/drawing/2014/main" val="3570127826"/>
                  </a:ext>
                </a:extLst>
              </a:tr>
            </a:tbl>
          </a:graphicData>
        </a:graphic>
      </p:graphicFrame>
    </p:spTree>
    <p:extLst>
      <p:ext uri="{BB962C8B-B14F-4D97-AF65-F5344CB8AC3E}">
        <p14:creationId xmlns:p14="http://schemas.microsoft.com/office/powerpoint/2010/main" val="81236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29E9B-F17A-4CAF-93E5-E7DA47C49882}"/>
              </a:ext>
            </a:extLst>
          </p:cNvPr>
          <p:cNvSpPr>
            <a:spLocks noGrp="1"/>
          </p:cNvSpPr>
          <p:nvPr>
            <p:ph type="body" sz="quarter" idx="11"/>
          </p:nvPr>
        </p:nvSpPr>
        <p:spPr>
          <a:xfrm>
            <a:off x="457200" y="1074191"/>
            <a:ext cx="4887424" cy="3445524"/>
          </a:xfrm>
        </p:spPr>
        <p:txBody>
          <a:bodyPr vert="horz" lIns="91440" tIns="45720" rIns="91440" bIns="45720" rtlCol="0" anchor="t">
            <a:noAutofit/>
          </a:bodyPr>
          <a:lstStyle/>
          <a:p>
            <a:r>
              <a:rPr lang="en-US" i="1">
                <a:cs typeface="Arial"/>
              </a:rPr>
              <a:t>Transaction ID</a:t>
            </a:r>
            <a:r>
              <a:rPr lang="en-US">
                <a:cs typeface="Arial"/>
              </a:rPr>
              <a:t> and </a:t>
            </a:r>
            <a:r>
              <a:rPr lang="en-US" i="1">
                <a:cs typeface="Arial"/>
              </a:rPr>
              <a:t>Item Category</a:t>
            </a:r>
            <a:r>
              <a:rPr lang="en-US">
                <a:cs typeface="Arial"/>
              </a:rPr>
              <a:t> are selected as the </a:t>
            </a:r>
            <a:r>
              <a:rPr lang="en-US" b="1">
                <a:cs typeface="Arial"/>
              </a:rPr>
              <a:t>Transaction ID(s)</a:t>
            </a:r>
            <a:r>
              <a:rPr lang="en-US">
                <a:cs typeface="Arial"/>
              </a:rPr>
              <a:t> and </a:t>
            </a:r>
            <a:r>
              <a:rPr lang="en-US" b="1">
                <a:cs typeface="Arial"/>
              </a:rPr>
              <a:t>Item </a:t>
            </a:r>
            <a:r>
              <a:rPr lang="en-US" b="1" err="1">
                <a:cs typeface="Arial"/>
              </a:rPr>
              <a:t>Identifer</a:t>
            </a:r>
            <a:r>
              <a:rPr lang="en-US">
                <a:cs typeface="Arial"/>
              </a:rPr>
              <a:t> variables respectively</a:t>
            </a:r>
            <a:endParaRPr lang="en-US"/>
          </a:p>
          <a:p>
            <a:r>
              <a:rPr lang="en-US">
                <a:ea typeface="+mn-lt"/>
                <a:cs typeface="+mn-lt"/>
              </a:rPr>
              <a:t>The Minimum Support is set at 3.00%</a:t>
            </a:r>
          </a:p>
          <a:p>
            <a:r>
              <a:rPr lang="en-US">
                <a:ea typeface="+mn-lt"/>
                <a:cs typeface="+mn-lt"/>
              </a:rPr>
              <a:t>All other options are left at their defaults</a:t>
            </a:r>
          </a:p>
          <a:p>
            <a:r>
              <a:rPr lang="en-US">
                <a:ea typeface="+mn-lt"/>
                <a:cs typeface="+mn-lt"/>
              </a:rPr>
              <a:t>Click </a:t>
            </a:r>
            <a:r>
              <a:rPr lang="en-US" b="1">
                <a:ea typeface="+mn-lt"/>
                <a:cs typeface="+mn-lt"/>
              </a:rPr>
              <a:t>Run</a:t>
            </a:r>
            <a:r>
              <a:rPr lang="en-US">
                <a:ea typeface="+mn-lt"/>
                <a:cs typeface="+mn-lt"/>
              </a:rPr>
              <a:t> to train the model</a:t>
            </a:r>
            <a:endParaRPr lang="en-US">
              <a:ea typeface="+mn-lt"/>
            </a:endParaRPr>
          </a:p>
          <a:p>
            <a:r>
              <a:rPr lang="en-US">
                <a:ea typeface="+mn-lt"/>
                <a:cs typeface="+mn-lt"/>
              </a:rPr>
              <a:t>Once complete view the results</a:t>
            </a:r>
            <a:endParaRPr lang="en-US"/>
          </a:p>
        </p:txBody>
      </p:sp>
      <p:sp>
        <p:nvSpPr>
          <p:cNvPr id="3" name="Title 2">
            <a:extLst>
              <a:ext uri="{FF2B5EF4-FFF2-40B4-BE49-F238E27FC236}">
                <a16:creationId xmlns:a16="http://schemas.microsoft.com/office/drawing/2014/main" id="{36828F36-3500-4475-834F-D81BE0D4A667}"/>
              </a:ext>
            </a:extLst>
          </p:cNvPr>
          <p:cNvSpPr>
            <a:spLocks noGrp="1"/>
          </p:cNvSpPr>
          <p:nvPr>
            <p:ph type="title"/>
          </p:nvPr>
        </p:nvSpPr>
        <p:spPr/>
        <p:txBody>
          <a:bodyPr/>
          <a:lstStyle/>
          <a:p>
            <a:r>
              <a:rPr lang="en-US">
                <a:latin typeface="Arial"/>
                <a:cs typeface="Arial"/>
              </a:rPr>
              <a:t>MBA Wizard</a:t>
            </a:r>
            <a:endParaRPr lang="en-US"/>
          </a:p>
        </p:txBody>
      </p:sp>
      <p:sp>
        <p:nvSpPr>
          <p:cNvPr id="4" name="Slide Number Placeholder 3">
            <a:extLst>
              <a:ext uri="{FF2B5EF4-FFF2-40B4-BE49-F238E27FC236}">
                <a16:creationId xmlns:a16="http://schemas.microsoft.com/office/drawing/2014/main" id="{EC3BE809-9A56-4BCB-B5B6-E17B2C5048F8}"/>
              </a:ext>
            </a:extLst>
          </p:cNvPr>
          <p:cNvSpPr>
            <a:spLocks noGrp="1"/>
          </p:cNvSpPr>
          <p:nvPr>
            <p:ph type="sldNum" sz="quarter" idx="10"/>
          </p:nvPr>
        </p:nvSpPr>
        <p:spPr/>
        <p:txBody>
          <a:bodyPr/>
          <a:lstStyle/>
          <a:p>
            <a:fld id="{C51B5984-C094-0A42-BFB6-9F57449A1222}" type="slidenum">
              <a:rPr lang="en-US" dirty="0" smtClean="0"/>
              <a:pPr/>
              <a:t>456</a:t>
            </a:fld>
            <a:endParaRPr lang="en-US"/>
          </a:p>
        </p:txBody>
      </p:sp>
      <p:pic>
        <p:nvPicPr>
          <p:cNvPr id="6" name="Picture 6" descr="A screenshot of a social media post&#10;&#10;Description automatically generated">
            <a:extLst>
              <a:ext uri="{FF2B5EF4-FFF2-40B4-BE49-F238E27FC236}">
                <a16:creationId xmlns:a16="http://schemas.microsoft.com/office/drawing/2014/main" id="{0D16DA2B-15EC-495F-B13D-8A6F38419867}"/>
              </a:ext>
            </a:extLst>
          </p:cNvPr>
          <p:cNvPicPr>
            <a:picLocks noChangeAspect="1"/>
          </p:cNvPicPr>
          <p:nvPr/>
        </p:nvPicPr>
        <p:blipFill>
          <a:blip r:embed="rId2"/>
          <a:stretch>
            <a:fillRect/>
          </a:stretch>
        </p:blipFill>
        <p:spPr>
          <a:xfrm>
            <a:off x="5244612" y="1076144"/>
            <a:ext cx="3666392" cy="2936259"/>
          </a:xfrm>
          <a:prstGeom prst="rect">
            <a:avLst/>
          </a:prstGeom>
          <a:ln>
            <a:solidFill>
              <a:schemeClr val="tx1">
                <a:lumMod val="50000"/>
                <a:lumOff val="50000"/>
              </a:schemeClr>
            </a:solidFill>
          </a:ln>
        </p:spPr>
      </p:pic>
    </p:spTree>
    <p:extLst>
      <p:ext uri="{BB962C8B-B14F-4D97-AF65-F5344CB8AC3E}">
        <p14:creationId xmlns:p14="http://schemas.microsoft.com/office/powerpoint/2010/main" val="200506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4D2012-9BCC-4C15-8CC9-C9CFCAA072B5}"/>
              </a:ext>
            </a:extLst>
          </p:cNvPr>
          <p:cNvSpPr>
            <a:spLocks noGrp="1"/>
          </p:cNvSpPr>
          <p:nvPr>
            <p:ph type="body" sz="quarter" idx="11"/>
          </p:nvPr>
        </p:nvSpPr>
        <p:spPr>
          <a:xfrm>
            <a:off x="457200" y="975278"/>
            <a:ext cx="4755540" cy="3445524"/>
          </a:xfrm>
        </p:spPr>
        <p:txBody>
          <a:bodyPr vert="horz" lIns="91440" tIns="45720" rIns="91440" bIns="45720" rtlCol="0" anchor="t">
            <a:noAutofit/>
          </a:bodyPr>
          <a:lstStyle/>
          <a:p>
            <a:r>
              <a:rPr lang="en-US">
                <a:ea typeface="+mn-lt"/>
                <a:cs typeface="+mn-lt"/>
              </a:rPr>
              <a:t>Model results are spread across a few tabs</a:t>
            </a:r>
            <a:endParaRPr lang="en-US">
              <a:ea typeface="+mn-lt"/>
            </a:endParaRPr>
          </a:p>
          <a:p>
            <a:r>
              <a:rPr lang="en-US">
                <a:ea typeface="+mn-lt"/>
                <a:cs typeface="+mn-lt"/>
              </a:rPr>
              <a:t>The output opens automatically on the </a:t>
            </a:r>
            <a:r>
              <a:rPr lang="en-US" b="1">
                <a:ea typeface="+mn-lt"/>
                <a:cs typeface="+mn-lt"/>
              </a:rPr>
              <a:t>Results</a:t>
            </a:r>
            <a:r>
              <a:rPr lang="en-US">
                <a:ea typeface="+mn-lt"/>
                <a:cs typeface="+mn-lt"/>
              </a:rPr>
              <a:t> tab</a:t>
            </a:r>
            <a:endParaRPr lang="en-US">
              <a:ea typeface="+mn-lt"/>
            </a:endParaRPr>
          </a:p>
          <a:p>
            <a:r>
              <a:rPr lang="en-US">
                <a:ea typeface="+mn-lt"/>
                <a:cs typeface="+mn-lt"/>
              </a:rPr>
              <a:t>Model Parameters section provides information in relation to model set up </a:t>
            </a:r>
            <a:endParaRPr lang="en-US">
              <a:ea typeface="+mn-lt"/>
            </a:endParaRPr>
          </a:p>
          <a:p>
            <a:r>
              <a:rPr lang="en-US" err="1">
                <a:ea typeface="+mn-lt"/>
                <a:cs typeface="+mn-lt"/>
              </a:rPr>
              <a:t>Trainig</a:t>
            </a:r>
            <a:r>
              <a:rPr lang="en-US">
                <a:ea typeface="+mn-lt"/>
                <a:cs typeface="+mn-lt"/>
              </a:rPr>
              <a:t> Results provides information regarding the number of item sets and rules discovered</a:t>
            </a:r>
          </a:p>
          <a:p>
            <a:pPr lvl="1"/>
            <a:r>
              <a:rPr lang="en-US">
                <a:latin typeface="Arial"/>
                <a:cs typeface="Arial"/>
              </a:rPr>
              <a:t>A total of 96 item sets and 124 rules were generated</a:t>
            </a:r>
          </a:p>
        </p:txBody>
      </p:sp>
      <p:sp>
        <p:nvSpPr>
          <p:cNvPr id="3" name="Title 2">
            <a:extLst>
              <a:ext uri="{FF2B5EF4-FFF2-40B4-BE49-F238E27FC236}">
                <a16:creationId xmlns:a16="http://schemas.microsoft.com/office/drawing/2014/main" id="{73CBF30D-63AB-4DAF-98D5-28840BA12AF5}"/>
              </a:ext>
            </a:extLst>
          </p:cNvPr>
          <p:cNvSpPr>
            <a:spLocks noGrp="1"/>
          </p:cNvSpPr>
          <p:nvPr>
            <p:ph type="title"/>
          </p:nvPr>
        </p:nvSpPr>
        <p:spPr/>
        <p:txBody>
          <a:bodyPr/>
          <a:lstStyle/>
          <a:p>
            <a:r>
              <a:rPr lang="en-US">
                <a:latin typeface="Arial"/>
                <a:cs typeface="Arial"/>
              </a:rPr>
              <a:t>Results</a:t>
            </a:r>
            <a:endParaRPr lang="en-US"/>
          </a:p>
        </p:txBody>
      </p:sp>
      <p:sp>
        <p:nvSpPr>
          <p:cNvPr id="4" name="Slide Number Placeholder 3">
            <a:extLst>
              <a:ext uri="{FF2B5EF4-FFF2-40B4-BE49-F238E27FC236}">
                <a16:creationId xmlns:a16="http://schemas.microsoft.com/office/drawing/2014/main" id="{660B8BC9-BE94-468A-892A-E16FA40C2649}"/>
              </a:ext>
            </a:extLst>
          </p:cNvPr>
          <p:cNvSpPr>
            <a:spLocks noGrp="1"/>
          </p:cNvSpPr>
          <p:nvPr>
            <p:ph type="sldNum" sz="quarter" idx="10"/>
          </p:nvPr>
        </p:nvSpPr>
        <p:spPr/>
        <p:txBody>
          <a:bodyPr/>
          <a:lstStyle/>
          <a:p>
            <a:fld id="{C51B5984-C094-0A42-BFB6-9F57449A1222}" type="slidenum">
              <a:rPr lang="en-US" dirty="0" smtClean="0"/>
              <a:pPr/>
              <a:t>457</a:t>
            </a:fld>
            <a:endParaRPr lang="en-US"/>
          </a:p>
        </p:txBody>
      </p:sp>
      <p:pic>
        <p:nvPicPr>
          <p:cNvPr id="6" name="Picture 6" descr="A screenshot of a social media post&#10;&#10;Description automatically generated">
            <a:extLst>
              <a:ext uri="{FF2B5EF4-FFF2-40B4-BE49-F238E27FC236}">
                <a16:creationId xmlns:a16="http://schemas.microsoft.com/office/drawing/2014/main" id="{EA8F5C6D-AC49-4172-BBA3-DD863EE378C7}"/>
              </a:ext>
            </a:extLst>
          </p:cNvPr>
          <p:cNvPicPr>
            <a:picLocks noChangeAspect="1"/>
          </p:cNvPicPr>
          <p:nvPr/>
        </p:nvPicPr>
        <p:blipFill>
          <a:blip r:embed="rId2"/>
          <a:stretch>
            <a:fillRect/>
          </a:stretch>
        </p:blipFill>
        <p:spPr>
          <a:xfrm>
            <a:off x="5343526" y="945894"/>
            <a:ext cx="3397127" cy="2828582"/>
          </a:xfrm>
          <a:prstGeom prst="rect">
            <a:avLst/>
          </a:prstGeom>
          <a:ln>
            <a:solidFill>
              <a:schemeClr val="tx1">
                <a:lumMod val="50000"/>
                <a:lumOff val="50000"/>
              </a:schemeClr>
            </a:solidFill>
          </a:ln>
        </p:spPr>
      </p:pic>
    </p:spTree>
    <p:extLst>
      <p:ext uri="{BB962C8B-B14F-4D97-AF65-F5344CB8AC3E}">
        <p14:creationId xmlns:p14="http://schemas.microsoft.com/office/powerpoint/2010/main" val="251210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DF842E-E973-4CD4-9805-0E3C314776A7}"/>
              </a:ext>
            </a:extLst>
          </p:cNvPr>
          <p:cNvSpPr>
            <a:spLocks noGrp="1"/>
          </p:cNvSpPr>
          <p:nvPr>
            <p:ph type="body" sz="quarter" idx="11"/>
          </p:nvPr>
        </p:nvSpPr>
        <p:spPr>
          <a:xfrm>
            <a:off x="457200" y="821413"/>
            <a:ext cx="4953367" cy="3115813"/>
          </a:xfrm>
        </p:spPr>
        <p:txBody>
          <a:bodyPr vert="horz" lIns="91440" tIns="45720" rIns="91440" bIns="45720" rtlCol="0" anchor="t">
            <a:noAutofit/>
          </a:bodyPr>
          <a:lstStyle/>
          <a:p>
            <a:r>
              <a:rPr lang="en-US">
                <a:ea typeface="+mn-lt"/>
                <a:cs typeface="+mn-lt"/>
              </a:rPr>
              <a:t>The </a:t>
            </a:r>
            <a:r>
              <a:rPr lang="en-US" b="1">
                <a:ea typeface="+mn-lt"/>
                <a:cs typeface="+mn-lt"/>
              </a:rPr>
              <a:t>Map</a:t>
            </a:r>
            <a:r>
              <a:rPr lang="en-US">
                <a:ea typeface="+mn-lt"/>
                <a:cs typeface="+mn-lt"/>
              </a:rPr>
              <a:t> tab shows an Attraction Map - to not only initially assess associations between individual items but also to clarify extracted rules</a:t>
            </a:r>
            <a:endParaRPr lang="en-US"/>
          </a:p>
          <a:p>
            <a:r>
              <a:rPr lang="en-US">
                <a:ea typeface="+mn-lt"/>
                <a:cs typeface="+mn-lt"/>
              </a:rPr>
              <a:t>The Association Map is a tool in Market Research and displays a graphic representation of the relative distance between individual items</a:t>
            </a:r>
            <a:endParaRPr lang="en-US"/>
          </a:p>
          <a:p>
            <a:pPr lvl="1"/>
            <a:r>
              <a:rPr lang="en-US">
                <a:ea typeface="+mn-lt"/>
                <a:cs typeface="+mn-lt"/>
              </a:rPr>
              <a:t>The closer a group of items are, the more they attract each other, the higher the association and the greater the likelihood they are found in the same basket</a:t>
            </a:r>
            <a:endParaRPr lang="en-US"/>
          </a:p>
          <a:p>
            <a:pPr lvl="1"/>
            <a:r>
              <a:rPr lang="en-US">
                <a:ea typeface="+mn-lt"/>
                <a:cs typeface="+mn-lt"/>
              </a:rPr>
              <a:t>The greater the distance between items, the less likely they are found together, basically they repel</a:t>
            </a:r>
          </a:p>
          <a:p>
            <a:r>
              <a:rPr lang="en-US">
                <a:ea typeface="+mn-lt"/>
                <a:cs typeface="+mn-lt"/>
              </a:rPr>
              <a:t>In this example, among other things:</a:t>
            </a:r>
            <a:endParaRPr lang="en-US"/>
          </a:p>
        </p:txBody>
      </p:sp>
      <p:sp>
        <p:nvSpPr>
          <p:cNvPr id="3" name="Title 2">
            <a:extLst>
              <a:ext uri="{FF2B5EF4-FFF2-40B4-BE49-F238E27FC236}">
                <a16:creationId xmlns:a16="http://schemas.microsoft.com/office/drawing/2014/main" id="{6F5318FA-0891-4B7A-B0F6-5B126E595297}"/>
              </a:ext>
            </a:extLst>
          </p:cNvPr>
          <p:cNvSpPr>
            <a:spLocks noGrp="1"/>
          </p:cNvSpPr>
          <p:nvPr>
            <p:ph type="title"/>
          </p:nvPr>
        </p:nvSpPr>
        <p:spPr/>
        <p:txBody>
          <a:bodyPr/>
          <a:lstStyle/>
          <a:p>
            <a:r>
              <a:rPr lang="en-US">
                <a:latin typeface="Arial"/>
                <a:cs typeface="Arial"/>
              </a:rPr>
              <a:t>Map</a:t>
            </a:r>
            <a:endParaRPr lang="en-US"/>
          </a:p>
        </p:txBody>
      </p:sp>
      <p:sp>
        <p:nvSpPr>
          <p:cNvPr id="4" name="Slide Number Placeholder 3">
            <a:extLst>
              <a:ext uri="{FF2B5EF4-FFF2-40B4-BE49-F238E27FC236}">
                <a16:creationId xmlns:a16="http://schemas.microsoft.com/office/drawing/2014/main" id="{633259FA-A9BF-4B57-9663-6B8C9FBA5507}"/>
              </a:ext>
            </a:extLst>
          </p:cNvPr>
          <p:cNvSpPr>
            <a:spLocks noGrp="1"/>
          </p:cNvSpPr>
          <p:nvPr>
            <p:ph type="sldNum" sz="quarter" idx="10"/>
          </p:nvPr>
        </p:nvSpPr>
        <p:spPr/>
        <p:txBody>
          <a:bodyPr/>
          <a:lstStyle/>
          <a:p>
            <a:fld id="{C51B5984-C094-0A42-BFB6-9F57449A1222}" type="slidenum">
              <a:rPr lang="en-US" dirty="0" smtClean="0"/>
              <a:pPr/>
              <a:t>458</a:t>
            </a:fld>
            <a:endParaRPr lang="en-US"/>
          </a:p>
        </p:txBody>
      </p:sp>
      <p:pic>
        <p:nvPicPr>
          <p:cNvPr id="5" name="Picture 5" descr="A screenshot of a cell phone&#10;&#10;Description automatically generated">
            <a:extLst>
              <a:ext uri="{FF2B5EF4-FFF2-40B4-BE49-F238E27FC236}">
                <a16:creationId xmlns:a16="http://schemas.microsoft.com/office/drawing/2014/main" id="{F3201D86-B6FE-4A40-ACDA-5E47A7D538CF}"/>
              </a:ext>
            </a:extLst>
          </p:cNvPr>
          <p:cNvPicPr>
            <a:picLocks noChangeAspect="1"/>
          </p:cNvPicPr>
          <p:nvPr/>
        </p:nvPicPr>
        <p:blipFill>
          <a:blip r:embed="rId2"/>
          <a:stretch>
            <a:fillRect/>
          </a:stretch>
        </p:blipFill>
        <p:spPr>
          <a:xfrm>
            <a:off x="5623780" y="1251808"/>
            <a:ext cx="3298214" cy="2409084"/>
          </a:xfrm>
          <a:prstGeom prst="rect">
            <a:avLst/>
          </a:prstGeom>
          <a:ln>
            <a:solidFill>
              <a:schemeClr val="tx1">
                <a:lumMod val="50000"/>
                <a:lumOff val="50000"/>
              </a:schemeClr>
            </a:solidFill>
          </a:ln>
        </p:spPr>
      </p:pic>
      <p:sp>
        <p:nvSpPr>
          <p:cNvPr id="9" name="Text Placeholder 1">
            <a:extLst>
              <a:ext uri="{FF2B5EF4-FFF2-40B4-BE49-F238E27FC236}">
                <a16:creationId xmlns:a16="http://schemas.microsoft.com/office/drawing/2014/main" id="{66969073-553D-489B-92A2-C54ECE91928E}"/>
              </a:ext>
            </a:extLst>
          </p:cNvPr>
          <p:cNvSpPr txBox="1">
            <a:spLocks/>
          </p:cNvSpPr>
          <p:nvPr/>
        </p:nvSpPr>
        <p:spPr>
          <a:xfrm>
            <a:off x="457200" y="4036100"/>
            <a:ext cx="8206520" cy="890260"/>
          </a:xfrm>
          <a:prstGeom prst="rect">
            <a:avLst/>
          </a:prstGeom>
        </p:spPr>
        <p:txBody>
          <a:bodyPr vert="horz" lIns="91440" tIns="45720" rIns="91440" bIns="45720" rtlCol="0" anchor="t">
            <a:noAutofit/>
          </a:bodyPr>
          <a:lstStyle>
            <a:lvl1pPr marL="285750" indent="-28575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spcAft>
                <a:spcPts val="600"/>
              </a:spcAft>
              <a:buFont typeface="Arial,Sans-Serif" panose="020B0604020202020204" pitchFamily="34" charset="0"/>
              <a:buChar char="•"/>
            </a:pPr>
            <a:r>
              <a:rPr lang="en-US"/>
              <a:t>FROZEN FOODS, DAIRY, PRODUCE and MEAT are all quite close and attract each other</a:t>
            </a:r>
            <a:endParaRPr lang="en-US">
              <a:latin typeface="+mn-lt"/>
              <a:ea typeface="+mn-lt"/>
              <a:cs typeface="+mn-lt"/>
            </a:endParaRPr>
          </a:p>
          <a:p>
            <a:pPr lvl="1">
              <a:spcAft>
                <a:spcPts val="600"/>
              </a:spcAft>
              <a:buFont typeface="Arial,Sans-Serif" panose="020B0604020202020204" pitchFamily="34" charset="0"/>
              <a:buChar char="•"/>
            </a:pPr>
            <a:r>
              <a:rPr lang="en-US"/>
              <a:t>CANDY and BREAD AND ROLLS do not associate. The same can be said for SODA and COLD CUTS</a:t>
            </a:r>
          </a:p>
        </p:txBody>
      </p:sp>
    </p:spTree>
    <p:extLst>
      <p:ext uri="{BB962C8B-B14F-4D97-AF65-F5344CB8AC3E}">
        <p14:creationId xmlns:p14="http://schemas.microsoft.com/office/powerpoint/2010/main" val="213501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F3D02D-86B9-45AA-8AE7-3FB093B9EA2B}"/>
              </a:ext>
            </a:extLst>
          </p:cNvPr>
          <p:cNvSpPr>
            <a:spLocks noGrp="1"/>
          </p:cNvSpPr>
          <p:nvPr>
            <p:ph type="body" sz="quarter" idx="11"/>
          </p:nvPr>
        </p:nvSpPr>
        <p:spPr>
          <a:xfrm>
            <a:off x="462695" y="942307"/>
            <a:ext cx="8212015" cy="1115564"/>
          </a:xfrm>
        </p:spPr>
        <p:txBody>
          <a:bodyPr vert="horz" lIns="91440" tIns="45720" rIns="91440" bIns="45720" rtlCol="0" anchor="t">
            <a:noAutofit/>
          </a:bodyPr>
          <a:lstStyle/>
          <a:p>
            <a:pPr>
              <a:buFont typeface="Arial,Sans-Serif" panose="020B0604020202020204" pitchFamily="34" charset="0"/>
            </a:pPr>
            <a:r>
              <a:rPr lang="en-US">
                <a:latin typeface="Arial"/>
                <a:cs typeface="Arial"/>
              </a:rPr>
              <a:t>The </a:t>
            </a:r>
            <a:r>
              <a:rPr lang="en-US" b="1">
                <a:latin typeface="Arial"/>
                <a:cs typeface="Arial"/>
              </a:rPr>
              <a:t>Item Sets</a:t>
            </a:r>
            <a:r>
              <a:rPr lang="en-US">
                <a:latin typeface="Arial"/>
                <a:cs typeface="Arial"/>
              </a:rPr>
              <a:t> tab lists the extracted Left Hand of the rule; sorted by </a:t>
            </a:r>
            <a:r>
              <a:rPr lang="en-US" b="1">
                <a:latin typeface="Arial"/>
                <a:cs typeface="Arial"/>
              </a:rPr>
              <a:t>Support</a:t>
            </a:r>
            <a:endParaRPr lang="en-US" b="1"/>
          </a:p>
          <a:p>
            <a:r>
              <a:rPr lang="en-US">
                <a:latin typeface="Arial"/>
                <a:cs typeface="Arial"/>
              </a:rPr>
              <a:t>In this example, DAIRY is the most common Item in the basket followed by PRODUCE and MEAT</a:t>
            </a:r>
          </a:p>
          <a:p>
            <a:r>
              <a:rPr lang="en-US">
                <a:latin typeface="Arial"/>
                <a:cs typeface="Arial"/>
              </a:rPr>
              <a:t>Filtering and sorting capabilities are accessible from the top section to better identify interesting item sets</a:t>
            </a:r>
            <a:endParaRPr lang="en-US"/>
          </a:p>
        </p:txBody>
      </p:sp>
      <p:sp>
        <p:nvSpPr>
          <p:cNvPr id="3" name="Title 2">
            <a:extLst>
              <a:ext uri="{FF2B5EF4-FFF2-40B4-BE49-F238E27FC236}">
                <a16:creationId xmlns:a16="http://schemas.microsoft.com/office/drawing/2014/main" id="{FA1B7CE6-7297-4A2C-8CBD-55C92B6F40AB}"/>
              </a:ext>
            </a:extLst>
          </p:cNvPr>
          <p:cNvSpPr>
            <a:spLocks noGrp="1"/>
          </p:cNvSpPr>
          <p:nvPr>
            <p:ph type="title"/>
          </p:nvPr>
        </p:nvSpPr>
        <p:spPr/>
        <p:txBody>
          <a:bodyPr/>
          <a:lstStyle/>
          <a:p>
            <a:r>
              <a:rPr lang="en-US">
                <a:latin typeface="Arial"/>
                <a:cs typeface="Arial"/>
              </a:rPr>
              <a:t>Item Sets</a:t>
            </a:r>
            <a:endParaRPr lang="en-US"/>
          </a:p>
        </p:txBody>
      </p:sp>
      <p:sp>
        <p:nvSpPr>
          <p:cNvPr id="4" name="Slide Number Placeholder 3">
            <a:extLst>
              <a:ext uri="{FF2B5EF4-FFF2-40B4-BE49-F238E27FC236}">
                <a16:creationId xmlns:a16="http://schemas.microsoft.com/office/drawing/2014/main" id="{DAD8595D-F1F3-4C4C-9A11-E85E0BD4906A}"/>
              </a:ext>
            </a:extLst>
          </p:cNvPr>
          <p:cNvSpPr>
            <a:spLocks noGrp="1"/>
          </p:cNvSpPr>
          <p:nvPr>
            <p:ph type="sldNum" sz="quarter" idx="10"/>
          </p:nvPr>
        </p:nvSpPr>
        <p:spPr/>
        <p:txBody>
          <a:bodyPr/>
          <a:lstStyle/>
          <a:p>
            <a:fld id="{C51B5984-C094-0A42-BFB6-9F57449A1222}" type="slidenum">
              <a:rPr lang="en-US" dirty="0" smtClean="0"/>
              <a:pPr/>
              <a:t>459</a:t>
            </a:fld>
            <a:endParaRPr lang="en-US"/>
          </a:p>
        </p:txBody>
      </p:sp>
      <p:grpSp>
        <p:nvGrpSpPr>
          <p:cNvPr id="7" name="Group 6">
            <a:extLst>
              <a:ext uri="{FF2B5EF4-FFF2-40B4-BE49-F238E27FC236}">
                <a16:creationId xmlns:a16="http://schemas.microsoft.com/office/drawing/2014/main" id="{F696F28F-1ADD-49E2-B2D2-85E55B44E293}"/>
              </a:ext>
            </a:extLst>
          </p:cNvPr>
          <p:cNvGrpSpPr/>
          <p:nvPr/>
        </p:nvGrpSpPr>
        <p:grpSpPr>
          <a:xfrm>
            <a:off x="1117771" y="2240997"/>
            <a:ext cx="6540377" cy="2606709"/>
            <a:chOff x="998501" y="2240997"/>
            <a:chExt cx="6540377" cy="2606709"/>
          </a:xfrm>
        </p:grpSpPr>
        <p:pic>
          <p:nvPicPr>
            <p:cNvPr id="5" name="Picture 5" descr="A screenshot of a cell phone&#10;&#10;Description automatically generated">
              <a:extLst>
                <a:ext uri="{FF2B5EF4-FFF2-40B4-BE49-F238E27FC236}">
                  <a16:creationId xmlns:a16="http://schemas.microsoft.com/office/drawing/2014/main" id="{CED6CC93-CD90-4CF4-8457-741E8059BDF5}"/>
                </a:ext>
              </a:extLst>
            </p:cNvPr>
            <p:cNvPicPr>
              <a:picLocks noChangeAspect="1"/>
            </p:cNvPicPr>
            <p:nvPr/>
          </p:nvPicPr>
          <p:blipFill>
            <a:blip r:embed="rId2"/>
            <a:stretch>
              <a:fillRect/>
            </a:stretch>
          </p:blipFill>
          <p:spPr>
            <a:xfrm>
              <a:off x="998501" y="2240997"/>
              <a:ext cx="6540377" cy="2606709"/>
            </a:xfrm>
            <a:prstGeom prst="rect">
              <a:avLst/>
            </a:prstGeom>
            <a:ln>
              <a:solidFill>
                <a:schemeClr val="tx1">
                  <a:lumMod val="50000"/>
                  <a:lumOff val="50000"/>
                </a:schemeClr>
              </a:solidFill>
            </a:ln>
          </p:spPr>
        </p:pic>
        <p:sp>
          <p:nvSpPr>
            <p:cNvPr id="6" name="Rectangle: Rounded Corners 5">
              <a:extLst>
                <a:ext uri="{FF2B5EF4-FFF2-40B4-BE49-F238E27FC236}">
                  <a16:creationId xmlns:a16="http://schemas.microsoft.com/office/drawing/2014/main" id="{DA3C5CF9-E4CA-48EB-98EA-23747EB63875}"/>
                </a:ext>
              </a:extLst>
            </p:cNvPr>
            <p:cNvSpPr/>
            <p:nvPr/>
          </p:nvSpPr>
          <p:spPr>
            <a:xfrm>
              <a:off x="1086279" y="3182671"/>
              <a:ext cx="6313975" cy="379168"/>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80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8C4E9D-B50C-4752-982E-9F662D720928}"/>
              </a:ext>
            </a:extLst>
          </p:cNvPr>
          <p:cNvSpPr>
            <a:spLocks noGrp="1"/>
          </p:cNvSpPr>
          <p:nvPr>
            <p:ph type="body" sz="quarter" idx="11"/>
          </p:nvPr>
        </p:nvSpPr>
        <p:spPr/>
        <p:txBody>
          <a:bodyPr/>
          <a:lstStyle/>
          <a:p>
            <a:r>
              <a:rPr lang="en-CA"/>
              <a:t>Many data profiling features in Knowledge Studio can be accessed from dataset object</a:t>
            </a:r>
          </a:p>
          <a:p>
            <a:r>
              <a:rPr lang="en-CA"/>
              <a:t>All dataset objects have data profiling features</a:t>
            </a:r>
          </a:p>
          <a:p>
            <a:r>
              <a:rPr lang="en-CA"/>
              <a:t>Features can be accessed by double-clicking on the object from the Workflow canvas</a:t>
            </a:r>
          </a:p>
        </p:txBody>
      </p:sp>
      <p:sp>
        <p:nvSpPr>
          <p:cNvPr id="2" name="Title 1">
            <a:extLst>
              <a:ext uri="{FF2B5EF4-FFF2-40B4-BE49-F238E27FC236}">
                <a16:creationId xmlns:a16="http://schemas.microsoft.com/office/drawing/2014/main" id="{47D0C845-1453-42A0-907D-8278BAD9205B}"/>
              </a:ext>
            </a:extLst>
          </p:cNvPr>
          <p:cNvSpPr>
            <a:spLocks noGrp="1"/>
          </p:cNvSpPr>
          <p:nvPr>
            <p:ph type="title"/>
          </p:nvPr>
        </p:nvSpPr>
        <p:spPr/>
        <p:txBody>
          <a:bodyPr/>
          <a:lstStyle/>
          <a:p>
            <a:r>
              <a:rPr lang="en-CA"/>
              <a:t>Importing Data </a:t>
            </a:r>
          </a:p>
        </p:txBody>
      </p:sp>
      <p:pic>
        <p:nvPicPr>
          <p:cNvPr id="4" name="Picture 3">
            <a:extLst>
              <a:ext uri="{FF2B5EF4-FFF2-40B4-BE49-F238E27FC236}">
                <a16:creationId xmlns:a16="http://schemas.microsoft.com/office/drawing/2014/main" id="{A3DCEAE7-0146-4BE6-AF0F-27814F2637E7}"/>
              </a:ext>
            </a:extLst>
          </p:cNvPr>
          <p:cNvPicPr>
            <a:picLocks noChangeAspect="1"/>
          </p:cNvPicPr>
          <p:nvPr/>
        </p:nvPicPr>
        <p:blipFill>
          <a:blip r:embed="rId3"/>
          <a:stretch>
            <a:fillRect/>
          </a:stretch>
        </p:blipFill>
        <p:spPr>
          <a:xfrm>
            <a:off x="2258677" y="2571750"/>
            <a:ext cx="3038475" cy="1543050"/>
          </a:xfrm>
          <a:prstGeom prst="rect">
            <a:avLst/>
          </a:prstGeom>
        </p:spPr>
      </p:pic>
    </p:spTree>
    <p:custDataLst>
      <p:tags r:id="rId1"/>
    </p:custDataLst>
    <p:extLst>
      <p:ext uri="{BB962C8B-B14F-4D97-AF65-F5344CB8AC3E}">
        <p14:creationId xmlns:p14="http://schemas.microsoft.com/office/powerpoint/2010/main" val="113216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55BD46-0CB2-455D-8567-4ADC6849CF39}"/>
              </a:ext>
            </a:extLst>
          </p:cNvPr>
          <p:cNvSpPr>
            <a:spLocks noGrp="1"/>
          </p:cNvSpPr>
          <p:nvPr>
            <p:ph type="body" sz="quarter" idx="11"/>
          </p:nvPr>
        </p:nvSpPr>
        <p:spPr>
          <a:xfrm>
            <a:off x="457200" y="880856"/>
            <a:ext cx="8355081" cy="1427881"/>
          </a:xfrm>
        </p:spPr>
        <p:txBody>
          <a:bodyPr vert="horz" lIns="91440" tIns="45720" rIns="91440" bIns="45720" rtlCol="0" anchor="t">
            <a:noAutofit/>
          </a:bodyPr>
          <a:lstStyle/>
          <a:p>
            <a:r>
              <a:rPr lang="en-US">
                <a:ea typeface="+mn-lt"/>
                <a:cs typeface="+mn-lt"/>
              </a:rPr>
              <a:t>The </a:t>
            </a:r>
            <a:r>
              <a:rPr lang="en-US" b="1">
                <a:ea typeface="+mn-lt"/>
                <a:cs typeface="+mn-lt"/>
              </a:rPr>
              <a:t>Rules</a:t>
            </a:r>
            <a:r>
              <a:rPr lang="en-US">
                <a:ea typeface="+mn-lt"/>
                <a:cs typeface="+mn-lt"/>
              </a:rPr>
              <a:t> tab contains the extracted association rules with associated statistics; sorted by </a:t>
            </a:r>
            <a:r>
              <a:rPr lang="en-US" b="1">
                <a:ea typeface="+mn-lt"/>
                <a:cs typeface="+mn-lt"/>
              </a:rPr>
              <a:t>Lift</a:t>
            </a:r>
          </a:p>
          <a:p>
            <a:r>
              <a:rPr lang="en-US">
                <a:ea typeface="+mn-lt"/>
                <a:cs typeface="+mn-lt"/>
              </a:rPr>
              <a:t>Sorting and filtering is provided in the Rules tab</a:t>
            </a:r>
          </a:p>
          <a:p>
            <a:pPr lvl="1"/>
            <a:r>
              <a:rPr lang="en-US">
                <a:latin typeface="Arial"/>
                <a:ea typeface="+mn-lt"/>
                <a:cs typeface="+mn-lt"/>
              </a:rPr>
              <a:t>Note the </a:t>
            </a:r>
            <a:r>
              <a:rPr lang="en-US" b="1">
                <a:latin typeface="Arial"/>
                <a:ea typeface="+mn-lt"/>
                <a:cs typeface="+mn-lt"/>
              </a:rPr>
              <a:t>Max</a:t>
            </a:r>
            <a:r>
              <a:rPr lang="en-US">
                <a:latin typeface="Arial"/>
                <a:ea typeface="+mn-lt"/>
                <a:cs typeface="+mn-lt"/>
              </a:rPr>
              <a:t> number of items in LHS which is equal to what was provided at the MBA wizard</a:t>
            </a:r>
            <a:endParaRPr lang="en-US">
              <a:ea typeface="+mn-lt"/>
              <a:cs typeface="+mn-lt"/>
            </a:endParaRPr>
          </a:p>
          <a:p>
            <a:r>
              <a:rPr lang="en-US">
                <a:ea typeface="+mn-lt"/>
                <a:cs typeface="+mn-lt"/>
              </a:rPr>
              <a:t>There is an additional column; Deploy, this allows for easy selection of rules for deployment (will be discussed shortly)</a:t>
            </a:r>
            <a:endParaRPr lang="en-US"/>
          </a:p>
        </p:txBody>
      </p:sp>
      <p:sp>
        <p:nvSpPr>
          <p:cNvPr id="3" name="Title 2">
            <a:extLst>
              <a:ext uri="{FF2B5EF4-FFF2-40B4-BE49-F238E27FC236}">
                <a16:creationId xmlns:a16="http://schemas.microsoft.com/office/drawing/2014/main" id="{F18CE0BF-58DD-47BB-AD22-EC6BDF3ABD73}"/>
              </a:ext>
            </a:extLst>
          </p:cNvPr>
          <p:cNvSpPr>
            <a:spLocks noGrp="1"/>
          </p:cNvSpPr>
          <p:nvPr>
            <p:ph type="title"/>
          </p:nvPr>
        </p:nvSpPr>
        <p:spPr/>
        <p:txBody>
          <a:bodyPr/>
          <a:lstStyle/>
          <a:p>
            <a:r>
              <a:rPr lang="en-US"/>
              <a:t>Rules</a:t>
            </a:r>
          </a:p>
        </p:txBody>
      </p:sp>
      <p:sp>
        <p:nvSpPr>
          <p:cNvPr id="4" name="Slide Number Placeholder 3">
            <a:extLst>
              <a:ext uri="{FF2B5EF4-FFF2-40B4-BE49-F238E27FC236}">
                <a16:creationId xmlns:a16="http://schemas.microsoft.com/office/drawing/2014/main" id="{71158D1B-A81C-4FB3-ACD4-3B4D310F9C31}"/>
              </a:ext>
            </a:extLst>
          </p:cNvPr>
          <p:cNvSpPr>
            <a:spLocks noGrp="1"/>
          </p:cNvSpPr>
          <p:nvPr>
            <p:ph type="sldNum" sz="quarter" idx="10"/>
          </p:nvPr>
        </p:nvSpPr>
        <p:spPr/>
        <p:txBody>
          <a:bodyPr/>
          <a:lstStyle/>
          <a:p>
            <a:fld id="{C51B5984-C094-0A42-BFB6-9F57449A1222}" type="slidenum">
              <a:rPr lang="en-US" dirty="0" smtClean="0"/>
              <a:pPr/>
              <a:t>460</a:t>
            </a:fld>
            <a:endParaRPr lang="en-US"/>
          </a:p>
        </p:txBody>
      </p:sp>
      <p:grpSp>
        <p:nvGrpSpPr>
          <p:cNvPr id="8" name="Group 7">
            <a:extLst>
              <a:ext uri="{FF2B5EF4-FFF2-40B4-BE49-F238E27FC236}">
                <a16:creationId xmlns:a16="http://schemas.microsoft.com/office/drawing/2014/main" id="{BB2629CF-EB6F-4CD6-88FE-F9FEB77298C4}"/>
              </a:ext>
            </a:extLst>
          </p:cNvPr>
          <p:cNvGrpSpPr/>
          <p:nvPr/>
        </p:nvGrpSpPr>
        <p:grpSpPr>
          <a:xfrm>
            <a:off x="1266618" y="2451437"/>
            <a:ext cx="6348046" cy="2529778"/>
            <a:chOff x="1266618" y="2451437"/>
            <a:chExt cx="6348046" cy="2529778"/>
          </a:xfrm>
        </p:grpSpPr>
        <p:pic>
          <p:nvPicPr>
            <p:cNvPr id="5" name="Picture 5" descr="A screenshot of a cell phone&#10;&#10;Description automatically generated">
              <a:extLst>
                <a:ext uri="{FF2B5EF4-FFF2-40B4-BE49-F238E27FC236}">
                  <a16:creationId xmlns:a16="http://schemas.microsoft.com/office/drawing/2014/main" id="{4A382F6F-46C9-4AD3-B18A-A51D4E75364E}"/>
                </a:ext>
              </a:extLst>
            </p:cNvPr>
            <p:cNvPicPr>
              <a:picLocks noChangeAspect="1"/>
            </p:cNvPicPr>
            <p:nvPr/>
          </p:nvPicPr>
          <p:blipFill>
            <a:blip r:embed="rId2"/>
            <a:stretch>
              <a:fillRect/>
            </a:stretch>
          </p:blipFill>
          <p:spPr>
            <a:xfrm>
              <a:off x="1266618" y="2451437"/>
              <a:ext cx="6348046" cy="2529778"/>
            </a:xfrm>
            <a:prstGeom prst="rect">
              <a:avLst/>
            </a:prstGeom>
            <a:ln>
              <a:solidFill>
                <a:schemeClr val="tx1">
                  <a:lumMod val="50000"/>
                  <a:lumOff val="50000"/>
                </a:schemeClr>
              </a:solidFill>
            </a:ln>
          </p:spPr>
        </p:pic>
        <p:sp>
          <p:nvSpPr>
            <p:cNvPr id="7" name="Rectangle: Rounded Corners 6">
              <a:extLst>
                <a:ext uri="{FF2B5EF4-FFF2-40B4-BE49-F238E27FC236}">
                  <a16:creationId xmlns:a16="http://schemas.microsoft.com/office/drawing/2014/main" id="{866EABA7-6890-4DE0-BA52-5F98E3E19648}"/>
                </a:ext>
              </a:extLst>
            </p:cNvPr>
            <p:cNvSpPr/>
            <p:nvPr/>
          </p:nvSpPr>
          <p:spPr>
            <a:xfrm>
              <a:off x="7134240" y="3426179"/>
              <a:ext cx="345529" cy="1452594"/>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54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DBAF31-9E4C-4467-872B-0C3827A8AA60}"/>
              </a:ext>
            </a:extLst>
          </p:cNvPr>
          <p:cNvSpPr>
            <a:spLocks noGrp="1"/>
          </p:cNvSpPr>
          <p:nvPr>
            <p:ph type="body" sz="quarter" idx="11"/>
          </p:nvPr>
        </p:nvSpPr>
        <p:spPr>
          <a:xfrm>
            <a:off x="457200" y="975278"/>
            <a:ext cx="5376498" cy="3445524"/>
          </a:xfrm>
        </p:spPr>
        <p:txBody>
          <a:bodyPr vert="horz" lIns="91440" tIns="45720" rIns="91440" bIns="45720" rtlCol="0" anchor="t">
            <a:noAutofit/>
          </a:bodyPr>
          <a:lstStyle/>
          <a:p>
            <a:r>
              <a:rPr lang="en-US">
                <a:ea typeface="+mn-lt"/>
                <a:cs typeface="+mn-lt"/>
              </a:rPr>
              <a:t>Further investigation is possible through charts available from the Charts tab</a:t>
            </a:r>
            <a:endParaRPr lang="en-US"/>
          </a:p>
          <a:p>
            <a:pPr lvl="1"/>
            <a:r>
              <a:rPr lang="en-US">
                <a:latin typeface="Arial"/>
                <a:ea typeface="+mn-lt"/>
                <a:cs typeface="+mn-lt"/>
              </a:rPr>
              <a:t>Charts are added or removed using the associated icon from the task bar</a:t>
            </a:r>
          </a:p>
          <a:p>
            <a:pPr marL="228600" lvl="1" indent="0">
              <a:buNone/>
            </a:pPr>
            <a:endParaRPr lang="en-US">
              <a:ea typeface="+mn-lt"/>
              <a:cs typeface="+mn-lt"/>
            </a:endParaRPr>
          </a:p>
          <a:p>
            <a:r>
              <a:rPr lang="en-US">
                <a:ea typeface="+mn-lt"/>
                <a:cs typeface="+mn-lt"/>
              </a:rPr>
              <a:t>Two types of chart are available:</a:t>
            </a:r>
            <a:endParaRPr lang="en-US"/>
          </a:p>
          <a:p>
            <a:pPr lvl="1"/>
            <a:r>
              <a:rPr lang="en-US">
                <a:latin typeface="Arial"/>
                <a:ea typeface="+mn-lt"/>
                <a:cs typeface="+mn-lt"/>
              </a:rPr>
              <a:t>Association Rank</a:t>
            </a:r>
            <a:endParaRPr lang="en-US"/>
          </a:p>
          <a:p>
            <a:pPr lvl="1"/>
            <a:r>
              <a:rPr lang="en-US">
                <a:latin typeface="Arial"/>
                <a:ea typeface="+mn-lt"/>
                <a:cs typeface="+mn-lt"/>
              </a:rPr>
              <a:t>Rule Comparison</a:t>
            </a:r>
          </a:p>
          <a:p>
            <a:r>
              <a:rPr lang="en-US">
                <a:latin typeface="Arial"/>
                <a:ea typeface="+mn-lt"/>
                <a:cs typeface="+mn-lt"/>
              </a:rPr>
              <a:t>Options are available to specify a name and the chart type</a:t>
            </a:r>
          </a:p>
        </p:txBody>
      </p:sp>
      <p:sp>
        <p:nvSpPr>
          <p:cNvPr id="3" name="Title 2">
            <a:extLst>
              <a:ext uri="{FF2B5EF4-FFF2-40B4-BE49-F238E27FC236}">
                <a16:creationId xmlns:a16="http://schemas.microsoft.com/office/drawing/2014/main" id="{B5CC78CA-099D-4EF5-84A4-F05BED620DD1}"/>
              </a:ext>
            </a:extLst>
          </p:cNvPr>
          <p:cNvSpPr>
            <a:spLocks noGrp="1"/>
          </p:cNvSpPr>
          <p:nvPr>
            <p:ph type="title"/>
          </p:nvPr>
        </p:nvSpPr>
        <p:spPr/>
        <p:txBody>
          <a:bodyPr/>
          <a:lstStyle/>
          <a:p>
            <a:r>
              <a:rPr lang="en-US"/>
              <a:t>Charts</a:t>
            </a:r>
          </a:p>
        </p:txBody>
      </p:sp>
      <p:sp>
        <p:nvSpPr>
          <p:cNvPr id="4" name="Slide Number Placeholder 3">
            <a:extLst>
              <a:ext uri="{FF2B5EF4-FFF2-40B4-BE49-F238E27FC236}">
                <a16:creationId xmlns:a16="http://schemas.microsoft.com/office/drawing/2014/main" id="{9AF13277-FD95-45D2-8EC9-E09320784301}"/>
              </a:ext>
            </a:extLst>
          </p:cNvPr>
          <p:cNvSpPr>
            <a:spLocks noGrp="1"/>
          </p:cNvSpPr>
          <p:nvPr>
            <p:ph type="sldNum" sz="quarter" idx="10"/>
          </p:nvPr>
        </p:nvSpPr>
        <p:spPr/>
        <p:txBody>
          <a:bodyPr/>
          <a:lstStyle/>
          <a:p>
            <a:fld id="{C51B5984-C094-0A42-BFB6-9F57449A1222}" type="slidenum">
              <a:rPr lang="en-US" dirty="0" smtClean="0"/>
              <a:pPr/>
              <a:t>461</a:t>
            </a:fld>
            <a:endParaRPr lang="en-US"/>
          </a:p>
        </p:txBody>
      </p:sp>
      <p:pic>
        <p:nvPicPr>
          <p:cNvPr id="5" name="Picture 5" descr="A screenshot of a cell phone&#10;&#10;Description automatically generated">
            <a:extLst>
              <a:ext uri="{FF2B5EF4-FFF2-40B4-BE49-F238E27FC236}">
                <a16:creationId xmlns:a16="http://schemas.microsoft.com/office/drawing/2014/main" id="{47F1D9A2-514D-4751-AB38-EF73D44F37EA}"/>
              </a:ext>
            </a:extLst>
          </p:cNvPr>
          <p:cNvPicPr>
            <a:picLocks noChangeAspect="1"/>
          </p:cNvPicPr>
          <p:nvPr/>
        </p:nvPicPr>
        <p:blipFill>
          <a:blip r:embed="rId2"/>
          <a:stretch>
            <a:fillRect/>
          </a:stretch>
        </p:blipFill>
        <p:spPr>
          <a:xfrm>
            <a:off x="5997453" y="2384760"/>
            <a:ext cx="2743200" cy="1934615"/>
          </a:xfrm>
          <a:prstGeom prst="rect">
            <a:avLst/>
          </a:prstGeom>
          <a:ln>
            <a:solidFill>
              <a:schemeClr val="tx1">
                <a:lumMod val="50000"/>
                <a:lumOff val="50000"/>
              </a:schemeClr>
            </a:solidFill>
          </a:ln>
        </p:spPr>
      </p:pic>
      <p:grpSp>
        <p:nvGrpSpPr>
          <p:cNvPr id="7" name="Group 6">
            <a:extLst>
              <a:ext uri="{FF2B5EF4-FFF2-40B4-BE49-F238E27FC236}">
                <a16:creationId xmlns:a16="http://schemas.microsoft.com/office/drawing/2014/main" id="{CBB62837-E377-4D8D-9936-9D8E718AEC00}"/>
              </a:ext>
            </a:extLst>
          </p:cNvPr>
          <p:cNvGrpSpPr/>
          <p:nvPr/>
        </p:nvGrpSpPr>
        <p:grpSpPr>
          <a:xfrm>
            <a:off x="5898540" y="1099738"/>
            <a:ext cx="2935531" cy="894317"/>
            <a:chOff x="5898540" y="1099738"/>
            <a:chExt cx="2935531" cy="894317"/>
          </a:xfrm>
        </p:grpSpPr>
        <p:pic>
          <p:nvPicPr>
            <p:cNvPr id="6" name="Picture 6" descr="A screenshot of a cell phone&#10;&#10;Description automatically generated">
              <a:extLst>
                <a:ext uri="{FF2B5EF4-FFF2-40B4-BE49-F238E27FC236}">
                  <a16:creationId xmlns:a16="http://schemas.microsoft.com/office/drawing/2014/main" id="{4F27A389-C9BD-4F78-AE98-30366848588F}"/>
                </a:ext>
              </a:extLst>
            </p:cNvPr>
            <p:cNvPicPr>
              <a:picLocks noChangeAspect="1"/>
            </p:cNvPicPr>
            <p:nvPr/>
          </p:nvPicPr>
          <p:blipFill>
            <a:blip r:embed="rId3"/>
            <a:stretch>
              <a:fillRect/>
            </a:stretch>
          </p:blipFill>
          <p:spPr>
            <a:xfrm>
              <a:off x="5898540" y="1099738"/>
              <a:ext cx="2935531" cy="894317"/>
            </a:xfrm>
            <a:prstGeom prst="rect">
              <a:avLst/>
            </a:prstGeom>
            <a:ln>
              <a:solidFill>
                <a:schemeClr val="tx1">
                  <a:lumMod val="50000"/>
                  <a:lumOff val="50000"/>
                </a:schemeClr>
              </a:solidFill>
            </a:ln>
          </p:spPr>
        </p:pic>
        <p:sp>
          <p:nvSpPr>
            <p:cNvPr id="8" name="Rectangle: Rounded Corners 7">
              <a:extLst>
                <a:ext uri="{FF2B5EF4-FFF2-40B4-BE49-F238E27FC236}">
                  <a16:creationId xmlns:a16="http://schemas.microsoft.com/office/drawing/2014/main" id="{7D049DB8-1E01-4AED-98CA-FC7BEECA4BFD}"/>
                </a:ext>
              </a:extLst>
            </p:cNvPr>
            <p:cNvSpPr/>
            <p:nvPr/>
          </p:nvSpPr>
          <p:spPr>
            <a:xfrm>
              <a:off x="7854110" y="1184140"/>
              <a:ext cx="609298" cy="155730"/>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934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E0BA2E-62AA-427E-A083-E5785D78929B}"/>
              </a:ext>
            </a:extLst>
          </p:cNvPr>
          <p:cNvSpPr>
            <a:spLocks noGrp="1"/>
          </p:cNvSpPr>
          <p:nvPr>
            <p:ph type="body" sz="quarter" idx="11"/>
          </p:nvPr>
        </p:nvSpPr>
        <p:spPr>
          <a:xfrm>
            <a:off x="487017" y="846069"/>
            <a:ext cx="4979504" cy="3445524"/>
          </a:xfrm>
        </p:spPr>
        <p:txBody>
          <a:bodyPr vert="horz" lIns="91440" tIns="45720" rIns="91440" bIns="45720" rtlCol="0" anchor="t">
            <a:noAutofit/>
          </a:bodyPr>
          <a:lstStyle/>
          <a:p>
            <a:r>
              <a:rPr lang="en-US">
                <a:cs typeface="Arial"/>
              </a:rPr>
              <a:t>To identify items strongly associated with one or more selected items, in the form of a bar chart</a:t>
            </a:r>
            <a:endParaRPr lang="en-US"/>
          </a:p>
          <a:p>
            <a:r>
              <a:rPr lang="en-US">
                <a:ea typeface="+mn-lt"/>
                <a:cs typeface="+mn-lt"/>
              </a:rPr>
              <a:t>More than one item can be chosen through the </a:t>
            </a:r>
            <a:r>
              <a:rPr lang="en-US" b="1">
                <a:ea typeface="+mn-lt"/>
                <a:cs typeface="+mn-lt"/>
              </a:rPr>
              <a:t>Main Item List</a:t>
            </a:r>
            <a:endParaRPr lang="en-US">
              <a:ea typeface="+mn-lt"/>
              <a:cs typeface="+mn-lt"/>
            </a:endParaRPr>
          </a:p>
          <a:p>
            <a:r>
              <a:rPr lang="en-US">
                <a:ea typeface="+mn-lt"/>
                <a:cs typeface="+mn-lt"/>
              </a:rPr>
              <a:t>The Y axis can display </a:t>
            </a:r>
            <a:r>
              <a:rPr lang="en-US" i="1">
                <a:ea typeface="+mn-lt"/>
                <a:cs typeface="+mn-lt"/>
              </a:rPr>
              <a:t>Lift</a:t>
            </a:r>
            <a:r>
              <a:rPr lang="en-US">
                <a:ea typeface="+mn-lt"/>
                <a:cs typeface="+mn-lt"/>
              </a:rPr>
              <a:t>, </a:t>
            </a:r>
            <a:r>
              <a:rPr lang="en-US" i="1">
                <a:ea typeface="+mn-lt"/>
                <a:cs typeface="+mn-lt"/>
              </a:rPr>
              <a:t>Support</a:t>
            </a:r>
            <a:r>
              <a:rPr lang="en-US">
                <a:ea typeface="+mn-lt"/>
                <a:cs typeface="+mn-lt"/>
              </a:rPr>
              <a:t> or </a:t>
            </a:r>
            <a:r>
              <a:rPr lang="en-US" i="1">
                <a:ea typeface="+mn-lt"/>
                <a:cs typeface="+mn-lt"/>
              </a:rPr>
              <a:t>Confidence</a:t>
            </a:r>
            <a:r>
              <a:rPr lang="en-US">
                <a:ea typeface="+mn-lt"/>
                <a:cs typeface="+mn-lt"/>
              </a:rPr>
              <a:t> statistics </a:t>
            </a:r>
            <a:endParaRPr lang="en-US">
              <a:ea typeface="+mn-lt"/>
            </a:endParaRPr>
          </a:p>
          <a:p>
            <a:r>
              <a:rPr lang="en-US">
                <a:ea typeface="+mn-lt"/>
                <a:cs typeface="+mn-lt"/>
              </a:rPr>
              <a:t>Limitations can be put on the maximum number of items to display on the X axis</a:t>
            </a:r>
            <a:endParaRPr lang="en-US">
              <a:ea typeface="+mn-lt"/>
            </a:endParaRPr>
          </a:p>
          <a:p>
            <a:r>
              <a:rPr lang="en-US">
                <a:cs typeface="Arial"/>
              </a:rPr>
              <a:t>Click </a:t>
            </a:r>
            <a:r>
              <a:rPr lang="en-US" b="1">
                <a:cs typeface="Arial"/>
              </a:rPr>
              <a:t>Finish</a:t>
            </a:r>
            <a:r>
              <a:rPr lang="en-US">
                <a:cs typeface="Arial"/>
              </a:rPr>
              <a:t> to create the chart</a:t>
            </a:r>
          </a:p>
          <a:p>
            <a:r>
              <a:rPr lang="en-US">
                <a:ea typeface="+mn-lt"/>
                <a:cs typeface="+mn-lt"/>
              </a:rPr>
              <a:t>For each x-axis item, if the bars are above the reference point for item independence; the red line, then there is an association, if the bar is below the red line, the items repel</a:t>
            </a:r>
            <a:endParaRPr lang="en-US"/>
          </a:p>
          <a:p>
            <a:r>
              <a:rPr lang="en-US">
                <a:ea typeface="+mn-lt"/>
                <a:cs typeface="+mn-lt"/>
              </a:rPr>
              <a:t>For the item COLD CUTS, the model has identified MEAT, PRODUCE and DIARY. As these items are above the red line, they each associate with COLD CUTS</a:t>
            </a:r>
            <a:endParaRPr lang="en-US"/>
          </a:p>
          <a:p>
            <a:endParaRPr lang="en-US" b="1"/>
          </a:p>
        </p:txBody>
      </p:sp>
      <p:sp>
        <p:nvSpPr>
          <p:cNvPr id="3" name="Title 2">
            <a:extLst>
              <a:ext uri="{FF2B5EF4-FFF2-40B4-BE49-F238E27FC236}">
                <a16:creationId xmlns:a16="http://schemas.microsoft.com/office/drawing/2014/main" id="{C06D1076-6877-40CD-80C3-BF9155A9D93E}"/>
              </a:ext>
            </a:extLst>
          </p:cNvPr>
          <p:cNvSpPr>
            <a:spLocks noGrp="1"/>
          </p:cNvSpPr>
          <p:nvPr>
            <p:ph type="title"/>
          </p:nvPr>
        </p:nvSpPr>
        <p:spPr/>
        <p:txBody>
          <a:bodyPr/>
          <a:lstStyle/>
          <a:p>
            <a:r>
              <a:rPr lang="en-US">
                <a:latin typeface="Arial"/>
                <a:cs typeface="Arial"/>
              </a:rPr>
              <a:t>Association Rank Chart</a:t>
            </a:r>
            <a:endParaRPr lang="en-US"/>
          </a:p>
        </p:txBody>
      </p:sp>
      <p:sp>
        <p:nvSpPr>
          <p:cNvPr id="4" name="Slide Number Placeholder 3">
            <a:extLst>
              <a:ext uri="{FF2B5EF4-FFF2-40B4-BE49-F238E27FC236}">
                <a16:creationId xmlns:a16="http://schemas.microsoft.com/office/drawing/2014/main" id="{2DE72729-E44B-4885-8073-3C1F4DB0ABA7}"/>
              </a:ext>
            </a:extLst>
          </p:cNvPr>
          <p:cNvSpPr>
            <a:spLocks noGrp="1"/>
          </p:cNvSpPr>
          <p:nvPr>
            <p:ph type="sldNum" sz="quarter" idx="10"/>
          </p:nvPr>
        </p:nvSpPr>
        <p:spPr/>
        <p:txBody>
          <a:bodyPr/>
          <a:lstStyle/>
          <a:p>
            <a:fld id="{C51B5984-C094-0A42-BFB6-9F57449A1222}" type="slidenum">
              <a:rPr lang="en-US" dirty="0" smtClean="0"/>
              <a:pPr/>
              <a:t>462</a:t>
            </a:fld>
            <a:endParaRPr lang="en-US"/>
          </a:p>
        </p:txBody>
      </p:sp>
      <p:pic>
        <p:nvPicPr>
          <p:cNvPr id="6" name="Picture 6" descr="A screenshot of a cell phone&#10;&#10;Description automatically generated">
            <a:extLst>
              <a:ext uri="{FF2B5EF4-FFF2-40B4-BE49-F238E27FC236}">
                <a16:creationId xmlns:a16="http://schemas.microsoft.com/office/drawing/2014/main" id="{ACFE96C7-125C-47DA-94B3-AA4B25A6A1E5}"/>
              </a:ext>
            </a:extLst>
          </p:cNvPr>
          <p:cNvPicPr>
            <a:picLocks noChangeAspect="1"/>
          </p:cNvPicPr>
          <p:nvPr/>
        </p:nvPicPr>
        <p:blipFill>
          <a:blip r:embed="rId2"/>
          <a:stretch>
            <a:fillRect/>
          </a:stretch>
        </p:blipFill>
        <p:spPr>
          <a:xfrm>
            <a:off x="5784574" y="550894"/>
            <a:ext cx="2295940" cy="1621533"/>
          </a:xfrm>
          <a:prstGeom prst="rect">
            <a:avLst/>
          </a:prstGeom>
          <a:ln>
            <a:solidFill>
              <a:schemeClr val="tx1">
                <a:lumMod val="50000"/>
                <a:lumOff val="50000"/>
              </a:schemeClr>
            </a:solidFill>
          </a:ln>
        </p:spPr>
      </p:pic>
      <p:pic>
        <p:nvPicPr>
          <p:cNvPr id="7" name="Picture 7" descr="A screenshot of a cell phone&#10;&#10;Description automatically generated">
            <a:extLst>
              <a:ext uri="{FF2B5EF4-FFF2-40B4-BE49-F238E27FC236}">
                <a16:creationId xmlns:a16="http://schemas.microsoft.com/office/drawing/2014/main" id="{23565092-9AFE-4B11-9951-1493FF5A2DA5}"/>
              </a:ext>
            </a:extLst>
          </p:cNvPr>
          <p:cNvPicPr>
            <a:picLocks noChangeAspect="1"/>
          </p:cNvPicPr>
          <p:nvPr/>
        </p:nvPicPr>
        <p:blipFill>
          <a:blip r:embed="rId3"/>
          <a:stretch>
            <a:fillRect/>
          </a:stretch>
        </p:blipFill>
        <p:spPr>
          <a:xfrm>
            <a:off x="7220776" y="2207552"/>
            <a:ext cx="1570384" cy="1001723"/>
          </a:xfrm>
          <a:prstGeom prst="rect">
            <a:avLst/>
          </a:prstGeom>
          <a:ln>
            <a:solidFill>
              <a:schemeClr val="tx1">
                <a:lumMod val="50000"/>
                <a:lumOff val="50000"/>
              </a:schemeClr>
            </a:solidFill>
          </a:ln>
        </p:spPr>
      </p:pic>
      <p:pic>
        <p:nvPicPr>
          <p:cNvPr id="8" name="Picture 8" descr="A screenshot of a cell phone&#10;&#10;Description automatically generated">
            <a:extLst>
              <a:ext uri="{FF2B5EF4-FFF2-40B4-BE49-F238E27FC236}">
                <a16:creationId xmlns:a16="http://schemas.microsoft.com/office/drawing/2014/main" id="{B38CBB8D-517B-4A43-AFB5-EB7871375B00}"/>
              </a:ext>
            </a:extLst>
          </p:cNvPr>
          <p:cNvPicPr>
            <a:picLocks noChangeAspect="1"/>
          </p:cNvPicPr>
          <p:nvPr/>
        </p:nvPicPr>
        <p:blipFill>
          <a:blip r:embed="rId4"/>
          <a:stretch>
            <a:fillRect/>
          </a:stretch>
        </p:blipFill>
        <p:spPr>
          <a:xfrm>
            <a:off x="5784574" y="3261223"/>
            <a:ext cx="2295939" cy="1488493"/>
          </a:xfrm>
          <a:prstGeom prst="rect">
            <a:avLst/>
          </a:prstGeom>
          <a:ln>
            <a:solidFill>
              <a:schemeClr val="tx1">
                <a:lumMod val="50000"/>
                <a:lumOff val="50000"/>
              </a:schemeClr>
            </a:solidFill>
          </a:ln>
        </p:spPr>
      </p:pic>
    </p:spTree>
    <p:extLst>
      <p:ext uri="{BB962C8B-B14F-4D97-AF65-F5344CB8AC3E}">
        <p14:creationId xmlns:p14="http://schemas.microsoft.com/office/powerpoint/2010/main" val="241308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5CA406-7FBE-4E4C-8301-259CB2741D9B}"/>
              </a:ext>
            </a:extLst>
          </p:cNvPr>
          <p:cNvSpPr>
            <a:spLocks noGrp="1"/>
          </p:cNvSpPr>
          <p:nvPr>
            <p:ph type="body" sz="quarter" idx="11"/>
          </p:nvPr>
        </p:nvSpPr>
        <p:spPr>
          <a:xfrm>
            <a:off x="457200" y="900735"/>
            <a:ext cx="5363403" cy="3445524"/>
          </a:xfrm>
        </p:spPr>
        <p:txBody>
          <a:bodyPr vert="horz" lIns="91440" tIns="45720" rIns="91440" bIns="45720" rtlCol="0" anchor="t">
            <a:noAutofit/>
          </a:bodyPr>
          <a:lstStyle/>
          <a:p>
            <a:pPr>
              <a:spcAft>
                <a:spcPts val="300"/>
              </a:spcAft>
            </a:pPr>
            <a:r>
              <a:rPr lang="en-US">
                <a:ea typeface="+mn-lt"/>
                <a:cs typeface="+mn-lt"/>
              </a:rPr>
              <a:t>Rule Comparison charts produce a bubble chart to compare rules. Options are available to:</a:t>
            </a:r>
            <a:endParaRPr lang="en-US"/>
          </a:p>
          <a:p>
            <a:pPr lvl="1">
              <a:spcAft>
                <a:spcPts val="300"/>
              </a:spcAft>
            </a:pPr>
            <a:r>
              <a:rPr lang="en-US">
                <a:latin typeface="Arial"/>
                <a:ea typeface="+mn-lt"/>
                <a:cs typeface="+mn-lt"/>
              </a:rPr>
              <a:t>Illustrate the </a:t>
            </a:r>
            <a:r>
              <a:rPr lang="en-US" i="1">
                <a:latin typeface="Arial"/>
                <a:ea typeface="+mn-lt"/>
                <a:cs typeface="+mn-lt"/>
              </a:rPr>
              <a:t>Lift </a:t>
            </a:r>
            <a:r>
              <a:rPr lang="en-US">
                <a:latin typeface="Arial"/>
                <a:ea typeface="+mn-lt"/>
                <a:cs typeface="+mn-lt"/>
              </a:rPr>
              <a:t>or </a:t>
            </a:r>
            <a:r>
              <a:rPr lang="en-US" i="1">
                <a:latin typeface="Arial"/>
                <a:ea typeface="+mn-lt"/>
                <a:cs typeface="+mn-lt"/>
              </a:rPr>
              <a:t>Confidence</a:t>
            </a:r>
            <a:r>
              <a:rPr lang="en-US">
                <a:latin typeface="Arial"/>
                <a:ea typeface="+mn-lt"/>
                <a:cs typeface="+mn-lt"/>
              </a:rPr>
              <a:t> statistics, and provide a minimum threshold for appearance on the graph</a:t>
            </a:r>
          </a:p>
          <a:p>
            <a:pPr lvl="1">
              <a:spcAft>
                <a:spcPts val="300"/>
              </a:spcAft>
            </a:pPr>
            <a:r>
              <a:rPr lang="en-US">
                <a:latin typeface="Arial"/>
                <a:ea typeface="+mn-lt"/>
                <a:cs typeface="+mn-lt"/>
              </a:rPr>
              <a:t>Max no. items in </a:t>
            </a:r>
            <a:r>
              <a:rPr lang="en-US" b="1">
                <a:latin typeface="Arial"/>
                <a:ea typeface="+mn-lt"/>
                <a:cs typeface="+mn-lt"/>
              </a:rPr>
              <a:t>Left Hand</a:t>
            </a:r>
            <a:r>
              <a:rPr lang="en-US">
                <a:latin typeface="Arial"/>
                <a:ea typeface="+mn-lt"/>
                <a:cs typeface="+mn-lt"/>
              </a:rPr>
              <a:t> of the rule</a:t>
            </a:r>
          </a:p>
          <a:p>
            <a:pPr lvl="1">
              <a:spcAft>
                <a:spcPts val="300"/>
              </a:spcAft>
            </a:pPr>
            <a:r>
              <a:rPr lang="en-US">
                <a:latin typeface="Arial"/>
                <a:ea typeface="+mn-lt"/>
                <a:cs typeface="+mn-lt"/>
              </a:rPr>
              <a:t>Limit the number of rules shown (Top N rules)</a:t>
            </a:r>
          </a:p>
          <a:p>
            <a:pPr>
              <a:spcAft>
                <a:spcPts val="300"/>
              </a:spcAft>
            </a:pPr>
            <a:r>
              <a:rPr lang="en-US">
                <a:cs typeface="Arial"/>
              </a:rPr>
              <a:t>The Y axis displays the </a:t>
            </a:r>
            <a:r>
              <a:rPr lang="en-US" b="1">
                <a:cs typeface="Arial"/>
              </a:rPr>
              <a:t>Left Hand</a:t>
            </a:r>
            <a:r>
              <a:rPr lang="en-US">
                <a:cs typeface="Arial"/>
              </a:rPr>
              <a:t> of the rule and the X axis displays the </a:t>
            </a:r>
            <a:r>
              <a:rPr lang="en-US" b="1">
                <a:cs typeface="Arial"/>
              </a:rPr>
              <a:t>Right Hand</a:t>
            </a:r>
            <a:r>
              <a:rPr lang="en-US">
                <a:cs typeface="Arial"/>
              </a:rPr>
              <a:t> of the rule</a:t>
            </a:r>
            <a:endParaRPr lang="en-US">
              <a:latin typeface="Arial" panose="020B0604020202020204" pitchFamily="34" charset="0"/>
              <a:cs typeface="Arial"/>
            </a:endParaRPr>
          </a:p>
          <a:p>
            <a:pPr>
              <a:spcAft>
                <a:spcPts val="300"/>
              </a:spcAft>
            </a:pPr>
            <a:r>
              <a:rPr lang="en-US">
                <a:cs typeface="Arial"/>
              </a:rPr>
              <a:t>The bubble </a:t>
            </a:r>
            <a:r>
              <a:rPr lang="en-US" i="1">
                <a:cs typeface="Arial"/>
              </a:rPr>
              <a:t>size</a:t>
            </a:r>
            <a:r>
              <a:rPr lang="en-US">
                <a:cs typeface="Arial"/>
              </a:rPr>
              <a:t> relates to the rule </a:t>
            </a:r>
            <a:r>
              <a:rPr lang="en-US" i="1">
                <a:cs typeface="Arial"/>
              </a:rPr>
              <a:t>Support</a:t>
            </a:r>
            <a:r>
              <a:rPr lang="en-US">
                <a:cs typeface="Arial"/>
              </a:rPr>
              <a:t> and the </a:t>
            </a:r>
            <a:r>
              <a:rPr lang="en-US" i="1" err="1">
                <a:cs typeface="Arial"/>
              </a:rPr>
              <a:t>colour</a:t>
            </a:r>
            <a:r>
              <a:rPr lang="en-US" i="1">
                <a:cs typeface="Arial"/>
              </a:rPr>
              <a:t> depth</a:t>
            </a:r>
            <a:r>
              <a:rPr lang="en-US">
                <a:cs typeface="Arial"/>
              </a:rPr>
              <a:t> relates to </a:t>
            </a:r>
            <a:r>
              <a:rPr lang="en-US" i="1">
                <a:cs typeface="Arial"/>
              </a:rPr>
              <a:t>Lift</a:t>
            </a:r>
          </a:p>
          <a:p>
            <a:pPr>
              <a:spcAft>
                <a:spcPts val="300"/>
              </a:spcAft>
            </a:pPr>
            <a:r>
              <a:rPr lang="en-US">
                <a:ea typeface="+mn-lt"/>
                <a:cs typeface="+mn-lt"/>
              </a:rPr>
              <a:t>The rule with greatest </a:t>
            </a:r>
            <a:r>
              <a:rPr lang="en-US" i="1">
                <a:ea typeface="+mn-lt"/>
                <a:cs typeface="+mn-lt"/>
              </a:rPr>
              <a:t>support</a:t>
            </a:r>
            <a:r>
              <a:rPr lang="en-US">
                <a:ea typeface="+mn-lt"/>
                <a:cs typeface="+mn-lt"/>
              </a:rPr>
              <a:t> is: </a:t>
            </a:r>
            <a:endParaRPr lang="en-US" i="1">
              <a:latin typeface="Arial" panose="020B0604020202020204" pitchFamily="34" charset="0"/>
              <a:ea typeface="+mn-lt"/>
              <a:cs typeface="+mn-lt"/>
            </a:endParaRPr>
          </a:p>
          <a:p>
            <a:pPr lvl="1">
              <a:spcAft>
                <a:spcPts val="300"/>
              </a:spcAft>
            </a:pPr>
            <a:r>
              <a:rPr lang="en-US">
                <a:latin typeface="Arial"/>
                <a:ea typeface="+mn-lt"/>
                <a:cs typeface="+mn-lt"/>
              </a:rPr>
              <a:t>FROZEN FOODS,MEAT, PRODUCE =&gt; DAIRY</a:t>
            </a:r>
            <a:endParaRPr lang="en-US" i="1">
              <a:latin typeface="Arial"/>
              <a:ea typeface="+mn-lt"/>
              <a:cs typeface="+mn-lt"/>
            </a:endParaRPr>
          </a:p>
          <a:p>
            <a:pPr>
              <a:spcAft>
                <a:spcPts val="300"/>
              </a:spcAft>
            </a:pPr>
            <a:r>
              <a:rPr lang="en-US">
                <a:latin typeface="Arial"/>
                <a:ea typeface="+mn-lt"/>
                <a:cs typeface="+mn-lt"/>
              </a:rPr>
              <a:t>The rule with greatest </a:t>
            </a:r>
            <a:r>
              <a:rPr lang="en-US" i="1">
                <a:latin typeface="Arial"/>
                <a:ea typeface="+mn-lt"/>
                <a:cs typeface="+mn-lt"/>
              </a:rPr>
              <a:t>confidence</a:t>
            </a:r>
            <a:r>
              <a:rPr lang="en-US">
                <a:latin typeface="Arial"/>
                <a:ea typeface="+mn-lt"/>
                <a:cs typeface="+mn-lt"/>
              </a:rPr>
              <a:t> is: </a:t>
            </a:r>
            <a:endParaRPr lang="en-US">
              <a:latin typeface="Arial"/>
              <a:ea typeface="+mn-lt"/>
            </a:endParaRPr>
          </a:p>
          <a:p>
            <a:pPr lvl="1">
              <a:spcAft>
                <a:spcPts val="300"/>
              </a:spcAft>
            </a:pPr>
            <a:r>
              <a:rPr lang="en-US">
                <a:latin typeface="Arial"/>
                <a:ea typeface="+mn-lt"/>
                <a:cs typeface="+mn-lt"/>
              </a:rPr>
              <a:t>SODA,FROZEN FOODS, PRODUCE =&gt; DAIRY</a:t>
            </a:r>
            <a:endParaRPr lang="en-US">
              <a:cs typeface="Arial"/>
            </a:endParaRPr>
          </a:p>
          <a:p>
            <a:pPr marL="57150" indent="0">
              <a:spcAft>
                <a:spcPts val="300"/>
              </a:spcAft>
              <a:buNone/>
            </a:pPr>
            <a:r>
              <a:rPr lang="en-US">
                <a:latin typeface="Arial"/>
                <a:cs typeface="Arial"/>
              </a:rPr>
              <a:t>NOTE: To show Lift values on the chart, right click anywhere on the chart and select the option Point Labels</a:t>
            </a:r>
            <a:endParaRPr lang="en-US">
              <a:latin typeface="Arial" panose="020B0604020202020204" pitchFamily="34" charset="0"/>
              <a:cs typeface="Arial"/>
            </a:endParaRPr>
          </a:p>
        </p:txBody>
      </p:sp>
      <p:sp>
        <p:nvSpPr>
          <p:cNvPr id="3" name="Title 2">
            <a:extLst>
              <a:ext uri="{FF2B5EF4-FFF2-40B4-BE49-F238E27FC236}">
                <a16:creationId xmlns:a16="http://schemas.microsoft.com/office/drawing/2014/main" id="{8E8EE982-EDC0-450E-B989-BD92A719AA1D}"/>
              </a:ext>
            </a:extLst>
          </p:cNvPr>
          <p:cNvSpPr>
            <a:spLocks noGrp="1"/>
          </p:cNvSpPr>
          <p:nvPr>
            <p:ph type="title"/>
          </p:nvPr>
        </p:nvSpPr>
        <p:spPr/>
        <p:txBody>
          <a:bodyPr/>
          <a:lstStyle/>
          <a:p>
            <a:r>
              <a:rPr lang="en-US">
                <a:latin typeface="Arial"/>
                <a:cs typeface="Arial"/>
              </a:rPr>
              <a:t>Rule Comparison Chart</a:t>
            </a:r>
            <a:endParaRPr lang="en-US"/>
          </a:p>
        </p:txBody>
      </p:sp>
      <p:sp>
        <p:nvSpPr>
          <p:cNvPr id="4" name="Slide Number Placeholder 3">
            <a:extLst>
              <a:ext uri="{FF2B5EF4-FFF2-40B4-BE49-F238E27FC236}">
                <a16:creationId xmlns:a16="http://schemas.microsoft.com/office/drawing/2014/main" id="{341B1877-B012-4478-89F7-1A52ECBD79E7}"/>
              </a:ext>
            </a:extLst>
          </p:cNvPr>
          <p:cNvSpPr>
            <a:spLocks noGrp="1"/>
          </p:cNvSpPr>
          <p:nvPr>
            <p:ph type="sldNum" sz="quarter" idx="10"/>
          </p:nvPr>
        </p:nvSpPr>
        <p:spPr/>
        <p:txBody>
          <a:bodyPr/>
          <a:lstStyle/>
          <a:p>
            <a:fld id="{C51B5984-C094-0A42-BFB6-9F57449A1222}" type="slidenum">
              <a:rPr lang="en-US" dirty="0" smtClean="0"/>
              <a:pPr/>
              <a:t>463</a:t>
            </a:fld>
            <a:endParaRPr lang="en-US"/>
          </a:p>
        </p:txBody>
      </p:sp>
      <p:pic>
        <p:nvPicPr>
          <p:cNvPr id="10" name="Picture 10" descr="A screenshot of a cell phone&#10;&#10;Description automatically generated">
            <a:extLst>
              <a:ext uri="{FF2B5EF4-FFF2-40B4-BE49-F238E27FC236}">
                <a16:creationId xmlns:a16="http://schemas.microsoft.com/office/drawing/2014/main" id="{A325F45E-4974-4BCD-B5FF-DCBEE028E4B8}"/>
              </a:ext>
            </a:extLst>
          </p:cNvPr>
          <p:cNvPicPr>
            <a:picLocks noChangeAspect="1"/>
          </p:cNvPicPr>
          <p:nvPr/>
        </p:nvPicPr>
        <p:blipFill>
          <a:blip r:embed="rId2"/>
          <a:stretch>
            <a:fillRect/>
          </a:stretch>
        </p:blipFill>
        <p:spPr>
          <a:xfrm>
            <a:off x="5893308" y="365389"/>
            <a:ext cx="2743200" cy="1536933"/>
          </a:xfrm>
          <a:prstGeom prst="rect">
            <a:avLst/>
          </a:prstGeom>
        </p:spPr>
      </p:pic>
      <p:grpSp>
        <p:nvGrpSpPr>
          <p:cNvPr id="21" name="Group 20">
            <a:extLst>
              <a:ext uri="{FF2B5EF4-FFF2-40B4-BE49-F238E27FC236}">
                <a16:creationId xmlns:a16="http://schemas.microsoft.com/office/drawing/2014/main" id="{BBD11DF7-DF73-4588-86C2-C1461F634903}"/>
              </a:ext>
            </a:extLst>
          </p:cNvPr>
          <p:cNvGrpSpPr/>
          <p:nvPr/>
        </p:nvGrpSpPr>
        <p:grpSpPr>
          <a:xfrm>
            <a:off x="5893308" y="1959061"/>
            <a:ext cx="2743200" cy="2761570"/>
            <a:chOff x="5893308" y="1959061"/>
            <a:chExt cx="2743200" cy="2761570"/>
          </a:xfrm>
        </p:grpSpPr>
        <p:pic>
          <p:nvPicPr>
            <p:cNvPr id="12" name="Picture 12" descr="A screenshot of a cell phone&#10;&#10;Description automatically generated">
              <a:extLst>
                <a:ext uri="{FF2B5EF4-FFF2-40B4-BE49-F238E27FC236}">
                  <a16:creationId xmlns:a16="http://schemas.microsoft.com/office/drawing/2014/main" id="{749A01AF-BB6F-4CAF-ACBE-77471DEF8BA1}"/>
                </a:ext>
              </a:extLst>
            </p:cNvPr>
            <p:cNvPicPr>
              <a:picLocks noChangeAspect="1"/>
            </p:cNvPicPr>
            <p:nvPr/>
          </p:nvPicPr>
          <p:blipFill>
            <a:blip r:embed="rId3"/>
            <a:stretch>
              <a:fillRect/>
            </a:stretch>
          </p:blipFill>
          <p:spPr>
            <a:xfrm>
              <a:off x="5893308" y="1959061"/>
              <a:ext cx="2743200" cy="2761570"/>
            </a:xfrm>
            <a:prstGeom prst="rect">
              <a:avLst/>
            </a:prstGeom>
            <a:ln>
              <a:solidFill>
                <a:schemeClr val="tx1">
                  <a:lumMod val="50000"/>
                  <a:lumOff val="50000"/>
                </a:schemeClr>
              </a:solidFill>
            </a:ln>
          </p:spPr>
        </p:pic>
        <p:sp>
          <p:nvSpPr>
            <p:cNvPr id="19" name="Rectangle: Rounded Corners 18">
              <a:extLst>
                <a:ext uri="{FF2B5EF4-FFF2-40B4-BE49-F238E27FC236}">
                  <a16:creationId xmlns:a16="http://schemas.microsoft.com/office/drawing/2014/main" id="{DBDC38A4-882E-4946-86C5-FA7AE321F026}"/>
                </a:ext>
              </a:extLst>
            </p:cNvPr>
            <p:cNvSpPr/>
            <p:nvPr/>
          </p:nvSpPr>
          <p:spPr>
            <a:xfrm>
              <a:off x="7854110" y="4457692"/>
              <a:ext cx="248110" cy="132870"/>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2632C70-BF25-466A-8DC5-820197A2F495}"/>
                </a:ext>
              </a:extLst>
            </p:cNvPr>
            <p:cNvSpPr/>
            <p:nvPr/>
          </p:nvSpPr>
          <p:spPr>
            <a:xfrm>
              <a:off x="5929298" y="2720332"/>
              <a:ext cx="604726" cy="155730"/>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C76E620-2A48-474F-8BE7-889AA86DFAB8}"/>
                </a:ext>
              </a:extLst>
            </p:cNvPr>
            <p:cNvSpPr/>
            <p:nvPr/>
          </p:nvSpPr>
          <p:spPr>
            <a:xfrm>
              <a:off x="5929298" y="4005064"/>
              <a:ext cx="604726" cy="155730"/>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499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75F799-5361-4061-9BED-A6FF41785FFC}"/>
              </a:ext>
            </a:extLst>
          </p:cNvPr>
          <p:cNvSpPr>
            <a:spLocks noGrp="1"/>
          </p:cNvSpPr>
          <p:nvPr>
            <p:ph type="body" sz="quarter" idx="11"/>
          </p:nvPr>
        </p:nvSpPr>
        <p:spPr>
          <a:xfrm>
            <a:off x="457200" y="975278"/>
            <a:ext cx="8493633" cy="3445524"/>
          </a:xfrm>
        </p:spPr>
        <p:txBody>
          <a:bodyPr vert="horz" lIns="91440" tIns="45720" rIns="91440" bIns="45720" rtlCol="0" anchor="t">
            <a:noAutofit/>
          </a:bodyPr>
          <a:lstStyle/>
          <a:p>
            <a:r>
              <a:rPr lang="en-US">
                <a:ea typeface="+mn-lt"/>
                <a:cs typeface="+mn-lt"/>
              </a:rPr>
              <a:t>Deploying model can be done in two ways in Knowledge Studio:</a:t>
            </a:r>
            <a:endParaRPr lang="en-US"/>
          </a:p>
          <a:p>
            <a:pPr marL="571500" lvl="1" indent="-342900">
              <a:buAutoNum type="arabicPeriod"/>
            </a:pPr>
            <a:r>
              <a:rPr lang="en-US">
                <a:latin typeface="Arial"/>
                <a:ea typeface="+mn-lt"/>
                <a:cs typeface="+mn-lt"/>
              </a:rPr>
              <a:t>Score an existing dataset using the </a:t>
            </a:r>
            <a:r>
              <a:rPr lang="en-US" b="1">
                <a:latin typeface="Arial"/>
                <a:ea typeface="+mn-lt"/>
                <a:cs typeface="+mn-lt"/>
              </a:rPr>
              <a:t>Scoring</a:t>
            </a:r>
            <a:r>
              <a:rPr lang="en-US">
                <a:latin typeface="Arial"/>
                <a:ea typeface="+mn-lt"/>
                <a:cs typeface="+mn-lt"/>
              </a:rPr>
              <a:t> node</a:t>
            </a:r>
            <a:endParaRPr lang="en-US">
              <a:latin typeface="Arial"/>
            </a:endParaRPr>
          </a:p>
          <a:p>
            <a:pPr marL="571500" lvl="1" indent="-342900">
              <a:buAutoNum type="arabicPeriod"/>
            </a:pPr>
            <a:r>
              <a:rPr lang="en-US">
                <a:latin typeface="Arial"/>
                <a:ea typeface="+mn-lt"/>
                <a:cs typeface="+mn-lt"/>
              </a:rPr>
              <a:t>Generate code for use on other platforms</a:t>
            </a:r>
          </a:p>
          <a:p>
            <a:r>
              <a:rPr lang="en-US">
                <a:ea typeface="+mn-lt"/>
                <a:cs typeface="+mn-lt"/>
              </a:rPr>
              <a:t>For </a:t>
            </a:r>
            <a:r>
              <a:rPr lang="en-US" b="1">
                <a:ea typeface="+mn-lt"/>
                <a:cs typeface="+mn-lt"/>
              </a:rPr>
              <a:t>scoring</a:t>
            </a:r>
            <a:r>
              <a:rPr lang="en-US">
                <a:ea typeface="+mn-lt"/>
                <a:cs typeface="+mn-lt"/>
              </a:rPr>
              <a:t> option, the rules of MBA are applied to new data to generate a list of recommendations</a:t>
            </a:r>
            <a:endParaRPr lang="en-US">
              <a:ea typeface="+mn-lt"/>
            </a:endParaRPr>
          </a:p>
          <a:p>
            <a:r>
              <a:rPr lang="en-US">
                <a:ea typeface="+mn-lt"/>
                <a:cs typeface="+mn-lt"/>
              </a:rPr>
              <a:t>This task can be formulated as follows:</a:t>
            </a:r>
            <a:endParaRPr lang="en-US"/>
          </a:p>
          <a:p>
            <a:pPr lvl="1"/>
            <a:r>
              <a:rPr lang="en-US">
                <a:latin typeface="Arial"/>
                <a:ea typeface="+mn-lt"/>
                <a:cs typeface="+mn-lt"/>
              </a:rPr>
              <a:t>For each customer, find all association rules whose </a:t>
            </a:r>
            <a:r>
              <a:rPr lang="en-US" b="1">
                <a:latin typeface="Arial"/>
                <a:ea typeface="+mn-lt"/>
                <a:cs typeface="+mn-lt"/>
              </a:rPr>
              <a:t>Left Hand</a:t>
            </a:r>
            <a:r>
              <a:rPr lang="en-US">
                <a:latin typeface="Arial"/>
                <a:ea typeface="+mn-lt"/>
                <a:cs typeface="+mn-lt"/>
              </a:rPr>
              <a:t> </a:t>
            </a:r>
            <a:r>
              <a:rPr lang="en-US" b="1">
                <a:latin typeface="Arial"/>
                <a:ea typeface="+mn-lt"/>
                <a:cs typeface="+mn-lt"/>
              </a:rPr>
              <a:t>sides</a:t>
            </a:r>
            <a:r>
              <a:rPr lang="en-US">
                <a:latin typeface="Arial"/>
                <a:ea typeface="+mn-lt"/>
                <a:cs typeface="+mn-lt"/>
              </a:rPr>
              <a:t> are subsets of at least one basket</a:t>
            </a:r>
            <a:endParaRPr lang="en-US">
              <a:ea typeface="+mn-lt"/>
            </a:endParaRPr>
          </a:p>
          <a:p>
            <a:pPr lvl="1"/>
            <a:r>
              <a:rPr lang="en-US">
                <a:latin typeface="Arial"/>
                <a:ea typeface="+mn-lt"/>
                <a:cs typeface="+mn-lt"/>
              </a:rPr>
              <a:t>Select top N most important and recommend the </a:t>
            </a:r>
            <a:r>
              <a:rPr lang="en-US" b="1">
                <a:latin typeface="Arial"/>
                <a:ea typeface="+mn-lt"/>
                <a:cs typeface="+mn-lt"/>
              </a:rPr>
              <a:t>Right Hand side</a:t>
            </a:r>
            <a:r>
              <a:rPr lang="en-US">
                <a:latin typeface="Arial"/>
                <a:ea typeface="+mn-lt"/>
                <a:cs typeface="+mn-lt"/>
              </a:rPr>
              <a:t> item</a:t>
            </a:r>
            <a:endParaRPr lang="en-US">
              <a:ea typeface="+mn-lt"/>
            </a:endParaRPr>
          </a:p>
          <a:p>
            <a:r>
              <a:rPr lang="en-US">
                <a:latin typeface="Arial"/>
                <a:ea typeface="+mn-lt"/>
                <a:cs typeface="+mn-lt"/>
              </a:rPr>
              <a:t>Knowledge Studio</a:t>
            </a:r>
            <a:r>
              <a:rPr lang="en-US">
                <a:ea typeface="+mn-lt"/>
                <a:cs typeface="+mn-lt"/>
              </a:rPr>
              <a:t> generates multiple recommendations and rank by the Lift value</a:t>
            </a:r>
            <a:endParaRPr lang="en-US"/>
          </a:p>
        </p:txBody>
      </p:sp>
      <p:sp>
        <p:nvSpPr>
          <p:cNvPr id="3" name="Title 2">
            <a:extLst>
              <a:ext uri="{FF2B5EF4-FFF2-40B4-BE49-F238E27FC236}">
                <a16:creationId xmlns:a16="http://schemas.microsoft.com/office/drawing/2014/main" id="{2967301D-879E-4FFB-A7C1-C2369D22B542}"/>
              </a:ext>
            </a:extLst>
          </p:cNvPr>
          <p:cNvSpPr>
            <a:spLocks noGrp="1"/>
          </p:cNvSpPr>
          <p:nvPr>
            <p:ph type="title"/>
          </p:nvPr>
        </p:nvSpPr>
        <p:spPr/>
        <p:txBody>
          <a:bodyPr/>
          <a:lstStyle/>
          <a:p>
            <a:r>
              <a:rPr lang="en-US">
                <a:latin typeface="Arial"/>
                <a:cs typeface="Arial"/>
              </a:rPr>
              <a:t>MBA Model Deployment</a:t>
            </a:r>
          </a:p>
        </p:txBody>
      </p:sp>
      <p:sp>
        <p:nvSpPr>
          <p:cNvPr id="4" name="Slide Number Placeholder 3">
            <a:extLst>
              <a:ext uri="{FF2B5EF4-FFF2-40B4-BE49-F238E27FC236}">
                <a16:creationId xmlns:a16="http://schemas.microsoft.com/office/drawing/2014/main" id="{BFD4EEFD-6F27-46F3-ACEA-E11C08F5C5A8}"/>
              </a:ext>
            </a:extLst>
          </p:cNvPr>
          <p:cNvSpPr>
            <a:spLocks noGrp="1"/>
          </p:cNvSpPr>
          <p:nvPr>
            <p:ph type="sldNum" sz="quarter" idx="10"/>
          </p:nvPr>
        </p:nvSpPr>
        <p:spPr/>
        <p:txBody>
          <a:bodyPr/>
          <a:lstStyle/>
          <a:p>
            <a:fld id="{C51B5984-C094-0A42-BFB6-9F57449A1222}" type="slidenum">
              <a:rPr lang="en-US" dirty="0" smtClean="0"/>
              <a:pPr/>
              <a:t>464</a:t>
            </a:fld>
            <a:endParaRPr lang="en-US"/>
          </a:p>
        </p:txBody>
      </p:sp>
    </p:spTree>
    <p:extLst>
      <p:ext uri="{BB962C8B-B14F-4D97-AF65-F5344CB8AC3E}">
        <p14:creationId xmlns:p14="http://schemas.microsoft.com/office/powerpoint/2010/main" val="311840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5A90D3-4385-460B-86F5-7438863E51C7}"/>
              </a:ext>
            </a:extLst>
          </p:cNvPr>
          <p:cNvSpPr>
            <a:spLocks noGrp="1"/>
          </p:cNvSpPr>
          <p:nvPr>
            <p:ph type="body" sz="quarter" idx="11"/>
          </p:nvPr>
        </p:nvSpPr>
        <p:spPr>
          <a:xfrm>
            <a:off x="457200" y="975278"/>
            <a:ext cx="3917061" cy="2773440"/>
          </a:xfrm>
        </p:spPr>
        <p:txBody>
          <a:bodyPr vert="horz" lIns="91440" tIns="45720" rIns="91440" bIns="45720" rtlCol="0" anchor="t">
            <a:noAutofit/>
          </a:bodyPr>
          <a:lstStyle/>
          <a:p>
            <a:r>
              <a:rPr lang="en-US">
                <a:ea typeface="+mn-lt"/>
                <a:cs typeface="+mn-lt"/>
              </a:rPr>
              <a:t>Create a </a:t>
            </a:r>
            <a:r>
              <a:rPr lang="en-US" b="1">
                <a:ea typeface="+mn-lt"/>
                <a:cs typeface="+mn-lt"/>
              </a:rPr>
              <a:t>Model Instance</a:t>
            </a:r>
            <a:endParaRPr lang="en-US">
              <a:ea typeface="+mn-lt"/>
            </a:endParaRPr>
          </a:p>
          <a:p>
            <a:r>
              <a:rPr lang="en-US">
                <a:ea typeface="+mn-lt"/>
                <a:cs typeface="+mn-lt"/>
              </a:rPr>
              <a:t>Double click the Model Instance to open it</a:t>
            </a:r>
            <a:endParaRPr lang="en-US">
              <a:ea typeface="+mn-lt"/>
            </a:endParaRPr>
          </a:p>
          <a:p>
            <a:r>
              <a:rPr lang="en-US">
                <a:ea typeface="+mn-lt"/>
                <a:cs typeface="+mn-lt"/>
              </a:rPr>
              <a:t>From the </a:t>
            </a:r>
            <a:r>
              <a:rPr lang="en-US" b="1">
                <a:ea typeface="+mn-lt"/>
                <a:cs typeface="+mn-lt"/>
              </a:rPr>
              <a:t>Rules</a:t>
            </a:r>
            <a:r>
              <a:rPr lang="en-US">
                <a:ea typeface="+mn-lt"/>
                <a:cs typeface="+mn-lt"/>
              </a:rPr>
              <a:t> tab, select the rules for deployment</a:t>
            </a:r>
          </a:p>
          <a:p>
            <a:r>
              <a:rPr lang="en-US">
                <a:ea typeface="+mn-lt"/>
                <a:cs typeface="+mn-lt"/>
              </a:rPr>
              <a:t>In this example the top 10 rules are selected based on Lift. Note that across these 10 rules there are only two recommendations; FROZEN FOODS or MEAT</a:t>
            </a:r>
          </a:p>
          <a:p>
            <a:r>
              <a:rPr lang="en-US">
                <a:ea typeface="+mn-lt"/>
                <a:cs typeface="+mn-lt"/>
              </a:rPr>
              <a:t>The next step is to </a:t>
            </a:r>
            <a:r>
              <a:rPr lang="en-US" b="1">
                <a:ea typeface="+mn-lt"/>
                <a:cs typeface="+mn-lt"/>
              </a:rPr>
              <a:t>score </a:t>
            </a:r>
            <a:r>
              <a:rPr lang="en-US">
                <a:ea typeface="+mn-lt"/>
                <a:cs typeface="+mn-lt"/>
              </a:rPr>
              <a:t>the </a:t>
            </a:r>
            <a:r>
              <a:rPr lang="en-US" b="1">
                <a:ea typeface="+mn-lt"/>
                <a:cs typeface="+mn-lt"/>
              </a:rPr>
              <a:t>Transactions to Score</a:t>
            </a:r>
            <a:r>
              <a:rPr lang="en-US">
                <a:ea typeface="+mn-lt"/>
                <a:cs typeface="+mn-lt"/>
              </a:rPr>
              <a:t> dataset</a:t>
            </a:r>
          </a:p>
          <a:p>
            <a:r>
              <a:rPr lang="en-US">
                <a:ea typeface="+mn-lt"/>
                <a:cs typeface="+mn-lt"/>
              </a:rPr>
              <a:t>Add a </a:t>
            </a:r>
            <a:r>
              <a:rPr lang="en-US" b="1">
                <a:ea typeface="+mn-lt"/>
                <a:cs typeface="+mn-lt"/>
              </a:rPr>
              <a:t>Scoring</a:t>
            </a:r>
            <a:r>
              <a:rPr lang="en-US">
                <a:ea typeface="+mn-lt"/>
                <a:cs typeface="+mn-lt"/>
              </a:rPr>
              <a:t> node from the </a:t>
            </a:r>
            <a:r>
              <a:rPr lang="en-US" b="1">
                <a:ea typeface="+mn-lt"/>
                <a:cs typeface="+mn-lt"/>
              </a:rPr>
              <a:t>Action</a:t>
            </a:r>
            <a:r>
              <a:rPr lang="en-US">
                <a:ea typeface="+mn-lt"/>
                <a:cs typeface="+mn-lt"/>
              </a:rPr>
              <a:t> palette and connect both the Model Instance and the Transactions to Score dataset as illustrated</a:t>
            </a:r>
            <a:endParaRPr lang="en-US"/>
          </a:p>
        </p:txBody>
      </p:sp>
      <p:sp>
        <p:nvSpPr>
          <p:cNvPr id="3" name="Title 2">
            <a:extLst>
              <a:ext uri="{FF2B5EF4-FFF2-40B4-BE49-F238E27FC236}">
                <a16:creationId xmlns:a16="http://schemas.microsoft.com/office/drawing/2014/main" id="{0734A608-B4A5-49EC-A31A-98E8096D1BC9}"/>
              </a:ext>
            </a:extLst>
          </p:cNvPr>
          <p:cNvSpPr>
            <a:spLocks noGrp="1"/>
          </p:cNvSpPr>
          <p:nvPr>
            <p:ph type="title"/>
          </p:nvPr>
        </p:nvSpPr>
        <p:spPr/>
        <p:txBody>
          <a:bodyPr/>
          <a:lstStyle/>
          <a:p>
            <a:r>
              <a:rPr lang="en-US">
                <a:latin typeface="Arial"/>
                <a:cs typeface="Arial"/>
              </a:rPr>
              <a:t>Score a Dataset</a:t>
            </a:r>
            <a:endParaRPr lang="en-US"/>
          </a:p>
        </p:txBody>
      </p:sp>
      <p:sp>
        <p:nvSpPr>
          <p:cNvPr id="4" name="Slide Number Placeholder 3">
            <a:extLst>
              <a:ext uri="{FF2B5EF4-FFF2-40B4-BE49-F238E27FC236}">
                <a16:creationId xmlns:a16="http://schemas.microsoft.com/office/drawing/2014/main" id="{87B13763-7D94-450B-AFC6-5180E09F5EA0}"/>
              </a:ext>
            </a:extLst>
          </p:cNvPr>
          <p:cNvSpPr>
            <a:spLocks noGrp="1"/>
          </p:cNvSpPr>
          <p:nvPr>
            <p:ph type="sldNum" sz="quarter" idx="10"/>
          </p:nvPr>
        </p:nvSpPr>
        <p:spPr/>
        <p:txBody>
          <a:bodyPr/>
          <a:lstStyle/>
          <a:p>
            <a:fld id="{C51B5984-C094-0A42-BFB6-9F57449A1222}" type="slidenum">
              <a:rPr lang="en-US" dirty="0" smtClean="0"/>
              <a:pPr/>
              <a:t>465</a:t>
            </a:fld>
            <a:endParaRPr lang="en-US"/>
          </a:p>
        </p:txBody>
      </p:sp>
      <p:pic>
        <p:nvPicPr>
          <p:cNvPr id="5" name="Picture 5" descr="A screenshot of a cell phone&#10;&#10;Description automatically generated">
            <a:extLst>
              <a:ext uri="{FF2B5EF4-FFF2-40B4-BE49-F238E27FC236}">
                <a16:creationId xmlns:a16="http://schemas.microsoft.com/office/drawing/2014/main" id="{5FD697BD-0B54-4C38-98E6-BA4E75755067}"/>
              </a:ext>
            </a:extLst>
          </p:cNvPr>
          <p:cNvPicPr>
            <a:picLocks noChangeAspect="1"/>
          </p:cNvPicPr>
          <p:nvPr/>
        </p:nvPicPr>
        <p:blipFill>
          <a:blip r:embed="rId2"/>
          <a:stretch>
            <a:fillRect/>
          </a:stretch>
        </p:blipFill>
        <p:spPr>
          <a:xfrm>
            <a:off x="4325299" y="2825417"/>
            <a:ext cx="4727448" cy="1850244"/>
          </a:xfrm>
          <a:prstGeom prst="rect">
            <a:avLst/>
          </a:prstGeom>
          <a:ln>
            <a:solidFill>
              <a:schemeClr val="tx1">
                <a:lumMod val="50000"/>
                <a:lumOff val="50000"/>
              </a:schemeClr>
            </a:solidFill>
          </a:ln>
        </p:spPr>
      </p:pic>
      <p:pic>
        <p:nvPicPr>
          <p:cNvPr id="7" name="Picture 7" descr="A picture containing clock&#10;&#10;Description automatically generated">
            <a:extLst>
              <a:ext uri="{FF2B5EF4-FFF2-40B4-BE49-F238E27FC236}">
                <a16:creationId xmlns:a16="http://schemas.microsoft.com/office/drawing/2014/main" id="{437DFAF5-5A32-4B2A-AAFE-98132D9A8CA2}"/>
              </a:ext>
            </a:extLst>
          </p:cNvPr>
          <p:cNvPicPr>
            <a:picLocks noChangeAspect="1"/>
          </p:cNvPicPr>
          <p:nvPr/>
        </p:nvPicPr>
        <p:blipFill>
          <a:blip r:embed="rId3"/>
          <a:stretch>
            <a:fillRect/>
          </a:stretch>
        </p:blipFill>
        <p:spPr>
          <a:xfrm>
            <a:off x="5527548" y="868284"/>
            <a:ext cx="2743200" cy="1477548"/>
          </a:xfrm>
          <a:prstGeom prst="rect">
            <a:avLst/>
          </a:prstGeom>
        </p:spPr>
      </p:pic>
    </p:spTree>
    <p:extLst>
      <p:ext uri="{BB962C8B-B14F-4D97-AF65-F5344CB8AC3E}">
        <p14:creationId xmlns:p14="http://schemas.microsoft.com/office/powerpoint/2010/main" val="203909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AE431F-8598-4B08-9716-5644A659C18E}"/>
              </a:ext>
            </a:extLst>
          </p:cNvPr>
          <p:cNvSpPr>
            <a:spLocks noGrp="1"/>
          </p:cNvSpPr>
          <p:nvPr>
            <p:ph type="body" sz="quarter" idx="11"/>
          </p:nvPr>
        </p:nvSpPr>
        <p:spPr>
          <a:xfrm>
            <a:off x="457200" y="975278"/>
            <a:ext cx="5773293" cy="2166676"/>
          </a:xfrm>
        </p:spPr>
        <p:txBody>
          <a:bodyPr vert="horz" lIns="91440" tIns="45720" rIns="91440" bIns="45720" rtlCol="0" anchor="t">
            <a:noAutofit/>
          </a:bodyPr>
          <a:lstStyle/>
          <a:p>
            <a:r>
              <a:rPr lang="en-US">
                <a:cs typeface="Arial"/>
              </a:rPr>
              <a:t>Open the Score node</a:t>
            </a:r>
          </a:p>
          <a:p>
            <a:r>
              <a:rPr lang="en-US">
                <a:ea typeface="+mn-lt"/>
                <a:cs typeface="+mn-lt"/>
              </a:rPr>
              <a:t>Options are as usual, and dialogs are available to map fields and name the results </a:t>
            </a:r>
            <a:endParaRPr lang="en-US">
              <a:ea typeface="+mn-lt"/>
            </a:endParaRPr>
          </a:p>
          <a:p>
            <a:r>
              <a:rPr lang="en-US" b="1">
                <a:ea typeface="+mn-lt"/>
                <a:cs typeface="+mn-lt"/>
              </a:rPr>
              <a:t>Scoring Fields </a:t>
            </a:r>
            <a:r>
              <a:rPr lang="en-US">
                <a:ea typeface="+mn-lt"/>
                <a:cs typeface="+mn-lt"/>
              </a:rPr>
              <a:t>dialog</a:t>
            </a:r>
            <a:r>
              <a:rPr lang="en-US" b="1">
                <a:ea typeface="+mn-lt"/>
                <a:cs typeface="+mn-lt"/>
              </a:rPr>
              <a:t> </a:t>
            </a:r>
            <a:r>
              <a:rPr lang="en-US">
                <a:ea typeface="+mn-lt"/>
                <a:cs typeface="+mn-lt"/>
              </a:rPr>
              <a:t>includes five fields including the mandatory </a:t>
            </a:r>
            <a:r>
              <a:rPr lang="en-US" b="1">
                <a:ea typeface="+mn-lt"/>
                <a:cs typeface="+mn-lt"/>
              </a:rPr>
              <a:t>Recommendation</a:t>
            </a:r>
            <a:r>
              <a:rPr lang="en-US">
                <a:ea typeface="+mn-lt"/>
                <a:cs typeface="+mn-lt"/>
              </a:rPr>
              <a:t> for selection</a:t>
            </a:r>
            <a:endParaRPr lang="en-US">
              <a:ea typeface="+mn-lt"/>
            </a:endParaRPr>
          </a:p>
          <a:p>
            <a:r>
              <a:rPr lang="en-US">
                <a:ea typeface="+mn-lt"/>
                <a:cs typeface="+mn-lt"/>
              </a:rPr>
              <a:t>Option to </a:t>
            </a:r>
            <a:r>
              <a:rPr lang="en-US" b="1">
                <a:ea typeface="+mn-lt"/>
                <a:cs typeface="+mn-lt"/>
              </a:rPr>
              <a:t>recommend new items only</a:t>
            </a:r>
            <a:r>
              <a:rPr lang="en-US">
                <a:ea typeface="+mn-lt"/>
                <a:cs typeface="+mn-lt"/>
              </a:rPr>
              <a:t> limits recommendations to new products only, i.e. do not recommend items already appearing in the target basket </a:t>
            </a:r>
          </a:p>
          <a:p>
            <a:endParaRPr lang="en-US"/>
          </a:p>
        </p:txBody>
      </p:sp>
      <p:sp>
        <p:nvSpPr>
          <p:cNvPr id="3" name="Title 2">
            <a:extLst>
              <a:ext uri="{FF2B5EF4-FFF2-40B4-BE49-F238E27FC236}">
                <a16:creationId xmlns:a16="http://schemas.microsoft.com/office/drawing/2014/main" id="{D1B0F158-F3EC-44B6-8313-55F8F5030E77}"/>
              </a:ext>
            </a:extLst>
          </p:cNvPr>
          <p:cNvSpPr>
            <a:spLocks noGrp="1"/>
          </p:cNvSpPr>
          <p:nvPr>
            <p:ph type="title"/>
          </p:nvPr>
        </p:nvSpPr>
        <p:spPr/>
        <p:txBody>
          <a:bodyPr/>
          <a:lstStyle/>
          <a:p>
            <a:r>
              <a:rPr lang="en-US">
                <a:latin typeface="Arial"/>
                <a:cs typeface="Arial"/>
              </a:rPr>
              <a:t>Deploying the Rules</a:t>
            </a:r>
          </a:p>
        </p:txBody>
      </p:sp>
      <p:sp>
        <p:nvSpPr>
          <p:cNvPr id="4" name="Slide Number Placeholder 3">
            <a:extLst>
              <a:ext uri="{FF2B5EF4-FFF2-40B4-BE49-F238E27FC236}">
                <a16:creationId xmlns:a16="http://schemas.microsoft.com/office/drawing/2014/main" id="{1721551B-C784-46F1-942D-C08F5957E328}"/>
              </a:ext>
            </a:extLst>
          </p:cNvPr>
          <p:cNvSpPr>
            <a:spLocks noGrp="1"/>
          </p:cNvSpPr>
          <p:nvPr>
            <p:ph type="sldNum" sz="quarter" idx="10"/>
          </p:nvPr>
        </p:nvSpPr>
        <p:spPr/>
        <p:txBody>
          <a:bodyPr/>
          <a:lstStyle/>
          <a:p>
            <a:fld id="{C51B5984-C094-0A42-BFB6-9F57449A1222}" type="slidenum">
              <a:rPr lang="en-US" dirty="0" smtClean="0"/>
              <a:pPr/>
              <a:t>466</a:t>
            </a:fld>
            <a:endParaRPr lang="en-US"/>
          </a:p>
        </p:txBody>
      </p:sp>
      <p:pic>
        <p:nvPicPr>
          <p:cNvPr id="5" name="Picture 5" descr="A screenshot of a cell phone&#10;&#10;Description automatically generated">
            <a:extLst>
              <a:ext uri="{FF2B5EF4-FFF2-40B4-BE49-F238E27FC236}">
                <a16:creationId xmlns:a16="http://schemas.microsoft.com/office/drawing/2014/main" id="{A6B022EB-5192-4DE0-A937-CE7432232A1A}"/>
              </a:ext>
            </a:extLst>
          </p:cNvPr>
          <p:cNvPicPr>
            <a:picLocks noChangeAspect="1"/>
          </p:cNvPicPr>
          <p:nvPr/>
        </p:nvPicPr>
        <p:blipFill>
          <a:blip r:embed="rId2"/>
          <a:stretch>
            <a:fillRect/>
          </a:stretch>
        </p:blipFill>
        <p:spPr>
          <a:xfrm>
            <a:off x="6185916" y="1215015"/>
            <a:ext cx="2743200" cy="1652766"/>
          </a:xfrm>
          <a:prstGeom prst="rect">
            <a:avLst/>
          </a:prstGeom>
          <a:ln>
            <a:solidFill>
              <a:schemeClr val="tx1">
                <a:lumMod val="50000"/>
                <a:lumOff val="50000"/>
              </a:schemeClr>
            </a:solidFill>
          </a:ln>
        </p:spPr>
      </p:pic>
      <p:sp>
        <p:nvSpPr>
          <p:cNvPr id="7" name="Text Placeholder 1">
            <a:extLst>
              <a:ext uri="{FF2B5EF4-FFF2-40B4-BE49-F238E27FC236}">
                <a16:creationId xmlns:a16="http://schemas.microsoft.com/office/drawing/2014/main" id="{AADE42A5-2C47-4824-A63D-AE25509DB5DD}"/>
              </a:ext>
            </a:extLst>
          </p:cNvPr>
          <p:cNvSpPr txBox="1">
            <a:spLocks/>
          </p:cNvSpPr>
          <p:nvPr/>
        </p:nvSpPr>
        <p:spPr>
          <a:xfrm>
            <a:off x="461884" y="3209749"/>
            <a:ext cx="8201025" cy="1595176"/>
          </a:xfrm>
          <a:prstGeom prst="rect">
            <a:avLst/>
          </a:prstGeom>
        </p:spPr>
        <p:txBody>
          <a:bodyPr vert="horz" lIns="91440" tIns="45720" rIns="91440" bIns="45720" rtlCol="0" anchor="t">
            <a:noAutofit/>
          </a:bodyPr>
          <a:lstStyle>
            <a:lvl1pPr marL="285750" indent="-28575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cs typeface="Arial"/>
              </a:rPr>
              <a:t>By default, </a:t>
            </a:r>
            <a:r>
              <a:rPr lang="en-US" b="1">
                <a:cs typeface="Arial"/>
              </a:rPr>
              <a:t>Knowledge Studio</a:t>
            </a:r>
            <a:r>
              <a:rPr lang="en-US">
                <a:cs typeface="Arial"/>
              </a:rPr>
              <a:t> outputs only results for those to whom a recommendation is made </a:t>
            </a:r>
            <a:endParaRPr lang="en-US">
              <a:ea typeface="+mn-lt"/>
              <a:cs typeface="Arial"/>
            </a:endParaRPr>
          </a:p>
          <a:p>
            <a:pPr lvl="1"/>
            <a:r>
              <a:rPr lang="en-US">
                <a:latin typeface="Arial"/>
                <a:cs typeface="Arial"/>
              </a:rPr>
              <a:t>If all records should be included in the final file, the option </a:t>
            </a:r>
            <a:r>
              <a:rPr lang="en-US" b="1">
                <a:latin typeface="Arial"/>
                <a:cs typeface="Arial"/>
              </a:rPr>
              <a:t>Generate a null record for IDs that have no recommendation</a:t>
            </a:r>
            <a:r>
              <a:rPr lang="en-US">
                <a:latin typeface="Arial"/>
                <a:cs typeface="Arial"/>
              </a:rPr>
              <a:t> should be checked </a:t>
            </a:r>
            <a:endParaRPr lang="en-US">
              <a:latin typeface="Arial"/>
              <a:ea typeface="+mn-lt"/>
              <a:cs typeface="Arial"/>
            </a:endParaRPr>
          </a:p>
          <a:p>
            <a:r>
              <a:rPr lang="en-US"/>
              <a:t>Click </a:t>
            </a:r>
            <a:r>
              <a:rPr lang="en-US" b="1"/>
              <a:t>Run</a:t>
            </a:r>
            <a:r>
              <a:rPr lang="en-US"/>
              <a:t> to generate the new scored dataset</a:t>
            </a:r>
          </a:p>
        </p:txBody>
      </p:sp>
    </p:spTree>
    <p:extLst>
      <p:ext uri="{BB962C8B-B14F-4D97-AF65-F5344CB8AC3E}">
        <p14:creationId xmlns:p14="http://schemas.microsoft.com/office/powerpoint/2010/main" val="68666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297CBC-8B76-41C0-8E4A-BBC709BECC1E}"/>
              </a:ext>
            </a:extLst>
          </p:cNvPr>
          <p:cNvSpPr>
            <a:spLocks noGrp="1"/>
          </p:cNvSpPr>
          <p:nvPr>
            <p:ph type="body" sz="quarter" idx="11"/>
          </p:nvPr>
        </p:nvSpPr>
        <p:spPr>
          <a:xfrm>
            <a:off x="489991" y="975278"/>
            <a:ext cx="5507481" cy="3398680"/>
          </a:xfrm>
        </p:spPr>
        <p:txBody>
          <a:bodyPr vert="horz" lIns="91440" tIns="45720" rIns="91440" bIns="45720" rtlCol="0" anchor="t">
            <a:noAutofit/>
          </a:bodyPr>
          <a:lstStyle/>
          <a:p>
            <a:r>
              <a:rPr lang="en-US">
                <a:ea typeface="+mn-lt"/>
                <a:cs typeface="+mn-lt"/>
              </a:rPr>
              <a:t>Open the scored dataset </a:t>
            </a:r>
          </a:p>
          <a:p>
            <a:r>
              <a:rPr lang="en-US">
                <a:ea typeface="+mn-lt"/>
                <a:cs typeface="+mn-lt"/>
              </a:rPr>
              <a:t>It contains all the usual tabs with the addition of the </a:t>
            </a:r>
            <a:r>
              <a:rPr lang="en-US" b="1">
                <a:ea typeface="+mn-lt"/>
                <a:cs typeface="+mn-lt"/>
              </a:rPr>
              <a:t>Report</a:t>
            </a:r>
            <a:r>
              <a:rPr lang="en-US">
                <a:ea typeface="+mn-lt"/>
                <a:cs typeface="+mn-lt"/>
              </a:rPr>
              <a:t> tab</a:t>
            </a:r>
            <a:endParaRPr lang="en-US">
              <a:cs typeface="Arial"/>
            </a:endParaRPr>
          </a:p>
          <a:p>
            <a:r>
              <a:rPr lang="en-US">
                <a:ea typeface="+mn-lt"/>
                <a:cs typeface="+mn-lt"/>
              </a:rPr>
              <a:t>The Report tab contains a summary of the scoring settings and basic scoring statistics, including recommendation frequencies</a:t>
            </a:r>
            <a:endParaRPr lang="en-US">
              <a:ea typeface="+mn-lt"/>
            </a:endParaRPr>
          </a:p>
          <a:p>
            <a:r>
              <a:rPr lang="en-US">
                <a:ea typeface="+mn-lt"/>
                <a:cs typeface="+mn-lt"/>
              </a:rPr>
              <a:t>The report shows up to 100 most frequent recommendations ordered by frequency</a:t>
            </a:r>
            <a:endParaRPr lang="en-US">
              <a:ea typeface="+mn-lt"/>
            </a:endParaRPr>
          </a:p>
          <a:p>
            <a:r>
              <a:rPr lang="en-US">
                <a:ea typeface="+mn-lt"/>
                <a:cs typeface="+mn-lt"/>
              </a:rPr>
              <a:t>Of the 6000 input records, 3930 received no recommendation</a:t>
            </a:r>
            <a:endParaRPr lang="en-US">
              <a:ea typeface="+mn-lt"/>
            </a:endParaRPr>
          </a:p>
          <a:p>
            <a:r>
              <a:rPr lang="en-US">
                <a:ea typeface="+mn-lt"/>
                <a:cs typeface="+mn-lt"/>
              </a:rPr>
              <a:t>111 recommendations were made in total: 103 for FROZEN FOODS and 8 for MEAT</a:t>
            </a:r>
            <a:endParaRPr lang="en-US">
              <a:ea typeface="+mn-lt"/>
            </a:endParaRPr>
          </a:p>
          <a:p>
            <a:r>
              <a:rPr lang="en-US">
                <a:ea typeface="+mn-lt"/>
                <a:cs typeface="+mn-lt"/>
              </a:rPr>
              <a:t>Increasing the rules to apply will increase recommendations made</a:t>
            </a:r>
            <a:endParaRPr lang="en-US"/>
          </a:p>
          <a:p>
            <a:r>
              <a:rPr lang="en-US">
                <a:ea typeface="+mn-lt"/>
                <a:cs typeface="+mn-lt"/>
              </a:rPr>
              <a:t>The Data tab provides access to the resulting recommendations and selected output statistics</a:t>
            </a:r>
            <a:endParaRPr lang="en-US"/>
          </a:p>
          <a:p>
            <a:pPr lvl="1"/>
            <a:endParaRPr lang="en-US"/>
          </a:p>
        </p:txBody>
      </p:sp>
      <p:sp>
        <p:nvSpPr>
          <p:cNvPr id="3" name="Title 2">
            <a:extLst>
              <a:ext uri="{FF2B5EF4-FFF2-40B4-BE49-F238E27FC236}">
                <a16:creationId xmlns:a16="http://schemas.microsoft.com/office/drawing/2014/main" id="{F8F5CB78-45B2-4F4B-A72D-E2C15AA94073}"/>
              </a:ext>
            </a:extLst>
          </p:cNvPr>
          <p:cNvSpPr>
            <a:spLocks noGrp="1"/>
          </p:cNvSpPr>
          <p:nvPr>
            <p:ph type="title"/>
          </p:nvPr>
        </p:nvSpPr>
        <p:spPr/>
        <p:txBody>
          <a:bodyPr/>
          <a:lstStyle/>
          <a:p>
            <a:r>
              <a:rPr lang="en-US">
                <a:latin typeface="Arial"/>
                <a:cs typeface="Arial"/>
              </a:rPr>
              <a:t>Scored Data</a:t>
            </a:r>
          </a:p>
        </p:txBody>
      </p:sp>
      <p:sp>
        <p:nvSpPr>
          <p:cNvPr id="4" name="Slide Number Placeholder 3">
            <a:extLst>
              <a:ext uri="{FF2B5EF4-FFF2-40B4-BE49-F238E27FC236}">
                <a16:creationId xmlns:a16="http://schemas.microsoft.com/office/drawing/2014/main" id="{47529066-966D-408B-9343-F760475A2722}"/>
              </a:ext>
            </a:extLst>
          </p:cNvPr>
          <p:cNvSpPr>
            <a:spLocks noGrp="1"/>
          </p:cNvSpPr>
          <p:nvPr>
            <p:ph type="sldNum" sz="quarter" idx="10"/>
          </p:nvPr>
        </p:nvSpPr>
        <p:spPr/>
        <p:txBody>
          <a:bodyPr/>
          <a:lstStyle/>
          <a:p>
            <a:fld id="{C51B5984-C094-0A42-BFB6-9F57449A1222}" type="slidenum">
              <a:rPr lang="en-US" dirty="0" smtClean="0"/>
              <a:pPr/>
              <a:t>467</a:t>
            </a:fld>
            <a:endParaRPr lang="en-US"/>
          </a:p>
        </p:txBody>
      </p:sp>
      <p:pic>
        <p:nvPicPr>
          <p:cNvPr id="6" name="Picture 6" descr="A screenshot of a social media post&#10;&#10;Description automatically generated">
            <a:extLst>
              <a:ext uri="{FF2B5EF4-FFF2-40B4-BE49-F238E27FC236}">
                <a16:creationId xmlns:a16="http://schemas.microsoft.com/office/drawing/2014/main" id="{90308D3B-857E-4C93-83E7-08A4819CFDBC}"/>
              </a:ext>
            </a:extLst>
          </p:cNvPr>
          <p:cNvPicPr>
            <a:picLocks noChangeAspect="1"/>
          </p:cNvPicPr>
          <p:nvPr/>
        </p:nvPicPr>
        <p:blipFill>
          <a:blip r:embed="rId2"/>
          <a:stretch>
            <a:fillRect/>
          </a:stretch>
        </p:blipFill>
        <p:spPr>
          <a:xfrm>
            <a:off x="6057900" y="1794161"/>
            <a:ext cx="2743200" cy="1573915"/>
          </a:xfrm>
          <a:prstGeom prst="rect">
            <a:avLst/>
          </a:prstGeom>
          <a:ln>
            <a:solidFill>
              <a:schemeClr val="tx1">
                <a:lumMod val="50000"/>
                <a:lumOff val="50000"/>
              </a:schemeClr>
            </a:solidFill>
          </a:ln>
        </p:spPr>
      </p:pic>
      <p:grpSp>
        <p:nvGrpSpPr>
          <p:cNvPr id="8" name="Group 7">
            <a:extLst>
              <a:ext uri="{FF2B5EF4-FFF2-40B4-BE49-F238E27FC236}">
                <a16:creationId xmlns:a16="http://schemas.microsoft.com/office/drawing/2014/main" id="{36C7804F-B915-4C93-A198-285EC503E126}"/>
              </a:ext>
            </a:extLst>
          </p:cNvPr>
          <p:cNvGrpSpPr/>
          <p:nvPr/>
        </p:nvGrpSpPr>
        <p:grpSpPr>
          <a:xfrm>
            <a:off x="6057900" y="590219"/>
            <a:ext cx="2743200" cy="1163629"/>
            <a:chOff x="5936105" y="641748"/>
            <a:chExt cx="2743200" cy="1163629"/>
          </a:xfrm>
        </p:grpSpPr>
        <p:pic>
          <p:nvPicPr>
            <p:cNvPr id="5" name="Picture 5" descr="A picture containing clock&#10;&#10;Description automatically generated">
              <a:extLst>
                <a:ext uri="{FF2B5EF4-FFF2-40B4-BE49-F238E27FC236}">
                  <a16:creationId xmlns:a16="http://schemas.microsoft.com/office/drawing/2014/main" id="{26205590-E5C9-423E-A560-1E934AA55B12}"/>
                </a:ext>
              </a:extLst>
            </p:cNvPr>
            <p:cNvPicPr>
              <a:picLocks noChangeAspect="1"/>
            </p:cNvPicPr>
            <p:nvPr/>
          </p:nvPicPr>
          <p:blipFill>
            <a:blip r:embed="rId3"/>
            <a:stretch>
              <a:fillRect/>
            </a:stretch>
          </p:blipFill>
          <p:spPr>
            <a:xfrm>
              <a:off x="5936105" y="641748"/>
              <a:ext cx="2743200" cy="1161774"/>
            </a:xfrm>
            <a:prstGeom prst="rect">
              <a:avLst/>
            </a:prstGeom>
          </p:spPr>
        </p:pic>
        <p:sp>
          <p:nvSpPr>
            <p:cNvPr id="7" name="Rectangle: Rounded Corners 6">
              <a:extLst>
                <a:ext uri="{FF2B5EF4-FFF2-40B4-BE49-F238E27FC236}">
                  <a16:creationId xmlns:a16="http://schemas.microsoft.com/office/drawing/2014/main" id="{0435AF2C-CA02-45CD-A17B-C8FBE22A8C67}"/>
                </a:ext>
              </a:extLst>
            </p:cNvPr>
            <p:cNvSpPr/>
            <p:nvPr/>
          </p:nvSpPr>
          <p:spPr>
            <a:xfrm>
              <a:off x="8115299" y="1383778"/>
              <a:ext cx="538709" cy="421599"/>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9" descr="A screenshot of a cell phone&#10;&#10;Description automatically generated">
            <a:extLst>
              <a:ext uri="{FF2B5EF4-FFF2-40B4-BE49-F238E27FC236}">
                <a16:creationId xmlns:a16="http://schemas.microsoft.com/office/drawing/2014/main" id="{AA1A3954-5D61-4FDD-8527-0689E5841970}"/>
              </a:ext>
            </a:extLst>
          </p:cNvPr>
          <p:cNvPicPr>
            <a:picLocks noChangeAspect="1"/>
          </p:cNvPicPr>
          <p:nvPr/>
        </p:nvPicPr>
        <p:blipFill>
          <a:blip r:embed="rId4"/>
          <a:stretch>
            <a:fillRect/>
          </a:stretch>
        </p:blipFill>
        <p:spPr>
          <a:xfrm>
            <a:off x="6057900" y="3367483"/>
            <a:ext cx="2743200" cy="1350353"/>
          </a:xfrm>
          <a:prstGeom prst="rect">
            <a:avLst/>
          </a:prstGeom>
          <a:ln>
            <a:solidFill>
              <a:schemeClr val="tx1">
                <a:lumMod val="50000"/>
                <a:lumOff val="50000"/>
              </a:schemeClr>
            </a:solidFill>
          </a:ln>
        </p:spPr>
      </p:pic>
    </p:spTree>
    <p:extLst>
      <p:ext uri="{BB962C8B-B14F-4D97-AF65-F5344CB8AC3E}">
        <p14:creationId xmlns:p14="http://schemas.microsoft.com/office/powerpoint/2010/main" val="102042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624760-85E5-4C46-A3BF-53A7904C2979}"/>
              </a:ext>
            </a:extLst>
          </p:cNvPr>
          <p:cNvSpPr>
            <a:spLocks noGrp="1"/>
          </p:cNvSpPr>
          <p:nvPr>
            <p:ph type="body" sz="quarter" idx="11"/>
          </p:nvPr>
        </p:nvSpPr>
        <p:spPr>
          <a:xfrm>
            <a:off x="241716" y="937803"/>
            <a:ext cx="4767940" cy="3609479"/>
          </a:xfrm>
        </p:spPr>
        <p:txBody>
          <a:bodyPr vert="horz" lIns="91440" tIns="45720" rIns="91440" bIns="45720" rtlCol="0" anchor="t">
            <a:noAutofit/>
          </a:bodyPr>
          <a:lstStyle/>
          <a:p>
            <a:r>
              <a:rPr lang="en-US">
                <a:ea typeface="+mn-lt"/>
                <a:cs typeface="+mn-lt"/>
              </a:rPr>
              <a:t>The MBA model can also be deployed in code format</a:t>
            </a:r>
            <a:endParaRPr lang="en-US">
              <a:ea typeface="+mn-lt"/>
            </a:endParaRPr>
          </a:p>
          <a:p>
            <a:r>
              <a:rPr lang="en-US">
                <a:ea typeface="+mn-lt"/>
                <a:cs typeface="+mn-lt"/>
              </a:rPr>
              <a:t>Available formats for an MBA model are English, Language of SAS, Python and SQL Select</a:t>
            </a:r>
          </a:p>
          <a:p>
            <a:r>
              <a:rPr lang="en-US">
                <a:ea typeface="+mn-lt"/>
                <a:cs typeface="+mn-lt"/>
              </a:rPr>
              <a:t>The code is generated along with two comma-separated file that are in the </a:t>
            </a:r>
            <a:r>
              <a:rPr lang="en-US" b="1">
                <a:ea typeface="+mn-lt"/>
                <a:cs typeface="+mn-lt"/>
              </a:rPr>
              <a:t>Project Pane</a:t>
            </a:r>
            <a:endParaRPr lang="en-US" b="1">
              <a:ea typeface="+mn-lt"/>
            </a:endParaRPr>
          </a:p>
          <a:p>
            <a:pPr lvl="1"/>
            <a:r>
              <a:rPr lang="en-US">
                <a:latin typeface="Arial"/>
                <a:ea typeface="+mn-lt"/>
                <a:cs typeface="+mn-lt"/>
              </a:rPr>
              <a:t>Together with the scoring code, the content of these files is necessary when deploying the rules in a database. The files are named:</a:t>
            </a:r>
            <a:endParaRPr lang="en-US">
              <a:latin typeface="Arial"/>
            </a:endParaRPr>
          </a:p>
          <a:p>
            <a:pPr lvl="2"/>
            <a:r>
              <a:rPr lang="en-US">
                <a:latin typeface="Arial"/>
                <a:ea typeface="+mn-lt"/>
                <a:cs typeface="+mn-lt"/>
              </a:rPr>
              <a:t>&lt;</a:t>
            </a:r>
            <a:r>
              <a:rPr lang="en-US" err="1">
                <a:latin typeface="Arial"/>
                <a:ea typeface="+mn-lt"/>
                <a:cs typeface="+mn-lt"/>
              </a:rPr>
              <a:t>Model_name</a:t>
            </a:r>
            <a:r>
              <a:rPr lang="en-US">
                <a:latin typeface="Arial"/>
                <a:ea typeface="+mn-lt"/>
                <a:cs typeface="+mn-lt"/>
              </a:rPr>
              <a:t>&gt;_&lt;</a:t>
            </a:r>
            <a:r>
              <a:rPr lang="en-US" err="1">
                <a:latin typeface="Arial"/>
                <a:ea typeface="+mn-lt"/>
                <a:cs typeface="+mn-lt"/>
              </a:rPr>
              <a:t>Code_type</a:t>
            </a:r>
            <a:r>
              <a:rPr lang="en-US">
                <a:latin typeface="Arial"/>
                <a:ea typeface="+mn-lt"/>
                <a:cs typeface="+mn-lt"/>
              </a:rPr>
              <a:t>&gt;_LeftHand.csv</a:t>
            </a:r>
            <a:endParaRPr lang="en-US">
              <a:latin typeface="Arial"/>
              <a:ea typeface="+mn-lt"/>
            </a:endParaRPr>
          </a:p>
          <a:p>
            <a:pPr lvl="2"/>
            <a:r>
              <a:rPr lang="en-US">
                <a:latin typeface="Arial"/>
                <a:ea typeface="+mn-lt"/>
                <a:cs typeface="+mn-lt"/>
              </a:rPr>
              <a:t>&lt;</a:t>
            </a:r>
            <a:r>
              <a:rPr lang="en-US" err="1">
                <a:latin typeface="Arial"/>
                <a:ea typeface="+mn-lt"/>
                <a:cs typeface="+mn-lt"/>
              </a:rPr>
              <a:t>Model_name</a:t>
            </a:r>
            <a:r>
              <a:rPr lang="en-US">
                <a:latin typeface="Arial"/>
                <a:ea typeface="+mn-lt"/>
                <a:cs typeface="+mn-lt"/>
              </a:rPr>
              <a:t>&gt;_</a:t>
            </a:r>
            <a:r>
              <a:rPr lang="en-US">
                <a:ea typeface="+mn-lt"/>
                <a:cs typeface="+mn-lt"/>
              </a:rPr>
              <a:t>&lt;</a:t>
            </a:r>
            <a:r>
              <a:rPr lang="en-US" err="1">
                <a:ea typeface="+mn-lt"/>
                <a:cs typeface="+mn-lt"/>
              </a:rPr>
              <a:t>Code_type</a:t>
            </a:r>
            <a:r>
              <a:rPr lang="en-US">
                <a:ea typeface="+mn-lt"/>
                <a:cs typeface="+mn-lt"/>
              </a:rPr>
              <a:t>&gt;</a:t>
            </a:r>
            <a:r>
              <a:rPr lang="en-US">
                <a:latin typeface="Arial"/>
                <a:ea typeface="+mn-lt"/>
                <a:cs typeface="+mn-lt"/>
              </a:rPr>
              <a:t>_Rules.csv</a:t>
            </a:r>
          </a:p>
          <a:p>
            <a:pPr marL="0" indent="0">
              <a:buNone/>
            </a:pPr>
            <a:r>
              <a:rPr lang="en-US">
                <a:ea typeface="+mn-lt"/>
                <a:cs typeface="+mn-lt"/>
              </a:rPr>
              <a:t>NOTE: that scoring options </a:t>
            </a:r>
            <a:r>
              <a:rPr lang="en-US" i="1">
                <a:ea typeface="+mn-lt"/>
                <a:cs typeface="+mn-lt"/>
              </a:rPr>
              <a:t>Recommend new items only</a:t>
            </a:r>
            <a:r>
              <a:rPr lang="en-US">
                <a:ea typeface="+mn-lt"/>
                <a:cs typeface="+mn-lt"/>
              </a:rPr>
              <a:t> and </a:t>
            </a:r>
            <a:r>
              <a:rPr lang="en-US" i="1">
                <a:ea typeface="+mn-lt"/>
                <a:cs typeface="+mn-lt"/>
              </a:rPr>
              <a:t>Generate a null record for IDs that have no recommendation</a:t>
            </a:r>
            <a:r>
              <a:rPr lang="en-US">
                <a:ea typeface="+mn-lt"/>
                <a:cs typeface="+mn-lt"/>
              </a:rPr>
              <a:t> are not used in code generation, however, these can be added manually</a:t>
            </a:r>
            <a:endParaRPr lang="en-US"/>
          </a:p>
        </p:txBody>
      </p:sp>
      <p:sp>
        <p:nvSpPr>
          <p:cNvPr id="3" name="Title 2">
            <a:extLst>
              <a:ext uri="{FF2B5EF4-FFF2-40B4-BE49-F238E27FC236}">
                <a16:creationId xmlns:a16="http://schemas.microsoft.com/office/drawing/2014/main" id="{F19A39DD-22CF-415B-95D0-B78EF03FE3EC}"/>
              </a:ext>
            </a:extLst>
          </p:cNvPr>
          <p:cNvSpPr>
            <a:spLocks noGrp="1"/>
          </p:cNvSpPr>
          <p:nvPr>
            <p:ph type="title"/>
          </p:nvPr>
        </p:nvSpPr>
        <p:spPr/>
        <p:txBody>
          <a:bodyPr/>
          <a:lstStyle/>
          <a:p>
            <a:r>
              <a:rPr lang="en-US">
                <a:latin typeface="Arial"/>
                <a:cs typeface="Arial"/>
              </a:rPr>
              <a:t>Generate Code</a:t>
            </a:r>
          </a:p>
        </p:txBody>
      </p:sp>
      <p:sp>
        <p:nvSpPr>
          <p:cNvPr id="4" name="Slide Number Placeholder 3">
            <a:extLst>
              <a:ext uri="{FF2B5EF4-FFF2-40B4-BE49-F238E27FC236}">
                <a16:creationId xmlns:a16="http://schemas.microsoft.com/office/drawing/2014/main" id="{3C25AEB8-1B1C-4F0C-93FE-72F064EDD05E}"/>
              </a:ext>
            </a:extLst>
          </p:cNvPr>
          <p:cNvSpPr>
            <a:spLocks noGrp="1"/>
          </p:cNvSpPr>
          <p:nvPr>
            <p:ph type="sldNum" sz="quarter" idx="10"/>
          </p:nvPr>
        </p:nvSpPr>
        <p:spPr/>
        <p:txBody>
          <a:bodyPr/>
          <a:lstStyle/>
          <a:p>
            <a:fld id="{C51B5984-C094-0A42-BFB6-9F57449A1222}" type="slidenum">
              <a:rPr lang="en-US" dirty="0" smtClean="0"/>
              <a:pPr/>
              <a:t>468</a:t>
            </a:fld>
            <a:endParaRPr lang="en-US"/>
          </a:p>
        </p:txBody>
      </p:sp>
      <p:pic>
        <p:nvPicPr>
          <p:cNvPr id="5" name="Picture 5" descr="A screenshot of a cell phone&#10;&#10;Description automatically generated">
            <a:extLst>
              <a:ext uri="{FF2B5EF4-FFF2-40B4-BE49-F238E27FC236}">
                <a16:creationId xmlns:a16="http://schemas.microsoft.com/office/drawing/2014/main" id="{FEDD6D46-A571-4A33-B407-65222929C1A5}"/>
              </a:ext>
            </a:extLst>
          </p:cNvPr>
          <p:cNvPicPr>
            <a:picLocks noChangeAspect="1"/>
          </p:cNvPicPr>
          <p:nvPr/>
        </p:nvPicPr>
        <p:blipFill>
          <a:blip r:embed="rId2"/>
          <a:stretch>
            <a:fillRect/>
          </a:stretch>
        </p:blipFill>
        <p:spPr>
          <a:xfrm>
            <a:off x="4918647" y="618658"/>
            <a:ext cx="4079648" cy="1554788"/>
          </a:xfrm>
          <a:prstGeom prst="rect">
            <a:avLst/>
          </a:prstGeom>
        </p:spPr>
      </p:pic>
      <p:grpSp>
        <p:nvGrpSpPr>
          <p:cNvPr id="10" name="Group 9">
            <a:extLst>
              <a:ext uri="{FF2B5EF4-FFF2-40B4-BE49-F238E27FC236}">
                <a16:creationId xmlns:a16="http://schemas.microsoft.com/office/drawing/2014/main" id="{CD2E7CC4-C3D0-42FE-ABCB-4179218348A5}"/>
              </a:ext>
            </a:extLst>
          </p:cNvPr>
          <p:cNvGrpSpPr/>
          <p:nvPr/>
        </p:nvGrpSpPr>
        <p:grpSpPr>
          <a:xfrm>
            <a:off x="5074432" y="3363116"/>
            <a:ext cx="2049905" cy="1361563"/>
            <a:chOff x="4704100" y="3413408"/>
            <a:chExt cx="2049905" cy="1361563"/>
          </a:xfrm>
        </p:grpSpPr>
        <p:pic>
          <p:nvPicPr>
            <p:cNvPr id="8" name="Picture 8" descr="A screenshot of a cell phone&#10;&#10;Description automatically generated">
              <a:extLst>
                <a:ext uri="{FF2B5EF4-FFF2-40B4-BE49-F238E27FC236}">
                  <a16:creationId xmlns:a16="http://schemas.microsoft.com/office/drawing/2014/main" id="{6BFCFA98-E60B-4AC0-ADEE-818C0E87FC2D}"/>
                </a:ext>
              </a:extLst>
            </p:cNvPr>
            <p:cNvPicPr>
              <a:picLocks noChangeAspect="1"/>
            </p:cNvPicPr>
            <p:nvPr/>
          </p:nvPicPr>
          <p:blipFill>
            <a:blip r:embed="rId3"/>
            <a:stretch>
              <a:fillRect/>
            </a:stretch>
          </p:blipFill>
          <p:spPr>
            <a:xfrm>
              <a:off x="4704100" y="3413408"/>
              <a:ext cx="2049905" cy="1361563"/>
            </a:xfrm>
            <a:prstGeom prst="rect">
              <a:avLst/>
            </a:prstGeom>
            <a:ln>
              <a:solidFill>
                <a:schemeClr val="tx1">
                  <a:lumMod val="50000"/>
                  <a:lumOff val="50000"/>
                </a:schemeClr>
              </a:solidFill>
            </a:ln>
          </p:spPr>
        </p:pic>
        <p:sp>
          <p:nvSpPr>
            <p:cNvPr id="9" name="Rectangle: Rounded Corners 8">
              <a:extLst>
                <a:ext uri="{FF2B5EF4-FFF2-40B4-BE49-F238E27FC236}">
                  <a16:creationId xmlns:a16="http://schemas.microsoft.com/office/drawing/2014/main" id="{4DE1B823-7B2D-444F-B3AE-3A9E8DDA7D35}"/>
                </a:ext>
              </a:extLst>
            </p:cNvPr>
            <p:cNvSpPr/>
            <p:nvPr/>
          </p:nvSpPr>
          <p:spPr>
            <a:xfrm>
              <a:off x="4919472" y="4021074"/>
              <a:ext cx="1833372" cy="384048"/>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A screenshot of a social media post&#10;&#10;Description automatically generated">
            <a:extLst>
              <a:ext uri="{FF2B5EF4-FFF2-40B4-BE49-F238E27FC236}">
                <a16:creationId xmlns:a16="http://schemas.microsoft.com/office/drawing/2014/main" id="{14A08ACD-851A-4541-A4E4-AD338AF8A312}"/>
              </a:ext>
            </a:extLst>
          </p:cNvPr>
          <p:cNvPicPr>
            <a:picLocks noChangeAspect="1"/>
          </p:cNvPicPr>
          <p:nvPr/>
        </p:nvPicPr>
        <p:blipFill>
          <a:blip r:embed="rId4"/>
          <a:stretch>
            <a:fillRect/>
          </a:stretch>
        </p:blipFill>
        <p:spPr>
          <a:xfrm>
            <a:off x="6583006" y="2201231"/>
            <a:ext cx="2415291" cy="1522325"/>
          </a:xfrm>
          <a:prstGeom prst="rect">
            <a:avLst/>
          </a:prstGeom>
          <a:ln>
            <a:solidFill>
              <a:schemeClr val="tx1">
                <a:lumMod val="50000"/>
                <a:lumOff val="50000"/>
              </a:schemeClr>
            </a:solidFill>
          </a:ln>
        </p:spPr>
      </p:pic>
    </p:spTree>
    <p:extLst>
      <p:ext uri="{BB962C8B-B14F-4D97-AF65-F5344CB8AC3E}">
        <p14:creationId xmlns:p14="http://schemas.microsoft.com/office/powerpoint/2010/main" val="31037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E43FC5-9DA3-46E2-A348-3B9AC8F2D9BA}"/>
              </a:ext>
            </a:extLst>
          </p:cNvPr>
          <p:cNvSpPr>
            <a:spLocks noGrp="1"/>
          </p:cNvSpPr>
          <p:nvPr>
            <p:ph type="body" sz="quarter" idx="11"/>
          </p:nvPr>
        </p:nvSpPr>
        <p:spPr>
          <a:xfrm>
            <a:off x="457200" y="975278"/>
            <a:ext cx="8413128" cy="3445524"/>
          </a:xfrm>
        </p:spPr>
        <p:txBody>
          <a:bodyPr vert="horz" lIns="91440" tIns="45720" rIns="91440" bIns="45720" rtlCol="0" anchor="t">
            <a:noAutofit/>
          </a:bodyPr>
          <a:lstStyle/>
          <a:p>
            <a:pPr marL="0" indent="0">
              <a:buNone/>
            </a:pPr>
            <a:r>
              <a:rPr lang="en-CA">
                <a:ea typeface="+mn-lt"/>
                <a:cs typeface="+mn-lt"/>
              </a:rPr>
              <a:t>The data used for these exercises are accessed by loading the </a:t>
            </a:r>
            <a:r>
              <a:rPr lang="en-CA" b="1">
                <a:ea typeface="+mn-lt"/>
                <a:cs typeface="+mn-lt"/>
              </a:rPr>
              <a:t>Tutorial – Market Basket Analysis</a:t>
            </a:r>
            <a:r>
              <a:rPr lang="en-CA">
                <a:ea typeface="+mn-lt"/>
                <a:cs typeface="+mn-lt"/>
              </a:rPr>
              <a:t> from the </a:t>
            </a:r>
            <a:r>
              <a:rPr lang="en-CA" b="1">
                <a:ea typeface="+mn-lt"/>
                <a:cs typeface="+mn-lt"/>
              </a:rPr>
              <a:t>Prepare Sample Data</a:t>
            </a:r>
            <a:r>
              <a:rPr lang="en-CA">
                <a:ea typeface="+mn-lt"/>
                <a:cs typeface="+mn-lt"/>
              </a:rPr>
              <a:t> dialog found in the Help menu.</a:t>
            </a:r>
            <a:endParaRPr lang="en-CA">
              <a:ea typeface="+mn-lt"/>
            </a:endParaRPr>
          </a:p>
          <a:p>
            <a:pPr marL="0" indent="0">
              <a:buNone/>
            </a:pPr>
            <a:r>
              <a:rPr lang="en-CA">
                <a:ea typeface="+mn-lt"/>
                <a:cs typeface="+mn-lt"/>
              </a:rPr>
              <a:t>This project contains two transactional datasets:</a:t>
            </a:r>
            <a:endParaRPr lang="en-CA">
              <a:ea typeface="+mn-lt"/>
            </a:endParaRPr>
          </a:p>
          <a:p>
            <a:pPr lvl="1">
              <a:spcAft>
                <a:spcPts val="300"/>
              </a:spcAft>
            </a:pPr>
            <a:r>
              <a:rPr lang="en-CA">
                <a:latin typeface="Arial"/>
                <a:ea typeface="+mn-lt"/>
                <a:cs typeface="+mn-lt"/>
              </a:rPr>
              <a:t>Retail Transactions</a:t>
            </a:r>
            <a:endParaRPr lang="en-CA">
              <a:ea typeface="+mn-lt"/>
            </a:endParaRPr>
          </a:p>
          <a:p>
            <a:pPr lvl="1">
              <a:spcAft>
                <a:spcPts val="300"/>
              </a:spcAft>
            </a:pPr>
            <a:r>
              <a:rPr lang="en-CA">
                <a:latin typeface="Arial"/>
                <a:ea typeface="+mn-lt"/>
                <a:cs typeface="+mn-lt"/>
              </a:rPr>
              <a:t>Transactions to Score</a:t>
            </a:r>
            <a:endParaRPr lang="en-CA">
              <a:latin typeface="Arial"/>
            </a:endParaRPr>
          </a:p>
          <a:p>
            <a:pPr marL="0" indent="0">
              <a:buNone/>
            </a:pPr>
            <a:r>
              <a:rPr lang="en-CA">
                <a:cs typeface="Arial"/>
              </a:rPr>
              <a:t>The Retail Transactions dataset contains approx. 50k records relating to customer transactions in a supermarket</a:t>
            </a:r>
            <a:r>
              <a:rPr lang="en-CA">
                <a:latin typeface="Arial"/>
                <a:cs typeface="Arial"/>
              </a:rPr>
              <a:t> and the basis for the model. Rules are applied to a second dataset: </a:t>
            </a:r>
            <a:r>
              <a:rPr lang="en-CA" b="1">
                <a:latin typeface="Arial"/>
                <a:cs typeface="Arial"/>
              </a:rPr>
              <a:t>Transactions To Score.</a:t>
            </a:r>
            <a:endParaRPr lang="en-CA">
              <a:latin typeface="Arial"/>
            </a:endParaRPr>
          </a:p>
          <a:p>
            <a:pPr marL="0" indent="0">
              <a:buNone/>
            </a:pPr>
            <a:r>
              <a:rPr lang="en-CA">
                <a:latin typeface="Arial"/>
                <a:cs typeface="Arial"/>
              </a:rPr>
              <a:t>The aim is to develop a model based on the Item Category field with Customer ID as the unique identifier.</a:t>
            </a:r>
            <a:endParaRPr lang="en-CA">
              <a:latin typeface="Arial"/>
            </a:endParaRPr>
          </a:p>
        </p:txBody>
      </p:sp>
      <p:sp>
        <p:nvSpPr>
          <p:cNvPr id="3" name="Title 2">
            <a:extLst>
              <a:ext uri="{FF2B5EF4-FFF2-40B4-BE49-F238E27FC236}">
                <a16:creationId xmlns:a16="http://schemas.microsoft.com/office/drawing/2014/main" id="{D47406F9-8DF4-48A4-AD7D-A8988F99B458}"/>
              </a:ext>
            </a:extLst>
          </p:cNvPr>
          <p:cNvSpPr>
            <a:spLocks noGrp="1"/>
          </p:cNvSpPr>
          <p:nvPr>
            <p:ph type="title"/>
          </p:nvPr>
        </p:nvSpPr>
        <p:spPr/>
        <p:txBody>
          <a:bodyPr/>
          <a:lstStyle/>
          <a:p>
            <a:r>
              <a:rPr lang="en-CA">
                <a:latin typeface="Arial"/>
                <a:cs typeface="Arial"/>
              </a:rPr>
              <a:t>Chapter 19 Exercises (1/2)</a:t>
            </a:r>
            <a:endParaRPr lang="en-US" b="0">
              <a:latin typeface="Arial"/>
              <a:cs typeface="Arial"/>
            </a:endParaRPr>
          </a:p>
        </p:txBody>
      </p:sp>
      <p:sp>
        <p:nvSpPr>
          <p:cNvPr id="4" name="Slide Number Placeholder 3">
            <a:extLst>
              <a:ext uri="{FF2B5EF4-FFF2-40B4-BE49-F238E27FC236}">
                <a16:creationId xmlns:a16="http://schemas.microsoft.com/office/drawing/2014/main" id="{35A21B34-A6A7-44C8-9F4D-E1EC66428FB1}"/>
              </a:ext>
            </a:extLst>
          </p:cNvPr>
          <p:cNvSpPr>
            <a:spLocks noGrp="1"/>
          </p:cNvSpPr>
          <p:nvPr>
            <p:ph type="sldNum" sz="quarter" idx="10"/>
          </p:nvPr>
        </p:nvSpPr>
        <p:spPr>
          <a:xfrm>
            <a:off x="457200" y="4643230"/>
            <a:ext cx="2057400" cy="273844"/>
          </a:xfrm>
        </p:spPr>
        <p:txBody>
          <a:bodyPr/>
          <a:lstStyle/>
          <a:p>
            <a:fld id="{C51B5984-C094-0A42-BFB6-9F57449A1222}" type="slidenum">
              <a:rPr lang="en-US" dirty="0" smtClean="0"/>
              <a:pPr/>
              <a:t>469</a:t>
            </a:fld>
            <a:endParaRPr lang="en-US"/>
          </a:p>
        </p:txBody>
      </p:sp>
    </p:spTree>
    <p:extLst>
      <p:ext uri="{BB962C8B-B14F-4D97-AF65-F5344CB8AC3E}">
        <p14:creationId xmlns:p14="http://schemas.microsoft.com/office/powerpoint/2010/main" val="406064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242984" y="1188875"/>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2" name="Picture 1">
            <a:extLst>
              <a:ext uri="{FF2B5EF4-FFF2-40B4-BE49-F238E27FC236}">
                <a16:creationId xmlns:a16="http://schemas.microsoft.com/office/drawing/2014/main" id="{69B3F907-4D93-4F01-8931-703EEE024579}"/>
              </a:ext>
            </a:extLst>
          </p:cNvPr>
          <p:cNvPicPr>
            <a:picLocks noChangeAspect="1"/>
          </p:cNvPicPr>
          <p:nvPr/>
        </p:nvPicPr>
        <p:blipFill>
          <a:blip r:embed="rId4"/>
          <a:stretch>
            <a:fillRect/>
          </a:stretch>
        </p:blipFill>
        <p:spPr>
          <a:xfrm>
            <a:off x="2400416" y="962303"/>
            <a:ext cx="6668262" cy="3445649"/>
          </a:xfrm>
          <a:prstGeom prst="rect">
            <a:avLst/>
          </a:prstGeom>
          <a:ln>
            <a:solidFill>
              <a:schemeClr val="tx1">
                <a:lumMod val="50000"/>
                <a:lumOff val="50000"/>
              </a:schemeClr>
            </a:solidFill>
          </a:ln>
        </p:spPr>
      </p:pic>
      <p:cxnSp>
        <p:nvCxnSpPr>
          <p:cNvPr id="8" name="Straight Connector 7">
            <a:extLst>
              <a:ext uri="{FF2B5EF4-FFF2-40B4-BE49-F238E27FC236}">
                <a16:creationId xmlns:a16="http://schemas.microsoft.com/office/drawing/2014/main" id="{5DF7E2F0-4A4F-459A-A2DC-076247B8FA2E}"/>
              </a:ext>
            </a:extLst>
          </p:cNvPr>
          <p:cNvCxnSpPr>
            <a:cxnSpLocks/>
          </p:cNvCxnSpPr>
          <p:nvPr/>
        </p:nvCxnSpPr>
        <p:spPr>
          <a:xfrm flipV="1">
            <a:off x="2101789" y="4181197"/>
            <a:ext cx="379708" cy="164372"/>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4D38B2CB-F760-42A3-B64F-F604CBD12456}"/>
              </a:ext>
            </a:extLst>
          </p:cNvPr>
          <p:cNvSpPr txBox="1"/>
          <p:nvPr/>
        </p:nvSpPr>
        <p:spPr>
          <a:xfrm>
            <a:off x="457201" y="4340264"/>
            <a:ext cx="2124550" cy="307777"/>
          </a:xfrm>
          <a:prstGeom prst="rect">
            <a:avLst/>
          </a:prstGeom>
          <a:noFill/>
        </p:spPr>
        <p:txBody>
          <a:bodyPr wrap="square" rtlCol="0">
            <a:spAutoFit/>
          </a:bodyPr>
          <a:lstStyle/>
          <a:p>
            <a:r>
              <a:rPr lang="en-CA" sz="1400">
                <a:solidFill>
                  <a:schemeClr val="tx2"/>
                </a:solidFill>
              </a:rPr>
              <a:t>Dataset Profiling Tabs</a:t>
            </a:r>
          </a:p>
        </p:txBody>
      </p:sp>
      <p:sp>
        <p:nvSpPr>
          <p:cNvPr id="11" name="Text Placeholder 10">
            <a:extLst>
              <a:ext uri="{FF2B5EF4-FFF2-40B4-BE49-F238E27FC236}">
                <a16:creationId xmlns:a16="http://schemas.microsoft.com/office/drawing/2014/main" id="{93B05246-66C2-4704-8769-BE54E8FC63A2}"/>
              </a:ext>
            </a:extLst>
          </p:cNvPr>
          <p:cNvSpPr>
            <a:spLocks noGrp="1"/>
          </p:cNvSpPr>
          <p:nvPr>
            <p:ph type="body" sz="quarter" idx="11"/>
          </p:nvPr>
        </p:nvSpPr>
        <p:spPr>
          <a:xfrm>
            <a:off x="457201" y="964888"/>
            <a:ext cx="1879091" cy="3216924"/>
          </a:xfrm>
        </p:spPr>
        <p:txBody>
          <a:bodyPr vert="horz" lIns="91440" tIns="45720" rIns="91440" bIns="45720" rtlCol="0" anchor="t">
            <a:noAutofit/>
          </a:bodyPr>
          <a:lstStyle/>
          <a:p>
            <a:r>
              <a:rPr lang="en-CA">
                <a:latin typeface="Arial" pitchFamily="34" charset="0"/>
              </a:rPr>
              <a:t>Starting point:</a:t>
            </a:r>
          </a:p>
          <a:p>
            <a:r>
              <a:rPr lang="en-CA">
                <a:latin typeface="Arial" pitchFamily="34" charset="0"/>
              </a:rPr>
              <a:t>Dataset Viewer</a:t>
            </a:r>
          </a:p>
          <a:p>
            <a:pPr marL="0"/>
            <a:r>
              <a:rPr lang="en-CA">
                <a:latin typeface="Arial" pitchFamily="34" charset="0"/>
              </a:rPr>
              <a:t>Opens on Overview Report, but note the tabs</a:t>
            </a:r>
          </a:p>
          <a:p>
            <a:endParaRPr lang="en-CA">
              <a:latin typeface="Arial" pitchFamily="34" charset="0"/>
            </a:endParaRPr>
          </a:p>
          <a:p>
            <a:endParaRPr lang="en-CA">
              <a:latin typeface="Arial" pitchFamily="34" charset="0"/>
            </a:endParaRPr>
          </a:p>
          <a:p>
            <a:endParaRPr lang="en-CA">
              <a:latin typeface="Arial" pitchFamily="34" charset="0"/>
            </a:endParaRPr>
          </a:p>
          <a:p>
            <a:endParaRPr lang="en-CA">
              <a:latin typeface="Arial" pitchFamily="34" charset="0"/>
            </a:endParaRPr>
          </a:p>
          <a:p>
            <a:r>
              <a:rPr lang="en-CA">
                <a:latin typeface="Arial" pitchFamily="34" charset="0"/>
              </a:rPr>
              <a:t>Demo </a:t>
            </a:r>
          </a:p>
        </p:txBody>
      </p:sp>
      <p:sp>
        <p:nvSpPr>
          <p:cNvPr id="7" name="Title 6">
            <a:extLst>
              <a:ext uri="{FF2B5EF4-FFF2-40B4-BE49-F238E27FC236}">
                <a16:creationId xmlns:a16="http://schemas.microsoft.com/office/drawing/2014/main" id="{CD0C136D-331F-4A6A-BC8A-6A9FCDF5A797}"/>
              </a:ext>
            </a:extLst>
          </p:cNvPr>
          <p:cNvSpPr>
            <a:spLocks noGrp="1"/>
          </p:cNvSpPr>
          <p:nvPr>
            <p:ph type="title"/>
          </p:nvPr>
        </p:nvSpPr>
        <p:spPr/>
        <p:txBody>
          <a:bodyPr/>
          <a:lstStyle/>
          <a:p>
            <a:r>
              <a:rPr lang="en-CA"/>
              <a:t>Profiling Data with Knowledge Studio- Dataset </a:t>
            </a:r>
          </a:p>
        </p:txBody>
      </p:sp>
      <p:sp>
        <p:nvSpPr>
          <p:cNvPr id="6" name="Rectangle: Rounded Corners 5">
            <a:extLst>
              <a:ext uri="{FF2B5EF4-FFF2-40B4-BE49-F238E27FC236}">
                <a16:creationId xmlns:a16="http://schemas.microsoft.com/office/drawing/2014/main" id="{CA7CD04F-E500-47BF-92ED-F065B20EABF7}"/>
              </a:ext>
            </a:extLst>
          </p:cNvPr>
          <p:cNvSpPr/>
          <p:nvPr/>
        </p:nvSpPr>
        <p:spPr>
          <a:xfrm>
            <a:off x="2487961" y="4126781"/>
            <a:ext cx="4267080" cy="147966"/>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2521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FE212-BF5B-4934-AB63-FC3765924635}"/>
              </a:ext>
            </a:extLst>
          </p:cNvPr>
          <p:cNvSpPr>
            <a:spLocks noGrp="1"/>
          </p:cNvSpPr>
          <p:nvPr>
            <p:ph type="body" sz="quarter" idx="11"/>
          </p:nvPr>
        </p:nvSpPr>
        <p:spPr>
          <a:xfrm>
            <a:off x="268663" y="822092"/>
            <a:ext cx="8713607" cy="3445524"/>
          </a:xfrm>
        </p:spPr>
        <p:txBody>
          <a:bodyPr vert="horz" lIns="91440" tIns="45720" rIns="91440" bIns="45720" rtlCol="0" anchor="t">
            <a:noAutofit/>
          </a:bodyPr>
          <a:lstStyle/>
          <a:p>
            <a:pPr marL="257175" indent="-257175">
              <a:lnSpc>
                <a:spcPct val="107000"/>
              </a:lnSpc>
              <a:spcAft>
                <a:spcPts val="0"/>
              </a:spcAft>
              <a:buAutoNum type="arabicPeriod"/>
            </a:pPr>
            <a:r>
              <a:rPr lang="en-CA">
                <a:ea typeface="+mn-lt"/>
                <a:cs typeface="+mn-lt"/>
              </a:rPr>
              <a:t>Explore the data using the profiling features available in Knowledge Studio</a:t>
            </a:r>
            <a:endParaRPr lang="en-US">
              <a:ea typeface="+mn-lt"/>
              <a:cs typeface="+mn-lt"/>
            </a:endParaRPr>
          </a:p>
          <a:p>
            <a:pPr marL="257175" indent="-257175">
              <a:lnSpc>
                <a:spcPct val="107000"/>
              </a:lnSpc>
              <a:spcAft>
                <a:spcPts val="0"/>
              </a:spcAft>
              <a:buAutoNum type="arabicPeriod"/>
            </a:pPr>
            <a:r>
              <a:rPr lang="en-CA">
                <a:ea typeface="+mn-lt"/>
                <a:cs typeface="+mn-lt"/>
              </a:rPr>
              <a:t>Insert a </a:t>
            </a:r>
            <a:r>
              <a:rPr lang="en-CA" b="1">
                <a:ea typeface="+mn-lt"/>
                <a:cs typeface="+mn-lt"/>
              </a:rPr>
              <a:t>Market Basket Analysis</a:t>
            </a:r>
            <a:r>
              <a:rPr lang="en-CA">
                <a:ea typeface="+mn-lt"/>
                <a:cs typeface="+mn-lt"/>
              </a:rPr>
              <a:t> node from the Model palette. Select </a:t>
            </a:r>
            <a:r>
              <a:rPr lang="en-CA" i="1">
                <a:ea typeface="+mn-lt"/>
                <a:cs typeface="+mn-lt"/>
              </a:rPr>
              <a:t>Customer ID</a:t>
            </a:r>
            <a:r>
              <a:rPr lang="en-CA">
                <a:ea typeface="+mn-lt"/>
                <a:cs typeface="+mn-lt"/>
              </a:rPr>
              <a:t> as the </a:t>
            </a:r>
            <a:r>
              <a:rPr lang="en-CA" b="1">
                <a:ea typeface="+mn-lt"/>
                <a:cs typeface="+mn-lt"/>
              </a:rPr>
              <a:t>Transaction ID(s) </a:t>
            </a:r>
            <a:r>
              <a:rPr lang="en-CA">
                <a:ea typeface="+mn-lt"/>
                <a:cs typeface="+mn-lt"/>
              </a:rPr>
              <a:t>and </a:t>
            </a:r>
            <a:r>
              <a:rPr lang="en-CA" i="1">
                <a:ea typeface="+mn-lt"/>
                <a:cs typeface="+mn-lt"/>
              </a:rPr>
              <a:t>Item Category</a:t>
            </a:r>
            <a:r>
              <a:rPr lang="en-CA">
                <a:ea typeface="+mn-lt"/>
                <a:cs typeface="+mn-lt"/>
              </a:rPr>
              <a:t> as the </a:t>
            </a:r>
            <a:r>
              <a:rPr lang="en-CA" b="1">
                <a:ea typeface="+mn-lt"/>
                <a:cs typeface="+mn-lt"/>
              </a:rPr>
              <a:t>Item Identifier.</a:t>
            </a:r>
            <a:r>
              <a:rPr lang="en-CA">
                <a:ea typeface="+mn-lt"/>
                <a:cs typeface="+mn-lt"/>
              </a:rPr>
              <a:t> Leave all other parameters at their default</a:t>
            </a:r>
            <a:endParaRPr lang="en-CA"/>
          </a:p>
          <a:p>
            <a:pPr marL="342900" indent="-342900">
              <a:spcAft>
                <a:spcPts val="0"/>
              </a:spcAft>
              <a:buAutoNum type="arabicPeriod"/>
            </a:pPr>
            <a:r>
              <a:rPr lang="en-US">
                <a:ea typeface="+mn-lt"/>
                <a:cs typeface="+mn-lt"/>
              </a:rPr>
              <a:t>Assess the output results. How many rules and </a:t>
            </a:r>
            <a:r>
              <a:rPr lang="en-US" err="1">
                <a:ea typeface="+mn-lt"/>
                <a:cs typeface="+mn-lt"/>
              </a:rPr>
              <a:t>itemsets</a:t>
            </a:r>
            <a:r>
              <a:rPr lang="en-US">
                <a:ea typeface="+mn-lt"/>
                <a:cs typeface="+mn-lt"/>
              </a:rPr>
              <a:t> have been discovered?</a:t>
            </a:r>
            <a:endParaRPr lang="en-US"/>
          </a:p>
          <a:p>
            <a:pPr marL="342900" indent="-342900">
              <a:spcAft>
                <a:spcPts val="0"/>
              </a:spcAft>
              <a:buAutoNum type="arabicPeriod"/>
            </a:pPr>
            <a:r>
              <a:rPr lang="en-US">
                <a:ea typeface="+mn-lt"/>
                <a:cs typeface="+mn-lt"/>
              </a:rPr>
              <a:t>Use the </a:t>
            </a:r>
            <a:r>
              <a:rPr lang="en-US" b="1">
                <a:ea typeface="+mn-lt"/>
                <a:cs typeface="+mn-lt"/>
              </a:rPr>
              <a:t>Map </a:t>
            </a:r>
            <a:r>
              <a:rPr lang="en-US">
                <a:ea typeface="+mn-lt"/>
                <a:cs typeface="+mn-lt"/>
              </a:rPr>
              <a:t>and </a:t>
            </a:r>
            <a:r>
              <a:rPr lang="en-US" b="1">
                <a:ea typeface="+mn-lt"/>
                <a:cs typeface="+mn-lt"/>
              </a:rPr>
              <a:t>Charts </a:t>
            </a:r>
            <a:r>
              <a:rPr lang="en-US">
                <a:ea typeface="+mn-lt"/>
                <a:cs typeface="+mn-lt"/>
              </a:rPr>
              <a:t>tab to understand the relationships and most prominent rules</a:t>
            </a:r>
            <a:endParaRPr lang="en-US"/>
          </a:p>
          <a:p>
            <a:pPr marL="342900" indent="-342900">
              <a:spcAft>
                <a:spcPts val="0"/>
              </a:spcAft>
              <a:buAutoNum type="arabicPeriod"/>
            </a:pPr>
            <a:r>
              <a:rPr lang="en-US">
                <a:ea typeface="+mn-lt"/>
                <a:cs typeface="+mn-lt"/>
              </a:rPr>
              <a:t>Assess the resulting </a:t>
            </a:r>
            <a:r>
              <a:rPr lang="en-US" err="1">
                <a:ea typeface="+mn-lt"/>
                <a:cs typeface="+mn-lt"/>
              </a:rPr>
              <a:t>itemsets</a:t>
            </a:r>
            <a:r>
              <a:rPr lang="en-US">
                <a:ea typeface="+mn-lt"/>
                <a:cs typeface="+mn-lt"/>
              </a:rPr>
              <a:t> and rules from the </a:t>
            </a:r>
            <a:r>
              <a:rPr lang="en-US" b="1">
                <a:ea typeface="+mn-lt"/>
                <a:cs typeface="+mn-lt"/>
              </a:rPr>
              <a:t>Item Sets </a:t>
            </a:r>
            <a:r>
              <a:rPr lang="en-US">
                <a:ea typeface="+mn-lt"/>
                <a:cs typeface="+mn-lt"/>
              </a:rPr>
              <a:t>and </a:t>
            </a:r>
            <a:r>
              <a:rPr lang="en-US" b="1">
                <a:ea typeface="+mn-lt"/>
                <a:cs typeface="+mn-lt"/>
              </a:rPr>
              <a:t>Rules </a:t>
            </a:r>
            <a:r>
              <a:rPr lang="en-US">
                <a:ea typeface="+mn-lt"/>
                <a:cs typeface="+mn-lt"/>
              </a:rPr>
              <a:t>tabs</a:t>
            </a:r>
            <a:endParaRPr lang="en-US"/>
          </a:p>
          <a:p>
            <a:pPr marL="342900" indent="-342900">
              <a:spcAft>
                <a:spcPts val="0"/>
              </a:spcAft>
              <a:buAutoNum type="arabicPeriod"/>
            </a:pPr>
            <a:r>
              <a:rPr lang="en-US">
                <a:ea typeface="+mn-lt"/>
                <a:cs typeface="+mn-lt"/>
              </a:rPr>
              <a:t>Use the filtering options to identify the best rules with adequate </a:t>
            </a:r>
            <a:r>
              <a:rPr lang="en-US" err="1">
                <a:ea typeface="+mn-lt"/>
                <a:cs typeface="+mn-lt"/>
              </a:rPr>
              <a:t>itemsets</a:t>
            </a:r>
            <a:r>
              <a:rPr lang="en-US">
                <a:ea typeface="+mn-lt"/>
                <a:cs typeface="+mn-lt"/>
              </a:rPr>
              <a:t> i.e. in excess of 1</a:t>
            </a:r>
            <a:endParaRPr lang="en-US"/>
          </a:p>
          <a:p>
            <a:pPr marL="342900" indent="-342900">
              <a:spcAft>
                <a:spcPts val="0"/>
              </a:spcAft>
              <a:buAutoNum type="arabicPeriod"/>
            </a:pPr>
            <a:r>
              <a:rPr lang="en-US">
                <a:ea typeface="+mn-lt"/>
                <a:cs typeface="+mn-lt"/>
              </a:rPr>
              <a:t>As there are over 1,000 rules generated, re-run the model and increase the minimum support to 10% and assess the results</a:t>
            </a:r>
            <a:endParaRPr lang="en-US"/>
          </a:p>
          <a:p>
            <a:pPr marL="342900" indent="-342900">
              <a:spcAft>
                <a:spcPts val="0"/>
              </a:spcAft>
              <a:buAutoNum type="arabicPeriod"/>
            </a:pPr>
            <a:r>
              <a:rPr lang="en-US">
                <a:ea typeface="+mn-lt"/>
                <a:cs typeface="+mn-lt"/>
              </a:rPr>
              <a:t>What are the highest </a:t>
            </a:r>
            <a:r>
              <a:rPr lang="en-US" b="1">
                <a:ea typeface="+mn-lt"/>
                <a:cs typeface="+mn-lt"/>
              </a:rPr>
              <a:t>Lift </a:t>
            </a:r>
            <a:r>
              <a:rPr lang="en-US">
                <a:ea typeface="+mn-lt"/>
                <a:cs typeface="+mn-lt"/>
              </a:rPr>
              <a:t>and </a:t>
            </a:r>
            <a:r>
              <a:rPr lang="en-US" b="1">
                <a:ea typeface="+mn-lt"/>
                <a:cs typeface="+mn-lt"/>
              </a:rPr>
              <a:t>Confidence </a:t>
            </a:r>
            <a:r>
              <a:rPr lang="en-US">
                <a:ea typeface="+mn-lt"/>
                <a:cs typeface="+mn-lt"/>
              </a:rPr>
              <a:t>values? How would you interpret the other available statistics in the </a:t>
            </a:r>
            <a:r>
              <a:rPr lang="en-US" b="1">
                <a:ea typeface="+mn-lt"/>
                <a:cs typeface="+mn-lt"/>
              </a:rPr>
              <a:t>Rules </a:t>
            </a:r>
            <a:r>
              <a:rPr lang="en-US">
                <a:ea typeface="+mn-lt"/>
                <a:cs typeface="+mn-lt"/>
              </a:rPr>
              <a:t>tab?</a:t>
            </a:r>
            <a:endParaRPr lang="en-US"/>
          </a:p>
          <a:p>
            <a:pPr marL="342900" indent="-342900">
              <a:spcAft>
                <a:spcPts val="0"/>
              </a:spcAft>
              <a:buAutoNum type="arabicPeriod"/>
            </a:pPr>
            <a:r>
              <a:rPr lang="en-US">
                <a:ea typeface="+mn-lt"/>
                <a:cs typeface="+mn-lt"/>
              </a:rPr>
              <a:t>Select the top 5 rules and score the </a:t>
            </a:r>
            <a:r>
              <a:rPr lang="en-US" b="1">
                <a:ea typeface="+mn-lt"/>
                <a:cs typeface="+mn-lt"/>
              </a:rPr>
              <a:t>Transactions To Score </a:t>
            </a:r>
            <a:r>
              <a:rPr lang="en-US">
                <a:ea typeface="+mn-lt"/>
                <a:cs typeface="+mn-lt"/>
              </a:rPr>
              <a:t>dataset using the </a:t>
            </a:r>
            <a:r>
              <a:rPr lang="en-US" b="1">
                <a:ea typeface="+mn-lt"/>
                <a:cs typeface="+mn-lt"/>
              </a:rPr>
              <a:t>Scoring </a:t>
            </a:r>
            <a:r>
              <a:rPr lang="en-US">
                <a:ea typeface="+mn-lt"/>
                <a:cs typeface="+mn-lt"/>
              </a:rPr>
              <a:t>node from the </a:t>
            </a:r>
            <a:r>
              <a:rPr lang="en-US" b="1">
                <a:ea typeface="+mn-lt"/>
                <a:cs typeface="+mn-lt"/>
              </a:rPr>
              <a:t>Action </a:t>
            </a:r>
            <a:r>
              <a:rPr lang="en-US">
                <a:ea typeface="+mn-lt"/>
                <a:cs typeface="+mn-lt"/>
              </a:rPr>
              <a:t>palette</a:t>
            </a:r>
            <a:endParaRPr lang="en-US"/>
          </a:p>
          <a:p>
            <a:pPr marL="342900" indent="-342900">
              <a:spcAft>
                <a:spcPts val="0"/>
              </a:spcAft>
              <a:buAutoNum type="arabicPeriod"/>
            </a:pPr>
            <a:r>
              <a:rPr lang="en-US">
                <a:ea typeface="+mn-lt"/>
                <a:cs typeface="+mn-lt"/>
              </a:rPr>
              <a:t>How many recommendations have been made? </a:t>
            </a:r>
            <a:endParaRPr lang="en-US"/>
          </a:p>
          <a:p>
            <a:pPr marL="342900" indent="-342900">
              <a:spcAft>
                <a:spcPts val="0"/>
              </a:spcAft>
              <a:buAutoNum type="arabicPeriod"/>
            </a:pPr>
            <a:r>
              <a:rPr lang="en-US">
                <a:ea typeface="+mn-lt"/>
                <a:cs typeface="+mn-lt"/>
              </a:rPr>
              <a:t>Increase the number of recommendations made by selecting more rules. Base rule inclusion on the </a:t>
            </a:r>
            <a:r>
              <a:rPr lang="en-US" b="1">
                <a:ea typeface="+mn-lt"/>
                <a:cs typeface="+mn-lt"/>
              </a:rPr>
              <a:t>Lift </a:t>
            </a:r>
            <a:r>
              <a:rPr lang="en-US">
                <a:ea typeface="+mn-lt"/>
                <a:cs typeface="+mn-lt"/>
              </a:rPr>
              <a:t>value. What is an appropriate cutoff?</a:t>
            </a:r>
            <a:endParaRPr lang="en-US"/>
          </a:p>
          <a:p>
            <a:pPr marL="342900" indent="-342900">
              <a:spcAft>
                <a:spcPts val="0"/>
              </a:spcAft>
              <a:buAutoNum type="arabicPeriod"/>
            </a:pPr>
            <a:r>
              <a:rPr lang="en-US">
                <a:ea typeface="+mn-lt"/>
                <a:cs typeface="+mn-lt"/>
              </a:rPr>
              <a:t>If applicable, create </a:t>
            </a:r>
            <a:r>
              <a:rPr lang="en-US" i="1">
                <a:ea typeface="+mn-lt"/>
                <a:cs typeface="+mn-lt"/>
              </a:rPr>
              <a:t>SQL </a:t>
            </a:r>
            <a:r>
              <a:rPr lang="en-US">
                <a:ea typeface="+mn-lt"/>
                <a:cs typeface="+mn-lt"/>
              </a:rPr>
              <a:t>code for the model using the </a:t>
            </a:r>
            <a:r>
              <a:rPr lang="en-US" b="1">
                <a:ea typeface="+mn-lt"/>
                <a:cs typeface="+mn-lt"/>
              </a:rPr>
              <a:t>Generate Code </a:t>
            </a:r>
            <a:r>
              <a:rPr lang="en-US">
                <a:ea typeface="+mn-lt"/>
                <a:cs typeface="+mn-lt"/>
              </a:rPr>
              <a:t>node from </a:t>
            </a:r>
            <a:r>
              <a:rPr lang="en-US" b="1">
                <a:ea typeface="+mn-lt"/>
                <a:cs typeface="+mn-lt"/>
              </a:rPr>
              <a:t>Action</a:t>
            </a:r>
            <a:r>
              <a:rPr lang="en-US">
                <a:ea typeface="+mn-lt"/>
                <a:cs typeface="+mn-lt"/>
              </a:rPr>
              <a:t> palette</a:t>
            </a:r>
            <a:endParaRPr lang="en-US"/>
          </a:p>
          <a:p>
            <a:pPr marL="342900" indent="-342900">
              <a:buAutoNum type="arabicPeriod"/>
            </a:pPr>
            <a:endParaRPr lang="en-US"/>
          </a:p>
        </p:txBody>
      </p:sp>
      <p:sp>
        <p:nvSpPr>
          <p:cNvPr id="3" name="Title 2">
            <a:extLst>
              <a:ext uri="{FF2B5EF4-FFF2-40B4-BE49-F238E27FC236}">
                <a16:creationId xmlns:a16="http://schemas.microsoft.com/office/drawing/2014/main" id="{0F6CD1C0-00D3-4A5D-AA00-2025BBC18462}"/>
              </a:ext>
            </a:extLst>
          </p:cNvPr>
          <p:cNvSpPr>
            <a:spLocks noGrp="1"/>
          </p:cNvSpPr>
          <p:nvPr>
            <p:ph type="title"/>
          </p:nvPr>
        </p:nvSpPr>
        <p:spPr/>
        <p:txBody>
          <a:bodyPr/>
          <a:lstStyle/>
          <a:p>
            <a:r>
              <a:rPr lang="en-CA">
                <a:latin typeface="Arial"/>
                <a:cs typeface="Arial"/>
              </a:rPr>
              <a:t>Chapter 19 Exercises (2/2)</a:t>
            </a:r>
            <a:endParaRPr lang="en-US">
              <a:latin typeface="Arial"/>
              <a:cs typeface="Arial"/>
            </a:endParaRPr>
          </a:p>
        </p:txBody>
      </p:sp>
      <p:sp>
        <p:nvSpPr>
          <p:cNvPr id="4" name="Slide Number Placeholder 3">
            <a:extLst>
              <a:ext uri="{FF2B5EF4-FFF2-40B4-BE49-F238E27FC236}">
                <a16:creationId xmlns:a16="http://schemas.microsoft.com/office/drawing/2014/main" id="{71DFC415-4E56-4C17-84A1-78D200FF67B9}"/>
              </a:ext>
            </a:extLst>
          </p:cNvPr>
          <p:cNvSpPr>
            <a:spLocks noGrp="1"/>
          </p:cNvSpPr>
          <p:nvPr>
            <p:ph type="sldNum" sz="quarter" idx="10"/>
          </p:nvPr>
        </p:nvSpPr>
        <p:spPr/>
        <p:txBody>
          <a:bodyPr/>
          <a:lstStyle/>
          <a:p>
            <a:fld id="{C51B5984-C094-0A42-BFB6-9F57449A1222}" type="slidenum">
              <a:rPr lang="en-US" dirty="0" smtClean="0"/>
              <a:pPr/>
              <a:t>470</a:t>
            </a:fld>
            <a:endParaRPr lang="en-US"/>
          </a:p>
        </p:txBody>
      </p:sp>
    </p:spTree>
    <p:custDataLst>
      <p:tags r:id="rId1"/>
    </p:custDataLst>
    <p:extLst>
      <p:ext uri="{BB962C8B-B14F-4D97-AF65-F5344CB8AC3E}">
        <p14:creationId xmlns:p14="http://schemas.microsoft.com/office/powerpoint/2010/main" val="395977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sz="1500"/>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4" name="Text Placeholder 3">
            <a:extLst>
              <a:ext uri="{FF2B5EF4-FFF2-40B4-BE49-F238E27FC236}">
                <a16:creationId xmlns:a16="http://schemas.microsoft.com/office/drawing/2014/main" id="{61C6CD16-A8EC-4839-B360-6B3642502DCA}"/>
              </a:ext>
            </a:extLst>
          </p:cNvPr>
          <p:cNvSpPr>
            <a:spLocks noGrp="1"/>
          </p:cNvSpPr>
          <p:nvPr>
            <p:ph type="body" sz="quarter" idx="10"/>
          </p:nvPr>
        </p:nvSpPr>
        <p:spPr>
          <a:xfrm>
            <a:off x="1696481" y="693276"/>
            <a:ext cx="5970494" cy="551722"/>
          </a:xfrm>
        </p:spPr>
        <p:txBody>
          <a:bodyPr/>
          <a:lstStyle/>
          <a:p>
            <a:r>
              <a:rPr lang="en-US"/>
              <a:t>Thank you for attending:</a:t>
            </a:r>
            <a:br>
              <a:rPr lang="en-US"/>
            </a:br>
            <a:r>
              <a:rPr lang="en-US"/>
              <a:t>Advanced Modelling with Altair  Knowledge Studio®</a:t>
            </a:r>
          </a:p>
          <a:p>
            <a:endParaRPr lang="en-CA"/>
          </a:p>
        </p:txBody>
      </p:sp>
    </p:spTree>
    <p:custDataLst>
      <p:tags r:id="rId1"/>
    </p:custDataLst>
    <p:extLst>
      <p:ext uri="{BB962C8B-B14F-4D97-AF65-F5344CB8AC3E}">
        <p14:creationId xmlns:p14="http://schemas.microsoft.com/office/powerpoint/2010/main" val="116044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appendix: time series analysis</a:t>
            </a:r>
          </a:p>
        </p:txBody>
      </p:sp>
    </p:spTree>
    <p:custDataLst>
      <p:tags r:id="rId1"/>
    </p:custDataLst>
    <p:extLst>
      <p:ext uri="{BB962C8B-B14F-4D97-AF65-F5344CB8AC3E}">
        <p14:creationId xmlns:p14="http://schemas.microsoft.com/office/powerpoint/2010/main" val="157132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C0A8AE85-BA14-4ECC-845A-B5EB487D89B7}"/>
              </a:ext>
            </a:extLst>
          </p:cNvPr>
          <p:cNvSpPr>
            <a:spLocks noGrp="1"/>
          </p:cNvSpPr>
          <p:nvPr>
            <p:ph type="body" sz="quarter" idx="11"/>
          </p:nvPr>
        </p:nvSpPr>
        <p:spPr/>
        <p:txBody>
          <a:bodyPr/>
          <a:lstStyle/>
          <a:p>
            <a:r>
              <a:rPr lang="en-CA"/>
              <a:t>Make Time Series </a:t>
            </a:r>
          </a:p>
          <a:p>
            <a:r>
              <a:rPr lang="en-CA"/>
              <a:t>Time Series Output </a:t>
            </a:r>
          </a:p>
          <a:p>
            <a:r>
              <a:rPr lang="en-CA"/>
              <a:t>Time Series Decomposition </a:t>
            </a:r>
          </a:p>
        </p:txBody>
      </p:sp>
      <p:sp>
        <p:nvSpPr>
          <p:cNvPr id="2" name="Title 1">
            <a:extLst>
              <a:ext uri="{FF2B5EF4-FFF2-40B4-BE49-F238E27FC236}">
                <a16:creationId xmlns:a16="http://schemas.microsoft.com/office/drawing/2014/main" id="{9DB996D0-9D5A-467A-9135-5130E06C92DB}"/>
              </a:ext>
            </a:extLst>
          </p:cNvPr>
          <p:cNvSpPr>
            <a:spLocks noGrp="1"/>
          </p:cNvSpPr>
          <p:nvPr>
            <p:ph type="title"/>
          </p:nvPr>
        </p:nvSpPr>
        <p:spPr/>
        <p:txBody>
          <a:bodyPr/>
          <a:lstStyle/>
          <a:p>
            <a:r>
              <a:rPr lang="en-CA"/>
              <a:t>Contents</a:t>
            </a:r>
          </a:p>
        </p:txBody>
      </p:sp>
    </p:spTree>
    <p:custDataLst>
      <p:tags r:id="rId1"/>
    </p:custDataLst>
    <p:extLst>
      <p:ext uri="{BB962C8B-B14F-4D97-AF65-F5344CB8AC3E}">
        <p14:creationId xmlns:p14="http://schemas.microsoft.com/office/powerpoint/2010/main" val="68383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0" y="975278"/>
            <a:ext cx="8209817" cy="3709293"/>
          </a:xfrm>
        </p:spPr>
        <p:txBody>
          <a:bodyPr vert="horz" lIns="91440" tIns="45720" rIns="91440" bIns="45720" rtlCol="0" anchor="t">
            <a:noAutofit/>
          </a:bodyPr>
          <a:lstStyle/>
          <a:p>
            <a:r>
              <a:rPr lang="en-CA">
                <a:cs typeface="Arial"/>
              </a:rPr>
              <a:t>The </a:t>
            </a:r>
            <a:r>
              <a:rPr lang="en-CA" b="1">
                <a:cs typeface="Arial"/>
              </a:rPr>
              <a:t>Make Time Series</a:t>
            </a:r>
            <a:r>
              <a:rPr lang="en-CA">
                <a:cs typeface="Arial"/>
              </a:rPr>
              <a:t> node is available from the Manipulate palette </a:t>
            </a:r>
            <a:endParaRPr lang="en-CA"/>
          </a:p>
          <a:p>
            <a:r>
              <a:rPr lang="en-CA">
                <a:cs typeface="Arial"/>
              </a:rPr>
              <a:t>Used to produce a time series dataset containing data that identifies one column as the time index and another column as the time label </a:t>
            </a:r>
            <a:endParaRPr lang="en-CA"/>
          </a:p>
          <a:p>
            <a:r>
              <a:rPr lang="en-US">
                <a:cs typeface="Arial"/>
              </a:rPr>
              <a:t>The input dataset should contain at least one Numeric, Integer, Date, or Timestamp field with no missing values</a:t>
            </a:r>
          </a:p>
          <a:p>
            <a:endParaRPr lang="en-US"/>
          </a:p>
          <a:p>
            <a:endParaRPr lang="en-US"/>
          </a:p>
          <a:p>
            <a:endParaRPr lang="en-US"/>
          </a:p>
          <a:p>
            <a:endParaRPr lang="en-US"/>
          </a:p>
          <a:p>
            <a:endParaRPr lang="en-US"/>
          </a:p>
          <a:p>
            <a:endParaRPr lang="en-US"/>
          </a:p>
          <a:p>
            <a:r>
              <a:rPr lang="en-US">
                <a:cs typeface="Arial"/>
              </a:rPr>
              <a:t>In this example, we want to forecast the monthly sales of various items related to auto products</a:t>
            </a:r>
            <a:endParaRPr lang="en-US"/>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Make Time Series </a:t>
            </a:r>
          </a:p>
        </p:txBody>
      </p:sp>
      <p:pic>
        <p:nvPicPr>
          <p:cNvPr id="2" name="Picture 3" descr="A close up of a sign&#10;&#10;Description automatically generated">
            <a:extLst>
              <a:ext uri="{FF2B5EF4-FFF2-40B4-BE49-F238E27FC236}">
                <a16:creationId xmlns:a16="http://schemas.microsoft.com/office/drawing/2014/main" id="{6A8BDA61-A9A4-43DD-BEAE-ADB8E5FB84D4}"/>
              </a:ext>
            </a:extLst>
          </p:cNvPr>
          <p:cNvPicPr>
            <a:picLocks noChangeAspect="1"/>
          </p:cNvPicPr>
          <p:nvPr/>
        </p:nvPicPr>
        <p:blipFill>
          <a:blip r:embed="rId4"/>
          <a:stretch>
            <a:fillRect/>
          </a:stretch>
        </p:blipFill>
        <p:spPr>
          <a:xfrm>
            <a:off x="726141" y="2444819"/>
            <a:ext cx="2743200" cy="1006897"/>
          </a:xfrm>
          <a:prstGeom prst="rect">
            <a:avLst/>
          </a:prstGeom>
        </p:spPr>
      </p:pic>
      <p:pic>
        <p:nvPicPr>
          <p:cNvPr id="4" name="Picture 6" descr="A screenshot of a cell phone&#10;&#10;Description automatically generated">
            <a:extLst>
              <a:ext uri="{FF2B5EF4-FFF2-40B4-BE49-F238E27FC236}">
                <a16:creationId xmlns:a16="http://schemas.microsoft.com/office/drawing/2014/main" id="{EC225395-652B-49A7-BF74-215724ED70BC}"/>
              </a:ext>
            </a:extLst>
          </p:cNvPr>
          <p:cNvPicPr>
            <a:picLocks noChangeAspect="1"/>
          </p:cNvPicPr>
          <p:nvPr/>
        </p:nvPicPr>
        <p:blipFill>
          <a:blip r:embed="rId5"/>
          <a:stretch>
            <a:fillRect/>
          </a:stretch>
        </p:blipFill>
        <p:spPr>
          <a:xfrm>
            <a:off x="727877" y="3391787"/>
            <a:ext cx="2743200" cy="804256"/>
          </a:xfrm>
          <a:prstGeom prst="rect">
            <a:avLst/>
          </a:prstGeom>
        </p:spPr>
      </p:pic>
    </p:spTree>
    <p:custDataLst>
      <p:tags r:id="rId1"/>
    </p:custDataLst>
    <p:extLst>
      <p:ext uri="{BB962C8B-B14F-4D97-AF65-F5344CB8AC3E}">
        <p14:creationId xmlns:p14="http://schemas.microsoft.com/office/powerpoint/2010/main" val="72245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0" y="975278"/>
            <a:ext cx="4114800" cy="3445524"/>
          </a:xfrm>
        </p:spPr>
        <p:txBody>
          <a:bodyPr/>
          <a:lstStyle/>
          <a:p>
            <a:r>
              <a:rPr lang="en-CA"/>
              <a:t>Specify the </a:t>
            </a:r>
            <a:r>
              <a:rPr lang="en-CA" b="1"/>
              <a:t>Time Variable </a:t>
            </a:r>
            <a:r>
              <a:rPr lang="en-CA"/>
              <a:t>in addition to the </a:t>
            </a:r>
            <a:r>
              <a:rPr lang="en-CA" b="1"/>
              <a:t>Selected</a:t>
            </a:r>
            <a:r>
              <a:rPr lang="en-CA"/>
              <a:t> variable of choice to perform the timeseries analysis on </a:t>
            </a:r>
          </a:p>
          <a:p>
            <a:r>
              <a:rPr lang="en-CA"/>
              <a:t>Can select multiple variables at once </a:t>
            </a:r>
          </a:p>
          <a:p>
            <a:r>
              <a:rPr lang="en-US"/>
              <a:t>Attribute Editor allows users to specify:</a:t>
            </a:r>
          </a:p>
          <a:p>
            <a:pPr lvl="1"/>
            <a:r>
              <a:rPr lang="en-US"/>
              <a:t>Inclusion of variable in the analysis </a:t>
            </a:r>
          </a:p>
          <a:p>
            <a:pPr lvl="1"/>
            <a:r>
              <a:rPr lang="en-US"/>
              <a:t>Role of variable – as a </a:t>
            </a:r>
            <a:r>
              <a:rPr lang="en-US" b="1"/>
              <a:t>time</a:t>
            </a:r>
            <a:r>
              <a:rPr lang="en-US"/>
              <a:t> variable or as a </a:t>
            </a:r>
            <a:r>
              <a:rPr lang="en-US" b="1"/>
              <a:t>series</a:t>
            </a:r>
            <a:r>
              <a:rPr lang="en-US"/>
              <a:t> variable </a:t>
            </a:r>
          </a:p>
          <a:p>
            <a:pPr lvl="1"/>
            <a:r>
              <a:rPr lang="en-US"/>
              <a:t>Usage – ordinal, continuous or discrete</a:t>
            </a:r>
          </a:p>
          <a:p>
            <a:pPr lvl="1"/>
            <a:r>
              <a:rPr lang="en-US"/>
              <a:t>Aggregation method of choice </a:t>
            </a:r>
          </a:p>
          <a:p>
            <a:pPr lvl="1"/>
            <a:r>
              <a:rPr lang="en-US"/>
              <a:t>Cardinality </a:t>
            </a:r>
          </a:p>
          <a:p>
            <a:pPr lvl="1"/>
            <a:r>
              <a:rPr lang="en-US"/>
              <a:t>Count of missing values </a:t>
            </a:r>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Make Time Series – Variable Selection </a:t>
            </a:r>
          </a:p>
        </p:txBody>
      </p:sp>
      <p:pic>
        <p:nvPicPr>
          <p:cNvPr id="2" name="Picture 1">
            <a:extLst>
              <a:ext uri="{FF2B5EF4-FFF2-40B4-BE49-F238E27FC236}">
                <a16:creationId xmlns:a16="http://schemas.microsoft.com/office/drawing/2014/main" id="{2C9DE167-BA39-45D7-AD64-1B355B366D41}"/>
              </a:ext>
            </a:extLst>
          </p:cNvPr>
          <p:cNvPicPr>
            <a:picLocks noChangeAspect="1"/>
          </p:cNvPicPr>
          <p:nvPr/>
        </p:nvPicPr>
        <p:blipFill>
          <a:blip r:embed="rId4"/>
          <a:stretch>
            <a:fillRect/>
          </a:stretch>
        </p:blipFill>
        <p:spPr>
          <a:xfrm>
            <a:off x="4602996" y="965782"/>
            <a:ext cx="3808692" cy="2729563"/>
          </a:xfrm>
          <a:prstGeom prst="rect">
            <a:avLst/>
          </a:prstGeom>
        </p:spPr>
      </p:pic>
      <p:pic>
        <p:nvPicPr>
          <p:cNvPr id="4" name="Picture 3">
            <a:extLst>
              <a:ext uri="{FF2B5EF4-FFF2-40B4-BE49-F238E27FC236}">
                <a16:creationId xmlns:a16="http://schemas.microsoft.com/office/drawing/2014/main" id="{E27D04B3-2208-492B-8F1E-940B97354E83}"/>
              </a:ext>
            </a:extLst>
          </p:cNvPr>
          <p:cNvPicPr>
            <a:picLocks noChangeAspect="1"/>
          </p:cNvPicPr>
          <p:nvPr/>
        </p:nvPicPr>
        <p:blipFill>
          <a:blip r:embed="rId5"/>
          <a:stretch>
            <a:fillRect/>
          </a:stretch>
        </p:blipFill>
        <p:spPr>
          <a:xfrm>
            <a:off x="4602996" y="3711529"/>
            <a:ext cx="3994809" cy="990869"/>
          </a:xfrm>
          <a:prstGeom prst="rect">
            <a:avLst/>
          </a:prstGeom>
        </p:spPr>
      </p:pic>
      <p:sp>
        <p:nvSpPr>
          <p:cNvPr id="9" name="Speech Bubble: Rectangle 8">
            <a:extLst>
              <a:ext uri="{FF2B5EF4-FFF2-40B4-BE49-F238E27FC236}">
                <a16:creationId xmlns:a16="http://schemas.microsoft.com/office/drawing/2014/main" id="{CFDCC582-70BE-4A0B-A55E-51BBA2ECF905}"/>
              </a:ext>
            </a:extLst>
          </p:cNvPr>
          <p:cNvSpPr/>
          <p:nvPr/>
        </p:nvSpPr>
        <p:spPr>
          <a:xfrm>
            <a:off x="7388883" y="2787774"/>
            <a:ext cx="1297917" cy="298669"/>
          </a:xfrm>
          <a:prstGeom prst="wedgeRectCallout">
            <a:avLst>
              <a:gd name="adj1" fmla="val -21166"/>
              <a:gd name="adj2" fmla="val 9835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Attribute Editor</a:t>
            </a:r>
          </a:p>
        </p:txBody>
      </p:sp>
    </p:spTree>
    <p:custDataLst>
      <p:tags r:id="rId1"/>
    </p:custDataLst>
    <p:extLst>
      <p:ext uri="{BB962C8B-B14F-4D97-AF65-F5344CB8AC3E}">
        <p14:creationId xmlns:p14="http://schemas.microsoft.com/office/powerpoint/2010/main" val="82305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0" y="975278"/>
            <a:ext cx="4284733" cy="3445524"/>
          </a:xfrm>
        </p:spPr>
        <p:txBody>
          <a:bodyPr vert="horz" lIns="91440" tIns="45720" rIns="91440" bIns="45720" rtlCol="0" anchor="t">
            <a:noAutofit/>
          </a:bodyPr>
          <a:lstStyle/>
          <a:p>
            <a:r>
              <a:rPr lang="en-CA"/>
              <a:t>Time Unit Selection wizard includes:</a:t>
            </a:r>
          </a:p>
          <a:p>
            <a:pPr lvl="1"/>
            <a:r>
              <a:rPr lang="en-CA"/>
              <a:t>Time units in analysis, series length, number of missing values and % of missing values  </a:t>
            </a:r>
          </a:p>
          <a:p>
            <a:pPr lvl="1"/>
            <a:r>
              <a:rPr lang="en-CA">
                <a:latin typeface="Arial"/>
                <a:cs typeface="Arial"/>
              </a:rPr>
              <a:t>Target Dataset which will be generated on the workflow</a:t>
            </a:r>
          </a:p>
          <a:p>
            <a:r>
              <a:rPr lang="en-US"/>
              <a:t>For large datasets, calculating the time units and related statistics may take some time</a:t>
            </a:r>
          </a:p>
          <a:p>
            <a:r>
              <a:rPr lang="en-US"/>
              <a:t>Stop button is generated in the event you need to cancel the computation</a:t>
            </a:r>
          </a:p>
          <a:p>
            <a:r>
              <a:rPr lang="en-US">
                <a:cs typeface="Arial"/>
              </a:rPr>
              <a:t>If you interrupt the computation by clicking the Stop button, the grid cells that have not been calculated yet will be blank</a:t>
            </a:r>
          </a:p>
          <a:p>
            <a:r>
              <a:rPr lang="en-US">
                <a:cs typeface="Arial"/>
              </a:rPr>
              <a:t>Clicking </a:t>
            </a:r>
            <a:r>
              <a:rPr lang="en-US" b="1">
                <a:cs typeface="Arial"/>
              </a:rPr>
              <a:t>Update Unit Counts </a:t>
            </a:r>
            <a:r>
              <a:rPr lang="en-US">
                <a:cs typeface="Arial"/>
              </a:rPr>
              <a:t>completes the calculation </a:t>
            </a:r>
            <a:endParaRPr lang="en-US"/>
          </a:p>
          <a:p>
            <a:pPr lvl="1"/>
            <a:endParaRPr lang="en-CA"/>
          </a:p>
          <a:p>
            <a:pPr lvl="1"/>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Make Time Series – Time Unit Selection</a:t>
            </a:r>
          </a:p>
        </p:txBody>
      </p:sp>
      <p:pic>
        <p:nvPicPr>
          <p:cNvPr id="8" name="Picture 7">
            <a:extLst>
              <a:ext uri="{FF2B5EF4-FFF2-40B4-BE49-F238E27FC236}">
                <a16:creationId xmlns:a16="http://schemas.microsoft.com/office/drawing/2014/main" id="{266F2447-6EF1-4DFA-A356-D92B20005FAE}"/>
              </a:ext>
            </a:extLst>
          </p:cNvPr>
          <p:cNvPicPr>
            <a:picLocks noChangeAspect="1"/>
          </p:cNvPicPr>
          <p:nvPr/>
        </p:nvPicPr>
        <p:blipFill>
          <a:blip r:embed="rId4"/>
          <a:stretch>
            <a:fillRect/>
          </a:stretch>
        </p:blipFill>
        <p:spPr>
          <a:xfrm>
            <a:off x="4756387" y="975278"/>
            <a:ext cx="4040070" cy="2872673"/>
          </a:xfrm>
          <a:prstGeom prst="rect">
            <a:avLst/>
          </a:prstGeom>
        </p:spPr>
      </p:pic>
      <p:sp>
        <p:nvSpPr>
          <p:cNvPr id="12" name="Speech Bubble: Rectangle 11">
            <a:extLst>
              <a:ext uri="{FF2B5EF4-FFF2-40B4-BE49-F238E27FC236}">
                <a16:creationId xmlns:a16="http://schemas.microsoft.com/office/drawing/2014/main" id="{EF936FC0-1A1E-4976-B8A3-9D3CA43A8489}"/>
              </a:ext>
            </a:extLst>
          </p:cNvPr>
          <p:cNvSpPr/>
          <p:nvPr/>
        </p:nvSpPr>
        <p:spPr>
          <a:xfrm>
            <a:off x="5098837" y="2933431"/>
            <a:ext cx="1677585" cy="298669"/>
          </a:xfrm>
          <a:prstGeom prst="wedgeRectCallout">
            <a:avLst>
              <a:gd name="adj1" fmla="val -21166"/>
              <a:gd name="adj2" fmla="val 9835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Update Unit Counts </a:t>
            </a:r>
          </a:p>
        </p:txBody>
      </p:sp>
      <p:sp>
        <p:nvSpPr>
          <p:cNvPr id="2" name="Speech Bubble: Rectangle 1">
            <a:extLst>
              <a:ext uri="{FF2B5EF4-FFF2-40B4-BE49-F238E27FC236}">
                <a16:creationId xmlns:a16="http://schemas.microsoft.com/office/drawing/2014/main" id="{6DA96258-1C42-41FD-9BCC-A8A6B386A6A8}"/>
              </a:ext>
            </a:extLst>
          </p:cNvPr>
          <p:cNvSpPr/>
          <p:nvPr/>
        </p:nvSpPr>
        <p:spPr>
          <a:xfrm>
            <a:off x="7267860" y="790886"/>
            <a:ext cx="1042423" cy="298669"/>
          </a:xfrm>
          <a:prstGeom prst="wedgeRectCallout">
            <a:avLst>
              <a:gd name="adj1" fmla="val -21166"/>
              <a:gd name="adj2" fmla="val 9835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tx1"/>
                </a:solidFill>
                <a:cs typeface="Arial"/>
              </a:rPr>
              <a:t>Can modify </a:t>
            </a:r>
          </a:p>
        </p:txBody>
      </p:sp>
    </p:spTree>
    <p:custDataLst>
      <p:tags r:id="rId1"/>
    </p:custDataLst>
    <p:extLst>
      <p:ext uri="{BB962C8B-B14F-4D97-AF65-F5344CB8AC3E}">
        <p14:creationId xmlns:p14="http://schemas.microsoft.com/office/powerpoint/2010/main" val="397205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A close up of a map&#10;&#10;Description automatically generated">
            <a:extLst>
              <a:ext uri="{FF2B5EF4-FFF2-40B4-BE49-F238E27FC236}">
                <a16:creationId xmlns:a16="http://schemas.microsoft.com/office/drawing/2014/main" id="{4AFBEC2F-2FEF-4857-8B66-07387A2D03D5}"/>
              </a:ext>
            </a:extLst>
          </p:cNvPr>
          <p:cNvPicPr>
            <a:picLocks noChangeAspect="1"/>
          </p:cNvPicPr>
          <p:nvPr/>
        </p:nvPicPr>
        <p:blipFill>
          <a:blip r:embed="rId4"/>
          <a:stretch>
            <a:fillRect/>
          </a:stretch>
        </p:blipFill>
        <p:spPr>
          <a:xfrm>
            <a:off x="5121965" y="2114302"/>
            <a:ext cx="3894482" cy="2264960"/>
          </a:xfrm>
          <a:prstGeom prst="rect">
            <a:avLst/>
          </a:prstGeom>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0" y="975278"/>
            <a:ext cx="4664449" cy="3445524"/>
          </a:xfrm>
        </p:spPr>
        <p:txBody>
          <a:bodyPr vert="horz" lIns="91440" tIns="45720" rIns="91440" bIns="45720" rtlCol="0" anchor="t">
            <a:noAutofit/>
          </a:bodyPr>
          <a:lstStyle/>
          <a:p>
            <a:r>
              <a:rPr lang="en-CA"/>
              <a:t>The output generated is a series of tabs that include:</a:t>
            </a:r>
          </a:p>
          <a:p>
            <a:pPr lvl="1"/>
            <a:r>
              <a:rPr lang="en-CA"/>
              <a:t>Time Series</a:t>
            </a:r>
          </a:p>
          <a:p>
            <a:pPr lvl="2"/>
            <a:r>
              <a:rPr lang="en-US"/>
              <a:t>Overview of the series against unit of choice </a:t>
            </a:r>
          </a:p>
          <a:p>
            <a:pPr lvl="2"/>
            <a:r>
              <a:rPr lang="en-US"/>
              <a:t>Ability to plot multiple variables in one plot </a:t>
            </a:r>
            <a:endParaRPr lang="en-CA"/>
          </a:p>
          <a:p>
            <a:pPr lvl="1"/>
            <a:r>
              <a:rPr lang="en-CA"/>
              <a:t>Autocorrelation </a:t>
            </a:r>
          </a:p>
          <a:p>
            <a:pPr lvl="2"/>
            <a:r>
              <a:rPr lang="en-CA"/>
              <a:t>Autocorrelation and partial autocorrelation plots </a:t>
            </a:r>
          </a:p>
          <a:p>
            <a:pPr lvl="1"/>
            <a:r>
              <a:rPr lang="en-CA">
                <a:latin typeface="Arial"/>
                <a:cs typeface="Arial"/>
              </a:rPr>
              <a:t>Typical data profiling tabs available in Knowledge Studio</a:t>
            </a:r>
            <a:endParaRPr lang="en-CA"/>
          </a:p>
          <a:p>
            <a:pPr lvl="2"/>
            <a:r>
              <a:rPr lang="en-CA"/>
              <a:t>Overview report, dataset chart, data tab, segment viewer, cross tabs, correlations</a:t>
            </a:r>
          </a:p>
          <a:p>
            <a:pPr lvl="1"/>
            <a:r>
              <a:rPr lang="en-CA">
                <a:latin typeface="Arial"/>
                <a:cs typeface="Arial"/>
              </a:rPr>
              <a:t>In the next few slides, we will focus on the outputs generated</a:t>
            </a:r>
            <a:endParaRPr lang="en-CA"/>
          </a:p>
          <a:p>
            <a:pPr marL="228600" lvl="1" indent="0">
              <a:buNone/>
            </a:pPr>
            <a:endParaRPr lang="en-US"/>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Make Time Series – Output </a:t>
            </a:r>
          </a:p>
        </p:txBody>
      </p:sp>
      <p:pic>
        <p:nvPicPr>
          <p:cNvPr id="4" name="Picture 6" descr="A drawing of a cartoon character&#10;&#10;Description automatically generated">
            <a:extLst>
              <a:ext uri="{FF2B5EF4-FFF2-40B4-BE49-F238E27FC236}">
                <a16:creationId xmlns:a16="http://schemas.microsoft.com/office/drawing/2014/main" id="{E6206DB3-6FD4-48C6-9536-56F75F447666}"/>
              </a:ext>
            </a:extLst>
          </p:cNvPr>
          <p:cNvPicPr>
            <a:picLocks noChangeAspect="1"/>
          </p:cNvPicPr>
          <p:nvPr/>
        </p:nvPicPr>
        <p:blipFill>
          <a:blip r:embed="rId5"/>
          <a:stretch>
            <a:fillRect/>
          </a:stretch>
        </p:blipFill>
        <p:spPr>
          <a:xfrm>
            <a:off x="5432612" y="1025916"/>
            <a:ext cx="2743200" cy="792217"/>
          </a:xfrm>
          <a:prstGeom prst="rect">
            <a:avLst/>
          </a:prstGeom>
        </p:spPr>
      </p:pic>
      <p:sp>
        <p:nvSpPr>
          <p:cNvPr id="7" name="Speech Bubble: Rectangle 6">
            <a:extLst>
              <a:ext uri="{FF2B5EF4-FFF2-40B4-BE49-F238E27FC236}">
                <a16:creationId xmlns:a16="http://schemas.microsoft.com/office/drawing/2014/main" id="{D0D14820-2401-416D-B0C8-5A6780FC8F31}"/>
              </a:ext>
            </a:extLst>
          </p:cNvPr>
          <p:cNvSpPr/>
          <p:nvPr/>
        </p:nvSpPr>
        <p:spPr>
          <a:xfrm>
            <a:off x="6235114" y="1817325"/>
            <a:ext cx="2282702" cy="298669"/>
          </a:xfrm>
          <a:prstGeom prst="wedgeRectCallout">
            <a:avLst>
              <a:gd name="adj1" fmla="val -21166"/>
              <a:gd name="adj2" fmla="val 9835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tx1"/>
                </a:solidFill>
                <a:cs typeface="Arial"/>
              </a:rPr>
              <a:t>Showing all series in one plot</a:t>
            </a:r>
          </a:p>
        </p:txBody>
      </p:sp>
    </p:spTree>
    <p:custDataLst>
      <p:tags r:id="rId1"/>
    </p:custDataLst>
    <p:extLst>
      <p:ext uri="{BB962C8B-B14F-4D97-AF65-F5344CB8AC3E}">
        <p14:creationId xmlns:p14="http://schemas.microsoft.com/office/powerpoint/2010/main" val="419674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199" y="975278"/>
            <a:ext cx="8343901" cy="3445524"/>
          </a:xfrm>
        </p:spPr>
        <p:txBody>
          <a:bodyPr vert="horz" lIns="91440" tIns="45720" rIns="91440" bIns="45720" rtlCol="0" anchor="t">
            <a:noAutofit/>
          </a:bodyPr>
          <a:lstStyle/>
          <a:p>
            <a:r>
              <a:rPr lang="en-US">
                <a:cs typeface="Arial"/>
              </a:rPr>
              <a:t>Select the series to plot from the list in the Series tab of and Refresh Plots </a:t>
            </a:r>
            <a:endParaRPr lang="en-US"/>
          </a:p>
          <a:p>
            <a:r>
              <a:rPr lang="en-US"/>
              <a:t>The plots will then be displayed based on the defined configuration</a:t>
            </a:r>
          </a:p>
          <a:p>
            <a:r>
              <a:rPr lang="en-US"/>
              <a:t>Reset Controls enables users to change the controls to the state when the view was last opened and replots the series</a:t>
            </a:r>
          </a:p>
          <a:p>
            <a:r>
              <a:rPr lang="en-US">
                <a:cs typeface="Arial"/>
              </a:rPr>
              <a:t>Restore Defaults returns the controls to their default state and removes the plots</a:t>
            </a:r>
          </a:p>
          <a:p>
            <a:pPr lvl="1"/>
            <a:endParaRPr lang="en-US"/>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Time Series Output </a:t>
            </a:r>
          </a:p>
        </p:txBody>
      </p:sp>
      <p:pic>
        <p:nvPicPr>
          <p:cNvPr id="4" name="Picture 6" descr="A screenshot of a social media post&#10;&#10;Description automatically generated">
            <a:extLst>
              <a:ext uri="{FF2B5EF4-FFF2-40B4-BE49-F238E27FC236}">
                <a16:creationId xmlns:a16="http://schemas.microsoft.com/office/drawing/2014/main" id="{E0044E62-93A7-455E-880A-CC9799FDEDAC}"/>
              </a:ext>
            </a:extLst>
          </p:cNvPr>
          <p:cNvPicPr>
            <a:picLocks noChangeAspect="1"/>
          </p:cNvPicPr>
          <p:nvPr/>
        </p:nvPicPr>
        <p:blipFill>
          <a:blip r:embed="rId4"/>
          <a:stretch>
            <a:fillRect/>
          </a:stretch>
        </p:blipFill>
        <p:spPr>
          <a:xfrm>
            <a:off x="2029747" y="2391843"/>
            <a:ext cx="5066070" cy="2701120"/>
          </a:xfrm>
          <a:prstGeom prst="rect">
            <a:avLst/>
          </a:prstGeom>
        </p:spPr>
      </p:pic>
    </p:spTree>
    <p:custDataLst>
      <p:tags r:id="rId1"/>
    </p:custDataLst>
    <p:extLst>
      <p:ext uri="{BB962C8B-B14F-4D97-AF65-F5344CB8AC3E}">
        <p14:creationId xmlns:p14="http://schemas.microsoft.com/office/powerpoint/2010/main" val="160143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199" y="975278"/>
            <a:ext cx="5939206" cy="3445524"/>
          </a:xfrm>
        </p:spPr>
        <p:txBody>
          <a:bodyPr vert="horz" lIns="91440" tIns="45720" rIns="91440" bIns="45720" rtlCol="0" anchor="t">
            <a:noAutofit/>
          </a:bodyPr>
          <a:lstStyle/>
          <a:p>
            <a:r>
              <a:rPr lang="en-US" b="1">
                <a:cs typeface="Arial"/>
              </a:rPr>
              <a:t>Series configuration </a:t>
            </a:r>
            <a:endParaRPr lang="en-US"/>
          </a:p>
          <a:p>
            <a:pPr lvl="1"/>
            <a:r>
              <a:rPr lang="en-US">
                <a:latin typeface="Arial"/>
                <a:cs typeface="Arial"/>
              </a:rPr>
              <a:t>Select the series variable to plot </a:t>
            </a:r>
            <a:endParaRPr lang="en-US">
              <a:latin typeface="Arial"/>
            </a:endParaRPr>
          </a:p>
          <a:p>
            <a:pPr lvl="1"/>
            <a:r>
              <a:rPr lang="en-US">
                <a:latin typeface="Arial"/>
                <a:cs typeface="Arial"/>
              </a:rPr>
              <a:t>Columns are sortable</a:t>
            </a:r>
          </a:p>
          <a:p>
            <a:pPr lvl="1"/>
            <a:r>
              <a:rPr lang="en-US">
                <a:latin typeface="Arial"/>
                <a:cs typeface="Arial"/>
              </a:rPr>
              <a:t>Order of the rows can be changed by dragging rows to new positions</a:t>
            </a:r>
            <a:endParaRPr lang="en-US"/>
          </a:p>
          <a:p>
            <a:pPr lvl="1"/>
            <a:r>
              <a:rPr lang="en-US">
                <a:latin typeface="Arial"/>
                <a:cs typeface="Arial"/>
              </a:rPr>
              <a:t>Reflected in how the different series are plotted </a:t>
            </a:r>
            <a:endParaRPr lang="en-US"/>
          </a:p>
          <a:p>
            <a:r>
              <a:rPr lang="en-US" b="1">
                <a:cs typeface="Arial"/>
              </a:rPr>
              <a:t>Plot configuration </a:t>
            </a:r>
            <a:endParaRPr lang="en-US"/>
          </a:p>
          <a:p>
            <a:pPr lvl="1"/>
            <a:r>
              <a:rPr lang="en-US"/>
              <a:t>Plot each series in its own panel or all series on the same panel </a:t>
            </a:r>
          </a:p>
          <a:p>
            <a:pPr lvl="1"/>
            <a:r>
              <a:rPr lang="en-US"/>
              <a:t>Missing Data Highlighting: enables users to choose whether to plot colored rectangles that highlight missing time points and missing data points</a:t>
            </a:r>
          </a:p>
          <a:p>
            <a:pPr lvl="1"/>
            <a:r>
              <a:rPr lang="en-US"/>
              <a:t>Plot Type options: </a:t>
            </a:r>
            <a:r>
              <a:rPr lang="en-US" i="1"/>
              <a:t>Line plot, Binned range plot</a:t>
            </a:r>
          </a:p>
          <a:p>
            <a:pPr lvl="1"/>
            <a:endParaRPr lang="en-US"/>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Time Series Output </a:t>
            </a:r>
          </a:p>
        </p:txBody>
      </p:sp>
      <p:pic>
        <p:nvPicPr>
          <p:cNvPr id="2" name="Picture 1">
            <a:extLst>
              <a:ext uri="{FF2B5EF4-FFF2-40B4-BE49-F238E27FC236}">
                <a16:creationId xmlns:a16="http://schemas.microsoft.com/office/drawing/2014/main" id="{00251520-2913-4BC4-8A7A-926CAFE2983A}"/>
              </a:ext>
            </a:extLst>
          </p:cNvPr>
          <p:cNvPicPr>
            <a:picLocks noChangeAspect="1"/>
          </p:cNvPicPr>
          <p:nvPr/>
        </p:nvPicPr>
        <p:blipFill>
          <a:blip r:embed="rId4"/>
          <a:stretch>
            <a:fillRect/>
          </a:stretch>
        </p:blipFill>
        <p:spPr>
          <a:xfrm>
            <a:off x="6335894" y="703951"/>
            <a:ext cx="2428273" cy="1426923"/>
          </a:xfrm>
          <a:prstGeom prst="rect">
            <a:avLst/>
          </a:prstGeom>
        </p:spPr>
      </p:pic>
      <p:pic>
        <p:nvPicPr>
          <p:cNvPr id="4" name="Picture 3">
            <a:extLst>
              <a:ext uri="{FF2B5EF4-FFF2-40B4-BE49-F238E27FC236}">
                <a16:creationId xmlns:a16="http://schemas.microsoft.com/office/drawing/2014/main" id="{B4A8907E-5B74-437F-B794-1E4AE0D963CC}"/>
              </a:ext>
            </a:extLst>
          </p:cNvPr>
          <p:cNvPicPr>
            <a:picLocks noChangeAspect="1"/>
          </p:cNvPicPr>
          <p:nvPr/>
        </p:nvPicPr>
        <p:blipFill>
          <a:blip r:embed="rId5"/>
          <a:stretch>
            <a:fillRect/>
          </a:stretch>
        </p:blipFill>
        <p:spPr>
          <a:xfrm>
            <a:off x="6621641" y="2197728"/>
            <a:ext cx="1943776" cy="2488572"/>
          </a:xfrm>
          <a:prstGeom prst="rect">
            <a:avLst/>
          </a:prstGeom>
        </p:spPr>
      </p:pic>
    </p:spTree>
    <p:custDataLst>
      <p:tags r:id="rId1"/>
    </p:custDataLst>
    <p:extLst>
      <p:ext uri="{BB962C8B-B14F-4D97-AF65-F5344CB8AC3E}">
        <p14:creationId xmlns:p14="http://schemas.microsoft.com/office/powerpoint/2010/main" val="245114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968124"/>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20" y="746068"/>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11" name="Picture 10">
            <a:extLst>
              <a:ext uri="{FF2B5EF4-FFF2-40B4-BE49-F238E27FC236}">
                <a16:creationId xmlns:a16="http://schemas.microsoft.com/office/drawing/2014/main" id="{9AC85969-FDED-41B2-AB18-676BF01CAFED}"/>
              </a:ext>
            </a:extLst>
          </p:cNvPr>
          <p:cNvPicPr>
            <a:picLocks noChangeAspect="1"/>
          </p:cNvPicPr>
          <p:nvPr/>
        </p:nvPicPr>
        <p:blipFill>
          <a:blip r:embed="rId4"/>
          <a:stretch>
            <a:fillRect/>
          </a:stretch>
        </p:blipFill>
        <p:spPr>
          <a:xfrm>
            <a:off x="3904152" y="1072688"/>
            <a:ext cx="5051728" cy="3076921"/>
          </a:xfrm>
          <a:prstGeom prst="rect">
            <a:avLst/>
          </a:prstGeom>
          <a:ln>
            <a:solidFill>
              <a:schemeClr val="tx1">
                <a:lumMod val="50000"/>
                <a:lumOff val="50000"/>
              </a:schemeClr>
            </a:solidFill>
          </a:ln>
        </p:spPr>
      </p:pic>
      <p:sp>
        <p:nvSpPr>
          <p:cNvPr id="7" name="Text Placeholder 6">
            <a:extLst>
              <a:ext uri="{FF2B5EF4-FFF2-40B4-BE49-F238E27FC236}">
                <a16:creationId xmlns:a16="http://schemas.microsoft.com/office/drawing/2014/main" id="{595B5C03-84D8-43E6-A2DE-5B6AE161F9DA}"/>
              </a:ext>
            </a:extLst>
          </p:cNvPr>
          <p:cNvSpPr>
            <a:spLocks noGrp="1"/>
          </p:cNvSpPr>
          <p:nvPr>
            <p:ph type="body" sz="quarter" idx="11"/>
          </p:nvPr>
        </p:nvSpPr>
        <p:spPr>
          <a:xfrm>
            <a:off x="457201" y="975278"/>
            <a:ext cx="3210838" cy="3445524"/>
          </a:xfrm>
        </p:spPr>
        <p:txBody>
          <a:bodyPr/>
          <a:lstStyle/>
          <a:p>
            <a:r>
              <a:rPr lang="en-US"/>
              <a:t>Dataset viewer opens on this tab</a:t>
            </a:r>
          </a:p>
          <a:p>
            <a:r>
              <a:rPr lang="en-US"/>
              <a:t>Provides summary statistics of the data</a:t>
            </a:r>
          </a:p>
          <a:p>
            <a:r>
              <a:rPr lang="en-US"/>
              <a:t>Many additional univariate statistics available in Options</a:t>
            </a:r>
          </a:p>
          <a:p>
            <a:r>
              <a:rPr lang="en-US"/>
              <a:t>Can also use Preferences to set default options</a:t>
            </a:r>
          </a:p>
          <a:p>
            <a:endParaRPr lang="en-CA"/>
          </a:p>
        </p:txBody>
      </p:sp>
      <p:sp>
        <p:nvSpPr>
          <p:cNvPr id="2" name="Title 1">
            <a:extLst>
              <a:ext uri="{FF2B5EF4-FFF2-40B4-BE49-F238E27FC236}">
                <a16:creationId xmlns:a16="http://schemas.microsoft.com/office/drawing/2014/main" id="{84F9F41C-8689-4CE6-868D-50937380D13C}"/>
              </a:ext>
            </a:extLst>
          </p:cNvPr>
          <p:cNvSpPr>
            <a:spLocks noGrp="1"/>
          </p:cNvSpPr>
          <p:nvPr>
            <p:ph type="title"/>
          </p:nvPr>
        </p:nvSpPr>
        <p:spPr/>
        <p:txBody>
          <a:bodyPr/>
          <a:lstStyle/>
          <a:p>
            <a:r>
              <a:rPr lang="en-CA"/>
              <a:t>Overview Report</a:t>
            </a:r>
          </a:p>
        </p:txBody>
      </p:sp>
    </p:spTree>
    <p:custDataLst>
      <p:tags r:id="rId1"/>
    </p:custDataLst>
    <p:extLst>
      <p:ext uri="{BB962C8B-B14F-4D97-AF65-F5344CB8AC3E}">
        <p14:creationId xmlns:p14="http://schemas.microsoft.com/office/powerpoint/2010/main" val="220054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199" y="975278"/>
            <a:ext cx="5789221" cy="3445524"/>
          </a:xfrm>
        </p:spPr>
        <p:txBody>
          <a:bodyPr vert="horz" lIns="91440" tIns="45720" rIns="91440" bIns="45720" rtlCol="0" anchor="t">
            <a:noAutofit/>
          </a:bodyPr>
          <a:lstStyle/>
          <a:p>
            <a:r>
              <a:rPr lang="en-US" b="1"/>
              <a:t>Range Configuration </a:t>
            </a:r>
          </a:p>
          <a:p>
            <a:r>
              <a:rPr lang="en-US" b="1"/>
              <a:t>Enlarge Display Range, Contract Display Range and Shift Display Range </a:t>
            </a:r>
            <a:r>
              <a:rPr lang="en-US"/>
              <a:t>allows users to add or remove data from the display</a:t>
            </a:r>
          </a:p>
          <a:p>
            <a:r>
              <a:rPr lang="en-US"/>
              <a:t>Specify the number of time steps to add or remove </a:t>
            </a:r>
          </a:p>
          <a:p>
            <a:r>
              <a:rPr lang="en-US"/>
              <a:t>Time Steps available are dependent on the type of time variable</a:t>
            </a:r>
          </a:p>
          <a:p>
            <a:r>
              <a:rPr lang="en-US"/>
              <a:t>If the full range of the data is plotted, the appropriate start and end times are set automatically</a:t>
            </a:r>
          </a:p>
          <a:p>
            <a:r>
              <a:rPr lang="en-US"/>
              <a:t>Start of Display Range and End of Display Range both provide full control over the range of times displayed in the plots</a:t>
            </a:r>
          </a:p>
          <a:p>
            <a:r>
              <a:rPr lang="en-US"/>
              <a:t>The default values are determined automatically based on the first and last time points in the dataset</a:t>
            </a:r>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Time Series Output </a:t>
            </a:r>
          </a:p>
        </p:txBody>
      </p:sp>
      <p:pic>
        <p:nvPicPr>
          <p:cNvPr id="2" name="Picture 1">
            <a:extLst>
              <a:ext uri="{FF2B5EF4-FFF2-40B4-BE49-F238E27FC236}">
                <a16:creationId xmlns:a16="http://schemas.microsoft.com/office/drawing/2014/main" id="{2D6B27EB-8FC7-4A98-B6CC-9CCDEC1AA54B}"/>
              </a:ext>
            </a:extLst>
          </p:cNvPr>
          <p:cNvPicPr>
            <a:picLocks noChangeAspect="1"/>
          </p:cNvPicPr>
          <p:nvPr/>
        </p:nvPicPr>
        <p:blipFill>
          <a:blip r:embed="rId4"/>
          <a:stretch>
            <a:fillRect/>
          </a:stretch>
        </p:blipFill>
        <p:spPr>
          <a:xfrm>
            <a:off x="6402548" y="788915"/>
            <a:ext cx="2323795" cy="3818250"/>
          </a:xfrm>
          <a:prstGeom prst="rect">
            <a:avLst/>
          </a:prstGeom>
        </p:spPr>
      </p:pic>
      <p:sp>
        <p:nvSpPr>
          <p:cNvPr id="4" name="Rectangle: Rounded Corners 3">
            <a:extLst>
              <a:ext uri="{FF2B5EF4-FFF2-40B4-BE49-F238E27FC236}">
                <a16:creationId xmlns:a16="http://schemas.microsoft.com/office/drawing/2014/main" id="{EC901308-DF47-4F04-8B53-EA6E7D6F80EC}"/>
              </a:ext>
            </a:extLst>
          </p:cNvPr>
          <p:cNvSpPr/>
          <p:nvPr/>
        </p:nvSpPr>
        <p:spPr>
          <a:xfrm>
            <a:off x="6506763" y="2814334"/>
            <a:ext cx="1510643" cy="175620"/>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peech Bubble: Rectangle 6">
            <a:extLst>
              <a:ext uri="{FF2B5EF4-FFF2-40B4-BE49-F238E27FC236}">
                <a16:creationId xmlns:a16="http://schemas.microsoft.com/office/drawing/2014/main" id="{52EBD545-7A25-41B9-B81F-EE56521D9BDB}"/>
              </a:ext>
            </a:extLst>
          </p:cNvPr>
          <p:cNvSpPr/>
          <p:nvPr/>
        </p:nvSpPr>
        <p:spPr>
          <a:xfrm>
            <a:off x="8188224" y="2991227"/>
            <a:ext cx="977421" cy="726022"/>
          </a:xfrm>
          <a:prstGeom prst="wedgeRectCallout">
            <a:avLst>
              <a:gd name="adj1" fmla="val -64339"/>
              <a:gd name="adj2" fmla="val -60339"/>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tx1"/>
                </a:solidFill>
                <a:cs typeface="Arial"/>
              </a:rPr>
              <a:t>Subtract from start or add to end</a:t>
            </a:r>
          </a:p>
        </p:txBody>
      </p:sp>
    </p:spTree>
    <p:custDataLst>
      <p:tags r:id="rId1"/>
    </p:custDataLst>
    <p:extLst>
      <p:ext uri="{BB962C8B-B14F-4D97-AF65-F5344CB8AC3E}">
        <p14:creationId xmlns:p14="http://schemas.microsoft.com/office/powerpoint/2010/main" val="39701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0" y="975278"/>
            <a:ext cx="4667250" cy="3445524"/>
          </a:xfrm>
        </p:spPr>
        <p:txBody>
          <a:bodyPr/>
          <a:lstStyle/>
          <a:p>
            <a:r>
              <a:rPr lang="en-US" b="1"/>
              <a:t>Axes Control</a:t>
            </a:r>
          </a:p>
          <a:p>
            <a:r>
              <a:rPr lang="en-US"/>
              <a:t>Specify the Axis title to be displayed for the horizontal axis</a:t>
            </a:r>
          </a:p>
          <a:p>
            <a:r>
              <a:rPr lang="en-US"/>
              <a:t>Select the label orientation for the marks on the horizontal axis (Horizonal, Diagonal, or Vertical)</a:t>
            </a:r>
          </a:p>
          <a:p>
            <a:r>
              <a:rPr lang="en-US"/>
              <a:t>Option to customize the labels. For example: specify at what interval they should be placed </a:t>
            </a:r>
          </a:p>
          <a:p>
            <a:r>
              <a:rPr lang="en-US"/>
              <a:t>In the Series Axis Labels grid, specify where to place marks and associated labels on the vertical axes for each series by indicating the Min and Max points</a:t>
            </a:r>
          </a:p>
          <a:p>
            <a:endParaRPr lang="en-US">
              <a:effectLst/>
            </a:endParaRPr>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Time Series Output </a:t>
            </a:r>
          </a:p>
        </p:txBody>
      </p:sp>
      <p:pic>
        <p:nvPicPr>
          <p:cNvPr id="2" name="Picture 1">
            <a:extLst>
              <a:ext uri="{FF2B5EF4-FFF2-40B4-BE49-F238E27FC236}">
                <a16:creationId xmlns:a16="http://schemas.microsoft.com/office/drawing/2014/main" id="{2B951F01-A6D1-49D7-8C97-D2E5C701DA45}"/>
              </a:ext>
            </a:extLst>
          </p:cNvPr>
          <p:cNvPicPr>
            <a:picLocks noChangeAspect="1"/>
          </p:cNvPicPr>
          <p:nvPr/>
        </p:nvPicPr>
        <p:blipFill>
          <a:blip r:embed="rId4"/>
          <a:stretch>
            <a:fillRect/>
          </a:stretch>
        </p:blipFill>
        <p:spPr>
          <a:xfrm>
            <a:off x="6113862" y="1100959"/>
            <a:ext cx="2657475" cy="3438525"/>
          </a:xfrm>
          <a:prstGeom prst="rect">
            <a:avLst/>
          </a:prstGeom>
        </p:spPr>
      </p:pic>
      <p:sp>
        <p:nvSpPr>
          <p:cNvPr id="4" name="Rectangle: Rounded Corners 3">
            <a:extLst>
              <a:ext uri="{FF2B5EF4-FFF2-40B4-BE49-F238E27FC236}">
                <a16:creationId xmlns:a16="http://schemas.microsoft.com/office/drawing/2014/main" id="{8630B41B-D55B-4FEC-B5D9-8D1E03578041}"/>
              </a:ext>
            </a:extLst>
          </p:cNvPr>
          <p:cNvSpPr/>
          <p:nvPr/>
        </p:nvSpPr>
        <p:spPr>
          <a:xfrm>
            <a:off x="6264716" y="1536864"/>
            <a:ext cx="2377978" cy="215960"/>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A6AFF2F-ED1E-4079-8F4C-1C705313F9E1}"/>
              </a:ext>
            </a:extLst>
          </p:cNvPr>
          <p:cNvSpPr/>
          <p:nvPr/>
        </p:nvSpPr>
        <p:spPr>
          <a:xfrm>
            <a:off x="6910174" y="1893211"/>
            <a:ext cx="979485" cy="175620"/>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7047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p:txBody>
          <a:bodyPr vert="horz" lIns="91440" tIns="45720" rIns="91440" bIns="45720" rtlCol="0" anchor="t">
            <a:noAutofit/>
          </a:bodyPr>
          <a:lstStyle/>
          <a:p>
            <a:r>
              <a:rPr lang="en-CA">
                <a:cs typeface="Arial"/>
              </a:rPr>
              <a:t>After the data has been converted into a time series using the </a:t>
            </a:r>
            <a:r>
              <a:rPr lang="en-CA" b="1">
                <a:cs typeface="Arial"/>
              </a:rPr>
              <a:t>Make Time Series</a:t>
            </a:r>
            <a:r>
              <a:rPr lang="en-CA">
                <a:cs typeface="Arial"/>
              </a:rPr>
              <a:t> node, use the Time Series Decomposition node to decompose the timeseries and generate a forecast </a:t>
            </a:r>
            <a:endParaRPr lang="en-CA"/>
          </a:p>
          <a:p>
            <a:r>
              <a:rPr lang="en-US"/>
              <a:t>The input dataset for Time Series Decomposition is a time series dataset containing metadata that identifies one column as the time index (series ID) and another column as the time label</a:t>
            </a:r>
          </a:p>
          <a:p>
            <a:r>
              <a:rPr lang="en-CA">
                <a:cs typeface="Arial"/>
              </a:rPr>
              <a:t>Idea here is to decompose the time series data into several component series: </a:t>
            </a:r>
            <a:r>
              <a:rPr lang="en-US">
                <a:cs typeface="Arial"/>
              </a:rPr>
              <a:t>Series, Trend, Seasonal, and Residuals (noise)</a:t>
            </a:r>
          </a:p>
          <a:p>
            <a:r>
              <a:rPr lang="en-US">
                <a:cs typeface="Arial"/>
              </a:rPr>
              <a:t>The forecast is performed on the specified train data partition and out-of-sample data partition</a:t>
            </a:r>
          </a:p>
          <a:p>
            <a:endParaRPr lang="en-CA"/>
          </a:p>
          <a:p>
            <a:endParaRPr lang="en-CA"/>
          </a:p>
          <a:p>
            <a:endParaRPr lang="en-CA"/>
          </a:p>
          <a:p>
            <a:pPr marL="228600" lvl="1" indent="0">
              <a:buNone/>
            </a:pPr>
            <a:endParaRPr lang="en-US"/>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Time Series Decomposition </a:t>
            </a:r>
          </a:p>
        </p:txBody>
      </p:sp>
      <p:pic>
        <p:nvPicPr>
          <p:cNvPr id="4" name="Picture 6" descr="A picture containing clock, drawing&#10;&#10;Description automatically generated">
            <a:extLst>
              <a:ext uri="{FF2B5EF4-FFF2-40B4-BE49-F238E27FC236}">
                <a16:creationId xmlns:a16="http://schemas.microsoft.com/office/drawing/2014/main" id="{7E1BE8C0-6B42-4F0F-AB19-A924DE808636}"/>
              </a:ext>
            </a:extLst>
          </p:cNvPr>
          <p:cNvPicPr>
            <a:picLocks noChangeAspect="1"/>
          </p:cNvPicPr>
          <p:nvPr/>
        </p:nvPicPr>
        <p:blipFill>
          <a:blip r:embed="rId4"/>
          <a:stretch>
            <a:fillRect/>
          </a:stretch>
        </p:blipFill>
        <p:spPr>
          <a:xfrm>
            <a:off x="682487" y="2987569"/>
            <a:ext cx="4142960" cy="1015382"/>
          </a:xfrm>
          <a:prstGeom prst="rect">
            <a:avLst/>
          </a:prstGeom>
        </p:spPr>
      </p:pic>
    </p:spTree>
    <p:custDataLst>
      <p:tags r:id="rId1"/>
    </p:custDataLst>
    <p:extLst>
      <p:ext uri="{BB962C8B-B14F-4D97-AF65-F5344CB8AC3E}">
        <p14:creationId xmlns:p14="http://schemas.microsoft.com/office/powerpoint/2010/main" val="195693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1" y="975278"/>
            <a:ext cx="3450770" cy="3445524"/>
          </a:xfrm>
        </p:spPr>
        <p:txBody>
          <a:bodyPr vert="horz" lIns="91440" tIns="45720" rIns="91440" bIns="45720" rtlCol="0" anchor="t">
            <a:noAutofit/>
          </a:bodyPr>
          <a:lstStyle/>
          <a:p>
            <a:r>
              <a:rPr lang="en-CA">
                <a:cs typeface="Arial"/>
              </a:rPr>
              <a:t>In Time Series Decomposition – Variable and Time Range Selection wizard, specify:</a:t>
            </a:r>
          </a:p>
          <a:p>
            <a:pPr lvl="1"/>
            <a:r>
              <a:rPr lang="en-CA" b="1">
                <a:latin typeface="Arial"/>
                <a:cs typeface="Arial"/>
              </a:rPr>
              <a:t>Series Variable</a:t>
            </a:r>
            <a:r>
              <a:rPr lang="en-CA">
                <a:latin typeface="Arial"/>
                <a:cs typeface="Arial"/>
              </a:rPr>
              <a:t> for decomposition and forecasting</a:t>
            </a:r>
            <a:endParaRPr lang="en-CA">
              <a:highlight>
                <a:srgbClr val="FFFF00"/>
              </a:highlight>
            </a:endParaRPr>
          </a:p>
          <a:p>
            <a:pPr lvl="1"/>
            <a:r>
              <a:rPr lang="en-CA" b="1">
                <a:latin typeface="Arial"/>
                <a:cs typeface="Arial"/>
              </a:rPr>
              <a:t>Maximum number of most recent timestamps</a:t>
            </a:r>
            <a:endParaRPr lang="en-CA">
              <a:latin typeface="Arial"/>
            </a:endParaRPr>
          </a:p>
          <a:p>
            <a:pPr lvl="2"/>
            <a:r>
              <a:rPr lang="en-CA">
                <a:latin typeface="Arial"/>
                <a:cs typeface="Arial"/>
              </a:rPr>
              <a:t>Number of time steps from the end of the series</a:t>
            </a:r>
            <a:endParaRPr lang="en-CA">
              <a:latin typeface="Arial"/>
            </a:endParaRPr>
          </a:p>
          <a:p>
            <a:pPr marL="685800" lvl="2"/>
            <a:r>
              <a:rPr lang="en-CA">
                <a:latin typeface="Arial"/>
                <a:cs typeface="Arial"/>
              </a:rPr>
              <a:t>Those rows will be used for building the models </a:t>
            </a:r>
            <a:endParaRPr lang="en-CA"/>
          </a:p>
          <a:p>
            <a:pPr lvl="1"/>
            <a:r>
              <a:rPr lang="en-CA">
                <a:latin typeface="Arial"/>
                <a:cs typeface="Arial"/>
              </a:rPr>
              <a:t>The time index variable along with the time label variable will be populated automatically </a:t>
            </a:r>
            <a:endParaRPr lang="en-CA"/>
          </a:p>
          <a:p>
            <a:endParaRPr lang="en-CA" b="1"/>
          </a:p>
          <a:p>
            <a:endParaRPr lang="en-CA" b="1"/>
          </a:p>
          <a:p>
            <a:endParaRPr lang="en-CA"/>
          </a:p>
          <a:p>
            <a:endParaRPr lang="en-CA"/>
          </a:p>
          <a:p>
            <a:pPr marL="228600" lvl="1" indent="0">
              <a:buNone/>
            </a:pPr>
            <a:endParaRPr lang="en-US"/>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Time Series Decomposition </a:t>
            </a:r>
          </a:p>
        </p:txBody>
      </p:sp>
      <p:pic>
        <p:nvPicPr>
          <p:cNvPr id="2" name="Picture 1">
            <a:extLst>
              <a:ext uri="{FF2B5EF4-FFF2-40B4-BE49-F238E27FC236}">
                <a16:creationId xmlns:a16="http://schemas.microsoft.com/office/drawing/2014/main" id="{D958643A-C7DC-446E-A386-E1E24A874018}"/>
              </a:ext>
            </a:extLst>
          </p:cNvPr>
          <p:cNvPicPr>
            <a:picLocks noChangeAspect="1"/>
          </p:cNvPicPr>
          <p:nvPr/>
        </p:nvPicPr>
        <p:blipFill>
          <a:blip r:embed="rId4"/>
          <a:stretch>
            <a:fillRect/>
          </a:stretch>
        </p:blipFill>
        <p:spPr>
          <a:xfrm>
            <a:off x="4111956" y="918253"/>
            <a:ext cx="4762250" cy="2669108"/>
          </a:xfrm>
          <a:prstGeom prst="rect">
            <a:avLst/>
          </a:prstGeom>
        </p:spPr>
      </p:pic>
    </p:spTree>
    <p:custDataLst>
      <p:tags r:id="rId1"/>
    </p:custDataLst>
    <p:extLst>
      <p:ext uri="{BB962C8B-B14F-4D97-AF65-F5344CB8AC3E}">
        <p14:creationId xmlns:p14="http://schemas.microsoft.com/office/powerpoint/2010/main" val="391232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1" y="975278"/>
            <a:ext cx="3215738" cy="3445524"/>
          </a:xfrm>
        </p:spPr>
        <p:txBody>
          <a:bodyPr vert="horz" lIns="91440" tIns="45720" rIns="91440" bIns="45720" rtlCol="0" anchor="t">
            <a:noAutofit/>
          </a:bodyPr>
          <a:lstStyle/>
          <a:p>
            <a:r>
              <a:rPr lang="en-CA">
                <a:latin typeface="Arial"/>
                <a:cs typeface="Arial"/>
              </a:rPr>
              <a:t>Hyperparameters along with data partitioning strategy need to be defined</a:t>
            </a:r>
          </a:p>
          <a:p>
            <a:r>
              <a:rPr lang="en-CA">
                <a:latin typeface="Arial"/>
                <a:cs typeface="Arial"/>
              </a:rPr>
              <a:t>Data will be partitioned in one of the three formats</a:t>
            </a:r>
          </a:p>
          <a:p>
            <a:pPr lvl="1"/>
            <a:r>
              <a:rPr lang="en-CA">
                <a:latin typeface="Arial"/>
                <a:cs typeface="Arial"/>
              </a:rPr>
              <a:t>Simple out of Time Validation – most recent % or # of timesteps will be used to perform the validation </a:t>
            </a:r>
            <a:endParaRPr lang="en-CA"/>
          </a:p>
          <a:p>
            <a:pPr lvl="1"/>
            <a:r>
              <a:rPr lang="en-CA">
                <a:latin typeface="Arial"/>
                <a:cs typeface="Arial"/>
              </a:rPr>
              <a:t>Simple In-Sample Validation – data will be used for validation from anywhere within the timeseries </a:t>
            </a:r>
          </a:p>
          <a:p>
            <a:pPr lvl="1"/>
            <a:r>
              <a:rPr lang="en-CA">
                <a:latin typeface="Arial"/>
                <a:cs typeface="Arial"/>
              </a:rPr>
              <a:t>Flexible Split – specify the exact start and end times for training and validation partitions</a:t>
            </a:r>
          </a:p>
          <a:p>
            <a:endParaRPr lang="en-CA" b="1"/>
          </a:p>
          <a:p>
            <a:endParaRPr lang="en-CA" b="1"/>
          </a:p>
          <a:p>
            <a:endParaRPr lang="en-CA"/>
          </a:p>
          <a:p>
            <a:endParaRPr lang="en-CA"/>
          </a:p>
          <a:p>
            <a:pPr marL="228600" lvl="1" indent="0">
              <a:buNone/>
            </a:pPr>
            <a:endParaRPr lang="en-US"/>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Time Series Decomposition </a:t>
            </a:r>
          </a:p>
        </p:txBody>
      </p:sp>
      <p:pic>
        <p:nvPicPr>
          <p:cNvPr id="7" name="Picture 6">
            <a:extLst>
              <a:ext uri="{FF2B5EF4-FFF2-40B4-BE49-F238E27FC236}">
                <a16:creationId xmlns:a16="http://schemas.microsoft.com/office/drawing/2014/main" id="{5E75B073-F390-41EC-9592-9B6CB9CA274C}"/>
              </a:ext>
            </a:extLst>
          </p:cNvPr>
          <p:cNvPicPr>
            <a:picLocks noChangeAspect="1"/>
          </p:cNvPicPr>
          <p:nvPr/>
        </p:nvPicPr>
        <p:blipFill>
          <a:blip r:embed="rId4"/>
          <a:stretch>
            <a:fillRect/>
          </a:stretch>
        </p:blipFill>
        <p:spPr>
          <a:xfrm>
            <a:off x="3672939" y="975278"/>
            <a:ext cx="5368670" cy="3027525"/>
          </a:xfrm>
          <a:prstGeom prst="rect">
            <a:avLst/>
          </a:prstGeom>
        </p:spPr>
      </p:pic>
      <p:sp>
        <p:nvSpPr>
          <p:cNvPr id="11" name="Speech Bubble: Rectangle 10">
            <a:extLst>
              <a:ext uri="{FF2B5EF4-FFF2-40B4-BE49-F238E27FC236}">
                <a16:creationId xmlns:a16="http://schemas.microsoft.com/office/drawing/2014/main" id="{AEE6481E-B4BD-4B75-9B33-C5525C8B02D9}"/>
              </a:ext>
            </a:extLst>
          </p:cNvPr>
          <p:cNvSpPr/>
          <p:nvPr/>
        </p:nvSpPr>
        <p:spPr>
          <a:xfrm>
            <a:off x="6621641" y="1221600"/>
            <a:ext cx="2341055" cy="432764"/>
          </a:xfrm>
          <a:prstGeom prst="wedgeRectCallout">
            <a:avLst>
              <a:gd name="adj1" fmla="val -63195"/>
              <a:gd name="adj2" fmla="val 1526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tx1"/>
                </a:solidFill>
                <a:cs typeface="Arial"/>
              </a:rPr>
              <a:t># of time steps in one seasonal cycle - dependent on data type</a:t>
            </a:r>
          </a:p>
        </p:txBody>
      </p:sp>
      <p:sp>
        <p:nvSpPr>
          <p:cNvPr id="12" name="Speech Bubble: Rectangle 11">
            <a:extLst>
              <a:ext uri="{FF2B5EF4-FFF2-40B4-BE49-F238E27FC236}">
                <a16:creationId xmlns:a16="http://schemas.microsoft.com/office/drawing/2014/main" id="{912FBFFB-54BA-455D-940F-3FDEBB0FABA2}"/>
              </a:ext>
            </a:extLst>
          </p:cNvPr>
          <p:cNvSpPr/>
          <p:nvPr/>
        </p:nvSpPr>
        <p:spPr>
          <a:xfrm>
            <a:off x="6616161" y="1707652"/>
            <a:ext cx="2341054" cy="416740"/>
          </a:xfrm>
          <a:prstGeom prst="wedgeRectCallout">
            <a:avLst>
              <a:gd name="adj1" fmla="val -63795"/>
              <a:gd name="adj2" fmla="val -2937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Units are the same as seasonal cycle length</a:t>
            </a:r>
          </a:p>
        </p:txBody>
      </p:sp>
      <p:sp>
        <p:nvSpPr>
          <p:cNvPr id="13" name="Speech Bubble: Rectangle 12">
            <a:extLst>
              <a:ext uri="{FF2B5EF4-FFF2-40B4-BE49-F238E27FC236}">
                <a16:creationId xmlns:a16="http://schemas.microsoft.com/office/drawing/2014/main" id="{DFC7C0A7-E01B-4BEF-AA0F-E96E212773BB}"/>
              </a:ext>
            </a:extLst>
          </p:cNvPr>
          <p:cNvSpPr/>
          <p:nvPr/>
        </p:nvSpPr>
        <p:spPr>
          <a:xfrm>
            <a:off x="6621642" y="2177680"/>
            <a:ext cx="2335573" cy="416740"/>
          </a:xfrm>
          <a:prstGeom prst="wedgeRectCallout">
            <a:avLst>
              <a:gd name="adj1" fmla="val -64339"/>
              <a:gd name="adj2" fmla="val -60339"/>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Means go back ‘x’ years to establish trend</a:t>
            </a:r>
          </a:p>
        </p:txBody>
      </p:sp>
    </p:spTree>
    <p:custDataLst>
      <p:tags r:id="rId1"/>
    </p:custDataLst>
    <p:extLst>
      <p:ext uri="{BB962C8B-B14F-4D97-AF65-F5344CB8AC3E}">
        <p14:creationId xmlns:p14="http://schemas.microsoft.com/office/powerpoint/2010/main" val="242104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15892" y="962428"/>
            <a:ext cx="2236334" cy="3445524"/>
          </a:xfrm>
        </p:spPr>
        <p:txBody>
          <a:bodyPr vert="horz" lIns="91440" tIns="45720" rIns="91440" bIns="45720" rtlCol="0" anchor="t">
            <a:noAutofit/>
          </a:bodyPr>
          <a:lstStyle/>
          <a:p>
            <a:r>
              <a:rPr lang="en-CA">
                <a:cs typeface="Arial"/>
              </a:rPr>
              <a:t>Fit Tab –  interactive plots for decomposition of series to visualize the forecast on the training data </a:t>
            </a:r>
            <a:endParaRPr lang="en-CA"/>
          </a:p>
          <a:p>
            <a:r>
              <a:rPr lang="en-US">
                <a:cs typeface="Arial"/>
              </a:rPr>
              <a:t>To change the model, change the hyperparameter values, click Fit, then Save</a:t>
            </a:r>
          </a:p>
          <a:p>
            <a:r>
              <a:rPr lang="en-US">
                <a:cs typeface="Arial"/>
              </a:rPr>
              <a:t>The model will be saved and placed in the </a:t>
            </a:r>
            <a:r>
              <a:rPr lang="en-US" b="1">
                <a:cs typeface="Arial"/>
              </a:rPr>
              <a:t>Evaluate</a:t>
            </a:r>
            <a:r>
              <a:rPr lang="en-US">
                <a:cs typeface="Arial"/>
              </a:rPr>
              <a:t> tab for model comparison</a:t>
            </a:r>
            <a:endParaRPr lang="en-US"/>
          </a:p>
          <a:p>
            <a:endParaRPr lang="en-CA" b="1"/>
          </a:p>
          <a:p>
            <a:endParaRPr lang="en-CA"/>
          </a:p>
          <a:p>
            <a:endParaRPr lang="en-CA"/>
          </a:p>
          <a:p>
            <a:pPr marL="228600" lvl="1" indent="0">
              <a:buNone/>
            </a:pPr>
            <a:endParaRPr lang="en-US"/>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Time Series Decomposition Plots </a:t>
            </a:r>
          </a:p>
        </p:txBody>
      </p:sp>
      <p:pic>
        <p:nvPicPr>
          <p:cNvPr id="2" name="Picture 1">
            <a:extLst>
              <a:ext uri="{FF2B5EF4-FFF2-40B4-BE49-F238E27FC236}">
                <a16:creationId xmlns:a16="http://schemas.microsoft.com/office/drawing/2014/main" id="{3555D843-0AD0-4950-B7C9-FBE91E4BFA75}"/>
              </a:ext>
            </a:extLst>
          </p:cNvPr>
          <p:cNvPicPr>
            <a:picLocks noChangeAspect="1"/>
          </p:cNvPicPr>
          <p:nvPr/>
        </p:nvPicPr>
        <p:blipFill>
          <a:blip r:embed="rId4"/>
          <a:stretch>
            <a:fillRect/>
          </a:stretch>
        </p:blipFill>
        <p:spPr>
          <a:xfrm>
            <a:off x="2285987" y="917357"/>
            <a:ext cx="6656036" cy="3800475"/>
          </a:xfrm>
          <a:prstGeom prst="rect">
            <a:avLst/>
          </a:prstGeom>
        </p:spPr>
      </p:pic>
      <p:sp>
        <p:nvSpPr>
          <p:cNvPr id="14" name="Speech Bubble: Rectangle 13">
            <a:extLst>
              <a:ext uri="{FF2B5EF4-FFF2-40B4-BE49-F238E27FC236}">
                <a16:creationId xmlns:a16="http://schemas.microsoft.com/office/drawing/2014/main" id="{E87C74B0-970C-410D-A8AF-852D538E18E3}"/>
              </a:ext>
            </a:extLst>
          </p:cNvPr>
          <p:cNvSpPr/>
          <p:nvPr/>
        </p:nvSpPr>
        <p:spPr>
          <a:xfrm>
            <a:off x="2484334" y="1746163"/>
            <a:ext cx="1437700" cy="931090"/>
          </a:xfrm>
          <a:prstGeom prst="wedgeRectCallout">
            <a:avLst>
              <a:gd name="adj1" fmla="val -20059"/>
              <a:gd name="adj2" fmla="val -7088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Change hyperparameters for model and fit new model</a:t>
            </a:r>
          </a:p>
        </p:txBody>
      </p:sp>
      <p:sp>
        <p:nvSpPr>
          <p:cNvPr id="15" name="Speech Bubble: Rectangle 14">
            <a:extLst>
              <a:ext uri="{FF2B5EF4-FFF2-40B4-BE49-F238E27FC236}">
                <a16:creationId xmlns:a16="http://schemas.microsoft.com/office/drawing/2014/main" id="{AE40859C-E352-42EA-8839-CEEBD90CF30B}"/>
              </a:ext>
            </a:extLst>
          </p:cNvPr>
          <p:cNvSpPr/>
          <p:nvPr/>
        </p:nvSpPr>
        <p:spPr>
          <a:xfrm>
            <a:off x="4671412" y="547388"/>
            <a:ext cx="3676429" cy="255680"/>
          </a:xfrm>
          <a:prstGeom prst="wedgeRectCallout">
            <a:avLst>
              <a:gd name="adj1" fmla="val -55577"/>
              <a:gd name="adj2" fmla="val 122619"/>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Fit new model with specified hyperparameters</a:t>
            </a:r>
          </a:p>
        </p:txBody>
      </p:sp>
      <p:sp>
        <p:nvSpPr>
          <p:cNvPr id="16" name="Speech Bubble: Rectangle 15">
            <a:extLst>
              <a:ext uri="{FF2B5EF4-FFF2-40B4-BE49-F238E27FC236}">
                <a16:creationId xmlns:a16="http://schemas.microsoft.com/office/drawing/2014/main" id="{28119B3E-88F2-4C99-B6B6-8AE0B9FF4303}"/>
              </a:ext>
            </a:extLst>
          </p:cNvPr>
          <p:cNvSpPr/>
          <p:nvPr/>
        </p:nvSpPr>
        <p:spPr>
          <a:xfrm>
            <a:off x="4454799" y="1249478"/>
            <a:ext cx="1591278" cy="354939"/>
          </a:xfrm>
          <a:prstGeom prst="wedgeRectCallout">
            <a:avLst>
              <a:gd name="adj1" fmla="val -40880"/>
              <a:gd name="adj2" fmla="val -82739"/>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Save to see model in Evaluate tab</a:t>
            </a:r>
          </a:p>
        </p:txBody>
      </p:sp>
    </p:spTree>
    <p:custDataLst>
      <p:tags r:id="rId1"/>
    </p:custDataLst>
    <p:extLst>
      <p:ext uri="{BB962C8B-B14F-4D97-AF65-F5344CB8AC3E}">
        <p14:creationId xmlns:p14="http://schemas.microsoft.com/office/powerpoint/2010/main" val="326761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22120" y="1034217"/>
            <a:ext cx="2256659" cy="3386585"/>
          </a:xfrm>
        </p:spPr>
        <p:txBody>
          <a:bodyPr vert="horz" lIns="91440" tIns="45720" rIns="91440" bIns="45720" rtlCol="0" anchor="t">
            <a:noAutofit/>
          </a:bodyPr>
          <a:lstStyle/>
          <a:p>
            <a:r>
              <a:rPr lang="en-CA"/>
              <a:t>Evaluate Tab –</a:t>
            </a:r>
            <a:r>
              <a:rPr lang="en-US"/>
              <a:t>evaluate the fit using the values of Mean Absolute Percentage Error (MAPE) and Mean Squared Error (MSE) </a:t>
            </a:r>
          </a:p>
          <a:p>
            <a:r>
              <a:rPr lang="en-US">
                <a:cs typeface="Arial"/>
              </a:rPr>
              <a:t>Graphs show the forecast on the out-of-time validation sample</a:t>
            </a:r>
          </a:p>
          <a:p>
            <a:r>
              <a:rPr lang="en-US">
                <a:cs typeface="Arial"/>
              </a:rPr>
              <a:t>Series variable is plotted throughout the entire time range</a:t>
            </a:r>
            <a:endParaRPr lang="en-US"/>
          </a:p>
          <a:p>
            <a:endParaRPr lang="en-CA"/>
          </a:p>
          <a:p>
            <a:endParaRPr lang="en-CA" b="1"/>
          </a:p>
          <a:p>
            <a:endParaRPr lang="en-CA"/>
          </a:p>
          <a:p>
            <a:endParaRPr lang="en-CA"/>
          </a:p>
          <a:p>
            <a:pPr marL="228600" lvl="1" indent="0">
              <a:buNone/>
            </a:pPr>
            <a:endParaRPr lang="en-US"/>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Time Series Decomposition Plots </a:t>
            </a:r>
          </a:p>
        </p:txBody>
      </p:sp>
      <p:pic>
        <p:nvPicPr>
          <p:cNvPr id="7" name="Picture 6">
            <a:extLst>
              <a:ext uri="{FF2B5EF4-FFF2-40B4-BE49-F238E27FC236}">
                <a16:creationId xmlns:a16="http://schemas.microsoft.com/office/drawing/2014/main" id="{4D279A7E-6C75-4C4C-BCAB-AB553F80F10A}"/>
              </a:ext>
            </a:extLst>
          </p:cNvPr>
          <p:cNvPicPr>
            <a:picLocks noChangeAspect="1"/>
          </p:cNvPicPr>
          <p:nvPr/>
        </p:nvPicPr>
        <p:blipFill>
          <a:blip r:embed="rId4"/>
          <a:stretch>
            <a:fillRect/>
          </a:stretch>
        </p:blipFill>
        <p:spPr>
          <a:xfrm>
            <a:off x="2278780" y="886974"/>
            <a:ext cx="6663243" cy="3801600"/>
          </a:xfrm>
          <a:prstGeom prst="rect">
            <a:avLst/>
          </a:prstGeom>
        </p:spPr>
      </p:pic>
      <p:sp>
        <p:nvSpPr>
          <p:cNvPr id="11" name="Speech Bubble: Rectangle 10">
            <a:extLst>
              <a:ext uri="{FF2B5EF4-FFF2-40B4-BE49-F238E27FC236}">
                <a16:creationId xmlns:a16="http://schemas.microsoft.com/office/drawing/2014/main" id="{68F7B430-7197-4DAA-997A-FD195D854E13}"/>
              </a:ext>
            </a:extLst>
          </p:cNvPr>
          <p:cNvSpPr/>
          <p:nvPr/>
        </p:nvSpPr>
        <p:spPr>
          <a:xfrm>
            <a:off x="4814761" y="418905"/>
            <a:ext cx="3118873" cy="354939"/>
          </a:xfrm>
          <a:prstGeom prst="wedgeRectCallout">
            <a:avLst>
              <a:gd name="adj1" fmla="val -61730"/>
              <a:gd name="adj2" fmla="val 108256"/>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Click Refresh to see evaluation plots on validation dataset</a:t>
            </a:r>
          </a:p>
        </p:txBody>
      </p:sp>
      <p:sp>
        <p:nvSpPr>
          <p:cNvPr id="12" name="Speech Bubble: Rectangle 11">
            <a:extLst>
              <a:ext uri="{FF2B5EF4-FFF2-40B4-BE49-F238E27FC236}">
                <a16:creationId xmlns:a16="http://schemas.microsoft.com/office/drawing/2014/main" id="{E358DD7F-4B11-47C8-A0D5-BCC008FF0AAF}"/>
              </a:ext>
            </a:extLst>
          </p:cNvPr>
          <p:cNvSpPr/>
          <p:nvPr/>
        </p:nvSpPr>
        <p:spPr>
          <a:xfrm>
            <a:off x="4454799" y="1249478"/>
            <a:ext cx="1591278" cy="354939"/>
          </a:xfrm>
          <a:prstGeom prst="wedgeRectCallout">
            <a:avLst>
              <a:gd name="adj1" fmla="val -40880"/>
              <a:gd name="adj2" fmla="val -82739"/>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cs typeface="Arial"/>
              </a:rPr>
              <a:t>Save to see model in Evaluate tab</a:t>
            </a:r>
          </a:p>
        </p:txBody>
      </p:sp>
    </p:spTree>
    <p:custDataLst>
      <p:tags r:id="rId1"/>
    </p:custDataLst>
    <p:extLst>
      <p:ext uri="{BB962C8B-B14F-4D97-AF65-F5344CB8AC3E}">
        <p14:creationId xmlns:p14="http://schemas.microsoft.com/office/powerpoint/2010/main" val="306048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30645" y="962428"/>
            <a:ext cx="2285997" cy="3445524"/>
          </a:xfrm>
        </p:spPr>
        <p:txBody>
          <a:bodyPr/>
          <a:lstStyle/>
          <a:p>
            <a:r>
              <a:rPr lang="en-US"/>
              <a:t>Forecast Tab – shows the series, trend, season and residuals plotted on the full data for the model selected in the </a:t>
            </a:r>
            <a:r>
              <a:rPr lang="en-US" b="1"/>
              <a:t>Evaluate</a:t>
            </a:r>
            <a:r>
              <a:rPr lang="en-US"/>
              <a:t> tab</a:t>
            </a:r>
          </a:p>
          <a:p>
            <a:r>
              <a:rPr lang="en-US"/>
              <a:t>Enter the </a:t>
            </a:r>
            <a:r>
              <a:rPr lang="en-US" b="1"/>
              <a:t>forecast horizon</a:t>
            </a:r>
            <a:r>
              <a:rPr lang="en-US"/>
              <a:t> to forecast on the full data and select the units</a:t>
            </a:r>
          </a:p>
          <a:p>
            <a:r>
              <a:rPr lang="en-US"/>
              <a:t>In the Forecast Output frame on the left, select the type of data to be included in a new time series dataset node on the workflow </a:t>
            </a:r>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Time Series Decomposition Plots </a:t>
            </a:r>
          </a:p>
        </p:txBody>
      </p:sp>
      <p:pic>
        <p:nvPicPr>
          <p:cNvPr id="2" name="Picture 1">
            <a:extLst>
              <a:ext uri="{FF2B5EF4-FFF2-40B4-BE49-F238E27FC236}">
                <a16:creationId xmlns:a16="http://schemas.microsoft.com/office/drawing/2014/main" id="{8DA96670-D1C4-4EB8-B521-2389ADF2FFD6}"/>
              </a:ext>
            </a:extLst>
          </p:cNvPr>
          <p:cNvPicPr>
            <a:picLocks noChangeAspect="1"/>
          </p:cNvPicPr>
          <p:nvPr/>
        </p:nvPicPr>
        <p:blipFill>
          <a:blip r:embed="rId4"/>
          <a:stretch>
            <a:fillRect/>
          </a:stretch>
        </p:blipFill>
        <p:spPr>
          <a:xfrm>
            <a:off x="2316642" y="860081"/>
            <a:ext cx="6639238" cy="3801600"/>
          </a:xfrm>
          <a:prstGeom prst="rect">
            <a:avLst/>
          </a:prstGeom>
        </p:spPr>
      </p:pic>
      <p:sp>
        <p:nvSpPr>
          <p:cNvPr id="9" name="Speech Bubble: Rectangle 8">
            <a:extLst>
              <a:ext uri="{FF2B5EF4-FFF2-40B4-BE49-F238E27FC236}">
                <a16:creationId xmlns:a16="http://schemas.microsoft.com/office/drawing/2014/main" id="{D33B1BE0-432D-486E-8691-653C6E9E7839}"/>
              </a:ext>
            </a:extLst>
          </p:cNvPr>
          <p:cNvSpPr/>
          <p:nvPr/>
        </p:nvSpPr>
        <p:spPr>
          <a:xfrm>
            <a:off x="2803015" y="3208787"/>
            <a:ext cx="1244211" cy="997108"/>
          </a:xfrm>
          <a:prstGeom prst="wedgeRectCallout">
            <a:avLst>
              <a:gd name="adj1" fmla="val 20546"/>
              <a:gd name="adj2" fmla="val -75296"/>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defRPr/>
            </a:pPr>
            <a:r>
              <a:rPr lang="en-US" sz="1200">
                <a:solidFill>
                  <a:schemeClr val="tx1"/>
                </a:solidFill>
              </a:rPr>
              <a:t>Click Add to Workflow to create a new dataset on the workflow</a:t>
            </a:r>
          </a:p>
        </p:txBody>
      </p:sp>
    </p:spTree>
    <p:custDataLst>
      <p:tags r:id="rId1"/>
    </p:custDataLst>
    <p:extLst>
      <p:ext uri="{BB962C8B-B14F-4D97-AF65-F5344CB8AC3E}">
        <p14:creationId xmlns:p14="http://schemas.microsoft.com/office/powerpoint/2010/main" val="150823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FE212-BF5B-4934-AB63-FC3765924635}"/>
              </a:ext>
            </a:extLst>
          </p:cNvPr>
          <p:cNvSpPr>
            <a:spLocks noGrp="1"/>
          </p:cNvSpPr>
          <p:nvPr>
            <p:ph type="body" sz="quarter" idx="11"/>
          </p:nvPr>
        </p:nvSpPr>
        <p:spPr>
          <a:xfrm>
            <a:off x="268663" y="822092"/>
            <a:ext cx="8713607" cy="3445524"/>
          </a:xfrm>
        </p:spPr>
        <p:txBody>
          <a:bodyPr vert="horz" lIns="91440" tIns="45720" rIns="91440" bIns="45720" rtlCol="0" anchor="t">
            <a:noAutofit/>
          </a:bodyPr>
          <a:lstStyle/>
          <a:p>
            <a:pPr marL="257175" indent="-257175">
              <a:lnSpc>
                <a:spcPct val="107000"/>
              </a:lnSpc>
              <a:spcAft>
                <a:spcPts val="0"/>
              </a:spcAft>
              <a:buAutoNum type="arabicPeriod"/>
            </a:pPr>
            <a:r>
              <a:rPr lang="en-CA">
                <a:cs typeface="Arial"/>
              </a:rPr>
              <a:t>Import the file auto_products.txt to a new workflow</a:t>
            </a:r>
          </a:p>
          <a:p>
            <a:pPr marL="257175" indent="-257175">
              <a:lnSpc>
                <a:spcPct val="107000"/>
              </a:lnSpc>
              <a:spcAft>
                <a:spcPts val="0"/>
              </a:spcAft>
              <a:buAutoNum type="arabicPeriod"/>
            </a:pPr>
            <a:r>
              <a:rPr lang="en-CA">
                <a:cs typeface="Arial"/>
              </a:rPr>
              <a:t>Ensure that the data types for the variables are Date for the </a:t>
            </a:r>
            <a:r>
              <a:rPr lang="en-CA" u="sng">
                <a:cs typeface="Arial"/>
              </a:rPr>
              <a:t>date variable</a:t>
            </a:r>
            <a:r>
              <a:rPr lang="en-CA">
                <a:cs typeface="Arial"/>
              </a:rPr>
              <a:t> and Number for all </a:t>
            </a:r>
            <a:r>
              <a:rPr lang="en-CA" u="sng">
                <a:cs typeface="Arial"/>
              </a:rPr>
              <a:t>series variables</a:t>
            </a:r>
            <a:endParaRPr lang="en-CA"/>
          </a:p>
          <a:p>
            <a:pPr marL="257175" indent="-257175">
              <a:lnSpc>
                <a:spcPct val="107000"/>
              </a:lnSpc>
              <a:spcAft>
                <a:spcPts val="0"/>
              </a:spcAft>
              <a:buAutoNum type="arabicPeriod"/>
            </a:pPr>
            <a:r>
              <a:rPr lang="en-CA">
                <a:cs typeface="Arial"/>
              </a:rPr>
              <a:t>Using the Make Time Series node, generate a new dataset with monthly sales only </a:t>
            </a:r>
            <a:endParaRPr lang="en-CA"/>
          </a:p>
          <a:p>
            <a:pPr marL="257175" indent="-257175">
              <a:lnSpc>
                <a:spcPct val="107000"/>
              </a:lnSpc>
              <a:spcAft>
                <a:spcPts val="0"/>
              </a:spcAft>
              <a:buAutoNum type="arabicPeriod"/>
            </a:pPr>
            <a:r>
              <a:rPr lang="en-CA">
                <a:cs typeface="Arial"/>
              </a:rPr>
              <a:t>Decompose the time series and use an out of time validation strategy to evaluate the predictions</a:t>
            </a:r>
            <a:endParaRPr lang="en-CA"/>
          </a:p>
          <a:p>
            <a:pPr marL="257175" indent="-257175">
              <a:lnSpc>
                <a:spcPct val="107000"/>
              </a:lnSpc>
              <a:spcAft>
                <a:spcPts val="0"/>
              </a:spcAft>
              <a:buAutoNum type="arabicPeriod"/>
            </a:pPr>
            <a:r>
              <a:rPr lang="en-CA">
                <a:cs typeface="Arial"/>
              </a:rPr>
              <a:t>Change the season trend hyperparameters: seasonal cycle length, moving average window size and linearized trend window size to be 6 months. Save and fit the results. </a:t>
            </a:r>
            <a:endParaRPr lang="en-CA"/>
          </a:p>
          <a:p>
            <a:pPr marL="257175" indent="-257175">
              <a:lnSpc>
                <a:spcPct val="107000"/>
              </a:lnSpc>
              <a:spcAft>
                <a:spcPts val="0"/>
              </a:spcAft>
              <a:buAutoNum type="arabicPeriod"/>
            </a:pPr>
            <a:r>
              <a:rPr lang="en-CA">
                <a:cs typeface="Arial"/>
              </a:rPr>
              <a:t>How does the MSE change between the two models?</a:t>
            </a:r>
            <a:endParaRPr lang="en-CA"/>
          </a:p>
          <a:p>
            <a:pPr marL="257175" indent="-257175">
              <a:lnSpc>
                <a:spcPct val="107000"/>
              </a:lnSpc>
              <a:spcAft>
                <a:spcPts val="0"/>
              </a:spcAft>
              <a:buAutoNum type="arabicPeriod"/>
            </a:pPr>
            <a:r>
              <a:rPr lang="en-CA">
                <a:cs typeface="Arial"/>
              </a:rPr>
              <a:t>Refresh the results from the Forecast tab and add the forecast output to the workflow from Add to Workflow button</a:t>
            </a:r>
          </a:p>
          <a:p>
            <a:pPr marL="257175" indent="-257175">
              <a:lnSpc>
                <a:spcPct val="107000"/>
              </a:lnSpc>
              <a:spcAft>
                <a:spcPts val="0"/>
              </a:spcAft>
              <a:buAutoNum type="arabicPeriod"/>
            </a:pPr>
            <a:endParaRPr lang="en-CA"/>
          </a:p>
          <a:p>
            <a:pPr marL="257175" indent="-257175">
              <a:lnSpc>
                <a:spcPct val="107000"/>
              </a:lnSpc>
              <a:spcAft>
                <a:spcPts val="0"/>
              </a:spcAft>
              <a:buAutoNum type="arabicPeriod"/>
            </a:pPr>
            <a:endParaRPr lang="en-CA"/>
          </a:p>
          <a:p>
            <a:pPr marL="257175" indent="-257175">
              <a:lnSpc>
                <a:spcPct val="107000"/>
              </a:lnSpc>
              <a:spcAft>
                <a:spcPts val="0"/>
              </a:spcAft>
              <a:buAutoNum type="arabicPeriod"/>
            </a:pPr>
            <a:endParaRPr lang="en-CA"/>
          </a:p>
          <a:p>
            <a:pPr marL="257175" indent="-257175">
              <a:lnSpc>
                <a:spcPct val="107000"/>
              </a:lnSpc>
              <a:spcAft>
                <a:spcPts val="0"/>
              </a:spcAft>
              <a:buAutoNum type="arabicPeriod"/>
            </a:pPr>
            <a:endParaRPr lang="en-CA"/>
          </a:p>
        </p:txBody>
      </p:sp>
      <p:sp>
        <p:nvSpPr>
          <p:cNvPr id="3" name="Title 2">
            <a:extLst>
              <a:ext uri="{FF2B5EF4-FFF2-40B4-BE49-F238E27FC236}">
                <a16:creationId xmlns:a16="http://schemas.microsoft.com/office/drawing/2014/main" id="{0F6CD1C0-00D3-4A5D-AA00-2025BBC18462}"/>
              </a:ext>
            </a:extLst>
          </p:cNvPr>
          <p:cNvSpPr>
            <a:spLocks noGrp="1"/>
          </p:cNvSpPr>
          <p:nvPr>
            <p:ph type="title"/>
          </p:nvPr>
        </p:nvSpPr>
        <p:spPr/>
        <p:txBody>
          <a:bodyPr/>
          <a:lstStyle/>
          <a:p>
            <a:r>
              <a:rPr lang="en-CA">
                <a:latin typeface="Arial"/>
                <a:cs typeface="Arial"/>
              </a:rPr>
              <a:t>Time Series Exercises </a:t>
            </a:r>
            <a:endParaRPr lang="en-US">
              <a:latin typeface="Arial"/>
              <a:cs typeface="Arial"/>
            </a:endParaRPr>
          </a:p>
        </p:txBody>
      </p:sp>
      <p:sp>
        <p:nvSpPr>
          <p:cNvPr id="4" name="Slide Number Placeholder 3">
            <a:extLst>
              <a:ext uri="{FF2B5EF4-FFF2-40B4-BE49-F238E27FC236}">
                <a16:creationId xmlns:a16="http://schemas.microsoft.com/office/drawing/2014/main" id="{71DFC415-4E56-4C17-84A1-78D200FF67B9}"/>
              </a:ext>
            </a:extLst>
          </p:cNvPr>
          <p:cNvSpPr>
            <a:spLocks noGrp="1"/>
          </p:cNvSpPr>
          <p:nvPr>
            <p:ph type="sldNum" sz="quarter" idx="10"/>
          </p:nvPr>
        </p:nvSpPr>
        <p:spPr/>
        <p:txBody>
          <a:bodyPr/>
          <a:lstStyle/>
          <a:p>
            <a:fld id="{C51B5984-C094-0A42-BFB6-9F57449A1222}" type="slidenum">
              <a:rPr lang="en-US" dirty="0" smtClean="0"/>
              <a:pPr/>
              <a:t>488</a:t>
            </a:fld>
            <a:endParaRPr lang="en-US"/>
          </a:p>
        </p:txBody>
      </p:sp>
    </p:spTree>
    <p:custDataLst>
      <p:tags r:id="rId1"/>
    </p:custDataLst>
    <p:extLst>
      <p:ext uri="{BB962C8B-B14F-4D97-AF65-F5344CB8AC3E}">
        <p14:creationId xmlns:p14="http://schemas.microsoft.com/office/powerpoint/2010/main" val="124526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US">
                <a:latin typeface="Arial"/>
                <a:cs typeface="Arial"/>
              </a:rPr>
              <a:t>Automated machine learning (</a:t>
            </a:r>
            <a:r>
              <a:rPr lang="en-US" err="1">
                <a:latin typeface="Arial"/>
                <a:cs typeface="Arial"/>
              </a:rPr>
              <a:t>automl</a:t>
            </a:r>
            <a:r>
              <a:rPr lang="en-US">
                <a:latin typeface="Arial"/>
                <a:cs typeface="Arial"/>
              </a:rPr>
              <a:t>)</a:t>
            </a:r>
            <a:endParaRPr lang="en-CA"/>
          </a:p>
        </p:txBody>
      </p:sp>
    </p:spTree>
    <p:custDataLst>
      <p:tags r:id="rId1"/>
    </p:custDataLst>
    <p:extLst>
      <p:ext uri="{BB962C8B-B14F-4D97-AF65-F5344CB8AC3E}">
        <p14:creationId xmlns:p14="http://schemas.microsoft.com/office/powerpoint/2010/main" val="352860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B3013E-9BF0-4BCC-9BC2-451A81EB3039}"/>
              </a:ext>
            </a:extLst>
          </p:cNvPr>
          <p:cNvSpPr>
            <a:spLocks noGrp="1"/>
          </p:cNvSpPr>
          <p:nvPr>
            <p:ph type="title"/>
          </p:nvPr>
        </p:nvSpPr>
        <p:spPr/>
        <p:txBody>
          <a:bodyPr/>
          <a:lstStyle/>
          <a:p>
            <a:r>
              <a:rPr lang="en-CA">
                <a:latin typeface="Arial"/>
                <a:cs typeface="Arial"/>
              </a:rPr>
              <a:t>Overview Report – Additional Statistics</a:t>
            </a:r>
            <a:endParaRPr lang="en-CA"/>
          </a:p>
        </p:txBody>
      </p:sp>
      <p:sp>
        <p:nvSpPr>
          <p:cNvPr id="7" name="Content Placeholder 6">
            <a:extLst>
              <a:ext uri="{FF2B5EF4-FFF2-40B4-BE49-F238E27FC236}">
                <a16:creationId xmlns:a16="http://schemas.microsoft.com/office/drawing/2014/main" id="{2BF380FA-0C52-4744-B37F-DA5C639EE84E}"/>
              </a:ext>
            </a:extLst>
          </p:cNvPr>
          <p:cNvSpPr>
            <a:spLocks noGrp="1"/>
          </p:cNvSpPr>
          <p:nvPr>
            <p:ph idx="14"/>
          </p:nvPr>
        </p:nvSpPr>
        <p:spPr>
          <a:xfrm>
            <a:off x="457200" y="1002932"/>
            <a:ext cx="4019266" cy="3194169"/>
          </a:xfrm>
        </p:spPr>
        <p:txBody>
          <a:bodyPr/>
          <a:lstStyle/>
          <a:p>
            <a:r>
              <a:rPr lang="en-US"/>
              <a:t>Additional univariate statistics available in Options</a:t>
            </a:r>
          </a:p>
        </p:txBody>
      </p:sp>
      <p:sp>
        <p:nvSpPr>
          <p:cNvPr id="9" name="Content Placeholder 8">
            <a:extLst>
              <a:ext uri="{FF2B5EF4-FFF2-40B4-BE49-F238E27FC236}">
                <a16:creationId xmlns:a16="http://schemas.microsoft.com/office/drawing/2014/main" id="{89639F35-6E3B-4CE9-AB2A-71D1515993E1}"/>
              </a:ext>
            </a:extLst>
          </p:cNvPr>
          <p:cNvSpPr>
            <a:spLocks noGrp="1"/>
          </p:cNvSpPr>
          <p:nvPr>
            <p:ph idx="15"/>
          </p:nvPr>
        </p:nvSpPr>
        <p:spPr>
          <a:xfrm>
            <a:off x="4667534" y="1002932"/>
            <a:ext cx="4019266" cy="3194169"/>
          </a:xfrm>
        </p:spPr>
        <p:txBody>
          <a:bodyPr/>
          <a:lstStyle/>
          <a:p>
            <a:r>
              <a:rPr lang="en-US"/>
              <a:t>Can also use Preferences from Tools to set default options</a:t>
            </a:r>
          </a:p>
        </p:txBody>
      </p:sp>
      <p:pic>
        <p:nvPicPr>
          <p:cNvPr id="11" name="Picture 10">
            <a:extLst>
              <a:ext uri="{FF2B5EF4-FFF2-40B4-BE49-F238E27FC236}">
                <a16:creationId xmlns:a16="http://schemas.microsoft.com/office/drawing/2014/main" id="{D70B6276-6DB0-45F4-85A4-28D66A198875}"/>
              </a:ext>
            </a:extLst>
          </p:cNvPr>
          <p:cNvPicPr>
            <a:picLocks noChangeAspect="1"/>
          </p:cNvPicPr>
          <p:nvPr/>
        </p:nvPicPr>
        <p:blipFill>
          <a:blip r:embed="rId3"/>
          <a:stretch>
            <a:fillRect/>
          </a:stretch>
        </p:blipFill>
        <p:spPr>
          <a:xfrm>
            <a:off x="353871" y="1577799"/>
            <a:ext cx="4218129" cy="3066294"/>
          </a:xfrm>
          <a:prstGeom prst="rect">
            <a:avLst/>
          </a:prstGeom>
          <a:ln>
            <a:solidFill>
              <a:schemeClr val="tx1">
                <a:lumMod val="50000"/>
                <a:lumOff val="50000"/>
              </a:schemeClr>
            </a:solidFill>
          </a:ln>
        </p:spPr>
      </p:pic>
      <p:pic>
        <p:nvPicPr>
          <p:cNvPr id="2" name="Picture 1">
            <a:extLst>
              <a:ext uri="{FF2B5EF4-FFF2-40B4-BE49-F238E27FC236}">
                <a16:creationId xmlns:a16="http://schemas.microsoft.com/office/drawing/2014/main" id="{9F1BBEB6-6BAE-4DFE-96EA-2E84836D6BC7}"/>
              </a:ext>
            </a:extLst>
          </p:cNvPr>
          <p:cNvPicPr>
            <a:picLocks noChangeAspect="1"/>
          </p:cNvPicPr>
          <p:nvPr/>
        </p:nvPicPr>
        <p:blipFill>
          <a:blip r:embed="rId4"/>
          <a:stretch>
            <a:fillRect/>
          </a:stretch>
        </p:blipFill>
        <p:spPr>
          <a:xfrm>
            <a:off x="4667534" y="1576922"/>
            <a:ext cx="4216698" cy="3067171"/>
          </a:xfrm>
          <a:prstGeom prst="rect">
            <a:avLst/>
          </a:prstGeom>
          <a:ln>
            <a:solidFill>
              <a:schemeClr val="tx1">
                <a:lumMod val="50000"/>
                <a:lumOff val="50000"/>
              </a:schemeClr>
            </a:solidFill>
          </a:ln>
        </p:spPr>
      </p:pic>
      <p:sp>
        <p:nvSpPr>
          <p:cNvPr id="3" name="Rectangle: Rounded Corners 2">
            <a:extLst>
              <a:ext uri="{FF2B5EF4-FFF2-40B4-BE49-F238E27FC236}">
                <a16:creationId xmlns:a16="http://schemas.microsoft.com/office/drawing/2014/main" id="{2F49C0FA-F682-4588-A462-A74EEDA6821B}"/>
              </a:ext>
            </a:extLst>
          </p:cNvPr>
          <p:cNvSpPr/>
          <p:nvPr/>
        </p:nvSpPr>
        <p:spPr>
          <a:xfrm>
            <a:off x="5400492" y="1578084"/>
            <a:ext cx="217872" cy="129190"/>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18321F7-B8FA-4B0D-A15F-93CCFDF0BB92}"/>
              </a:ext>
            </a:extLst>
          </p:cNvPr>
          <p:cNvSpPr/>
          <p:nvPr/>
        </p:nvSpPr>
        <p:spPr>
          <a:xfrm>
            <a:off x="1853250" y="1706179"/>
            <a:ext cx="296699" cy="139043"/>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0558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C0A8AE85-BA14-4ECC-845A-B5EB487D89B7}"/>
              </a:ext>
            </a:extLst>
          </p:cNvPr>
          <p:cNvSpPr>
            <a:spLocks noGrp="1"/>
          </p:cNvSpPr>
          <p:nvPr>
            <p:ph type="body" sz="quarter" idx="11"/>
          </p:nvPr>
        </p:nvSpPr>
        <p:spPr/>
        <p:txBody>
          <a:bodyPr/>
          <a:lstStyle/>
          <a:p>
            <a:r>
              <a:rPr lang="en-CA"/>
              <a:t>What is AutoML?</a:t>
            </a:r>
          </a:p>
          <a:p>
            <a:r>
              <a:rPr lang="en-CA"/>
              <a:t>AutoML in Knowledge Studio</a:t>
            </a:r>
          </a:p>
          <a:p>
            <a:r>
              <a:rPr lang="en-CA"/>
              <a:t>AutoML Settings </a:t>
            </a:r>
          </a:p>
          <a:p>
            <a:r>
              <a:rPr lang="en-CA"/>
              <a:t>AutoML Workflow and Results  </a:t>
            </a:r>
          </a:p>
        </p:txBody>
      </p:sp>
      <p:sp>
        <p:nvSpPr>
          <p:cNvPr id="2" name="Title 1">
            <a:extLst>
              <a:ext uri="{FF2B5EF4-FFF2-40B4-BE49-F238E27FC236}">
                <a16:creationId xmlns:a16="http://schemas.microsoft.com/office/drawing/2014/main" id="{9DB996D0-9D5A-467A-9135-5130E06C92DB}"/>
              </a:ext>
            </a:extLst>
          </p:cNvPr>
          <p:cNvSpPr>
            <a:spLocks noGrp="1"/>
          </p:cNvSpPr>
          <p:nvPr>
            <p:ph type="title"/>
          </p:nvPr>
        </p:nvSpPr>
        <p:spPr/>
        <p:txBody>
          <a:bodyPr/>
          <a:lstStyle/>
          <a:p>
            <a:r>
              <a:rPr lang="en-CA"/>
              <a:t>Contents</a:t>
            </a:r>
          </a:p>
        </p:txBody>
      </p:sp>
    </p:spTree>
    <p:custDataLst>
      <p:tags r:id="rId1"/>
    </p:custDataLst>
    <p:extLst>
      <p:ext uri="{BB962C8B-B14F-4D97-AF65-F5344CB8AC3E}">
        <p14:creationId xmlns:p14="http://schemas.microsoft.com/office/powerpoint/2010/main" val="285707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63694" y="975278"/>
            <a:ext cx="4306167" cy="3445524"/>
          </a:xfrm>
          <a:ln>
            <a:noFill/>
          </a:ln>
        </p:spPr>
        <p:txBody>
          <a:bodyPr vert="horz" lIns="91440" tIns="45720" rIns="91440" bIns="45720" rtlCol="0" anchor="t">
            <a:noAutofit/>
          </a:bodyPr>
          <a:lstStyle/>
          <a:p>
            <a:r>
              <a:rPr lang="en-US" b="1">
                <a:cs typeface="Arial"/>
              </a:rPr>
              <a:t>Automated Machine Learning (AutoML) </a:t>
            </a:r>
            <a:r>
              <a:rPr lang="en-US">
                <a:cs typeface="Arial"/>
              </a:rPr>
              <a:t>automates machine learning by creating </a:t>
            </a:r>
            <a:r>
              <a:rPr lang="en-US" b="1">
                <a:cs typeface="Arial"/>
              </a:rPr>
              <a:t>a complete modelling workflow</a:t>
            </a:r>
            <a:r>
              <a:rPr lang="en-US">
                <a:cs typeface="Arial"/>
              </a:rPr>
              <a:t> </a:t>
            </a:r>
            <a:endParaRPr lang="en-US"/>
          </a:p>
          <a:p>
            <a:r>
              <a:rPr lang="en-US" err="1">
                <a:cs typeface="Arial"/>
              </a:rPr>
              <a:t>AutoML</a:t>
            </a:r>
            <a:r>
              <a:rPr lang="en-US">
                <a:cs typeface="Arial"/>
              </a:rPr>
              <a:t> makes it easier for users of all backgrounds to easily build deployable models in a matter of minutes </a:t>
            </a:r>
            <a:endParaRPr lang="en-US"/>
          </a:p>
          <a:p>
            <a:r>
              <a:rPr lang="en-US" err="1">
                <a:cs typeface="Arial"/>
              </a:rPr>
              <a:t>AutoML</a:t>
            </a:r>
            <a:r>
              <a:rPr lang="en-US">
                <a:cs typeface="Arial"/>
              </a:rPr>
              <a:t> often has the advantage of producing simpler solutions in a matter of minutes that often outperform hand-designed models</a:t>
            </a:r>
          </a:p>
          <a:p>
            <a:r>
              <a:rPr lang="en-US">
                <a:ea typeface="+mn-lt"/>
                <a:cs typeface="+mn-lt"/>
              </a:rPr>
              <a:t>Performs data preparation, model development, model validation and selection of the best model for deployment</a:t>
            </a:r>
            <a:endParaRPr lang="en-US"/>
          </a:p>
          <a:p>
            <a:pPr marL="571500" lvl="1" indent="-342900">
              <a:buAutoNum type="arabicPeriod"/>
            </a:pPr>
            <a:endParaRPr lang="en-US"/>
          </a:p>
          <a:p>
            <a:endParaRPr lang="en-US"/>
          </a:p>
          <a:p>
            <a:pPr marL="0" indent="0">
              <a:buNone/>
            </a:pPr>
            <a:endParaRPr lang="en-US"/>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What is AutoML?</a:t>
            </a:r>
          </a:p>
        </p:txBody>
      </p:sp>
      <p:pic>
        <p:nvPicPr>
          <p:cNvPr id="2" name="Picture 3" descr="A map of a building&#10;&#10;Description automatically generated">
            <a:extLst>
              <a:ext uri="{FF2B5EF4-FFF2-40B4-BE49-F238E27FC236}">
                <a16:creationId xmlns:a16="http://schemas.microsoft.com/office/drawing/2014/main" id="{893A9E99-3A5F-469B-85EE-53B6A26C794E}"/>
              </a:ext>
            </a:extLst>
          </p:cNvPr>
          <p:cNvPicPr>
            <a:picLocks noChangeAspect="1"/>
          </p:cNvPicPr>
          <p:nvPr/>
        </p:nvPicPr>
        <p:blipFill>
          <a:blip r:embed="rId4"/>
          <a:stretch>
            <a:fillRect/>
          </a:stretch>
        </p:blipFill>
        <p:spPr>
          <a:xfrm>
            <a:off x="5451493" y="490637"/>
            <a:ext cx="3153965" cy="4158167"/>
          </a:xfrm>
          <a:prstGeom prst="rect">
            <a:avLst/>
          </a:prstGeom>
        </p:spPr>
      </p:pic>
    </p:spTree>
    <p:custDataLst>
      <p:tags r:id="rId1"/>
    </p:custDataLst>
    <p:extLst>
      <p:ext uri="{BB962C8B-B14F-4D97-AF65-F5344CB8AC3E}">
        <p14:creationId xmlns:p14="http://schemas.microsoft.com/office/powerpoint/2010/main" val="104677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618836" y="981051"/>
            <a:ext cx="4174779" cy="3705296"/>
          </a:xfrm>
        </p:spPr>
        <p:txBody>
          <a:bodyPr vert="horz" lIns="91440" tIns="45720" rIns="91440" bIns="45720" rtlCol="0" anchor="t">
            <a:noAutofit/>
          </a:bodyPr>
          <a:lstStyle/>
          <a:p>
            <a:r>
              <a:rPr lang="en-US" err="1"/>
              <a:t>AutoML</a:t>
            </a:r>
            <a:r>
              <a:rPr lang="en-US"/>
              <a:t> node can be found from the Model Palette </a:t>
            </a:r>
          </a:p>
          <a:p>
            <a:r>
              <a:rPr lang="en-US">
                <a:cs typeface="Arial"/>
              </a:rPr>
              <a:t>Input to the </a:t>
            </a:r>
            <a:r>
              <a:rPr lang="en-US" err="1">
                <a:cs typeface="Arial"/>
              </a:rPr>
              <a:t>AutoML</a:t>
            </a:r>
            <a:r>
              <a:rPr lang="en-US">
                <a:cs typeface="Arial"/>
              </a:rPr>
              <a:t> node is a dataset</a:t>
            </a:r>
            <a:endParaRPr lang="en-US"/>
          </a:p>
          <a:p>
            <a:r>
              <a:rPr lang="en-US">
                <a:cs typeface="Arial"/>
              </a:rPr>
              <a:t>For this example, use the Census dataset and connect to the </a:t>
            </a:r>
            <a:r>
              <a:rPr lang="en-US" err="1">
                <a:cs typeface="Arial"/>
              </a:rPr>
              <a:t>AutoML</a:t>
            </a:r>
            <a:r>
              <a:rPr lang="en-US">
                <a:cs typeface="Arial"/>
              </a:rPr>
              <a:t> node </a:t>
            </a:r>
            <a:endParaRPr lang="en-US"/>
          </a:p>
          <a:p>
            <a:r>
              <a:rPr lang="en-CA">
                <a:cs typeface="Arial"/>
              </a:rPr>
              <a:t>Set the Dependent Variable of choice along with the target category (when DV is </a:t>
            </a:r>
            <a:r>
              <a:rPr lang="en-CA">
                <a:ea typeface="+mn-lt"/>
                <a:cs typeface="+mn-lt"/>
              </a:rPr>
              <a:t>discrete</a:t>
            </a:r>
            <a:r>
              <a:rPr lang="en-CA">
                <a:cs typeface="Arial"/>
              </a:rPr>
              <a:t>) in the wizard</a:t>
            </a:r>
            <a:endParaRPr lang="en-CA"/>
          </a:p>
          <a:p>
            <a:pPr lvl="1" indent="-342900"/>
            <a:r>
              <a:rPr lang="en-CA">
                <a:latin typeface="Arial"/>
                <a:cs typeface="Arial"/>
              </a:rPr>
              <a:t>Choose </a:t>
            </a:r>
            <a:r>
              <a:rPr lang="en-CA" i="1">
                <a:latin typeface="Arial"/>
                <a:cs typeface="Arial"/>
              </a:rPr>
              <a:t>Response</a:t>
            </a:r>
            <a:r>
              <a:rPr lang="en-CA">
                <a:latin typeface="Arial"/>
                <a:cs typeface="Arial"/>
              </a:rPr>
              <a:t> as DV and </a:t>
            </a:r>
            <a:r>
              <a:rPr lang="en-CA" i="1">
                <a:latin typeface="Arial"/>
                <a:cs typeface="Arial"/>
              </a:rPr>
              <a:t>Yes</a:t>
            </a:r>
            <a:r>
              <a:rPr lang="en-CA">
                <a:latin typeface="Arial"/>
                <a:cs typeface="Arial"/>
              </a:rPr>
              <a:t> category</a:t>
            </a:r>
          </a:p>
          <a:p>
            <a:r>
              <a:rPr lang="en-CA" b="1">
                <a:latin typeface="Arial"/>
                <a:cs typeface="Arial"/>
              </a:rPr>
              <a:t>Settings</a:t>
            </a:r>
            <a:r>
              <a:rPr lang="en-CA">
                <a:latin typeface="Arial"/>
                <a:cs typeface="Arial"/>
              </a:rPr>
              <a:t> option allows user to define:</a:t>
            </a:r>
          </a:p>
          <a:p>
            <a:pPr lvl="1" indent="-342900"/>
            <a:r>
              <a:rPr lang="en-CA">
                <a:latin typeface="Arial"/>
                <a:cs typeface="Arial"/>
              </a:rPr>
              <a:t>Variable Selection criteria</a:t>
            </a:r>
          </a:p>
          <a:p>
            <a:pPr lvl="1" indent="-342900"/>
            <a:r>
              <a:rPr lang="en-CA">
                <a:latin typeface="Arial"/>
                <a:cs typeface="Arial"/>
              </a:rPr>
              <a:t>Data Preprocessing criteria</a:t>
            </a:r>
            <a:endParaRPr lang="en-CA"/>
          </a:p>
          <a:p>
            <a:pPr lvl="1" indent="-342900"/>
            <a:r>
              <a:rPr lang="en-CA">
                <a:latin typeface="Arial"/>
                <a:cs typeface="Arial"/>
              </a:rPr>
              <a:t>Modelling criteria </a:t>
            </a:r>
            <a:endParaRPr lang="en-CA">
              <a:latin typeface="Arial"/>
            </a:endParaRPr>
          </a:p>
          <a:p>
            <a:pPr lvl="1" indent="-342900"/>
            <a:r>
              <a:rPr lang="en-CA">
                <a:latin typeface="Arial"/>
                <a:cs typeface="Arial"/>
              </a:rPr>
              <a:t>Each will be explained shortly</a:t>
            </a:r>
            <a:endParaRPr lang="en-CA"/>
          </a:p>
          <a:p>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err="1">
                <a:latin typeface="Arial"/>
                <a:cs typeface="Arial"/>
              </a:rPr>
              <a:t>AutoML</a:t>
            </a:r>
            <a:r>
              <a:rPr lang="en-CA">
                <a:latin typeface="Arial"/>
                <a:cs typeface="Arial"/>
              </a:rPr>
              <a:t> in Knowledge Studio</a:t>
            </a:r>
            <a:endParaRPr lang="en-CA"/>
          </a:p>
        </p:txBody>
      </p:sp>
      <p:pic>
        <p:nvPicPr>
          <p:cNvPr id="4" name="Picture 3">
            <a:extLst>
              <a:ext uri="{FF2B5EF4-FFF2-40B4-BE49-F238E27FC236}">
                <a16:creationId xmlns:a16="http://schemas.microsoft.com/office/drawing/2014/main" id="{81B330F7-DD48-40D0-8A80-223AD93986C8}"/>
              </a:ext>
            </a:extLst>
          </p:cNvPr>
          <p:cNvPicPr>
            <a:picLocks noChangeAspect="1"/>
          </p:cNvPicPr>
          <p:nvPr/>
        </p:nvPicPr>
        <p:blipFill>
          <a:blip r:embed="rId4"/>
          <a:stretch>
            <a:fillRect/>
          </a:stretch>
        </p:blipFill>
        <p:spPr>
          <a:xfrm>
            <a:off x="5666051" y="2371055"/>
            <a:ext cx="1996458" cy="647818"/>
          </a:xfrm>
          <a:prstGeom prst="rect">
            <a:avLst/>
          </a:prstGeom>
        </p:spPr>
      </p:pic>
      <p:pic>
        <p:nvPicPr>
          <p:cNvPr id="7" name="Picture 6">
            <a:extLst>
              <a:ext uri="{FF2B5EF4-FFF2-40B4-BE49-F238E27FC236}">
                <a16:creationId xmlns:a16="http://schemas.microsoft.com/office/drawing/2014/main" id="{EE8860C7-8476-485F-9C17-AE3282E3EB2F}"/>
              </a:ext>
            </a:extLst>
          </p:cNvPr>
          <p:cNvPicPr>
            <a:picLocks noChangeAspect="1"/>
          </p:cNvPicPr>
          <p:nvPr/>
        </p:nvPicPr>
        <p:blipFill>
          <a:blip r:embed="rId5"/>
          <a:stretch>
            <a:fillRect/>
          </a:stretch>
        </p:blipFill>
        <p:spPr>
          <a:xfrm>
            <a:off x="5339296" y="3158558"/>
            <a:ext cx="2940621" cy="1526862"/>
          </a:xfrm>
          <a:prstGeom prst="rect">
            <a:avLst/>
          </a:prstGeom>
          <a:ln>
            <a:solidFill>
              <a:schemeClr val="tx1">
                <a:lumMod val="50000"/>
                <a:lumOff val="50000"/>
              </a:schemeClr>
            </a:solidFill>
          </a:ln>
        </p:spPr>
      </p:pic>
      <p:grpSp>
        <p:nvGrpSpPr>
          <p:cNvPr id="9" name="Group 8">
            <a:extLst>
              <a:ext uri="{FF2B5EF4-FFF2-40B4-BE49-F238E27FC236}">
                <a16:creationId xmlns:a16="http://schemas.microsoft.com/office/drawing/2014/main" id="{C6E8AFB8-2BBD-4CB6-9638-1EF6E789ED2C}"/>
              </a:ext>
            </a:extLst>
          </p:cNvPr>
          <p:cNvGrpSpPr/>
          <p:nvPr/>
        </p:nvGrpSpPr>
        <p:grpSpPr>
          <a:xfrm>
            <a:off x="5726599" y="653683"/>
            <a:ext cx="1875362" cy="1584902"/>
            <a:chOff x="5726599" y="653683"/>
            <a:chExt cx="1875362" cy="1584902"/>
          </a:xfrm>
        </p:grpSpPr>
        <p:pic>
          <p:nvPicPr>
            <p:cNvPr id="2" name="Picture 1">
              <a:extLst>
                <a:ext uri="{FF2B5EF4-FFF2-40B4-BE49-F238E27FC236}">
                  <a16:creationId xmlns:a16="http://schemas.microsoft.com/office/drawing/2014/main" id="{994BB029-6DA9-4427-AD4B-D6667B723E6C}"/>
                </a:ext>
              </a:extLst>
            </p:cNvPr>
            <p:cNvPicPr>
              <a:picLocks noChangeAspect="1"/>
            </p:cNvPicPr>
            <p:nvPr/>
          </p:nvPicPr>
          <p:blipFill>
            <a:blip r:embed="rId6"/>
            <a:stretch>
              <a:fillRect/>
            </a:stretch>
          </p:blipFill>
          <p:spPr>
            <a:xfrm>
              <a:off x="5726599" y="653683"/>
              <a:ext cx="1875362" cy="1584902"/>
            </a:xfrm>
            <a:prstGeom prst="rect">
              <a:avLst/>
            </a:prstGeom>
            <a:ln>
              <a:solidFill>
                <a:schemeClr val="tx1">
                  <a:lumMod val="50000"/>
                  <a:lumOff val="50000"/>
                </a:schemeClr>
              </a:solidFill>
            </a:ln>
          </p:spPr>
        </p:pic>
        <p:sp>
          <p:nvSpPr>
            <p:cNvPr id="8" name="Rectangle: Rounded Corners 7">
              <a:extLst>
                <a:ext uri="{FF2B5EF4-FFF2-40B4-BE49-F238E27FC236}">
                  <a16:creationId xmlns:a16="http://schemas.microsoft.com/office/drawing/2014/main" id="{433A56ED-92C9-4BAE-BBF7-3CAD400B0ED7}"/>
                </a:ext>
              </a:extLst>
            </p:cNvPr>
            <p:cNvSpPr/>
            <p:nvPr/>
          </p:nvSpPr>
          <p:spPr>
            <a:xfrm>
              <a:off x="6849034" y="915519"/>
              <a:ext cx="465045" cy="571499"/>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2471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268924-397D-424D-BD11-1640DC0884C8}"/>
              </a:ext>
            </a:extLst>
          </p:cNvPr>
          <p:cNvSpPr>
            <a:spLocks noGrp="1"/>
          </p:cNvSpPr>
          <p:nvPr>
            <p:ph type="body" sz="quarter" idx="11"/>
          </p:nvPr>
        </p:nvSpPr>
        <p:spPr>
          <a:xfrm>
            <a:off x="457200" y="975278"/>
            <a:ext cx="5471489" cy="3445524"/>
          </a:xfrm>
        </p:spPr>
        <p:txBody>
          <a:bodyPr vert="horz" lIns="91440" tIns="45720" rIns="91440" bIns="45720" rtlCol="0" anchor="t">
            <a:noAutofit/>
          </a:bodyPr>
          <a:lstStyle/>
          <a:p>
            <a:pPr marL="571500">
              <a:spcAft>
                <a:spcPts val="0"/>
              </a:spcAft>
            </a:pPr>
            <a:r>
              <a:rPr lang="en-US">
                <a:latin typeface="Arial"/>
                <a:ea typeface="+mn-lt"/>
                <a:cs typeface="+mn-lt"/>
              </a:rPr>
              <a:t>An</a:t>
            </a:r>
            <a:r>
              <a:rPr lang="zh-CN" altLang="en-US">
                <a:latin typeface="Arial"/>
                <a:ea typeface="+mn-lt"/>
                <a:cs typeface="+mn-lt"/>
              </a:rPr>
              <a:t> </a:t>
            </a:r>
            <a:r>
              <a:rPr lang="en-US" err="1">
                <a:latin typeface="Arial"/>
                <a:ea typeface="+mn-lt"/>
                <a:cs typeface="+mn-lt"/>
              </a:rPr>
              <a:t>AutoML</a:t>
            </a:r>
            <a:r>
              <a:rPr lang="zh-CN" altLang="en-US">
                <a:latin typeface="Arial"/>
                <a:ea typeface="+mn-lt"/>
                <a:cs typeface="+mn-lt"/>
              </a:rPr>
              <a:t> </a:t>
            </a:r>
            <a:r>
              <a:rPr lang="en-US">
                <a:latin typeface="Arial"/>
                <a:ea typeface="+mn-lt"/>
                <a:cs typeface="+mn-lt"/>
              </a:rPr>
              <a:t>node</a:t>
            </a:r>
            <a:r>
              <a:rPr lang="zh-CN" altLang="en-US">
                <a:latin typeface="Arial"/>
                <a:ea typeface="+mn-lt"/>
                <a:cs typeface="+mn-lt"/>
              </a:rPr>
              <a:t> </a:t>
            </a:r>
            <a:r>
              <a:rPr lang="en-US">
                <a:latin typeface="Arial"/>
                <a:ea typeface="+mn-lt"/>
                <a:cs typeface="+mn-lt"/>
              </a:rPr>
              <a:t>can</a:t>
            </a:r>
            <a:r>
              <a:rPr lang="zh-CN" altLang="en-US">
                <a:latin typeface="Arial"/>
                <a:ea typeface="+mn-lt"/>
                <a:cs typeface="+mn-lt"/>
              </a:rPr>
              <a:t> </a:t>
            </a:r>
            <a:r>
              <a:rPr lang="en-US">
                <a:latin typeface="Arial"/>
                <a:ea typeface="+mn-lt"/>
                <a:cs typeface="+mn-lt"/>
              </a:rPr>
              <a:t>be</a:t>
            </a:r>
            <a:r>
              <a:rPr lang="zh-CN" altLang="en-US">
                <a:latin typeface="Arial"/>
                <a:ea typeface="+mn-lt"/>
                <a:cs typeface="+mn-lt"/>
              </a:rPr>
              <a:t> </a:t>
            </a:r>
            <a:r>
              <a:rPr lang="en-US">
                <a:latin typeface="Arial"/>
                <a:ea typeface="+mn-lt"/>
                <a:cs typeface="+mn-lt"/>
              </a:rPr>
              <a:t>added</a:t>
            </a:r>
            <a:r>
              <a:rPr lang="zh-CN" altLang="en-US">
                <a:latin typeface="Arial"/>
                <a:ea typeface="+mn-lt"/>
                <a:cs typeface="+mn-lt"/>
              </a:rPr>
              <a:t> </a:t>
            </a:r>
            <a:r>
              <a:rPr lang="en-US">
                <a:latin typeface="Arial"/>
                <a:ea typeface="+mn-lt"/>
                <a:cs typeface="+mn-lt"/>
              </a:rPr>
              <a:t>to</a:t>
            </a:r>
            <a:r>
              <a:rPr lang="zh-CN" altLang="en-US">
                <a:latin typeface="Arial"/>
                <a:ea typeface="+mn-lt"/>
                <a:cs typeface="+mn-lt"/>
              </a:rPr>
              <a:t> </a:t>
            </a:r>
            <a:r>
              <a:rPr lang="en-US">
                <a:latin typeface="Arial"/>
                <a:ea typeface="+mn-lt"/>
                <a:cs typeface="+mn-lt"/>
              </a:rPr>
              <a:t>the</a:t>
            </a:r>
            <a:r>
              <a:rPr lang="zh-CN" altLang="en-US">
                <a:latin typeface="Arial"/>
                <a:ea typeface="+mn-lt"/>
                <a:cs typeface="+mn-lt"/>
              </a:rPr>
              <a:t> </a:t>
            </a:r>
            <a:r>
              <a:rPr lang="en-US">
                <a:latin typeface="Arial"/>
                <a:ea typeface="+mn-lt"/>
                <a:cs typeface="+mn-lt"/>
              </a:rPr>
              <a:t>workflow</a:t>
            </a:r>
            <a:r>
              <a:rPr lang="zh-CN" altLang="en-US">
                <a:latin typeface="Arial"/>
                <a:ea typeface="+mn-lt"/>
                <a:cs typeface="+mn-lt"/>
              </a:rPr>
              <a:t> </a:t>
            </a:r>
            <a:r>
              <a:rPr lang="en-US">
                <a:latin typeface="Arial"/>
                <a:ea typeface="+mn-lt"/>
                <a:cs typeface="+mn-lt"/>
              </a:rPr>
              <a:t>in</a:t>
            </a:r>
            <a:r>
              <a:rPr lang="zh-CN" altLang="en-US">
                <a:latin typeface="Arial"/>
                <a:ea typeface="+mn-lt"/>
                <a:cs typeface="+mn-lt"/>
              </a:rPr>
              <a:t> </a:t>
            </a:r>
            <a:r>
              <a:rPr lang="en-US">
                <a:latin typeface="Arial"/>
                <a:ea typeface="+mn-lt"/>
                <a:cs typeface="+mn-lt"/>
              </a:rPr>
              <a:t>one</a:t>
            </a:r>
            <a:r>
              <a:rPr lang="zh-CN" altLang="en-US">
                <a:latin typeface="Arial"/>
                <a:ea typeface="+mn-lt"/>
                <a:cs typeface="+mn-lt"/>
              </a:rPr>
              <a:t> </a:t>
            </a:r>
            <a:r>
              <a:rPr lang="en-US">
                <a:latin typeface="Arial"/>
                <a:ea typeface="+mn-lt"/>
                <a:cs typeface="+mn-lt"/>
              </a:rPr>
              <a:t>of</a:t>
            </a:r>
            <a:r>
              <a:rPr lang="zh-CN" altLang="en-US">
                <a:latin typeface="Arial"/>
                <a:ea typeface="+mn-lt"/>
                <a:cs typeface="+mn-lt"/>
              </a:rPr>
              <a:t> </a:t>
            </a:r>
            <a:r>
              <a:rPr lang="en-US">
                <a:latin typeface="Arial"/>
                <a:ea typeface="+mn-lt"/>
                <a:cs typeface="+mn-lt"/>
              </a:rPr>
              <a:t>the</a:t>
            </a:r>
            <a:r>
              <a:rPr lang="zh-CN" altLang="en-US">
                <a:latin typeface="Arial"/>
                <a:ea typeface="+mn-lt"/>
                <a:cs typeface="+mn-lt"/>
              </a:rPr>
              <a:t> </a:t>
            </a:r>
            <a:r>
              <a:rPr lang="en-US">
                <a:latin typeface="Arial"/>
                <a:ea typeface="+mn-lt"/>
                <a:cs typeface="+mn-lt"/>
              </a:rPr>
              <a:t>following</a:t>
            </a:r>
            <a:r>
              <a:rPr lang="zh-CN" altLang="en-US">
                <a:latin typeface="Arial"/>
                <a:ea typeface="+mn-lt"/>
                <a:cs typeface="+mn-lt"/>
              </a:rPr>
              <a:t> </a:t>
            </a:r>
            <a:r>
              <a:rPr lang="en-US">
                <a:latin typeface="Arial"/>
                <a:ea typeface="+mn-lt"/>
                <a:cs typeface="+mn-lt"/>
              </a:rPr>
              <a:t>ways:</a:t>
            </a:r>
            <a:endParaRPr lang="zh-CN" altLang="en-US">
              <a:ea typeface="+mn-lt"/>
              <a:cs typeface="+mn-lt"/>
            </a:endParaRPr>
          </a:p>
          <a:p>
            <a:pPr marL="742950" lvl="1">
              <a:spcAft>
                <a:spcPts val="0"/>
              </a:spcAft>
            </a:pPr>
            <a:r>
              <a:rPr lang="en-US">
                <a:latin typeface="+mn-lt"/>
                <a:ea typeface="+mn-lt"/>
                <a:cs typeface="+mn-lt"/>
              </a:rPr>
              <a:t>Drag</a:t>
            </a:r>
            <a:r>
              <a:rPr lang="zh-CN" altLang="en-US">
                <a:latin typeface="+mn-lt"/>
                <a:ea typeface="+mn-lt"/>
                <a:cs typeface="+mn-lt"/>
              </a:rPr>
              <a:t> </a:t>
            </a:r>
            <a:r>
              <a:rPr lang="en-US">
                <a:latin typeface="+mn-lt"/>
                <a:ea typeface="+mn-lt"/>
                <a:cs typeface="+mn-lt"/>
              </a:rPr>
              <a:t>a</a:t>
            </a:r>
            <a:r>
              <a:rPr lang="zh-CN" altLang="en-US">
                <a:latin typeface="+mn-lt"/>
                <a:ea typeface="+mn-lt"/>
                <a:cs typeface="+mn-lt"/>
              </a:rPr>
              <a:t> </a:t>
            </a:r>
            <a:r>
              <a:rPr lang="en-US">
                <a:latin typeface="+mn-lt"/>
                <a:ea typeface="+mn-lt"/>
                <a:cs typeface="+mn-lt"/>
              </a:rPr>
              <a:t>connection</a:t>
            </a:r>
            <a:r>
              <a:rPr lang="zh-CN" altLang="en-US">
                <a:latin typeface="+mn-lt"/>
                <a:ea typeface="+mn-lt"/>
                <a:cs typeface="+mn-lt"/>
              </a:rPr>
              <a:t> </a:t>
            </a:r>
            <a:r>
              <a:rPr lang="en-US">
                <a:latin typeface="+mn-lt"/>
                <a:ea typeface="+mn-lt"/>
                <a:cs typeface="+mn-lt"/>
              </a:rPr>
              <a:t>arrow</a:t>
            </a:r>
            <a:r>
              <a:rPr lang="zh-CN" altLang="en-US">
                <a:latin typeface="+mn-lt"/>
                <a:ea typeface="+mn-lt"/>
                <a:cs typeface="+mn-lt"/>
              </a:rPr>
              <a:t> </a:t>
            </a:r>
            <a:r>
              <a:rPr lang="en-US">
                <a:latin typeface="+mn-lt"/>
                <a:ea typeface="+mn-lt"/>
                <a:cs typeface="+mn-lt"/>
              </a:rPr>
              <a:t>from</a:t>
            </a:r>
            <a:r>
              <a:rPr lang="zh-CN" altLang="en-US">
                <a:latin typeface="+mn-lt"/>
                <a:ea typeface="+mn-lt"/>
                <a:cs typeface="+mn-lt"/>
              </a:rPr>
              <a:t> </a:t>
            </a:r>
            <a:r>
              <a:rPr lang="en-US">
                <a:latin typeface="+mn-lt"/>
                <a:ea typeface="+mn-lt"/>
                <a:cs typeface="+mn-lt"/>
              </a:rPr>
              <a:t>a</a:t>
            </a:r>
            <a:r>
              <a:rPr lang="zh-CN" altLang="en-US">
                <a:latin typeface="+mn-lt"/>
                <a:ea typeface="+mn-lt"/>
                <a:cs typeface="+mn-lt"/>
              </a:rPr>
              <a:t> </a:t>
            </a:r>
            <a:r>
              <a:rPr lang="en-US">
                <a:latin typeface="+mn-lt"/>
                <a:ea typeface="+mn-lt"/>
                <a:cs typeface="+mn-lt"/>
              </a:rPr>
              <a:t>dataset</a:t>
            </a:r>
            <a:r>
              <a:rPr lang="zh-CN" altLang="en-US">
                <a:latin typeface="+mn-lt"/>
                <a:ea typeface="+mn-lt"/>
                <a:cs typeface="+mn-lt"/>
              </a:rPr>
              <a:t> </a:t>
            </a:r>
            <a:r>
              <a:rPr lang="en-US">
                <a:latin typeface="+mn-lt"/>
                <a:ea typeface="+mn-lt"/>
                <a:cs typeface="+mn-lt"/>
              </a:rPr>
              <a:t>node</a:t>
            </a:r>
            <a:r>
              <a:rPr lang="zh-CN" altLang="en-US">
                <a:latin typeface="+mn-lt"/>
                <a:ea typeface="+mn-lt"/>
                <a:cs typeface="+mn-lt"/>
              </a:rPr>
              <a:t> </a:t>
            </a:r>
            <a:r>
              <a:rPr lang="en-US">
                <a:latin typeface="+mn-lt"/>
                <a:ea typeface="+mn-lt"/>
                <a:cs typeface="+mn-lt"/>
              </a:rPr>
              <a:t>to</a:t>
            </a:r>
            <a:r>
              <a:rPr lang="zh-CN" altLang="en-US">
                <a:latin typeface="+mn-lt"/>
                <a:ea typeface="+mn-lt"/>
                <a:cs typeface="+mn-lt"/>
              </a:rPr>
              <a:t> </a:t>
            </a:r>
            <a:r>
              <a:rPr lang="en-US">
                <a:latin typeface="+mn-lt"/>
                <a:ea typeface="+mn-lt"/>
                <a:cs typeface="+mn-lt"/>
              </a:rPr>
              <a:t>any</a:t>
            </a:r>
            <a:r>
              <a:rPr lang="zh-CN" altLang="en-US">
                <a:latin typeface="+mn-lt"/>
                <a:ea typeface="+mn-lt"/>
                <a:cs typeface="+mn-lt"/>
              </a:rPr>
              <a:t> </a:t>
            </a:r>
            <a:r>
              <a:rPr lang="en-US">
                <a:latin typeface="+mn-lt"/>
                <a:ea typeface="+mn-lt"/>
                <a:cs typeface="+mn-lt"/>
              </a:rPr>
              <a:t>area</a:t>
            </a:r>
            <a:r>
              <a:rPr lang="zh-CN" altLang="en-US">
                <a:latin typeface="+mn-lt"/>
                <a:ea typeface="+mn-lt"/>
                <a:cs typeface="+mn-lt"/>
              </a:rPr>
              <a:t> </a:t>
            </a:r>
            <a:r>
              <a:rPr lang="en-US">
                <a:latin typeface="+mn-lt"/>
                <a:ea typeface="+mn-lt"/>
                <a:cs typeface="+mn-lt"/>
              </a:rPr>
              <a:t>on</a:t>
            </a:r>
            <a:r>
              <a:rPr lang="zh-CN" altLang="en-US">
                <a:latin typeface="+mn-lt"/>
                <a:ea typeface="+mn-lt"/>
                <a:cs typeface="+mn-lt"/>
              </a:rPr>
              <a:t> </a:t>
            </a:r>
            <a:r>
              <a:rPr lang="en-US">
                <a:latin typeface="+mn-lt"/>
                <a:ea typeface="+mn-lt"/>
                <a:cs typeface="+mn-lt"/>
              </a:rPr>
              <a:t>the</a:t>
            </a:r>
            <a:r>
              <a:rPr lang="zh-CN" altLang="en-US">
                <a:latin typeface="+mn-lt"/>
                <a:ea typeface="+mn-lt"/>
                <a:cs typeface="+mn-lt"/>
              </a:rPr>
              <a:t> </a:t>
            </a:r>
            <a:r>
              <a:rPr lang="en-US">
                <a:latin typeface="+mn-lt"/>
                <a:ea typeface="+mn-lt"/>
                <a:cs typeface="+mn-lt"/>
              </a:rPr>
              <a:t>canvas.</a:t>
            </a:r>
            <a:r>
              <a:rPr lang="zh-CN" altLang="en-US">
                <a:latin typeface="+mn-lt"/>
                <a:ea typeface="+mn-lt"/>
                <a:cs typeface="+mn-lt"/>
              </a:rPr>
              <a:t> </a:t>
            </a:r>
            <a:r>
              <a:rPr lang="en-US">
                <a:latin typeface="+mn-lt"/>
                <a:ea typeface="+mn-lt"/>
                <a:cs typeface="+mn-lt"/>
              </a:rPr>
              <a:t>Select</a:t>
            </a:r>
            <a:r>
              <a:rPr lang="zh-CN" altLang="en-US">
                <a:latin typeface="+mn-lt"/>
                <a:ea typeface="+mn-lt"/>
                <a:cs typeface="+mn-lt"/>
              </a:rPr>
              <a:t> </a:t>
            </a:r>
            <a:r>
              <a:rPr lang="en-US">
                <a:latin typeface="+mn-lt"/>
                <a:ea typeface="+mn-lt"/>
                <a:cs typeface="+mn-lt"/>
              </a:rPr>
              <a:t>Model</a:t>
            </a:r>
            <a:r>
              <a:rPr lang="zh-CN" altLang="en-US">
                <a:latin typeface="+mn-lt"/>
                <a:ea typeface="+mn-lt"/>
                <a:cs typeface="+mn-lt"/>
              </a:rPr>
              <a:t> </a:t>
            </a:r>
            <a:r>
              <a:rPr lang="en-US">
                <a:latin typeface="+mn-lt"/>
                <a:ea typeface="+mn-lt"/>
                <a:cs typeface="+mn-lt"/>
              </a:rPr>
              <a:t>&gt;</a:t>
            </a:r>
            <a:r>
              <a:rPr lang="zh-CN" altLang="en-US">
                <a:latin typeface="+mn-lt"/>
                <a:ea typeface="+mn-lt"/>
                <a:cs typeface="+mn-lt"/>
              </a:rPr>
              <a:t> </a:t>
            </a:r>
            <a:r>
              <a:rPr lang="en-US" err="1">
                <a:latin typeface="+mn-lt"/>
                <a:ea typeface="+mn-lt"/>
                <a:cs typeface="+mn-lt"/>
              </a:rPr>
              <a:t>AutoML</a:t>
            </a:r>
            <a:r>
              <a:rPr lang="zh-CN" altLang="en-US">
                <a:latin typeface="+mn-lt"/>
                <a:ea typeface="+mn-lt"/>
                <a:cs typeface="+mn-lt"/>
              </a:rPr>
              <a:t> </a:t>
            </a:r>
            <a:r>
              <a:rPr lang="en-US">
                <a:latin typeface="+mn-lt"/>
                <a:ea typeface="+mn-lt"/>
                <a:cs typeface="+mn-lt"/>
              </a:rPr>
              <a:t>from</a:t>
            </a:r>
            <a:r>
              <a:rPr lang="zh-CN" altLang="en-US">
                <a:latin typeface="+mn-lt"/>
                <a:ea typeface="+mn-lt"/>
                <a:cs typeface="+mn-lt"/>
              </a:rPr>
              <a:t> </a:t>
            </a:r>
            <a:r>
              <a:rPr lang="en-US">
                <a:latin typeface="+mn-lt"/>
                <a:ea typeface="+mn-lt"/>
                <a:cs typeface="+mn-lt"/>
              </a:rPr>
              <a:t>the</a:t>
            </a:r>
            <a:r>
              <a:rPr lang="zh-CN" altLang="en-US">
                <a:latin typeface="+mn-lt"/>
                <a:ea typeface="+mn-lt"/>
                <a:cs typeface="+mn-lt"/>
              </a:rPr>
              <a:t> </a:t>
            </a:r>
            <a:r>
              <a:rPr lang="en-US">
                <a:latin typeface="+mn-lt"/>
                <a:ea typeface="+mn-lt"/>
                <a:cs typeface="+mn-lt"/>
              </a:rPr>
              <a:t>context</a:t>
            </a:r>
            <a:r>
              <a:rPr lang="zh-CN" altLang="en-US">
                <a:latin typeface="+mn-lt"/>
                <a:ea typeface="+mn-lt"/>
                <a:cs typeface="+mn-lt"/>
              </a:rPr>
              <a:t> </a:t>
            </a:r>
            <a:r>
              <a:rPr lang="en-US">
                <a:latin typeface="+mn-lt"/>
                <a:ea typeface="+mn-lt"/>
                <a:cs typeface="+mn-lt"/>
              </a:rPr>
              <a:t>menu</a:t>
            </a:r>
            <a:r>
              <a:rPr lang="zh-CN" altLang="en-US">
                <a:latin typeface="+mn-lt"/>
                <a:ea typeface="+mn-lt"/>
                <a:cs typeface="+mn-lt"/>
              </a:rPr>
              <a:t> </a:t>
            </a:r>
            <a:r>
              <a:rPr lang="en-US">
                <a:latin typeface="+mn-lt"/>
                <a:ea typeface="+mn-lt"/>
                <a:cs typeface="+mn-lt"/>
              </a:rPr>
              <a:t>that</a:t>
            </a:r>
            <a:r>
              <a:rPr lang="zh-CN" altLang="en-US">
                <a:latin typeface="+mn-lt"/>
                <a:ea typeface="+mn-lt"/>
                <a:cs typeface="+mn-lt"/>
              </a:rPr>
              <a:t> </a:t>
            </a:r>
            <a:r>
              <a:rPr lang="en-US">
                <a:latin typeface="+mn-lt"/>
                <a:ea typeface="+mn-lt"/>
                <a:cs typeface="+mn-lt"/>
              </a:rPr>
              <a:t>opens</a:t>
            </a:r>
            <a:r>
              <a:rPr lang="zh-CN" altLang="en-US">
                <a:latin typeface="+mn-lt"/>
                <a:ea typeface="+mn-lt"/>
                <a:cs typeface="+mn-lt"/>
              </a:rPr>
              <a:t> </a:t>
            </a:r>
            <a:r>
              <a:rPr lang="en-US">
                <a:latin typeface="+mn-lt"/>
                <a:ea typeface="+mn-lt"/>
                <a:cs typeface="+mn-lt"/>
              </a:rPr>
              <a:t>upon</a:t>
            </a:r>
            <a:r>
              <a:rPr lang="zh-CN" altLang="en-US">
                <a:latin typeface="+mn-lt"/>
                <a:ea typeface="+mn-lt"/>
                <a:cs typeface="+mn-lt"/>
              </a:rPr>
              <a:t> </a:t>
            </a:r>
            <a:r>
              <a:rPr lang="en-US">
                <a:latin typeface="+mn-lt"/>
                <a:ea typeface="+mn-lt"/>
                <a:cs typeface="+mn-lt"/>
              </a:rPr>
              <a:t>releasing</a:t>
            </a:r>
            <a:r>
              <a:rPr lang="zh-CN" altLang="en-US">
                <a:latin typeface="+mn-lt"/>
                <a:ea typeface="+mn-lt"/>
                <a:cs typeface="+mn-lt"/>
              </a:rPr>
              <a:t> </a:t>
            </a:r>
            <a:r>
              <a:rPr lang="en-US">
                <a:latin typeface="+mn-lt"/>
                <a:ea typeface="+mn-lt"/>
                <a:cs typeface="+mn-lt"/>
              </a:rPr>
              <a:t>the</a:t>
            </a:r>
            <a:r>
              <a:rPr lang="zh-CN" altLang="en-US">
                <a:latin typeface="+mn-lt"/>
                <a:ea typeface="+mn-lt"/>
                <a:cs typeface="+mn-lt"/>
              </a:rPr>
              <a:t> </a:t>
            </a:r>
            <a:r>
              <a:rPr lang="en-US">
                <a:latin typeface="+mn-lt"/>
                <a:ea typeface="+mn-lt"/>
                <a:cs typeface="+mn-lt"/>
              </a:rPr>
              <a:t>mouse</a:t>
            </a:r>
            <a:r>
              <a:rPr lang="zh-CN" altLang="en-US">
                <a:latin typeface="+mn-lt"/>
                <a:ea typeface="+mn-lt"/>
                <a:cs typeface="+mn-lt"/>
              </a:rPr>
              <a:t> </a:t>
            </a:r>
            <a:r>
              <a:rPr lang="en-US">
                <a:latin typeface="+mn-lt"/>
                <a:ea typeface="+mn-lt"/>
                <a:cs typeface="+mn-lt"/>
              </a:rPr>
              <a:t>button</a:t>
            </a:r>
            <a:r>
              <a:rPr lang="en-US">
                <a:latin typeface="Arial"/>
                <a:ea typeface="+mn-lt"/>
                <a:cs typeface="+mn-lt"/>
              </a:rPr>
              <a:t>.  </a:t>
            </a:r>
            <a:r>
              <a:rPr lang="en-US">
                <a:latin typeface="+mn-lt"/>
                <a:ea typeface="+mn-lt"/>
                <a:cs typeface="+mn-lt"/>
              </a:rPr>
              <a:t>A</a:t>
            </a:r>
            <a:r>
              <a:rPr lang="zh-CN" altLang="en-US">
                <a:latin typeface="+mn-lt"/>
                <a:ea typeface="+mn-lt"/>
                <a:cs typeface="+mn-lt"/>
              </a:rPr>
              <a:t> </a:t>
            </a:r>
            <a:r>
              <a:rPr lang="en-US">
                <a:latin typeface="+mn-lt"/>
                <a:ea typeface="+mn-lt"/>
                <a:cs typeface="+mn-lt"/>
              </a:rPr>
              <a:t>new</a:t>
            </a:r>
            <a:r>
              <a:rPr lang="zh-CN" altLang="en-US">
                <a:latin typeface="+mn-lt"/>
                <a:ea typeface="+mn-lt"/>
                <a:cs typeface="+mn-lt"/>
              </a:rPr>
              <a:t> </a:t>
            </a:r>
            <a:r>
              <a:rPr lang="en-US" err="1">
                <a:latin typeface="+mn-lt"/>
                <a:ea typeface="+mn-lt"/>
                <a:cs typeface="+mn-lt"/>
              </a:rPr>
              <a:t>AutoML</a:t>
            </a:r>
            <a:r>
              <a:rPr lang="zh-CN" altLang="en-US">
                <a:latin typeface="+mn-lt"/>
                <a:ea typeface="+mn-lt"/>
                <a:cs typeface="+mn-lt"/>
              </a:rPr>
              <a:t> </a:t>
            </a:r>
            <a:r>
              <a:rPr lang="en-US">
                <a:latin typeface="+mn-lt"/>
                <a:ea typeface="+mn-lt"/>
                <a:cs typeface="+mn-lt"/>
              </a:rPr>
              <a:t>node</a:t>
            </a:r>
            <a:r>
              <a:rPr lang="zh-CN" altLang="en-US">
                <a:latin typeface="+mn-lt"/>
                <a:ea typeface="+mn-lt"/>
                <a:cs typeface="+mn-lt"/>
              </a:rPr>
              <a:t> </a:t>
            </a:r>
            <a:r>
              <a:rPr lang="en-US">
                <a:latin typeface="+mn-lt"/>
                <a:ea typeface="+mn-lt"/>
                <a:cs typeface="+mn-lt"/>
              </a:rPr>
              <a:t>will</a:t>
            </a:r>
            <a:r>
              <a:rPr lang="zh-CN" altLang="en-US">
                <a:latin typeface="+mn-lt"/>
                <a:ea typeface="+mn-lt"/>
                <a:cs typeface="+mn-lt"/>
              </a:rPr>
              <a:t> </a:t>
            </a:r>
            <a:r>
              <a:rPr lang="en-US">
                <a:latin typeface="+mn-lt"/>
                <a:ea typeface="+mn-lt"/>
                <a:cs typeface="+mn-lt"/>
              </a:rPr>
              <a:t>be</a:t>
            </a:r>
            <a:r>
              <a:rPr lang="zh-CN" altLang="en-US">
                <a:latin typeface="+mn-lt"/>
                <a:ea typeface="+mn-lt"/>
                <a:cs typeface="+mn-lt"/>
              </a:rPr>
              <a:t> </a:t>
            </a:r>
            <a:r>
              <a:rPr lang="en-US">
                <a:latin typeface="+mn-lt"/>
                <a:ea typeface="+mn-lt"/>
                <a:cs typeface="+mn-lt"/>
              </a:rPr>
              <a:t>created</a:t>
            </a:r>
            <a:endParaRPr lang="zh-CN" altLang="en-US">
              <a:latin typeface="+mn-lt"/>
              <a:ea typeface="+mn-lt"/>
              <a:cs typeface="+mn-lt"/>
            </a:endParaRPr>
          </a:p>
          <a:p>
            <a:pPr marL="514350" lvl="1" indent="0">
              <a:spcAft>
                <a:spcPts val="0"/>
              </a:spcAft>
              <a:buNone/>
            </a:pPr>
            <a:r>
              <a:rPr lang="en-US">
                <a:latin typeface="+mn-lt"/>
                <a:ea typeface="+mn-lt"/>
                <a:cs typeface="+mn-lt"/>
              </a:rPr>
              <a:t>Or</a:t>
            </a:r>
          </a:p>
          <a:p>
            <a:pPr marL="742950" lvl="1">
              <a:spcAft>
                <a:spcPts val="0"/>
              </a:spcAft>
            </a:pPr>
            <a:r>
              <a:rPr lang="en-US" err="1">
                <a:latin typeface="+mn-lt"/>
                <a:ea typeface="+mn-lt"/>
                <a:cs typeface="+mn-lt"/>
              </a:rPr>
              <a:t>Rightclick</a:t>
            </a:r>
            <a:r>
              <a:rPr lang="zh-CN" altLang="en-US">
                <a:latin typeface="+mn-lt"/>
                <a:ea typeface="+mn-lt"/>
                <a:cs typeface="+mn-lt"/>
              </a:rPr>
              <a:t> </a:t>
            </a:r>
            <a:r>
              <a:rPr lang="en-US">
                <a:latin typeface="+mn-lt"/>
                <a:ea typeface="+mn-lt"/>
                <a:cs typeface="+mn-lt"/>
              </a:rPr>
              <a:t>on</a:t>
            </a:r>
            <a:r>
              <a:rPr lang="zh-CN" altLang="en-US">
                <a:latin typeface="+mn-lt"/>
                <a:ea typeface="+mn-lt"/>
                <a:cs typeface="+mn-lt"/>
              </a:rPr>
              <a:t> </a:t>
            </a:r>
            <a:r>
              <a:rPr lang="en-US">
                <a:latin typeface="+mn-lt"/>
                <a:ea typeface="+mn-lt"/>
                <a:cs typeface="+mn-lt"/>
              </a:rPr>
              <a:t>the</a:t>
            </a:r>
            <a:r>
              <a:rPr lang="zh-CN" altLang="en-US">
                <a:latin typeface="+mn-lt"/>
                <a:ea typeface="+mn-lt"/>
                <a:cs typeface="+mn-lt"/>
              </a:rPr>
              <a:t> </a:t>
            </a:r>
            <a:r>
              <a:rPr lang="en-US">
                <a:latin typeface="+mn-lt"/>
                <a:ea typeface="+mn-lt"/>
                <a:cs typeface="+mn-lt"/>
              </a:rPr>
              <a:t>canvas</a:t>
            </a:r>
            <a:r>
              <a:rPr lang="zh-CN" altLang="en-US">
                <a:latin typeface="+mn-lt"/>
                <a:ea typeface="+mn-lt"/>
                <a:cs typeface="+mn-lt"/>
              </a:rPr>
              <a:t> </a:t>
            </a:r>
            <a:r>
              <a:rPr lang="en-US">
                <a:latin typeface="+mn-lt"/>
                <a:ea typeface="+mn-lt"/>
                <a:cs typeface="+mn-lt"/>
              </a:rPr>
              <a:t>and</a:t>
            </a:r>
            <a:r>
              <a:rPr lang="zh-CN" altLang="en-US">
                <a:latin typeface="+mn-lt"/>
                <a:ea typeface="+mn-lt"/>
                <a:cs typeface="+mn-lt"/>
              </a:rPr>
              <a:t> </a:t>
            </a:r>
            <a:r>
              <a:rPr lang="en-US">
                <a:latin typeface="+mn-lt"/>
                <a:ea typeface="+mn-lt"/>
                <a:cs typeface="+mn-lt"/>
              </a:rPr>
              <a:t>select</a:t>
            </a:r>
            <a:r>
              <a:rPr lang="zh-CN" altLang="en-US">
                <a:latin typeface="+mn-lt"/>
                <a:ea typeface="+mn-lt"/>
                <a:cs typeface="+mn-lt"/>
              </a:rPr>
              <a:t>  </a:t>
            </a:r>
            <a:r>
              <a:rPr lang="en-US">
                <a:latin typeface="+mn-lt"/>
                <a:ea typeface="+mn-lt"/>
                <a:cs typeface="+mn-lt"/>
              </a:rPr>
              <a:t>Model</a:t>
            </a:r>
            <a:r>
              <a:rPr lang="zh-CN" altLang="en-US">
                <a:latin typeface="+mn-lt"/>
                <a:ea typeface="+mn-lt"/>
                <a:cs typeface="+mn-lt"/>
              </a:rPr>
              <a:t> </a:t>
            </a:r>
            <a:r>
              <a:rPr lang="zh-CN" altLang="en-US">
                <a:latin typeface="Arial"/>
                <a:ea typeface="+mn-lt"/>
                <a:cs typeface="+mn-lt"/>
              </a:rPr>
              <a:t>&gt;</a:t>
            </a:r>
            <a:r>
              <a:rPr lang="zh-CN" altLang="en-US">
                <a:latin typeface="+mn-lt"/>
                <a:ea typeface="+mn-lt"/>
                <a:cs typeface="+mn-lt"/>
              </a:rPr>
              <a:t> </a:t>
            </a:r>
            <a:r>
              <a:rPr lang="en-US" err="1">
                <a:latin typeface="+mn-lt"/>
                <a:ea typeface="+mn-lt"/>
                <a:cs typeface="+mn-lt"/>
              </a:rPr>
              <a:t>AutoML</a:t>
            </a:r>
            <a:r>
              <a:rPr lang="zh-CN" altLang="en-US">
                <a:latin typeface="+mn-lt"/>
                <a:ea typeface="+mn-lt"/>
                <a:cs typeface="+mn-lt"/>
              </a:rPr>
              <a:t> </a:t>
            </a:r>
            <a:r>
              <a:rPr lang="en-US">
                <a:latin typeface="+mn-lt"/>
                <a:ea typeface="+mn-lt"/>
                <a:cs typeface="+mn-lt"/>
              </a:rPr>
              <a:t>from</a:t>
            </a:r>
            <a:r>
              <a:rPr lang="zh-CN" altLang="en-US">
                <a:latin typeface="+mn-lt"/>
                <a:ea typeface="+mn-lt"/>
                <a:cs typeface="+mn-lt"/>
              </a:rPr>
              <a:t> </a:t>
            </a:r>
            <a:r>
              <a:rPr lang="en-US">
                <a:latin typeface="+mn-lt"/>
                <a:ea typeface="+mn-lt"/>
                <a:cs typeface="+mn-lt"/>
              </a:rPr>
              <a:t>the</a:t>
            </a:r>
            <a:r>
              <a:rPr lang="zh-CN" altLang="en-US">
                <a:latin typeface="+mn-lt"/>
                <a:ea typeface="+mn-lt"/>
                <a:cs typeface="+mn-lt"/>
              </a:rPr>
              <a:t> </a:t>
            </a:r>
            <a:r>
              <a:rPr lang="en-US">
                <a:latin typeface="+mn-lt"/>
                <a:ea typeface="+mn-lt"/>
                <a:cs typeface="+mn-lt"/>
              </a:rPr>
              <a:t>context</a:t>
            </a:r>
            <a:r>
              <a:rPr lang="zh-CN" altLang="en-US">
                <a:latin typeface="+mn-lt"/>
                <a:ea typeface="+mn-lt"/>
                <a:cs typeface="+mn-lt"/>
              </a:rPr>
              <a:t> </a:t>
            </a:r>
            <a:r>
              <a:rPr lang="en-US">
                <a:latin typeface="+mn-lt"/>
                <a:ea typeface="+mn-lt"/>
                <a:cs typeface="+mn-lt"/>
              </a:rPr>
              <a:t>menu.</a:t>
            </a:r>
            <a:r>
              <a:rPr lang="zh-CN" altLang="en-US">
                <a:latin typeface="+mn-lt"/>
                <a:ea typeface="+mn-lt"/>
                <a:cs typeface="+mn-lt"/>
              </a:rPr>
              <a:t> </a:t>
            </a:r>
            <a:r>
              <a:rPr lang="en-US">
                <a:latin typeface="+mn-lt"/>
                <a:ea typeface="+mn-lt"/>
                <a:cs typeface="+mn-lt"/>
              </a:rPr>
              <a:t>Connect</a:t>
            </a:r>
            <a:r>
              <a:rPr lang="zh-CN" altLang="en-US">
                <a:latin typeface="+mn-lt"/>
                <a:ea typeface="+mn-lt"/>
                <a:cs typeface="+mn-lt"/>
              </a:rPr>
              <a:t> </a:t>
            </a:r>
            <a:r>
              <a:rPr lang="en-US">
                <a:latin typeface="+mn-lt"/>
                <a:ea typeface="+mn-lt"/>
                <a:cs typeface="+mn-lt"/>
              </a:rPr>
              <a:t>a</a:t>
            </a:r>
            <a:r>
              <a:rPr lang="zh-CN" altLang="en-US">
                <a:latin typeface="+mn-lt"/>
                <a:ea typeface="+mn-lt"/>
                <a:cs typeface="+mn-lt"/>
              </a:rPr>
              <a:t> </a:t>
            </a:r>
            <a:r>
              <a:rPr lang="en-US">
                <a:latin typeface="+mn-lt"/>
                <a:ea typeface="+mn-lt"/>
                <a:cs typeface="+mn-lt"/>
              </a:rPr>
              <a:t>dataset</a:t>
            </a:r>
            <a:r>
              <a:rPr lang="zh-CN" altLang="en-US">
                <a:latin typeface="+mn-lt"/>
                <a:ea typeface="+mn-lt"/>
                <a:cs typeface="+mn-lt"/>
              </a:rPr>
              <a:t> </a:t>
            </a:r>
            <a:r>
              <a:rPr lang="en-US">
                <a:latin typeface="+mn-lt"/>
                <a:ea typeface="+mn-lt"/>
                <a:cs typeface="+mn-lt"/>
              </a:rPr>
              <a:t>to</a:t>
            </a:r>
            <a:r>
              <a:rPr lang="zh-CN" altLang="en-US">
                <a:latin typeface="+mn-lt"/>
                <a:ea typeface="+mn-lt"/>
                <a:cs typeface="+mn-lt"/>
              </a:rPr>
              <a:t> </a:t>
            </a:r>
            <a:r>
              <a:rPr lang="en-US">
                <a:latin typeface="+mn-lt"/>
                <a:ea typeface="+mn-lt"/>
                <a:cs typeface="+mn-lt"/>
              </a:rPr>
              <a:t>the</a:t>
            </a:r>
            <a:r>
              <a:rPr lang="zh-CN" altLang="en-US">
                <a:latin typeface="+mn-lt"/>
                <a:ea typeface="+mn-lt"/>
                <a:cs typeface="+mn-lt"/>
              </a:rPr>
              <a:t> </a:t>
            </a:r>
            <a:r>
              <a:rPr lang="en-US" err="1">
                <a:latin typeface="+mn-lt"/>
                <a:ea typeface="+mn-lt"/>
                <a:cs typeface="+mn-lt"/>
              </a:rPr>
              <a:t>AutoML</a:t>
            </a:r>
            <a:r>
              <a:rPr lang="zh-CN" altLang="en-US">
                <a:latin typeface="+mn-lt"/>
                <a:ea typeface="+mn-lt"/>
                <a:cs typeface="+mn-lt"/>
              </a:rPr>
              <a:t> </a:t>
            </a:r>
            <a:r>
              <a:rPr lang="en-US">
                <a:latin typeface="+mn-lt"/>
                <a:ea typeface="+mn-lt"/>
                <a:cs typeface="+mn-lt"/>
              </a:rPr>
              <a:t>node</a:t>
            </a:r>
            <a:endParaRPr lang="zh-CN" altLang="en-US">
              <a:latin typeface="+mn-lt"/>
              <a:ea typeface="+mn-lt"/>
              <a:cs typeface="+mn-lt"/>
            </a:endParaRPr>
          </a:p>
          <a:p>
            <a:pPr marL="514350" lvl="1" indent="0">
              <a:spcAft>
                <a:spcPts val="0"/>
              </a:spcAft>
              <a:buNone/>
            </a:pPr>
            <a:r>
              <a:rPr lang="en-US">
                <a:latin typeface="Arial"/>
                <a:ea typeface="+mn-lt"/>
                <a:cs typeface="+mn-lt"/>
              </a:rPr>
              <a:t>Or</a:t>
            </a:r>
          </a:p>
          <a:p>
            <a:pPr marL="742950" lvl="1">
              <a:spcAft>
                <a:spcPts val="0"/>
              </a:spcAft>
            </a:pPr>
            <a:r>
              <a:rPr lang="en-US">
                <a:latin typeface="Arial"/>
                <a:ea typeface="+mn-lt"/>
                <a:cs typeface="+mn-lt"/>
              </a:rPr>
              <a:t>Open</a:t>
            </a:r>
            <a:r>
              <a:rPr lang="zh-CN" altLang="en-US">
                <a:latin typeface="Arial"/>
                <a:ea typeface="+mn-lt"/>
                <a:cs typeface="+mn-lt"/>
              </a:rPr>
              <a:t> </a:t>
            </a:r>
            <a:r>
              <a:rPr lang="en-US">
                <a:latin typeface="Arial"/>
                <a:ea typeface="+mn-lt"/>
                <a:cs typeface="+mn-lt"/>
              </a:rPr>
              <a:t>the</a:t>
            </a:r>
            <a:r>
              <a:rPr lang="zh-CN" altLang="en-US">
                <a:latin typeface="Arial"/>
                <a:ea typeface="+mn-lt"/>
                <a:cs typeface="+mn-lt"/>
              </a:rPr>
              <a:t> </a:t>
            </a:r>
            <a:r>
              <a:rPr lang="en-US">
                <a:latin typeface="Arial"/>
                <a:ea typeface="+mn-lt"/>
                <a:cs typeface="+mn-lt"/>
              </a:rPr>
              <a:t>Model</a:t>
            </a:r>
            <a:r>
              <a:rPr lang="zh-CN" altLang="en-US">
                <a:latin typeface="Arial"/>
                <a:ea typeface="+mn-lt"/>
                <a:cs typeface="+mn-lt"/>
              </a:rPr>
              <a:t> </a:t>
            </a:r>
            <a:r>
              <a:rPr lang="en-US">
                <a:latin typeface="Arial"/>
                <a:ea typeface="+mn-lt"/>
                <a:cs typeface="+mn-lt"/>
              </a:rPr>
              <a:t>palette</a:t>
            </a:r>
            <a:r>
              <a:rPr lang="zh-CN" altLang="en-US">
                <a:latin typeface="Arial"/>
                <a:ea typeface="+mn-lt"/>
                <a:cs typeface="+mn-lt"/>
              </a:rPr>
              <a:t> </a:t>
            </a:r>
            <a:r>
              <a:rPr lang="en-US">
                <a:latin typeface="Arial"/>
                <a:ea typeface="+mn-lt"/>
                <a:cs typeface="+mn-lt"/>
              </a:rPr>
              <a:t>and</a:t>
            </a:r>
            <a:r>
              <a:rPr lang="zh-CN" altLang="en-US">
                <a:latin typeface="Arial"/>
                <a:ea typeface="+mn-lt"/>
                <a:cs typeface="+mn-lt"/>
              </a:rPr>
              <a:t> </a:t>
            </a:r>
            <a:r>
              <a:rPr lang="en-US">
                <a:latin typeface="Arial"/>
                <a:ea typeface="+mn-lt"/>
                <a:cs typeface="+mn-lt"/>
              </a:rPr>
              <a:t>drag</a:t>
            </a:r>
            <a:r>
              <a:rPr lang="zh-CN" altLang="en-US">
                <a:latin typeface="Arial"/>
                <a:ea typeface="+mn-lt"/>
                <a:cs typeface="+mn-lt"/>
              </a:rPr>
              <a:t> </a:t>
            </a:r>
            <a:r>
              <a:rPr lang="en-US">
                <a:latin typeface="Arial"/>
                <a:ea typeface="+mn-lt"/>
                <a:cs typeface="+mn-lt"/>
              </a:rPr>
              <a:t>the</a:t>
            </a:r>
            <a:r>
              <a:rPr lang="zh-CN" altLang="en-US">
                <a:latin typeface="Arial"/>
                <a:ea typeface="+mn-lt"/>
                <a:cs typeface="+mn-lt"/>
              </a:rPr>
              <a:t> </a:t>
            </a:r>
            <a:r>
              <a:rPr lang="en-US" err="1">
                <a:latin typeface="Arial"/>
                <a:ea typeface="+mn-lt"/>
                <a:cs typeface="+mn-lt"/>
              </a:rPr>
              <a:t>AutoML</a:t>
            </a:r>
            <a:r>
              <a:rPr lang="zh-CN" altLang="en-US">
                <a:latin typeface="Arial"/>
                <a:ea typeface="+mn-lt"/>
                <a:cs typeface="+mn-lt"/>
              </a:rPr>
              <a:t> </a:t>
            </a:r>
            <a:r>
              <a:rPr lang="en-US">
                <a:latin typeface="Arial"/>
                <a:ea typeface="+mn-lt"/>
                <a:cs typeface="+mn-lt"/>
              </a:rPr>
              <a:t>node</a:t>
            </a:r>
            <a:r>
              <a:rPr lang="zh-CN" altLang="en-US">
                <a:latin typeface="Arial"/>
                <a:ea typeface="+mn-lt"/>
                <a:cs typeface="+mn-lt"/>
              </a:rPr>
              <a:t> </a:t>
            </a:r>
            <a:r>
              <a:rPr lang="en-US">
                <a:latin typeface="Arial"/>
                <a:ea typeface="+mn-lt"/>
                <a:cs typeface="+mn-lt"/>
              </a:rPr>
              <a:t>onto</a:t>
            </a:r>
            <a:r>
              <a:rPr lang="zh-CN" altLang="en-US">
                <a:latin typeface="Arial"/>
                <a:ea typeface="+mn-lt"/>
                <a:cs typeface="+mn-lt"/>
              </a:rPr>
              <a:t> </a:t>
            </a:r>
            <a:r>
              <a:rPr lang="en-US">
                <a:latin typeface="Arial"/>
                <a:ea typeface="+mn-lt"/>
                <a:cs typeface="+mn-lt"/>
              </a:rPr>
              <a:t>the</a:t>
            </a:r>
            <a:r>
              <a:rPr lang="zh-CN" altLang="en-US">
                <a:latin typeface="Arial"/>
                <a:ea typeface="+mn-lt"/>
                <a:cs typeface="+mn-lt"/>
              </a:rPr>
              <a:t> </a:t>
            </a:r>
            <a:r>
              <a:rPr lang="en-US">
                <a:latin typeface="Arial"/>
                <a:ea typeface="+mn-lt"/>
                <a:cs typeface="+mn-lt"/>
              </a:rPr>
              <a:t>workflow</a:t>
            </a:r>
            <a:r>
              <a:rPr lang="zh-CN" altLang="en-US">
                <a:latin typeface="Arial"/>
                <a:ea typeface="+mn-lt"/>
                <a:cs typeface="+mn-lt"/>
              </a:rPr>
              <a:t> </a:t>
            </a:r>
            <a:r>
              <a:rPr lang="en-US">
                <a:latin typeface="Arial"/>
                <a:ea typeface="+mn-lt"/>
                <a:cs typeface="+mn-lt"/>
              </a:rPr>
              <a:t>canvas.</a:t>
            </a:r>
            <a:r>
              <a:rPr lang="zh-CN" altLang="en-US">
                <a:latin typeface="Arial"/>
                <a:ea typeface="+mn-lt"/>
                <a:cs typeface="+mn-lt"/>
              </a:rPr>
              <a:t> </a:t>
            </a:r>
            <a:r>
              <a:rPr lang="en-US">
                <a:latin typeface="Arial"/>
                <a:ea typeface="+mn-lt"/>
                <a:cs typeface="+mn-lt"/>
              </a:rPr>
              <a:t>Connect</a:t>
            </a:r>
            <a:r>
              <a:rPr lang="zh-CN" altLang="en-US">
                <a:latin typeface="Arial"/>
                <a:ea typeface="+mn-lt"/>
                <a:cs typeface="+mn-lt"/>
              </a:rPr>
              <a:t> </a:t>
            </a:r>
            <a:r>
              <a:rPr lang="en-US">
                <a:latin typeface="Arial"/>
                <a:ea typeface="+mn-lt"/>
                <a:cs typeface="+mn-lt"/>
              </a:rPr>
              <a:t>the</a:t>
            </a:r>
            <a:r>
              <a:rPr lang="zh-CN" altLang="en-US">
                <a:latin typeface="Arial"/>
                <a:ea typeface="+mn-lt"/>
                <a:cs typeface="+mn-lt"/>
              </a:rPr>
              <a:t> </a:t>
            </a:r>
            <a:r>
              <a:rPr lang="en-US">
                <a:latin typeface="Arial"/>
                <a:ea typeface="+mn-lt"/>
                <a:cs typeface="+mn-lt"/>
              </a:rPr>
              <a:t>input</a:t>
            </a:r>
            <a:r>
              <a:rPr lang="zh-CN" altLang="en-US">
                <a:latin typeface="Arial"/>
                <a:ea typeface="+mn-lt"/>
                <a:cs typeface="+mn-lt"/>
              </a:rPr>
              <a:t> </a:t>
            </a:r>
            <a:r>
              <a:rPr lang="en-US">
                <a:latin typeface="Arial"/>
                <a:ea typeface="+mn-lt"/>
                <a:cs typeface="+mn-lt"/>
              </a:rPr>
              <a:t>dataset</a:t>
            </a:r>
            <a:r>
              <a:rPr lang="zh-CN" altLang="en-US">
                <a:latin typeface="Arial"/>
                <a:ea typeface="+mn-lt"/>
                <a:cs typeface="+mn-lt"/>
              </a:rPr>
              <a:t> </a:t>
            </a:r>
            <a:r>
              <a:rPr lang="en-US">
                <a:latin typeface="Arial"/>
                <a:ea typeface="+mn-lt"/>
                <a:cs typeface="+mn-lt"/>
              </a:rPr>
              <a:t>to</a:t>
            </a:r>
            <a:r>
              <a:rPr lang="zh-CN" altLang="en-US">
                <a:latin typeface="Arial"/>
                <a:ea typeface="+mn-lt"/>
                <a:cs typeface="+mn-lt"/>
              </a:rPr>
              <a:t> </a:t>
            </a:r>
            <a:r>
              <a:rPr lang="en-US">
                <a:latin typeface="Arial"/>
                <a:ea typeface="+mn-lt"/>
                <a:cs typeface="+mn-lt"/>
              </a:rPr>
              <a:t>the</a:t>
            </a:r>
            <a:r>
              <a:rPr lang="zh-CN" altLang="en-US">
                <a:latin typeface="Arial"/>
                <a:ea typeface="+mn-lt"/>
                <a:cs typeface="+mn-lt"/>
              </a:rPr>
              <a:t> </a:t>
            </a:r>
            <a:r>
              <a:rPr lang="en-US" err="1">
                <a:latin typeface="Arial"/>
                <a:ea typeface="+mn-lt"/>
                <a:cs typeface="+mn-lt"/>
              </a:rPr>
              <a:t>AutoML</a:t>
            </a:r>
            <a:r>
              <a:rPr lang="zh-CN" altLang="en-US">
                <a:latin typeface="Arial"/>
                <a:ea typeface="+mn-lt"/>
                <a:cs typeface="+mn-lt"/>
              </a:rPr>
              <a:t> </a:t>
            </a:r>
            <a:r>
              <a:rPr lang="en-US">
                <a:latin typeface="Arial"/>
                <a:ea typeface="+mn-lt"/>
                <a:cs typeface="+mn-lt"/>
              </a:rPr>
              <a:t>node</a:t>
            </a:r>
            <a:endParaRPr lang="zh-CN" altLang="en-US">
              <a:latin typeface="Arial"/>
              <a:ea typeface="+mn-lt"/>
              <a:cs typeface="+mn-lt"/>
            </a:endParaRPr>
          </a:p>
          <a:p>
            <a:pPr marL="228600" indent="0">
              <a:spcAft>
                <a:spcPts val="0"/>
              </a:spcAft>
              <a:buNone/>
            </a:pPr>
            <a:r>
              <a:rPr lang="en-US">
                <a:latin typeface="Arial"/>
                <a:ea typeface="+mn-lt"/>
                <a:cs typeface="+mn-lt"/>
              </a:rPr>
              <a:t>or</a:t>
            </a:r>
          </a:p>
          <a:p>
            <a:pPr lvl="1" indent="0">
              <a:spcAft>
                <a:spcPts val="0"/>
              </a:spcAft>
            </a:pPr>
            <a:r>
              <a:rPr lang="en-US">
                <a:latin typeface="Arial"/>
                <a:ea typeface="+mn-lt"/>
                <a:cs typeface="+mn-lt"/>
              </a:rPr>
              <a:t>You</a:t>
            </a:r>
            <a:r>
              <a:rPr lang="zh-CN" altLang="en-US">
                <a:latin typeface="Arial"/>
                <a:ea typeface="+mn-lt"/>
                <a:cs typeface="+mn-lt"/>
              </a:rPr>
              <a:t> </a:t>
            </a:r>
            <a:r>
              <a:rPr lang="en-US">
                <a:latin typeface="Arial"/>
                <a:ea typeface="+mn-lt"/>
                <a:cs typeface="+mn-lt"/>
              </a:rPr>
              <a:t>can</a:t>
            </a:r>
            <a:r>
              <a:rPr lang="zh-CN" altLang="en-US">
                <a:latin typeface="Arial"/>
                <a:ea typeface="+mn-lt"/>
                <a:cs typeface="+mn-lt"/>
              </a:rPr>
              <a:t> </a:t>
            </a:r>
            <a:r>
              <a:rPr lang="en-US">
                <a:latin typeface="Arial"/>
                <a:ea typeface="+mn-lt"/>
                <a:cs typeface="+mn-lt"/>
              </a:rPr>
              <a:t>also</a:t>
            </a:r>
            <a:r>
              <a:rPr lang="zh-CN" altLang="en-US">
                <a:latin typeface="Arial"/>
                <a:ea typeface="+mn-lt"/>
                <a:cs typeface="+mn-lt"/>
              </a:rPr>
              <a:t> </a:t>
            </a:r>
            <a:r>
              <a:rPr lang="en-US">
                <a:latin typeface="Arial"/>
                <a:ea typeface="+mn-lt"/>
                <a:cs typeface="+mn-lt"/>
              </a:rPr>
              <a:t>click</a:t>
            </a:r>
            <a:r>
              <a:rPr lang="zh-CN" altLang="en-US">
                <a:latin typeface="Arial"/>
                <a:ea typeface="+mn-lt"/>
                <a:cs typeface="+mn-lt"/>
              </a:rPr>
              <a:t> </a:t>
            </a:r>
            <a:r>
              <a:rPr lang="en-US">
                <a:latin typeface="Arial"/>
                <a:ea typeface="+mn-lt"/>
                <a:cs typeface="+mn-lt"/>
              </a:rPr>
              <a:t>on</a:t>
            </a:r>
            <a:r>
              <a:rPr lang="zh-CN" altLang="en-US">
                <a:latin typeface="Arial"/>
                <a:ea typeface="+mn-lt"/>
                <a:cs typeface="+mn-lt"/>
              </a:rPr>
              <a:t> </a:t>
            </a:r>
            <a:r>
              <a:rPr lang="en-US">
                <a:latin typeface="Arial"/>
                <a:ea typeface="+mn-lt"/>
                <a:cs typeface="+mn-lt"/>
              </a:rPr>
              <a:t>the</a:t>
            </a:r>
            <a:r>
              <a:rPr lang="zh-CN" altLang="en-US">
                <a:latin typeface="Arial"/>
                <a:ea typeface="+mn-lt"/>
                <a:cs typeface="+mn-lt"/>
              </a:rPr>
              <a:t> </a:t>
            </a:r>
            <a:r>
              <a:rPr lang="en-US">
                <a:latin typeface="Arial"/>
                <a:ea typeface="+mn-lt"/>
                <a:cs typeface="+mn-lt"/>
              </a:rPr>
              <a:t>canvas</a:t>
            </a:r>
            <a:r>
              <a:rPr lang="zh-CN" altLang="en-US">
                <a:latin typeface="Arial"/>
                <a:ea typeface="+mn-lt"/>
                <a:cs typeface="+mn-lt"/>
              </a:rPr>
              <a:t> </a:t>
            </a:r>
            <a:r>
              <a:rPr lang="en-US">
                <a:latin typeface="Arial"/>
                <a:ea typeface="+mn-lt"/>
                <a:cs typeface="+mn-lt"/>
              </a:rPr>
              <a:t>and</a:t>
            </a:r>
            <a:r>
              <a:rPr lang="zh-CN" altLang="en-US">
                <a:latin typeface="Arial"/>
                <a:ea typeface="+mn-lt"/>
                <a:cs typeface="+mn-lt"/>
              </a:rPr>
              <a:t> </a:t>
            </a:r>
            <a:r>
              <a:rPr lang="en-US">
                <a:latin typeface="Arial"/>
                <a:ea typeface="+mn-lt"/>
                <a:cs typeface="+mn-lt"/>
              </a:rPr>
              <a:t>use</a:t>
            </a:r>
            <a:r>
              <a:rPr lang="zh-CN" altLang="en-US">
                <a:latin typeface="Arial"/>
                <a:ea typeface="+mn-lt"/>
                <a:cs typeface="+mn-lt"/>
              </a:rPr>
              <a:t> </a:t>
            </a:r>
            <a:r>
              <a:rPr lang="en-US">
                <a:latin typeface="Arial"/>
                <a:ea typeface="+mn-lt"/>
                <a:cs typeface="+mn-lt"/>
              </a:rPr>
              <a:t>the</a:t>
            </a:r>
            <a:r>
              <a:rPr lang="zh-CN" altLang="en-US">
                <a:latin typeface="Arial"/>
                <a:ea typeface="+mn-lt"/>
                <a:cs typeface="+mn-lt"/>
              </a:rPr>
              <a:t> </a:t>
            </a:r>
            <a:r>
              <a:rPr lang="en-US" b="1">
                <a:latin typeface="Arial"/>
                <a:ea typeface="+mn-lt"/>
                <a:cs typeface="+mn-lt"/>
              </a:rPr>
              <a:t>CTRL</a:t>
            </a:r>
            <a:r>
              <a:rPr lang="zh-CN" altLang="en-US" b="1">
                <a:latin typeface="Arial"/>
                <a:ea typeface="+mn-lt"/>
                <a:cs typeface="+mn-lt"/>
              </a:rPr>
              <a:t> </a:t>
            </a:r>
            <a:r>
              <a:rPr lang="en-US" b="1">
                <a:latin typeface="Arial"/>
                <a:ea typeface="+mn-lt"/>
                <a:cs typeface="+mn-lt"/>
              </a:rPr>
              <a:t>+</a:t>
            </a:r>
            <a:r>
              <a:rPr lang="zh-CN" altLang="en-US" b="1">
                <a:latin typeface="Arial"/>
                <a:ea typeface="+mn-lt"/>
                <a:cs typeface="+mn-lt"/>
              </a:rPr>
              <a:t> </a:t>
            </a:r>
            <a:r>
              <a:rPr lang="en-US" b="1">
                <a:latin typeface="Arial"/>
                <a:ea typeface="+mn-lt"/>
                <a:cs typeface="+mn-lt"/>
              </a:rPr>
              <a:t>I</a:t>
            </a:r>
            <a:r>
              <a:rPr lang="zh-CN" altLang="en-US">
                <a:latin typeface="Arial"/>
                <a:ea typeface="+mn-lt"/>
                <a:cs typeface="+mn-lt"/>
              </a:rPr>
              <a:t> </a:t>
            </a:r>
            <a:r>
              <a:rPr lang="en-US">
                <a:latin typeface="Arial"/>
                <a:ea typeface="+mn-lt"/>
                <a:cs typeface="+mn-lt"/>
              </a:rPr>
              <a:t>keyboard</a:t>
            </a:r>
            <a:r>
              <a:rPr lang="zh-CN" altLang="en-US">
                <a:latin typeface="Arial"/>
                <a:ea typeface="+mn-lt"/>
                <a:cs typeface="+mn-lt"/>
              </a:rPr>
              <a:t> </a:t>
            </a:r>
            <a:r>
              <a:rPr lang="en-US">
                <a:latin typeface="Arial"/>
                <a:ea typeface="+mn-lt"/>
                <a:cs typeface="+mn-lt"/>
              </a:rPr>
              <a:t>shortcut</a:t>
            </a:r>
            <a:r>
              <a:rPr lang="zh-CN" altLang="en-US">
                <a:latin typeface="Arial"/>
                <a:ea typeface="+mn-lt"/>
                <a:cs typeface="+mn-lt"/>
              </a:rPr>
              <a:t> </a:t>
            </a:r>
            <a:r>
              <a:rPr lang="en-US">
                <a:latin typeface="Arial"/>
                <a:ea typeface="+mn-lt"/>
                <a:cs typeface="+mn-lt"/>
              </a:rPr>
              <a:t>to</a:t>
            </a:r>
            <a:r>
              <a:rPr lang="zh-CN" altLang="en-US">
                <a:latin typeface="Arial"/>
                <a:ea typeface="+mn-lt"/>
                <a:cs typeface="+mn-lt"/>
              </a:rPr>
              <a:t> </a:t>
            </a:r>
            <a:r>
              <a:rPr lang="en-US">
                <a:latin typeface="Arial"/>
                <a:ea typeface="+mn-lt"/>
                <a:cs typeface="+mn-lt"/>
              </a:rPr>
              <a:t>search</a:t>
            </a:r>
            <a:r>
              <a:rPr lang="zh-CN" altLang="en-US">
                <a:latin typeface="Arial"/>
                <a:ea typeface="+mn-lt"/>
                <a:cs typeface="+mn-lt"/>
              </a:rPr>
              <a:t> </a:t>
            </a:r>
            <a:r>
              <a:rPr lang="en-US">
                <a:latin typeface="Arial"/>
                <a:ea typeface="+mn-lt"/>
                <a:cs typeface="+mn-lt"/>
              </a:rPr>
              <a:t>and</a:t>
            </a:r>
            <a:r>
              <a:rPr lang="zh-CN" altLang="en-US">
                <a:latin typeface="Arial"/>
                <a:ea typeface="+mn-lt"/>
                <a:cs typeface="+mn-lt"/>
              </a:rPr>
              <a:t> </a:t>
            </a:r>
            <a:r>
              <a:rPr lang="en-US">
                <a:latin typeface="Arial"/>
                <a:ea typeface="+mn-lt"/>
                <a:cs typeface="+mn-lt"/>
              </a:rPr>
              <a:t>insert</a:t>
            </a:r>
            <a:r>
              <a:rPr lang="zh-CN" altLang="en-US">
                <a:latin typeface="Arial"/>
                <a:ea typeface="+mn-lt"/>
                <a:cs typeface="+mn-lt"/>
              </a:rPr>
              <a:t> </a:t>
            </a:r>
            <a:r>
              <a:rPr lang="en-US">
                <a:latin typeface="Arial"/>
                <a:ea typeface="+mn-lt"/>
                <a:cs typeface="+mn-lt"/>
              </a:rPr>
              <a:t>the</a:t>
            </a:r>
            <a:r>
              <a:rPr lang="zh-CN" altLang="en-US">
                <a:latin typeface="Arial"/>
                <a:ea typeface="+mn-lt"/>
                <a:cs typeface="+mn-lt"/>
              </a:rPr>
              <a:t> </a:t>
            </a:r>
            <a:r>
              <a:rPr lang="en-US">
                <a:latin typeface="Arial"/>
                <a:ea typeface="+mn-lt"/>
                <a:cs typeface="+mn-lt"/>
              </a:rPr>
              <a:t>"</a:t>
            </a:r>
            <a:r>
              <a:rPr lang="en-US" err="1">
                <a:latin typeface="Arial"/>
                <a:ea typeface="+mn-lt"/>
                <a:cs typeface="+mn-lt"/>
              </a:rPr>
              <a:t>AutoML</a:t>
            </a:r>
            <a:r>
              <a:rPr lang="en-US">
                <a:latin typeface="Arial"/>
                <a:ea typeface="+mn-lt"/>
                <a:cs typeface="+mn-lt"/>
              </a:rPr>
              <a:t>"</a:t>
            </a:r>
            <a:r>
              <a:rPr lang="zh-CN" altLang="en-US">
                <a:latin typeface="Arial"/>
                <a:ea typeface="+mn-lt"/>
                <a:cs typeface="+mn-lt"/>
              </a:rPr>
              <a:t> </a:t>
            </a:r>
            <a:r>
              <a:rPr lang="en-US">
                <a:latin typeface="Arial"/>
                <a:ea typeface="+mn-lt"/>
                <a:cs typeface="+mn-lt"/>
              </a:rPr>
              <a:t>node</a:t>
            </a:r>
            <a:endParaRPr lang="zh-CN" altLang="en-US">
              <a:latin typeface="Arial"/>
              <a:ea typeface="+mn-lt"/>
              <a:cs typeface="+mn-lt"/>
            </a:endParaRPr>
          </a:p>
          <a:p>
            <a:pPr indent="0">
              <a:spcAft>
                <a:spcPts val="0"/>
              </a:spcAft>
            </a:pPr>
            <a:endParaRPr lang="zh-CN" altLang="en-US">
              <a:ea typeface="+mn-lt"/>
              <a:cs typeface="+mn-lt"/>
            </a:endParaRPr>
          </a:p>
          <a:p>
            <a:pPr indent="0">
              <a:spcAft>
                <a:spcPts val="0"/>
              </a:spcAft>
            </a:pPr>
            <a:endParaRPr lang="en-US" altLang="zh-CN">
              <a:ea typeface="+mn-lt"/>
              <a:cs typeface="+mn-lt"/>
            </a:endParaRPr>
          </a:p>
          <a:p>
            <a:pPr indent="0">
              <a:spcAft>
                <a:spcPts val="0"/>
              </a:spcAft>
            </a:pPr>
            <a:endParaRPr lang="en-US"/>
          </a:p>
        </p:txBody>
      </p:sp>
      <p:sp>
        <p:nvSpPr>
          <p:cNvPr id="3" name="Title 2">
            <a:extLst>
              <a:ext uri="{FF2B5EF4-FFF2-40B4-BE49-F238E27FC236}">
                <a16:creationId xmlns:a16="http://schemas.microsoft.com/office/drawing/2014/main" id="{95E9A191-7E5E-402D-96E8-3A09EE40C08E}"/>
              </a:ext>
            </a:extLst>
          </p:cNvPr>
          <p:cNvSpPr>
            <a:spLocks noGrp="1"/>
          </p:cNvSpPr>
          <p:nvPr>
            <p:ph type="title"/>
          </p:nvPr>
        </p:nvSpPr>
        <p:spPr/>
        <p:txBody>
          <a:bodyPr/>
          <a:lstStyle/>
          <a:p>
            <a:r>
              <a:rPr lang="en-US">
                <a:latin typeface="Arial"/>
                <a:cs typeface="Arial"/>
              </a:rPr>
              <a:t>How to Add an </a:t>
            </a:r>
            <a:r>
              <a:rPr lang="en-US" err="1">
                <a:latin typeface="Arial"/>
                <a:cs typeface="Arial"/>
              </a:rPr>
              <a:t>AutoML</a:t>
            </a:r>
            <a:r>
              <a:rPr lang="en-US">
                <a:latin typeface="Arial"/>
                <a:cs typeface="Arial"/>
              </a:rPr>
              <a:t> Node to the Workflow</a:t>
            </a:r>
            <a:endParaRPr lang="en-US"/>
          </a:p>
        </p:txBody>
      </p:sp>
      <p:sp>
        <p:nvSpPr>
          <p:cNvPr id="4" name="Slide Number Placeholder 3">
            <a:extLst>
              <a:ext uri="{FF2B5EF4-FFF2-40B4-BE49-F238E27FC236}">
                <a16:creationId xmlns:a16="http://schemas.microsoft.com/office/drawing/2014/main" id="{1E516950-9AF4-4EF3-ADE5-1A998358FF7D}"/>
              </a:ext>
            </a:extLst>
          </p:cNvPr>
          <p:cNvSpPr>
            <a:spLocks noGrp="1"/>
          </p:cNvSpPr>
          <p:nvPr>
            <p:ph type="sldNum" sz="quarter" idx="10"/>
          </p:nvPr>
        </p:nvSpPr>
        <p:spPr/>
        <p:txBody>
          <a:bodyPr/>
          <a:lstStyle/>
          <a:p>
            <a:fld id="{C51B5984-C094-0A42-BFB6-9F57449A1222}" type="slidenum">
              <a:rPr lang="en-US" smtClean="0"/>
              <a:pPr/>
              <a:t>493</a:t>
            </a:fld>
            <a:endParaRPr lang="en-US"/>
          </a:p>
        </p:txBody>
      </p:sp>
      <p:pic>
        <p:nvPicPr>
          <p:cNvPr id="5" name="Picture 5" descr="A screenshot of a cell phone&#10;&#10;Description automatically generated">
            <a:extLst>
              <a:ext uri="{FF2B5EF4-FFF2-40B4-BE49-F238E27FC236}">
                <a16:creationId xmlns:a16="http://schemas.microsoft.com/office/drawing/2014/main" id="{ED548616-3F5B-47F2-B93F-19AE84F0D1BB}"/>
              </a:ext>
            </a:extLst>
          </p:cNvPr>
          <p:cNvPicPr>
            <a:picLocks noChangeAspect="1"/>
          </p:cNvPicPr>
          <p:nvPr/>
        </p:nvPicPr>
        <p:blipFill>
          <a:blip r:embed="rId3"/>
          <a:stretch>
            <a:fillRect/>
          </a:stretch>
        </p:blipFill>
        <p:spPr>
          <a:xfrm>
            <a:off x="6238373" y="976555"/>
            <a:ext cx="2743200" cy="1220219"/>
          </a:xfrm>
          <a:prstGeom prst="rect">
            <a:avLst/>
          </a:prstGeom>
        </p:spPr>
      </p:pic>
      <p:pic>
        <p:nvPicPr>
          <p:cNvPr id="8" name="Picture 8" descr="A picture containing screen, text, drawing, clock&#10;&#10;Description automatically generated">
            <a:extLst>
              <a:ext uri="{FF2B5EF4-FFF2-40B4-BE49-F238E27FC236}">
                <a16:creationId xmlns:a16="http://schemas.microsoft.com/office/drawing/2014/main" id="{7B908612-3269-4ACF-A5BA-A1CEAA5E972A}"/>
              </a:ext>
            </a:extLst>
          </p:cNvPr>
          <p:cNvPicPr>
            <a:picLocks noChangeAspect="1"/>
          </p:cNvPicPr>
          <p:nvPr/>
        </p:nvPicPr>
        <p:blipFill>
          <a:blip r:embed="rId4"/>
          <a:stretch>
            <a:fillRect/>
          </a:stretch>
        </p:blipFill>
        <p:spPr>
          <a:xfrm>
            <a:off x="6239435" y="2402628"/>
            <a:ext cx="2743200" cy="808892"/>
          </a:xfrm>
          <a:prstGeom prst="rect">
            <a:avLst/>
          </a:prstGeom>
        </p:spPr>
      </p:pic>
      <p:pic>
        <p:nvPicPr>
          <p:cNvPr id="9" name="Picture 9" descr="A picture containing clock&#10;&#10;Description automatically generated">
            <a:extLst>
              <a:ext uri="{FF2B5EF4-FFF2-40B4-BE49-F238E27FC236}">
                <a16:creationId xmlns:a16="http://schemas.microsoft.com/office/drawing/2014/main" id="{0CBA6315-7689-4C89-8701-654FF7CFA5A9}"/>
              </a:ext>
            </a:extLst>
          </p:cNvPr>
          <p:cNvPicPr>
            <a:picLocks noChangeAspect="1"/>
          </p:cNvPicPr>
          <p:nvPr/>
        </p:nvPicPr>
        <p:blipFill>
          <a:blip r:embed="rId5"/>
          <a:stretch>
            <a:fillRect/>
          </a:stretch>
        </p:blipFill>
        <p:spPr>
          <a:xfrm>
            <a:off x="6239435" y="3519112"/>
            <a:ext cx="2743200" cy="1050181"/>
          </a:xfrm>
          <a:prstGeom prst="rect">
            <a:avLst/>
          </a:prstGeom>
        </p:spPr>
      </p:pic>
    </p:spTree>
    <p:custDataLst>
      <p:tags r:id="rId1"/>
    </p:custDataLst>
    <p:extLst>
      <p:ext uri="{BB962C8B-B14F-4D97-AF65-F5344CB8AC3E}">
        <p14:creationId xmlns:p14="http://schemas.microsoft.com/office/powerpoint/2010/main" val="23185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screenshot of a social media post&#10;&#10;Description automatically generated">
            <a:extLst>
              <a:ext uri="{FF2B5EF4-FFF2-40B4-BE49-F238E27FC236}">
                <a16:creationId xmlns:a16="http://schemas.microsoft.com/office/drawing/2014/main" id="{3FD92717-29A4-42B1-B56C-12D2BE33E050}"/>
              </a:ext>
            </a:extLst>
          </p:cNvPr>
          <p:cNvPicPr>
            <a:picLocks noChangeAspect="1"/>
          </p:cNvPicPr>
          <p:nvPr/>
        </p:nvPicPr>
        <p:blipFill>
          <a:blip r:embed="rId4"/>
          <a:stretch>
            <a:fillRect/>
          </a:stretch>
        </p:blipFill>
        <p:spPr>
          <a:xfrm>
            <a:off x="4986337" y="1923745"/>
            <a:ext cx="3886200" cy="2822987"/>
          </a:xfrm>
          <a:prstGeom prst="rect">
            <a:avLst/>
          </a:prstGeom>
          <a:ln>
            <a:solidFill>
              <a:schemeClr val="tx1">
                <a:lumMod val="50000"/>
                <a:lumOff val="50000"/>
              </a:schemeClr>
            </a:solidFill>
          </a:ln>
        </p:spPr>
      </p:pic>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518358" y="970559"/>
            <a:ext cx="4336504" cy="3335922"/>
          </a:xfrm>
        </p:spPr>
        <p:txBody>
          <a:bodyPr vert="horz" lIns="91440" tIns="45720" rIns="91440" bIns="45720" rtlCol="0" anchor="t">
            <a:noAutofit/>
          </a:bodyPr>
          <a:lstStyle/>
          <a:p>
            <a:r>
              <a:rPr lang="en-US">
                <a:cs typeface="Arial"/>
              </a:rPr>
              <a:t>The Variable Selection tab allows user to configure </a:t>
            </a:r>
            <a:r>
              <a:rPr lang="en-US">
                <a:ea typeface="+mn-lt"/>
                <a:cs typeface="+mn-lt"/>
              </a:rPr>
              <a:t>the </a:t>
            </a:r>
            <a:r>
              <a:rPr lang="en-US" b="1" err="1">
                <a:ea typeface="+mn-lt"/>
                <a:cs typeface="+mn-lt"/>
              </a:rPr>
              <a:t>Vaiable</a:t>
            </a:r>
            <a:r>
              <a:rPr lang="en-US" b="1">
                <a:ea typeface="+mn-lt"/>
                <a:cs typeface="+mn-lt"/>
              </a:rPr>
              <a:t> Selection</a:t>
            </a:r>
            <a:r>
              <a:rPr lang="en-US">
                <a:ea typeface="+mn-lt"/>
                <a:cs typeface="+mn-lt"/>
              </a:rPr>
              <a:t> node, in the </a:t>
            </a:r>
            <a:r>
              <a:rPr lang="en-US" err="1">
                <a:ea typeface="+mn-lt"/>
                <a:cs typeface="+mn-lt"/>
              </a:rPr>
              <a:t>AutoML</a:t>
            </a:r>
            <a:r>
              <a:rPr lang="en-US">
                <a:ea typeface="+mn-lt"/>
                <a:cs typeface="+mn-lt"/>
              </a:rPr>
              <a:t> workflow</a:t>
            </a:r>
            <a:endParaRPr lang="en-US"/>
          </a:p>
          <a:p>
            <a:r>
              <a:rPr lang="en-US" altLang="zh-CN">
                <a:ea typeface="+mn-lt"/>
                <a:cs typeface="+mn-lt"/>
              </a:rPr>
              <a:t>Selected</a:t>
            </a:r>
            <a:r>
              <a:rPr lang="zh-CN" altLang="en-US">
                <a:ea typeface="+mn-lt"/>
                <a:cs typeface="+mn-lt"/>
              </a:rPr>
              <a:t> </a:t>
            </a:r>
            <a:r>
              <a:rPr lang="en-US" altLang="zh-CN">
                <a:ea typeface="+mn-lt"/>
                <a:cs typeface="+mn-lt"/>
              </a:rPr>
              <a:t>measures</a:t>
            </a:r>
            <a:r>
              <a:rPr lang="zh-CN" altLang="en-US">
                <a:ea typeface="+mn-lt"/>
                <a:cs typeface="+mn-lt"/>
              </a:rPr>
              <a:t> </a:t>
            </a:r>
            <a:r>
              <a:rPr lang="en-US" altLang="zh-CN">
                <a:ea typeface="+mn-lt"/>
                <a:cs typeface="+mn-lt"/>
              </a:rPr>
              <a:t>of</a:t>
            </a:r>
            <a:r>
              <a:rPr lang="zh-CN" altLang="en-US">
                <a:ea typeface="+mn-lt"/>
                <a:cs typeface="+mn-lt"/>
              </a:rPr>
              <a:t> </a:t>
            </a:r>
            <a:r>
              <a:rPr lang="en-US" altLang="zh-CN">
                <a:ea typeface="+mn-lt"/>
                <a:cs typeface="+mn-lt"/>
              </a:rPr>
              <a:t>predictive</a:t>
            </a:r>
            <a:r>
              <a:rPr lang="zh-CN" altLang="en-US">
                <a:ea typeface="+mn-lt"/>
                <a:cs typeface="+mn-lt"/>
              </a:rPr>
              <a:t> </a:t>
            </a:r>
            <a:r>
              <a:rPr lang="en-US" altLang="zh-CN">
                <a:ea typeface="+mn-lt"/>
                <a:cs typeface="+mn-lt"/>
              </a:rPr>
              <a:t>power</a:t>
            </a:r>
            <a:r>
              <a:rPr lang="zh-CN" altLang="en-US">
                <a:ea typeface="+mn-lt"/>
                <a:cs typeface="+mn-lt"/>
              </a:rPr>
              <a:t> </a:t>
            </a:r>
            <a:r>
              <a:rPr lang="en-US" altLang="zh-CN">
                <a:ea typeface="+mn-lt"/>
                <a:cs typeface="+mn-lt"/>
              </a:rPr>
              <a:t>are</a:t>
            </a:r>
            <a:r>
              <a:rPr lang="zh-CN" altLang="en-US">
                <a:ea typeface="+mn-lt"/>
                <a:cs typeface="+mn-lt"/>
              </a:rPr>
              <a:t> </a:t>
            </a:r>
            <a:r>
              <a:rPr lang="en-US" altLang="zh-CN">
                <a:ea typeface="+mn-lt"/>
                <a:cs typeface="+mn-lt"/>
              </a:rPr>
              <a:t>not</a:t>
            </a:r>
            <a:r>
              <a:rPr lang="zh-CN" altLang="en-US">
                <a:ea typeface="+mn-lt"/>
                <a:cs typeface="+mn-lt"/>
              </a:rPr>
              <a:t> </a:t>
            </a:r>
            <a:r>
              <a:rPr lang="en-US" altLang="zh-CN">
                <a:ea typeface="+mn-lt"/>
                <a:cs typeface="+mn-lt"/>
              </a:rPr>
              <a:t>analyzed</a:t>
            </a:r>
            <a:r>
              <a:rPr lang="zh-CN" altLang="en-US">
                <a:ea typeface="+mn-lt"/>
                <a:cs typeface="+mn-lt"/>
              </a:rPr>
              <a:t> </a:t>
            </a:r>
            <a:r>
              <a:rPr lang="en-US" altLang="zh-CN">
                <a:ea typeface="+mn-lt"/>
                <a:cs typeface="+mn-lt"/>
              </a:rPr>
              <a:t>and</a:t>
            </a:r>
            <a:r>
              <a:rPr lang="zh-CN" altLang="en-US">
                <a:ea typeface="+mn-lt"/>
                <a:cs typeface="+mn-lt"/>
              </a:rPr>
              <a:t> </a:t>
            </a:r>
            <a:r>
              <a:rPr lang="en-US" altLang="zh-CN">
                <a:ea typeface="+mn-lt"/>
                <a:cs typeface="+mn-lt"/>
              </a:rPr>
              <a:t>calculated</a:t>
            </a:r>
            <a:r>
              <a:rPr lang="zh-CN" altLang="en-US">
                <a:ea typeface="+mn-lt"/>
                <a:cs typeface="+mn-lt"/>
              </a:rPr>
              <a:t> </a:t>
            </a:r>
            <a:r>
              <a:rPr lang="en-US" altLang="zh-CN">
                <a:ea typeface="+mn-lt"/>
                <a:cs typeface="+mn-lt"/>
              </a:rPr>
              <a:t>in</a:t>
            </a:r>
            <a:r>
              <a:rPr lang="zh-CN" altLang="en-US">
                <a:ea typeface="+mn-lt"/>
                <a:cs typeface="+mn-lt"/>
              </a:rPr>
              <a:t> </a:t>
            </a:r>
            <a:r>
              <a:rPr lang="en-US" altLang="zh-CN">
                <a:ea typeface="+mn-lt"/>
                <a:cs typeface="+mn-lt"/>
              </a:rPr>
              <a:t>this</a:t>
            </a:r>
            <a:r>
              <a:rPr lang="zh-CN" altLang="en-US">
                <a:ea typeface="+mn-lt"/>
                <a:cs typeface="+mn-lt"/>
              </a:rPr>
              <a:t> </a:t>
            </a:r>
            <a:r>
              <a:rPr lang="en-US" altLang="zh-CN">
                <a:ea typeface="+mn-lt"/>
                <a:cs typeface="+mn-lt"/>
              </a:rPr>
              <a:t>tab, </a:t>
            </a:r>
            <a:r>
              <a:rPr lang="en-US">
                <a:ea typeface="+mn-lt"/>
                <a:cs typeface="+mn-lt"/>
              </a:rPr>
              <a:t>but will be calculated in the </a:t>
            </a:r>
            <a:r>
              <a:rPr lang="en-US" err="1">
                <a:ea typeface="+mn-lt"/>
                <a:cs typeface="+mn-lt"/>
              </a:rPr>
              <a:t>AutoML</a:t>
            </a:r>
            <a:r>
              <a:rPr lang="en-US">
                <a:ea typeface="+mn-lt"/>
                <a:cs typeface="+mn-lt"/>
              </a:rPr>
              <a:t> process</a:t>
            </a:r>
            <a:endParaRPr lang="en-US">
              <a:cs typeface="Arial"/>
            </a:endParaRPr>
          </a:p>
          <a:p>
            <a:r>
              <a:rPr lang="en-US">
                <a:cs typeface="Arial"/>
              </a:rPr>
              <a:t>Enabling </a:t>
            </a:r>
            <a:r>
              <a:rPr lang="en-US" b="1">
                <a:cs typeface="Arial"/>
              </a:rPr>
              <a:t>Automatically select top variables</a:t>
            </a:r>
            <a:r>
              <a:rPr lang="en-US">
                <a:cs typeface="Arial"/>
              </a:rPr>
              <a:t>  selects the top x variables automatically, based on the chosen MPP</a:t>
            </a:r>
            <a:endParaRPr lang="en-US"/>
          </a:p>
          <a:p>
            <a:pPr lvl="1"/>
            <a:r>
              <a:rPr lang="en-US" b="1">
                <a:latin typeface="Arial"/>
                <a:cs typeface="Arial"/>
              </a:rPr>
              <a:t>Union</a:t>
            </a:r>
            <a:r>
              <a:rPr lang="en-US">
                <a:latin typeface="Arial"/>
                <a:cs typeface="Arial"/>
              </a:rPr>
              <a:t> criterion will be applied in the variable selection node if more than one MPP is selected</a:t>
            </a:r>
          </a:p>
          <a:p>
            <a:r>
              <a:rPr lang="en-US">
                <a:cs typeface="Arial"/>
              </a:rPr>
              <a:t>If </a:t>
            </a:r>
            <a:r>
              <a:rPr lang="en-US" i="1">
                <a:cs typeface="Arial"/>
              </a:rPr>
              <a:t>Automatically select top variables</a:t>
            </a:r>
            <a:r>
              <a:rPr lang="en-US">
                <a:cs typeface="Arial"/>
              </a:rPr>
              <a:t> is </a:t>
            </a:r>
            <a:r>
              <a:rPr lang="en-US" b="1">
                <a:cs typeface="Arial"/>
              </a:rPr>
              <a:t>not</a:t>
            </a:r>
            <a:r>
              <a:rPr lang="en-US">
                <a:cs typeface="Arial"/>
              </a:rPr>
              <a:t> selected, user can manually select variables to be included in the analysis</a:t>
            </a:r>
          </a:p>
          <a:p>
            <a:endParaRPr lang="en-US"/>
          </a:p>
          <a:p>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err="1"/>
              <a:t>AutoML</a:t>
            </a:r>
            <a:r>
              <a:rPr lang="en-CA"/>
              <a:t> Settings – Variable Selection</a:t>
            </a:r>
          </a:p>
        </p:txBody>
      </p:sp>
      <p:sp>
        <p:nvSpPr>
          <p:cNvPr id="4" name="Rectangle 3">
            <a:extLst>
              <a:ext uri="{FF2B5EF4-FFF2-40B4-BE49-F238E27FC236}">
                <a16:creationId xmlns:a16="http://schemas.microsoft.com/office/drawing/2014/main" id="{650674F0-F114-4904-8667-2FE456E76C4C}"/>
              </a:ext>
            </a:extLst>
          </p:cNvPr>
          <p:cNvSpPr/>
          <p:nvPr/>
        </p:nvSpPr>
        <p:spPr>
          <a:xfrm>
            <a:off x="5389163" y="3038000"/>
            <a:ext cx="1293299" cy="175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9F30DE43-785F-43F7-BB00-06B9D177A6A1}"/>
              </a:ext>
            </a:extLst>
          </p:cNvPr>
          <p:cNvSpPr/>
          <p:nvPr/>
        </p:nvSpPr>
        <p:spPr>
          <a:xfrm>
            <a:off x="5737009" y="3834675"/>
            <a:ext cx="3318865" cy="565786"/>
          </a:xfrm>
          <a:prstGeom prst="wedgeRectCallout">
            <a:avLst>
              <a:gd name="adj1" fmla="val 23194"/>
              <a:gd name="adj2" fmla="val -8487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CA" sz="1200">
                <a:solidFill>
                  <a:schemeClr val="tx1"/>
                </a:solidFill>
              </a:rPr>
              <a:t>Removed Customer ID and </a:t>
            </a:r>
            <a:r>
              <a:rPr lang="en-CA" sz="1200" err="1">
                <a:solidFill>
                  <a:schemeClr val="tx1"/>
                </a:solidFill>
              </a:rPr>
              <a:t>fnlwgt</a:t>
            </a:r>
            <a:r>
              <a:rPr lang="en-CA" sz="1200">
                <a:solidFill>
                  <a:schemeClr val="tx1"/>
                </a:solidFill>
              </a:rPr>
              <a:t> from the analysis by manually selecting the variables</a:t>
            </a:r>
            <a:endParaRPr lang="en-CA" sz="1200">
              <a:solidFill>
                <a:schemeClr val="tx1"/>
              </a:solidFill>
              <a:ea typeface="+mn-lt"/>
              <a:cs typeface="+mn-lt"/>
            </a:endParaRPr>
          </a:p>
        </p:txBody>
      </p:sp>
      <p:grpSp>
        <p:nvGrpSpPr>
          <p:cNvPr id="8" name="Group 7">
            <a:extLst>
              <a:ext uri="{FF2B5EF4-FFF2-40B4-BE49-F238E27FC236}">
                <a16:creationId xmlns:a16="http://schemas.microsoft.com/office/drawing/2014/main" id="{CCBCF79B-CF60-4025-822F-FA1446D90946}"/>
              </a:ext>
            </a:extLst>
          </p:cNvPr>
          <p:cNvGrpSpPr/>
          <p:nvPr/>
        </p:nvGrpSpPr>
        <p:grpSpPr>
          <a:xfrm>
            <a:off x="5486400" y="391543"/>
            <a:ext cx="3378200" cy="1462505"/>
            <a:chOff x="5486400" y="391543"/>
            <a:chExt cx="3378200" cy="1462505"/>
          </a:xfrm>
        </p:grpSpPr>
        <p:pic>
          <p:nvPicPr>
            <p:cNvPr id="2" name="Picture 7" descr="A close up of a green screen&#10;&#10;Description automatically generated">
              <a:extLst>
                <a:ext uri="{FF2B5EF4-FFF2-40B4-BE49-F238E27FC236}">
                  <a16:creationId xmlns:a16="http://schemas.microsoft.com/office/drawing/2014/main" id="{2324EF4B-024E-4ED6-ACED-11237CBB4300}"/>
                </a:ext>
              </a:extLst>
            </p:cNvPr>
            <p:cNvPicPr>
              <a:picLocks noChangeAspect="1"/>
            </p:cNvPicPr>
            <p:nvPr/>
          </p:nvPicPr>
          <p:blipFill>
            <a:blip r:embed="rId5"/>
            <a:stretch>
              <a:fillRect/>
            </a:stretch>
          </p:blipFill>
          <p:spPr>
            <a:xfrm>
              <a:off x="5486400" y="391543"/>
              <a:ext cx="3378200" cy="1462505"/>
            </a:xfrm>
            <a:prstGeom prst="rect">
              <a:avLst/>
            </a:prstGeom>
          </p:spPr>
        </p:pic>
        <p:sp>
          <p:nvSpPr>
            <p:cNvPr id="9" name="Rectangle: Rounded Corners 8">
              <a:extLst>
                <a:ext uri="{FF2B5EF4-FFF2-40B4-BE49-F238E27FC236}">
                  <a16:creationId xmlns:a16="http://schemas.microsoft.com/office/drawing/2014/main" id="{C3797EFB-A09D-4BCA-9A0C-53EB2097F7A8}"/>
                </a:ext>
              </a:extLst>
            </p:cNvPr>
            <p:cNvSpPr/>
            <p:nvPr/>
          </p:nvSpPr>
          <p:spPr>
            <a:xfrm>
              <a:off x="6528733" y="754568"/>
              <a:ext cx="387313" cy="299896"/>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56304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0" y="975278"/>
            <a:ext cx="5154810" cy="3445524"/>
          </a:xfrm>
        </p:spPr>
        <p:txBody>
          <a:bodyPr vert="horz" lIns="91440" tIns="45720" rIns="91440" bIns="45720" rtlCol="0" anchor="t">
            <a:noAutofit/>
          </a:bodyPr>
          <a:lstStyle/>
          <a:p>
            <a:r>
              <a:rPr lang="en-US">
                <a:cs typeface="Arial"/>
              </a:rPr>
              <a:t>Missing values substitution methods and treatment for outliers are defined in this tab</a:t>
            </a:r>
          </a:p>
          <a:p>
            <a:r>
              <a:rPr lang="en-US">
                <a:cs typeface="Arial"/>
              </a:rPr>
              <a:t>Missing Values Substitution:</a:t>
            </a:r>
          </a:p>
          <a:p>
            <a:pPr lvl="1"/>
            <a:r>
              <a:rPr lang="en-US">
                <a:latin typeface="Arial"/>
                <a:cs typeface="Arial"/>
              </a:rPr>
              <a:t>Continuous variables: Missing values can be replaced with Mean, Median, Min, Max, Mode, and Zero</a:t>
            </a:r>
            <a:endParaRPr lang="en-US">
              <a:latin typeface="Arial"/>
            </a:endParaRPr>
          </a:p>
          <a:p>
            <a:pPr lvl="1"/>
            <a:r>
              <a:rPr lang="en-US">
                <a:latin typeface="Arial"/>
                <a:cs typeface="Arial"/>
              </a:rPr>
              <a:t>Discrete variables: Missing values can be replaced with Mode, Max, and Min</a:t>
            </a:r>
          </a:p>
          <a:p>
            <a:r>
              <a:rPr lang="en-US">
                <a:ea typeface="+mn-lt"/>
                <a:cs typeface="+mn-lt"/>
              </a:rPr>
              <a:t>Outliers Treatment option enables users to substitute the outliers with the mean, median or to remove that record completely</a:t>
            </a:r>
            <a:endParaRPr lang="en-US">
              <a:cs typeface="Arial"/>
            </a:endParaRPr>
          </a:p>
          <a:p>
            <a:pPr lvl="1"/>
            <a:r>
              <a:rPr lang="en-US">
                <a:cs typeface="Arial"/>
              </a:rPr>
              <a:t>Records will be flagged as an outlier if they are greater than the </a:t>
            </a:r>
            <a:r>
              <a:rPr lang="en-US" b="1">
                <a:cs typeface="Arial"/>
              </a:rPr>
              <a:t>Cut Off</a:t>
            </a:r>
            <a:r>
              <a:rPr lang="en-US">
                <a:cs typeface="Arial"/>
              </a:rPr>
              <a:t> scale measures away from the location measure</a:t>
            </a:r>
            <a:endParaRPr lang="en-US"/>
          </a:p>
          <a:p>
            <a:pPr lvl="1"/>
            <a:r>
              <a:rPr lang="en-US">
                <a:latin typeface="Arial"/>
                <a:cs typeface="Arial"/>
              </a:rPr>
              <a:t>In this figure, records will be flagged as outliers if they are greater than 3 standard deviations away from the mean  </a:t>
            </a:r>
            <a:endParaRPr lang="en-US"/>
          </a:p>
          <a:p>
            <a:endParaRPr lang="en-US">
              <a:cs typeface="Arial"/>
            </a:endParaRPr>
          </a:p>
          <a:p>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err="1"/>
              <a:t>AutoML</a:t>
            </a:r>
            <a:r>
              <a:rPr lang="en-CA"/>
              <a:t> Settings – Data Preprocessing</a:t>
            </a:r>
          </a:p>
        </p:txBody>
      </p:sp>
      <p:pic>
        <p:nvPicPr>
          <p:cNvPr id="2" name="Picture 1">
            <a:extLst>
              <a:ext uri="{FF2B5EF4-FFF2-40B4-BE49-F238E27FC236}">
                <a16:creationId xmlns:a16="http://schemas.microsoft.com/office/drawing/2014/main" id="{89569B08-C72F-4DCF-937A-DD8F7B99E84F}"/>
              </a:ext>
            </a:extLst>
          </p:cNvPr>
          <p:cNvPicPr>
            <a:picLocks noChangeAspect="1"/>
          </p:cNvPicPr>
          <p:nvPr/>
        </p:nvPicPr>
        <p:blipFill>
          <a:blip r:embed="rId4"/>
          <a:stretch>
            <a:fillRect/>
          </a:stretch>
        </p:blipFill>
        <p:spPr>
          <a:xfrm>
            <a:off x="5613076" y="933406"/>
            <a:ext cx="3381375" cy="3705225"/>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3285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22565" y="848278"/>
            <a:ext cx="4114114" cy="3445524"/>
          </a:xfrm>
        </p:spPr>
        <p:txBody>
          <a:bodyPr vert="horz" lIns="91440" tIns="45720" rIns="91440" bIns="45720" rtlCol="0" anchor="t">
            <a:noAutofit/>
          </a:bodyPr>
          <a:lstStyle/>
          <a:p>
            <a:r>
              <a:rPr lang="en-US">
                <a:cs typeface="Arial"/>
              </a:rPr>
              <a:t>Models to be built are selected</a:t>
            </a:r>
          </a:p>
          <a:p>
            <a:r>
              <a:rPr lang="en-US">
                <a:cs typeface="Arial"/>
              </a:rPr>
              <a:t>The model parameters can be set from the </a:t>
            </a:r>
            <a:r>
              <a:rPr lang="en-US" b="1">
                <a:cs typeface="Arial"/>
              </a:rPr>
              <a:t>Advanced</a:t>
            </a:r>
            <a:r>
              <a:rPr lang="en-US">
                <a:cs typeface="Arial"/>
              </a:rPr>
              <a:t> buttons</a:t>
            </a:r>
          </a:p>
          <a:p>
            <a:r>
              <a:rPr lang="en-US">
                <a:cs typeface="Arial"/>
              </a:rPr>
              <a:t>Advanced buttons</a:t>
            </a:r>
            <a:r>
              <a:rPr lang="en-US">
                <a:ea typeface="+mn-lt"/>
                <a:cs typeface="+mn-lt"/>
              </a:rPr>
              <a:t> launches the associated model wizards</a:t>
            </a:r>
            <a:endParaRPr lang="en-US">
              <a:cs typeface="Arial"/>
            </a:endParaRPr>
          </a:p>
          <a:p>
            <a:pPr lvl="1"/>
            <a:r>
              <a:rPr lang="en-US">
                <a:latin typeface="Arial"/>
                <a:cs typeface="Arial"/>
              </a:rPr>
              <a:t>In this example:</a:t>
            </a:r>
            <a:endParaRPr lang="en-US">
              <a:cs typeface="Arial"/>
            </a:endParaRPr>
          </a:p>
          <a:p>
            <a:pPr lvl="2"/>
            <a:r>
              <a:rPr lang="en-US">
                <a:latin typeface="Arial"/>
                <a:cs typeface="Arial"/>
              </a:rPr>
              <a:t>The logistic regression's </a:t>
            </a:r>
            <a:r>
              <a:rPr lang="en-US" i="1">
                <a:latin typeface="Arial"/>
                <a:cs typeface="Arial"/>
              </a:rPr>
              <a:t>Variable Selection Method </a:t>
            </a:r>
            <a:r>
              <a:rPr lang="en-US">
                <a:latin typeface="Arial"/>
                <a:cs typeface="Arial"/>
              </a:rPr>
              <a:t>is set to “Stepwise Selection” </a:t>
            </a:r>
            <a:endParaRPr lang="en-US">
              <a:latin typeface="Arial" panose="020B0604020202020204" pitchFamily="34" charset="0"/>
              <a:cs typeface="Arial"/>
            </a:endParaRPr>
          </a:p>
          <a:p>
            <a:pPr lvl="2"/>
            <a:r>
              <a:rPr lang="en-US">
                <a:latin typeface="Arial"/>
                <a:cs typeface="Arial"/>
              </a:rPr>
              <a:t>All other models remain with default parameters</a:t>
            </a:r>
            <a:endParaRPr lang="en-US">
              <a:latin typeface="Arial"/>
            </a:endParaRPr>
          </a:p>
          <a:p>
            <a:r>
              <a:rPr lang="en-US">
                <a:ea typeface="+mn-lt"/>
                <a:cs typeface="+mn-lt"/>
              </a:rPr>
              <a:t>Specify</a:t>
            </a:r>
            <a:r>
              <a:rPr lang="en-US">
                <a:cs typeface="Arial"/>
              </a:rPr>
              <a:t> the same </a:t>
            </a:r>
            <a:r>
              <a:rPr lang="en-US" b="1">
                <a:cs typeface="Arial"/>
              </a:rPr>
              <a:t>random seed</a:t>
            </a:r>
            <a:r>
              <a:rPr lang="en-US">
                <a:cs typeface="Arial"/>
              </a:rPr>
              <a:t> every time running this node, on the same dataset, in order to generate repeatable results</a:t>
            </a:r>
            <a:endParaRPr lang="en-US"/>
          </a:p>
          <a:p>
            <a:r>
              <a:rPr lang="en-US">
                <a:cs typeface="Arial"/>
              </a:rPr>
              <a:t>Once satisfied with the settings, click Run</a:t>
            </a:r>
            <a:endParaRPr lang="en-US"/>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err="1"/>
              <a:t>AutoML</a:t>
            </a:r>
            <a:r>
              <a:rPr lang="en-CA"/>
              <a:t> Settings – Modelling </a:t>
            </a:r>
          </a:p>
        </p:txBody>
      </p:sp>
      <p:grpSp>
        <p:nvGrpSpPr>
          <p:cNvPr id="12" name="Group 11">
            <a:extLst>
              <a:ext uri="{FF2B5EF4-FFF2-40B4-BE49-F238E27FC236}">
                <a16:creationId xmlns:a16="http://schemas.microsoft.com/office/drawing/2014/main" id="{30964774-2C9A-4B84-84AD-8DBCDB920F81}"/>
              </a:ext>
            </a:extLst>
          </p:cNvPr>
          <p:cNvGrpSpPr/>
          <p:nvPr/>
        </p:nvGrpSpPr>
        <p:grpSpPr>
          <a:xfrm>
            <a:off x="4620221" y="917729"/>
            <a:ext cx="4413051" cy="3558071"/>
            <a:chOff x="4521994" y="971307"/>
            <a:chExt cx="4413051" cy="3558071"/>
          </a:xfrm>
        </p:grpSpPr>
        <p:pic>
          <p:nvPicPr>
            <p:cNvPr id="4" name="Picture 6" descr="A screenshot of a computer&#10;&#10;Description automatically generated">
              <a:extLst>
                <a:ext uri="{FF2B5EF4-FFF2-40B4-BE49-F238E27FC236}">
                  <a16:creationId xmlns:a16="http://schemas.microsoft.com/office/drawing/2014/main" id="{E391E223-FEFD-456C-8CFB-01F083454AE4}"/>
                </a:ext>
              </a:extLst>
            </p:cNvPr>
            <p:cNvPicPr>
              <a:picLocks noChangeAspect="1"/>
            </p:cNvPicPr>
            <p:nvPr/>
          </p:nvPicPr>
          <p:blipFill>
            <a:blip r:embed="rId4"/>
            <a:stretch>
              <a:fillRect/>
            </a:stretch>
          </p:blipFill>
          <p:spPr>
            <a:xfrm>
              <a:off x="4521994" y="971307"/>
              <a:ext cx="4413051" cy="3558071"/>
            </a:xfrm>
            <a:prstGeom prst="rect">
              <a:avLst/>
            </a:prstGeom>
            <a:ln>
              <a:solidFill>
                <a:schemeClr val="tx1">
                  <a:lumMod val="50000"/>
                  <a:lumOff val="50000"/>
                </a:schemeClr>
              </a:solidFill>
            </a:ln>
          </p:spPr>
        </p:pic>
        <p:sp>
          <p:nvSpPr>
            <p:cNvPr id="7" name="Rectangle: Rounded Corners 6">
              <a:extLst>
                <a:ext uri="{FF2B5EF4-FFF2-40B4-BE49-F238E27FC236}">
                  <a16:creationId xmlns:a16="http://schemas.microsoft.com/office/drawing/2014/main" id="{7BC69E07-C65F-4203-9B37-BA5DE4D5F853}"/>
                </a:ext>
              </a:extLst>
            </p:cNvPr>
            <p:cNvSpPr/>
            <p:nvPr/>
          </p:nvSpPr>
          <p:spPr>
            <a:xfrm>
              <a:off x="5808946" y="2131724"/>
              <a:ext cx="2955455" cy="148092"/>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9FE3475-5E6D-4AB8-89C7-261D28331B62}"/>
                </a:ext>
              </a:extLst>
            </p:cNvPr>
            <p:cNvSpPr/>
            <p:nvPr/>
          </p:nvSpPr>
          <p:spPr>
            <a:xfrm>
              <a:off x="4621298" y="2229951"/>
              <a:ext cx="1053432" cy="192740"/>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91559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1" y="975278"/>
            <a:ext cx="4214024" cy="3445524"/>
          </a:xfrm>
        </p:spPr>
        <p:txBody>
          <a:bodyPr vert="horz" lIns="91440" tIns="45720" rIns="91440" bIns="45720" rtlCol="0" anchor="t">
            <a:noAutofit/>
          </a:bodyPr>
          <a:lstStyle/>
          <a:p>
            <a:r>
              <a:rPr lang="en-US" err="1">
                <a:cs typeface="Arial"/>
              </a:rPr>
              <a:t>AutoML</a:t>
            </a:r>
            <a:r>
              <a:rPr lang="en-US">
                <a:cs typeface="Arial"/>
              </a:rPr>
              <a:t> node produces a workflow with two groups of nodes (super nodes) </a:t>
            </a:r>
            <a:endParaRPr lang="en-US"/>
          </a:p>
          <a:p>
            <a:pPr marL="571500" lvl="1" indent="-342900">
              <a:buFont typeface="+mj-lt"/>
              <a:buAutoNum type="arabicPeriod"/>
            </a:pPr>
            <a:r>
              <a:rPr lang="en-US" b="1" err="1"/>
              <a:t>AutoML</a:t>
            </a:r>
            <a:r>
              <a:rPr lang="en-US" b="1"/>
              <a:t> – DATAPREP</a:t>
            </a:r>
          </a:p>
          <a:p>
            <a:pPr marL="571500" lvl="1" indent="-342900">
              <a:buFont typeface="+mj-lt"/>
              <a:buAutoNum type="arabicPeriod"/>
            </a:pPr>
            <a:r>
              <a:rPr lang="en-US" b="1" err="1"/>
              <a:t>AutoML</a:t>
            </a:r>
            <a:r>
              <a:rPr lang="en-US" b="1"/>
              <a:t> – MODELLING</a:t>
            </a:r>
            <a:r>
              <a:rPr lang="en-US"/>
              <a:t> </a:t>
            </a:r>
          </a:p>
          <a:p>
            <a:pPr marL="400050" indent="-342900"/>
            <a:r>
              <a:rPr lang="en-US">
                <a:cs typeface="Arial"/>
              </a:rPr>
              <a:t>The best model of all trained models is shown as the output of the is </a:t>
            </a:r>
            <a:r>
              <a:rPr lang="en-US" b="1" err="1">
                <a:cs typeface="Arial"/>
              </a:rPr>
              <a:t>AutoML</a:t>
            </a:r>
            <a:r>
              <a:rPr lang="en-US" b="1">
                <a:cs typeface="Arial"/>
              </a:rPr>
              <a:t> - MODELLING</a:t>
            </a:r>
            <a:r>
              <a:rPr lang="en-US">
                <a:cs typeface="Arial"/>
              </a:rPr>
              <a:t> super node</a:t>
            </a:r>
            <a:endParaRPr lang="en-US"/>
          </a:p>
          <a:p>
            <a:pPr marL="400050" indent="-342900"/>
            <a:r>
              <a:rPr lang="en-US"/>
              <a:t>In this example, the best model appears to be the </a:t>
            </a:r>
            <a:r>
              <a:rPr lang="en-US" b="1"/>
              <a:t>Deep Learning</a:t>
            </a:r>
            <a:r>
              <a:rPr lang="en-US"/>
              <a:t> model </a:t>
            </a:r>
          </a:p>
          <a:p>
            <a:pPr marL="400050" indent="-342900"/>
            <a:r>
              <a:rPr lang="en-US">
                <a:ea typeface="+mn-lt"/>
                <a:cs typeface="+mn-lt"/>
              </a:rPr>
              <a:t>To  collapse/un-collapse the super node group into a single node, click on the "minimize" control at the upper-left corner of the super nodes</a:t>
            </a:r>
            <a:endParaRPr lang="en-US"/>
          </a:p>
          <a:p>
            <a:pPr marL="400050" indent="-342900"/>
            <a:endParaRPr lang="en-US"/>
          </a:p>
          <a:p>
            <a:pPr marL="0" indent="0">
              <a:buNone/>
            </a:pPr>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a:xfrm>
            <a:off x="457200" y="457200"/>
            <a:ext cx="4255654" cy="442987"/>
          </a:xfrm>
        </p:spPr>
        <p:txBody>
          <a:bodyPr/>
          <a:lstStyle/>
          <a:p>
            <a:r>
              <a:rPr lang="en-CA" err="1">
                <a:latin typeface="Arial"/>
                <a:cs typeface="Arial"/>
              </a:rPr>
              <a:t>AutoML</a:t>
            </a:r>
            <a:r>
              <a:rPr lang="en-CA">
                <a:latin typeface="Arial"/>
                <a:cs typeface="Arial"/>
              </a:rPr>
              <a:t> Workflow </a:t>
            </a:r>
          </a:p>
        </p:txBody>
      </p:sp>
      <p:grpSp>
        <p:nvGrpSpPr>
          <p:cNvPr id="14" name="Group 13">
            <a:extLst>
              <a:ext uri="{FF2B5EF4-FFF2-40B4-BE49-F238E27FC236}">
                <a16:creationId xmlns:a16="http://schemas.microsoft.com/office/drawing/2014/main" id="{1992C898-DFAD-4853-AEC5-59A457DFE0C6}"/>
              </a:ext>
            </a:extLst>
          </p:cNvPr>
          <p:cNvGrpSpPr/>
          <p:nvPr/>
        </p:nvGrpSpPr>
        <p:grpSpPr>
          <a:xfrm>
            <a:off x="4995718" y="1370027"/>
            <a:ext cx="4051227" cy="2756591"/>
            <a:chOff x="4995718" y="1370027"/>
            <a:chExt cx="4051227" cy="2756591"/>
          </a:xfrm>
        </p:grpSpPr>
        <p:grpSp>
          <p:nvGrpSpPr>
            <p:cNvPr id="7" name="Group 6">
              <a:extLst>
                <a:ext uri="{FF2B5EF4-FFF2-40B4-BE49-F238E27FC236}">
                  <a16:creationId xmlns:a16="http://schemas.microsoft.com/office/drawing/2014/main" id="{55EB3790-D822-4C72-A9F6-8BA8ECB24529}"/>
                </a:ext>
              </a:extLst>
            </p:cNvPr>
            <p:cNvGrpSpPr/>
            <p:nvPr/>
          </p:nvGrpSpPr>
          <p:grpSpPr>
            <a:xfrm>
              <a:off x="4995718" y="1370027"/>
              <a:ext cx="4051227" cy="2756591"/>
              <a:chOff x="4995718" y="1370027"/>
              <a:chExt cx="4051227" cy="2756591"/>
            </a:xfrm>
          </p:grpSpPr>
          <p:pic>
            <p:nvPicPr>
              <p:cNvPr id="2" name="Picture 6" descr="A screenshot of a cell phone screen with text&#10;&#10;Description automatically generated">
                <a:extLst>
                  <a:ext uri="{FF2B5EF4-FFF2-40B4-BE49-F238E27FC236}">
                    <a16:creationId xmlns:a16="http://schemas.microsoft.com/office/drawing/2014/main" id="{84438EF6-0C9E-4BCB-B367-04E1B2887AA6}"/>
                  </a:ext>
                </a:extLst>
              </p:cNvPr>
              <p:cNvPicPr>
                <a:picLocks noChangeAspect="1"/>
              </p:cNvPicPr>
              <p:nvPr/>
            </p:nvPicPr>
            <p:blipFill>
              <a:blip r:embed="rId4"/>
              <a:stretch>
                <a:fillRect/>
              </a:stretch>
            </p:blipFill>
            <p:spPr>
              <a:xfrm>
                <a:off x="4995718" y="1416883"/>
                <a:ext cx="3955472" cy="1738236"/>
              </a:xfrm>
              <a:prstGeom prst="rect">
                <a:avLst/>
              </a:prstGeom>
            </p:spPr>
          </p:pic>
          <p:sp>
            <p:nvSpPr>
              <p:cNvPr id="8" name="Speech Bubble: Rectangle 7">
                <a:extLst>
                  <a:ext uri="{FF2B5EF4-FFF2-40B4-BE49-F238E27FC236}">
                    <a16:creationId xmlns:a16="http://schemas.microsoft.com/office/drawing/2014/main" id="{D40DD071-6389-427A-B756-69A73053DD4B}"/>
                  </a:ext>
                </a:extLst>
              </p:cNvPr>
              <p:cNvSpPr/>
              <p:nvPr/>
            </p:nvSpPr>
            <p:spPr>
              <a:xfrm>
                <a:off x="7415790" y="3419490"/>
                <a:ext cx="1631155" cy="707128"/>
              </a:xfrm>
              <a:prstGeom prst="wedgeRectCallout">
                <a:avLst>
                  <a:gd name="adj1" fmla="val 23194"/>
                  <a:gd name="adj2" fmla="val -8487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Best model based on chosen criteria</a:t>
                </a:r>
              </a:p>
            </p:txBody>
          </p:sp>
          <p:sp>
            <p:nvSpPr>
              <p:cNvPr id="9" name="Speech Bubble: Rectangle 8">
                <a:extLst>
                  <a:ext uri="{FF2B5EF4-FFF2-40B4-BE49-F238E27FC236}">
                    <a16:creationId xmlns:a16="http://schemas.microsoft.com/office/drawing/2014/main" id="{533268D5-94D6-4242-AE19-23C1991083A6}"/>
                  </a:ext>
                </a:extLst>
              </p:cNvPr>
              <p:cNvSpPr/>
              <p:nvPr/>
            </p:nvSpPr>
            <p:spPr>
              <a:xfrm>
                <a:off x="7414249" y="1370027"/>
                <a:ext cx="1107281" cy="580128"/>
              </a:xfrm>
              <a:prstGeom prst="wedgeRectCallout">
                <a:avLst>
                  <a:gd name="adj1" fmla="val -47769"/>
                  <a:gd name="adj2" fmla="val 7099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400">
                    <a:solidFill>
                      <a:schemeClr val="tx1"/>
                    </a:solidFill>
                  </a:rPr>
                  <a:t>Data prep super node</a:t>
                </a:r>
              </a:p>
            </p:txBody>
          </p:sp>
          <p:sp>
            <p:nvSpPr>
              <p:cNvPr id="11" name="Speech Bubble: Rectangle 10">
                <a:extLst>
                  <a:ext uri="{FF2B5EF4-FFF2-40B4-BE49-F238E27FC236}">
                    <a16:creationId xmlns:a16="http://schemas.microsoft.com/office/drawing/2014/main" id="{BE3A0920-4F3D-4F59-9D9A-9CD5A51147C5}"/>
                  </a:ext>
                </a:extLst>
              </p:cNvPr>
              <p:cNvSpPr/>
              <p:nvPr/>
            </p:nvSpPr>
            <p:spPr>
              <a:xfrm>
                <a:off x="5675998" y="3325699"/>
                <a:ext cx="1107281" cy="707128"/>
              </a:xfrm>
              <a:prstGeom prst="wedgeRectCallout">
                <a:avLst>
                  <a:gd name="adj1" fmla="val 121560"/>
                  <a:gd name="adj2" fmla="val -8099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CA" sz="1400">
                    <a:solidFill>
                      <a:schemeClr val="tx1"/>
                    </a:solidFill>
                  </a:rPr>
                  <a:t>Modelling super node</a:t>
                </a:r>
              </a:p>
            </p:txBody>
          </p:sp>
        </p:grpSp>
        <p:sp>
          <p:nvSpPr>
            <p:cNvPr id="12" name="Oval 11">
              <a:extLst>
                <a:ext uri="{FF2B5EF4-FFF2-40B4-BE49-F238E27FC236}">
                  <a16:creationId xmlns:a16="http://schemas.microsoft.com/office/drawing/2014/main" id="{8A748EE7-ED27-4431-B998-B1967EB514DB}"/>
                </a:ext>
              </a:extLst>
            </p:cNvPr>
            <p:cNvSpPr/>
            <p:nvPr/>
          </p:nvSpPr>
          <p:spPr>
            <a:xfrm>
              <a:off x="7081982" y="1999095"/>
              <a:ext cx="248227" cy="2193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BB99EC3-AA67-4312-8912-516DFCCC8331}"/>
                </a:ext>
              </a:extLst>
            </p:cNvPr>
            <p:cNvSpPr/>
            <p:nvPr/>
          </p:nvSpPr>
          <p:spPr>
            <a:xfrm>
              <a:off x="7480300" y="2530186"/>
              <a:ext cx="248227" cy="2193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75552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0" y="975278"/>
            <a:ext cx="3011667" cy="3445524"/>
          </a:xfrm>
        </p:spPr>
        <p:txBody>
          <a:bodyPr vert="horz" lIns="91440" tIns="45720" rIns="91440" bIns="45720" rtlCol="0" anchor="t">
            <a:noAutofit/>
          </a:bodyPr>
          <a:lstStyle/>
          <a:p>
            <a:r>
              <a:rPr lang="en-US">
                <a:cs typeface="Arial"/>
              </a:rPr>
              <a:t>The first 3 steps in the Data Prep super node involve variable selection, variable transformations based on missing value substitution and outlier treatment </a:t>
            </a:r>
            <a:endParaRPr lang="en-US"/>
          </a:p>
          <a:p>
            <a:r>
              <a:rPr lang="en-US">
                <a:cs typeface="Arial"/>
              </a:rPr>
              <a:t>All these transformations are based on the criteria set in the </a:t>
            </a:r>
            <a:r>
              <a:rPr lang="en-US" err="1">
                <a:cs typeface="Arial"/>
              </a:rPr>
              <a:t>AutoML</a:t>
            </a:r>
            <a:r>
              <a:rPr lang="en-US">
                <a:cs typeface="Arial"/>
              </a:rPr>
              <a:t> node </a:t>
            </a:r>
            <a:endParaRPr lang="en-US"/>
          </a:p>
          <a:p>
            <a:r>
              <a:rPr lang="en-US"/>
              <a:t>Steps 4 and 5 involve partitioning the dataset into 60%-40% splits and 70%-30% splits</a:t>
            </a:r>
          </a:p>
          <a:p>
            <a:endParaRPr lang="en-US"/>
          </a:p>
          <a:p>
            <a:endParaRPr lang="en-US"/>
          </a:p>
          <a:p>
            <a:pPr marL="0" indent="0">
              <a:buNone/>
            </a:pPr>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latin typeface="Arial"/>
                <a:cs typeface="Arial"/>
              </a:rPr>
              <a:t>Data Prep Super node</a:t>
            </a:r>
            <a:endParaRPr lang="en-CA" err="1"/>
          </a:p>
        </p:txBody>
      </p:sp>
      <p:grpSp>
        <p:nvGrpSpPr>
          <p:cNvPr id="4" name="Group 3">
            <a:extLst>
              <a:ext uri="{FF2B5EF4-FFF2-40B4-BE49-F238E27FC236}">
                <a16:creationId xmlns:a16="http://schemas.microsoft.com/office/drawing/2014/main" id="{93D0E07C-28C2-4543-86AA-A66D010F4388}"/>
              </a:ext>
            </a:extLst>
          </p:cNvPr>
          <p:cNvGrpSpPr/>
          <p:nvPr/>
        </p:nvGrpSpPr>
        <p:grpSpPr>
          <a:xfrm>
            <a:off x="3800765" y="844603"/>
            <a:ext cx="5081153" cy="3353486"/>
            <a:chOff x="3800765" y="844603"/>
            <a:chExt cx="5081153" cy="3353486"/>
          </a:xfrm>
        </p:grpSpPr>
        <p:pic>
          <p:nvPicPr>
            <p:cNvPr id="2" name="Picture 3">
              <a:extLst>
                <a:ext uri="{FF2B5EF4-FFF2-40B4-BE49-F238E27FC236}">
                  <a16:creationId xmlns:a16="http://schemas.microsoft.com/office/drawing/2014/main" id="{EC559877-7AC2-41BB-839B-9DCC89298E83}"/>
                </a:ext>
              </a:extLst>
            </p:cNvPr>
            <p:cNvPicPr>
              <a:picLocks noChangeAspect="1"/>
            </p:cNvPicPr>
            <p:nvPr/>
          </p:nvPicPr>
          <p:blipFill>
            <a:blip r:embed="rId4"/>
            <a:stretch>
              <a:fillRect/>
            </a:stretch>
          </p:blipFill>
          <p:spPr>
            <a:xfrm>
              <a:off x="3800765" y="922318"/>
              <a:ext cx="5081153" cy="3275771"/>
            </a:xfrm>
            <a:prstGeom prst="rect">
              <a:avLst/>
            </a:prstGeom>
          </p:spPr>
        </p:pic>
        <p:sp>
          <p:nvSpPr>
            <p:cNvPr id="14" name="Rectangle 13">
              <a:extLst>
                <a:ext uri="{FF2B5EF4-FFF2-40B4-BE49-F238E27FC236}">
                  <a16:creationId xmlns:a16="http://schemas.microsoft.com/office/drawing/2014/main" id="{80DCEE3A-01E0-41A7-A47E-CD26BFD4364E}"/>
                </a:ext>
              </a:extLst>
            </p:cNvPr>
            <p:cNvSpPr/>
            <p:nvPr/>
          </p:nvSpPr>
          <p:spPr>
            <a:xfrm rot="10800000" flipV="1">
              <a:off x="5534569" y="1121246"/>
              <a:ext cx="299028" cy="304512"/>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rgbClr val="FF0000"/>
                  </a:solidFill>
                </a:rPr>
                <a:t>1</a:t>
              </a:r>
            </a:p>
          </p:txBody>
        </p:sp>
        <p:sp>
          <p:nvSpPr>
            <p:cNvPr id="16" name="Rectangle 15">
              <a:extLst>
                <a:ext uri="{FF2B5EF4-FFF2-40B4-BE49-F238E27FC236}">
                  <a16:creationId xmlns:a16="http://schemas.microsoft.com/office/drawing/2014/main" id="{DA03872F-2C35-449A-8ACE-BB8ECE1FB4C4}"/>
                </a:ext>
              </a:extLst>
            </p:cNvPr>
            <p:cNvSpPr/>
            <p:nvPr/>
          </p:nvSpPr>
          <p:spPr>
            <a:xfrm rot="10800000" flipV="1">
              <a:off x="6676321" y="846623"/>
              <a:ext cx="304800" cy="292966"/>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rgbClr val="FF0000"/>
                  </a:solidFill>
                </a:rPr>
                <a:t>2</a:t>
              </a:r>
            </a:p>
          </p:txBody>
        </p:sp>
        <p:sp>
          <p:nvSpPr>
            <p:cNvPr id="17" name="Rectangle 16">
              <a:extLst>
                <a:ext uri="{FF2B5EF4-FFF2-40B4-BE49-F238E27FC236}">
                  <a16:creationId xmlns:a16="http://schemas.microsoft.com/office/drawing/2014/main" id="{DD2248D8-AAA3-41B8-8A88-B314AE34E15F}"/>
                </a:ext>
              </a:extLst>
            </p:cNvPr>
            <p:cNvSpPr/>
            <p:nvPr/>
          </p:nvSpPr>
          <p:spPr>
            <a:xfrm rot="10800000" flipV="1">
              <a:off x="7841084" y="844603"/>
              <a:ext cx="299028" cy="292966"/>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rgbClr val="FF0000"/>
                  </a:solidFill>
                </a:rPr>
                <a:t>3</a:t>
              </a:r>
            </a:p>
          </p:txBody>
        </p:sp>
        <p:sp>
          <p:nvSpPr>
            <p:cNvPr id="18" name="Rectangle 17">
              <a:extLst>
                <a:ext uri="{FF2B5EF4-FFF2-40B4-BE49-F238E27FC236}">
                  <a16:creationId xmlns:a16="http://schemas.microsoft.com/office/drawing/2014/main" id="{F783C137-1084-4C97-B44C-84A15E28391F}"/>
                </a:ext>
              </a:extLst>
            </p:cNvPr>
            <p:cNvSpPr/>
            <p:nvPr/>
          </p:nvSpPr>
          <p:spPr>
            <a:xfrm rot="10800000" flipV="1">
              <a:off x="5541497" y="2526133"/>
              <a:ext cx="299027" cy="287193"/>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rgbClr val="FF0000"/>
                  </a:solidFill>
                </a:rPr>
                <a:t>4</a:t>
              </a:r>
            </a:p>
          </p:txBody>
        </p:sp>
        <p:sp>
          <p:nvSpPr>
            <p:cNvPr id="19" name="Rectangle 18">
              <a:extLst>
                <a:ext uri="{FF2B5EF4-FFF2-40B4-BE49-F238E27FC236}">
                  <a16:creationId xmlns:a16="http://schemas.microsoft.com/office/drawing/2014/main" id="{2B10209E-AECB-4280-A884-2F4D13D762C4}"/>
                </a:ext>
              </a:extLst>
            </p:cNvPr>
            <p:cNvSpPr/>
            <p:nvPr/>
          </p:nvSpPr>
          <p:spPr>
            <a:xfrm rot="10800000" flipV="1">
              <a:off x="7229041" y="2540118"/>
              <a:ext cx="279402" cy="281720"/>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rgbClr val="FF0000"/>
                  </a:solidFill>
                </a:rPr>
                <a:t>5</a:t>
              </a:r>
            </a:p>
          </p:txBody>
        </p:sp>
      </p:grpSp>
    </p:spTree>
    <p:custDataLst>
      <p:tags r:id="rId1"/>
    </p:custDataLst>
    <p:extLst>
      <p:ext uri="{BB962C8B-B14F-4D97-AF65-F5344CB8AC3E}">
        <p14:creationId xmlns:p14="http://schemas.microsoft.com/office/powerpoint/2010/main" val="263452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0" y="975278"/>
            <a:ext cx="4687701" cy="3445524"/>
          </a:xfrm>
        </p:spPr>
        <p:txBody>
          <a:bodyPr vert="horz" lIns="91440" tIns="45720" rIns="91440" bIns="45720" rtlCol="0" anchor="t">
            <a:noAutofit/>
          </a:bodyPr>
          <a:lstStyle/>
          <a:p>
            <a:r>
              <a:rPr lang="en-US">
                <a:cs typeface="Arial"/>
              </a:rPr>
              <a:t>The next super node is the Modelling super node</a:t>
            </a:r>
            <a:endParaRPr lang="en-US"/>
          </a:p>
          <a:p>
            <a:r>
              <a:rPr lang="en-US">
                <a:cs typeface="Arial"/>
              </a:rPr>
              <a:t>Contains the development of all the models that were selected in the </a:t>
            </a:r>
            <a:r>
              <a:rPr lang="en-US" err="1">
                <a:cs typeface="Arial"/>
              </a:rPr>
              <a:t>AutoML</a:t>
            </a:r>
            <a:r>
              <a:rPr lang="en-US">
                <a:cs typeface="Arial"/>
              </a:rPr>
              <a:t> node </a:t>
            </a:r>
            <a:endParaRPr lang="en-US"/>
          </a:p>
          <a:p>
            <a:r>
              <a:rPr lang="en-US">
                <a:cs typeface="Arial"/>
              </a:rPr>
              <a:t>The models that can be developed </a:t>
            </a:r>
          </a:p>
          <a:p>
            <a:pPr marL="0" indent="0">
              <a:buNone/>
            </a:pPr>
            <a:r>
              <a:rPr lang="en-US">
                <a:cs typeface="Arial"/>
              </a:rPr>
              <a:t>are:</a:t>
            </a:r>
            <a:endParaRPr lang="en-US"/>
          </a:p>
          <a:p>
            <a:pPr lvl="1">
              <a:spcAft>
                <a:spcPts val="300"/>
              </a:spcAft>
            </a:pPr>
            <a:r>
              <a:rPr lang="en-US"/>
              <a:t>Decision tree </a:t>
            </a:r>
          </a:p>
          <a:p>
            <a:pPr lvl="1">
              <a:spcAft>
                <a:spcPts val="300"/>
              </a:spcAft>
            </a:pPr>
            <a:r>
              <a:rPr lang="en-US"/>
              <a:t>Bagging </a:t>
            </a:r>
          </a:p>
          <a:p>
            <a:pPr lvl="1">
              <a:spcAft>
                <a:spcPts val="300"/>
              </a:spcAft>
            </a:pPr>
            <a:r>
              <a:rPr lang="en-US"/>
              <a:t>Boosting </a:t>
            </a:r>
          </a:p>
          <a:p>
            <a:pPr lvl="1">
              <a:spcAft>
                <a:spcPts val="300"/>
              </a:spcAft>
            </a:pPr>
            <a:r>
              <a:rPr lang="en-US"/>
              <a:t>Deep Learning </a:t>
            </a:r>
          </a:p>
          <a:p>
            <a:pPr lvl="1">
              <a:spcAft>
                <a:spcPts val="300"/>
              </a:spcAft>
            </a:pPr>
            <a:r>
              <a:rPr lang="en-US"/>
              <a:t>Regression </a:t>
            </a:r>
          </a:p>
          <a:p>
            <a:pPr lvl="1">
              <a:spcAft>
                <a:spcPts val="300"/>
              </a:spcAft>
            </a:pPr>
            <a:r>
              <a:rPr lang="en-US"/>
              <a:t>Random Forest </a:t>
            </a:r>
          </a:p>
          <a:p>
            <a:pPr lvl="1">
              <a:spcAft>
                <a:spcPts val="300"/>
              </a:spcAft>
            </a:pPr>
            <a:r>
              <a:rPr lang="en-US"/>
              <a:t>Regularization</a:t>
            </a:r>
          </a:p>
          <a:p>
            <a:pPr marL="228600" lvl="1" indent="0">
              <a:spcAft>
                <a:spcPts val="300"/>
              </a:spcAft>
              <a:buNone/>
            </a:pPr>
            <a:endParaRPr lang="en-US">
              <a:cs typeface="Arial"/>
            </a:endParaRPr>
          </a:p>
          <a:p>
            <a:r>
              <a:rPr lang="en-US">
                <a:cs typeface="Arial"/>
              </a:rPr>
              <a:t>The models are each validated on the validation partition</a:t>
            </a:r>
            <a:endParaRPr lang="en-US"/>
          </a:p>
          <a:p>
            <a:endParaRPr lang="en-US"/>
          </a:p>
          <a:p>
            <a:pPr marL="0" indent="0">
              <a:buNone/>
            </a:pPr>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latin typeface="Arial"/>
                <a:cs typeface="Arial"/>
              </a:rPr>
              <a:t>Modelling Super node</a:t>
            </a:r>
            <a:endParaRPr lang="en-CA" err="1"/>
          </a:p>
        </p:txBody>
      </p:sp>
      <p:grpSp>
        <p:nvGrpSpPr>
          <p:cNvPr id="14" name="Group 13">
            <a:extLst>
              <a:ext uri="{FF2B5EF4-FFF2-40B4-BE49-F238E27FC236}">
                <a16:creationId xmlns:a16="http://schemas.microsoft.com/office/drawing/2014/main" id="{2E023A2D-1137-47F0-886A-FA8F653FD5B4}"/>
              </a:ext>
            </a:extLst>
          </p:cNvPr>
          <p:cNvGrpSpPr/>
          <p:nvPr/>
        </p:nvGrpSpPr>
        <p:grpSpPr>
          <a:xfrm>
            <a:off x="4716140" y="606813"/>
            <a:ext cx="3960033" cy="4400744"/>
            <a:chOff x="4716140" y="606813"/>
            <a:chExt cx="3960033" cy="4400744"/>
          </a:xfrm>
        </p:grpSpPr>
        <p:pic>
          <p:nvPicPr>
            <p:cNvPr id="4" name="Picture 3" descr="A map of a building&#10;&#10;Description automatically generated">
              <a:extLst>
                <a:ext uri="{FF2B5EF4-FFF2-40B4-BE49-F238E27FC236}">
                  <a16:creationId xmlns:a16="http://schemas.microsoft.com/office/drawing/2014/main" id="{72EC63D5-7B8E-4B9C-993E-E2BF2910F169}"/>
                </a:ext>
              </a:extLst>
            </p:cNvPr>
            <p:cNvPicPr>
              <a:picLocks noChangeAspect="1"/>
            </p:cNvPicPr>
            <p:nvPr/>
          </p:nvPicPr>
          <p:blipFill>
            <a:blip r:embed="rId4"/>
            <a:stretch>
              <a:fillRect/>
            </a:stretch>
          </p:blipFill>
          <p:spPr>
            <a:xfrm>
              <a:off x="5522208" y="606813"/>
              <a:ext cx="3153965" cy="4158167"/>
            </a:xfrm>
            <a:prstGeom prst="rect">
              <a:avLst/>
            </a:prstGeom>
          </p:spPr>
        </p:pic>
        <p:sp>
          <p:nvSpPr>
            <p:cNvPr id="15" name="Speech Bubble: Rectangle 14">
              <a:extLst>
                <a:ext uri="{FF2B5EF4-FFF2-40B4-BE49-F238E27FC236}">
                  <a16:creationId xmlns:a16="http://schemas.microsoft.com/office/drawing/2014/main" id="{F216D5BB-5E93-4145-B9D0-E984F2219C2A}"/>
                </a:ext>
              </a:extLst>
            </p:cNvPr>
            <p:cNvSpPr/>
            <p:nvPr/>
          </p:nvSpPr>
          <p:spPr>
            <a:xfrm>
              <a:off x="4716140" y="4700315"/>
              <a:ext cx="855250" cy="307242"/>
            </a:xfrm>
            <a:prstGeom prst="wedgeRectCallout">
              <a:avLst>
                <a:gd name="adj1" fmla="val 98309"/>
                <a:gd name="adj2" fmla="val -79817"/>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Models</a:t>
              </a:r>
            </a:p>
          </p:txBody>
        </p:sp>
        <p:sp>
          <p:nvSpPr>
            <p:cNvPr id="8" name="Rectangle: Rounded Corners 7">
              <a:extLst>
                <a:ext uri="{FF2B5EF4-FFF2-40B4-BE49-F238E27FC236}">
                  <a16:creationId xmlns:a16="http://schemas.microsoft.com/office/drawing/2014/main" id="{3C70769A-6810-4376-B5D8-D0BFE228C2EC}"/>
                </a:ext>
              </a:extLst>
            </p:cNvPr>
            <p:cNvSpPr/>
            <p:nvPr/>
          </p:nvSpPr>
          <p:spPr>
            <a:xfrm>
              <a:off x="5598391" y="1571914"/>
              <a:ext cx="819727" cy="3001817"/>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3" descr="A screenshot of a cell phone&#10;&#10;Description automatically generated">
            <a:extLst>
              <a:ext uri="{FF2B5EF4-FFF2-40B4-BE49-F238E27FC236}">
                <a16:creationId xmlns:a16="http://schemas.microsoft.com/office/drawing/2014/main" id="{A855CBD9-9702-4B11-8A3A-A803CC4641C7}"/>
              </a:ext>
            </a:extLst>
          </p:cNvPr>
          <p:cNvPicPr>
            <a:picLocks noChangeAspect="1"/>
          </p:cNvPicPr>
          <p:nvPr/>
        </p:nvPicPr>
        <p:blipFill>
          <a:blip r:embed="rId5"/>
          <a:stretch>
            <a:fillRect/>
          </a:stretch>
        </p:blipFill>
        <p:spPr>
          <a:xfrm>
            <a:off x="3748841" y="1691986"/>
            <a:ext cx="1646317" cy="2660073"/>
          </a:xfrm>
          <a:prstGeom prst="rect">
            <a:avLst/>
          </a:prstGeom>
        </p:spPr>
      </p:pic>
    </p:spTree>
    <p:custDataLst>
      <p:tags r:id="rId1"/>
    </p:custDataLst>
    <p:extLst>
      <p:ext uri="{BB962C8B-B14F-4D97-AF65-F5344CB8AC3E}">
        <p14:creationId xmlns:p14="http://schemas.microsoft.com/office/powerpoint/2010/main" val="222826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D4E6-5D10-449E-94A8-87F4D05F039E}"/>
              </a:ext>
            </a:extLst>
          </p:cNvPr>
          <p:cNvSpPr>
            <a:spLocks noGrp="1"/>
          </p:cNvSpPr>
          <p:nvPr>
            <p:ph type="ctrTitle"/>
          </p:nvPr>
        </p:nvSpPr>
        <p:spPr/>
        <p:txBody>
          <a:bodyPr/>
          <a:lstStyle/>
          <a:p>
            <a:r>
              <a:rPr lang="en-CA"/>
              <a:t>CHAPTER 1: Course Introductions</a:t>
            </a:r>
          </a:p>
        </p:txBody>
      </p:sp>
    </p:spTree>
    <p:custDataLst>
      <p:tags r:id="rId1"/>
    </p:custDataLst>
    <p:extLst>
      <p:ext uri="{BB962C8B-B14F-4D97-AF65-F5344CB8AC3E}">
        <p14:creationId xmlns:p14="http://schemas.microsoft.com/office/powerpoint/2010/main" val="248853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2F47A0A5-BFB8-4DF6-9D1E-230FBBDB301F}"/>
              </a:ext>
            </a:extLst>
          </p:cNvPr>
          <p:cNvSpPr>
            <a:spLocks noGrp="1"/>
          </p:cNvSpPr>
          <p:nvPr>
            <p:ph type="body" sz="quarter" idx="11"/>
          </p:nvPr>
        </p:nvSpPr>
        <p:spPr/>
        <p:txBody>
          <a:bodyPr/>
          <a:lstStyle/>
          <a:p>
            <a:r>
              <a:rPr lang="en-CA"/>
              <a:t>Cardinality</a:t>
            </a:r>
          </a:p>
          <a:p>
            <a:pPr marL="628642" lvl="1" indent="-285750"/>
            <a:r>
              <a:rPr lang="en-CA">
                <a:latin typeface="+mn-lt"/>
              </a:rPr>
              <a:t>How many different values of that variable there are</a:t>
            </a:r>
          </a:p>
          <a:p>
            <a:r>
              <a:rPr lang="en-CA"/>
              <a:t>Unique Count</a:t>
            </a:r>
          </a:p>
          <a:p>
            <a:pPr marL="628642" lvl="1" indent="-285750"/>
            <a:r>
              <a:rPr lang="en-CA">
                <a:latin typeface="+mn-lt"/>
              </a:rPr>
              <a:t>How many different values appear in the dataset exactly once</a:t>
            </a:r>
          </a:p>
          <a:p>
            <a:pPr marL="628642" lvl="1" indent="-285750"/>
            <a:r>
              <a:rPr lang="en-CA">
                <a:latin typeface="+mn-lt"/>
              </a:rPr>
              <a:t>Not to be confused with cardinality</a:t>
            </a:r>
          </a:p>
          <a:p>
            <a:r>
              <a:rPr lang="en-CA"/>
              <a:t>Number of Missing Values, Percent of Missing Values</a:t>
            </a:r>
          </a:p>
          <a:p>
            <a:pPr marL="628642" lvl="1" indent="-285750"/>
            <a:r>
              <a:rPr lang="en-CA">
                <a:latin typeface="+mn-lt"/>
              </a:rPr>
              <a:t>This is always important to check – so important it got 2 different columns</a:t>
            </a:r>
          </a:p>
          <a:p>
            <a:r>
              <a:rPr lang="en-CA"/>
              <a:t>Min, Max</a:t>
            </a:r>
          </a:p>
          <a:p>
            <a:r>
              <a:rPr lang="en-CA"/>
              <a:t>Mean, Standard Deviation</a:t>
            </a:r>
          </a:p>
          <a:p>
            <a:pPr marL="0" indent="0">
              <a:buClrTx/>
              <a:buNone/>
            </a:pPr>
            <a:endParaRPr lang="en-CA"/>
          </a:p>
          <a:p>
            <a:endParaRPr lang="en-CA"/>
          </a:p>
        </p:txBody>
      </p:sp>
      <p:sp>
        <p:nvSpPr>
          <p:cNvPr id="2" name="Title 1">
            <a:extLst>
              <a:ext uri="{FF2B5EF4-FFF2-40B4-BE49-F238E27FC236}">
                <a16:creationId xmlns:a16="http://schemas.microsoft.com/office/drawing/2014/main" id="{612DE620-2366-41AD-B32B-8BF18501C934}"/>
              </a:ext>
            </a:extLst>
          </p:cNvPr>
          <p:cNvSpPr>
            <a:spLocks noGrp="1"/>
          </p:cNvSpPr>
          <p:nvPr>
            <p:ph type="title"/>
          </p:nvPr>
        </p:nvSpPr>
        <p:spPr/>
        <p:txBody>
          <a:bodyPr/>
          <a:lstStyle/>
          <a:p>
            <a:r>
              <a:rPr lang="en-CA"/>
              <a:t>Default Univariate Statistics in Overview Report </a:t>
            </a:r>
          </a:p>
        </p:txBody>
      </p:sp>
    </p:spTree>
    <p:custDataLst>
      <p:tags r:id="rId1"/>
    </p:custDataLst>
    <p:extLst>
      <p:ext uri="{BB962C8B-B14F-4D97-AF65-F5344CB8AC3E}">
        <p14:creationId xmlns:p14="http://schemas.microsoft.com/office/powerpoint/2010/main" val="275944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0" y="921490"/>
            <a:ext cx="5246184" cy="1482797"/>
          </a:xfrm>
        </p:spPr>
        <p:txBody>
          <a:bodyPr vert="horz" lIns="91440" tIns="45720" rIns="91440" bIns="45720" rtlCol="0" anchor="t">
            <a:noAutofit/>
          </a:bodyPr>
          <a:lstStyle/>
          <a:p>
            <a:r>
              <a:rPr lang="en-US">
                <a:cs typeface="Arial"/>
              </a:rPr>
              <a:t>The next step in the Modelling super node is to analyze all the models using the </a:t>
            </a:r>
            <a:r>
              <a:rPr lang="en-US" b="1">
                <a:cs typeface="Arial"/>
              </a:rPr>
              <a:t>Model Analyzer</a:t>
            </a:r>
            <a:r>
              <a:rPr lang="en-US">
                <a:cs typeface="Arial"/>
              </a:rPr>
              <a:t> node and select the best performing model using the </a:t>
            </a:r>
            <a:r>
              <a:rPr lang="en-US" b="1">
                <a:cs typeface="Arial"/>
              </a:rPr>
              <a:t>Model Selector</a:t>
            </a:r>
            <a:r>
              <a:rPr lang="en-US">
                <a:cs typeface="Arial"/>
              </a:rPr>
              <a:t> node </a:t>
            </a:r>
            <a:endParaRPr lang="en-US"/>
          </a:p>
          <a:p>
            <a:r>
              <a:rPr lang="en-US">
                <a:cs typeface="Arial"/>
              </a:rPr>
              <a:t>The output from the Model Selector is the best model </a:t>
            </a:r>
            <a:r>
              <a:rPr lang="en-US" err="1">
                <a:cs typeface="Arial"/>
              </a:rPr>
              <a:t>containig</a:t>
            </a:r>
            <a:r>
              <a:rPr lang="en-US">
                <a:cs typeface="Arial"/>
              </a:rPr>
              <a:t> a </a:t>
            </a:r>
            <a:r>
              <a:rPr lang="en-US" b="1">
                <a:cs typeface="Arial"/>
              </a:rPr>
              <a:t>Model Selector Report </a:t>
            </a:r>
            <a:r>
              <a:rPr lang="en-US">
                <a:cs typeface="Arial"/>
              </a:rPr>
              <a:t>that displays the </a:t>
            </a:r>
            <a:r>
              <a:rPr lang="en-US" b="1">
                <a:cs typeface="Arial"/>
              </a:rPr>
              <a:t>AUC</a:t>
            </a:r>
            <a:r>
              <a:rPr lang="en-US">
                <a:cs typeface="Arial"/>
              </a:rPr>
              <a:t> values of the different models in descending order  </a:t>
            </a:r>
            <a:endParaRPr lang="en-US"/>
          </a:p>
          <a:p>
            <a:pPr marL="0" indent="0">
              <a:buNone/>
            </a:pPr>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err="1">
                <a:latin typeface="Arial"/>
                <a:cs typeface="Arial"/>
              </a:rPr>
              <a:t>AutoML</a:t>
            </a:r>
            <a:r>
              <a:rPr lang="en-CA">
                <a:latin typeface="Arial"/>
                <a:cs typeface="Arial"/>
              </a:rPr>
              <a:t> Results</a:t>
            </a:r>
          </a:p>
        </p:txBody>
      </p:sp>
      <p:grpSp>
        <p:nvGrpSpPr>
          <p:cNvPr id="13" name="Group 12">
            <a:extLst>
              <a:ext uri="{FF2B5EF4-FFF2-40B4-BE49-F238E27FC236}">
                <a16:creationId xmlns:a16="http://schemas.microsoft.com/office/drawing/2014/main" id="{08EEC373-FC1C-4A82-9B61-724A326414E0}"/>
              </a:ext>
            </a:extLst>
          </p:cNvPr>
          <p:cNvGrpSpPr/>
          <p:nvPr/>
        </p:nvGrpSpPr>
        <p:grpSpPr>
          <a:xfrm>
            <a:off x="5699991" y="464838"/>
            <a:ext cx="3441242" cy="4242684"/>
            <a:chOff x="5699991" y="464838"/>
            <a:chExt cx="3441242" cy="4242684"/>
          </a:xfrm>
        </p:grpSpPr>
        <p:pic>
          <p:nvPicPr>
            <p:cNvPr id="8" name="Picture 8" descr="A map of a building&#10;&#10;Description automatically generated">
              <a:extLst>
                <a:ext uri="{FF2B5EF4-FFF2-40B4-BE49-F238E27FC236}">
                  <a16:creationId xmlns:a16="http://schemas.microsoft.com/office/drawing/2014/main" id="{93493001-2032-45AC-883D-2C423015B066}"/>
                </a:ext>
              </a:extLst>
            </p:cNvPr>
            <p:cNvPicPr>
              <a:picLocks noChangeAspect="1"/>
            </p:cNvPicPr>
            <p:nvPr/>
          </p:nvPicPr>
          <p:blipFill>
            <a:blip r:embed="rId4"/>
            <a:stretch>
              <a:fillRect/>
            </a:stretch>
          </p:blipFill>
          <p:spPr>
            <a:xfrm>
              <a:off x="5699991" y="464838"/>
              <a:ext cx="3193472" cy="4242684"/>
            </a:xfrm>
            <a:prstGeom prst="rect">
              <a:avLst/>
            </a:prstGeom>
          </p:spPr>
        </p:pic>
        <p:sp>
          <p:nvSpPr>
            <p:cNvPr id="7" name="Rectangle: Rounded Corners 6">
              <a:extLst>
                <a:ext uri="{FF2B5EF4-FFF2-40B4-BE49-F238E27FC236}">
                  <a16:creationId xmlns:a16="http://schemas.microsoft.com/office/drawing/2014/main" id="{C5D40A5F-8551-4800-9E5E-57CE2E18EE39}"/>
                </a:ext>
              </a:extLst>
            </p:cNvPr>
            <p:cNvSpPr/>
            <p:nvPr/>
          </p:nvSpPr>
          <p:spPr>
            <a:xfrm>
              <a:off x="8051800" y="2397414"/>
              <a:ext cx="427182" cy="346363"/>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1B8BFEB-4A9C-40FF-9CD3-88B6BCB005DC}"/>
                </a:ext>
              </a:extLst>
            </p:cNvPr>
            <p:cNvSpPr/>
            <p:nvPr/>
          </p:nvSpPr>
          <p:spPr>
            <a:xfrm>
              <a:off x="8051800" y="1491095"/>
              <a:ext cx="427182" cy="346363"/>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14">
              <a:extLst>
                <a:ext uri="{FF2B5EF4-FFF2-40B4-BE49-F238E27FC236}">
                  <a16:creationId xmlns:a16="http://schemas.microsoft.com/office/drawing/2014/main" id="{F216D5BB-5E93-4145-B9D0-E984F2219C2A}"/>
                </a:ext>
              </a:extLst>
            </p:cNvPr>
            <p:cNvSpPr/>
            <p:nvPr/>
          </p:nvSpPr>
          <p:spPr>
            <a:xfrm>
              <a:off x="7640340" y="1017511"/>
              <a:ext cx="1500893" cy="401382"/>
            </a:xfrm>
            <a:prstGeom prst="wedgeRectCallout">
              <a:avLst>
                <a:gd name="adj1" fmla="val -29533"/>
                <a:gd name="adj2" fmla="val 7045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CA" sz="1200">
                  <a:solidFill>
                    <a:schemeClr val="tx1"/>
                  </a:solidFill>
                </a:rPr>
                <a:t>Model Analyzer and Model Selector</a:t>
              </a:r>
              <a:endParaRPr lang="en-US"/>
            </a:p>
          </p:txBody>
        </p:sp>
      </p:grpSp>
      <p:pic>
        <p:nvPicPr>
          <p:cNvPr id="12" name="Picture 12" descr="A screenshot of a cell phone&#10;&#10;Description automatically generated">
            <a:extLst>
              <a:ext uri="{FF2B5EF4-FFF2-40B4-BE49-F238E27FC236}">
                <a16:creationId xmlns:a16="http://schemas.microsoft.com/office/drawing/2014/main" id="{9185B900-E098-44E8-A20F-7709BD45607D}"/>
              </a:ext>
            </a:extLst>
          </p:cNvPr>
          <p:cNvPicPr>
            <a:picLocks noChangeAspect="1"/>
          </p:cNvPicPr>
          <p:nvPr/>
        </p:nvPicPr>
        <p:blipFill>
          <a:blip r:embed="rId5"/>
          <a:stretch>
            <a:fillRect/>
          </a:stretch>
        </p:blipFill>
        <p:spPr>
          <a:xfrm>
            <a:off x="2877127" y="2582348"/>
            <a:ext cx="2743200" cy="2091622"/>
          </a:xfrm>
          <a:prstGeom prst="rect">
            <a:avLst/>
          </a:prstGeom>
          <a:ln>
            <a:solidFill>
              <a:schemeClr val="tx1">
                <a:lumMod val="50000"/>
                <a:lumOff val="50000"/>
              </a:schemeClr>
            </a:solidFill>
          </a:ln>
        </p:spPr>
      </p:pic>
      <p:sp>
        <p:nvSpPr>
          <p:cNvPr id="16" name="Text Placeholder 5">
            <a:extLst>
              <a:ext uri="{FF2B5EF4-FFF2-40B4-BE49-F238E27FC236}">
                <a16:creationId xmlns:a16="http://schemas.microsoft.com/office/drawing/2014/main" id="{0D1F1E31-FB54-439A-9F80-5FC5F297E877}"/>
              </a:ext>
            </a:extLst>
          </p:cNvPr>
          <p:cNvSpPr txBox="1">
            <a:spLocks/>
          </p:cNvSpPr>
          <p:nvPr/>
        </p:nvSpPr>
        <p:spPr>
          <a:xfrm>
            <a:off x="459510" y="2617042"/>
            <a:ext cx="2354047" cy="1482797"/>
          </a:xfrm>
          <a:prstGeom prst="rect">
            <a:avLst/>
          </a:prstGeom>
        </p:spPr>
        <p:txBody>
          <a:bodyPr vert="horz" lIns="91440" tIns="45720" rIns="91440" bIns="45720" rtlCol="0" anchor="t">
            <a:noAutofit/>
          </a:bodyPr>
          <a:lstStyle>
            <a:lvl1pPr marL="285750" indent="-28575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ea typeface="+mn-lt"/>
                <a:cs typeface="+mn-lt"/>
              </a:rPr>
              <a:t>Different model results can be viewed by opening each models in the super node</a:t>
            </a:r>
            <a:endParaRPr lang="en-US">
              <a:ea typeface="+mn-lt"/>
            </a:endParaRPr>
          </a:p>
          <a:p>
            <a:r>
              <a:rPr lang="en-US">
                <a:ea typeface="+mn-lt"/>
                <a:cs typeface="+mn-lt"/>
              </a:rPr>
              <a:t>Model comparison charts are available in the Model Analyzer node</a:t>
            </a:r>
            <a:endParaRPr lang="en-US"/>
          </a:p>
          <a:p>
            <a:endParaRPr lang="en-US"/>
          </a:p>
        </p:txBody>
      </p:sp>
    </p:spTree>
    <p:custDataLst>
      <p:tags r:id="rId1"/>
    </p:custDataLst>
    <p:extLst>
      <p:ext uri="{BB962C8B-B14F-4D97-AF65-F5344CB8AC3E}">
        <p14:creationId xmlns:p14="http://schemas.microsoft.com/office/powerpoint/2010/main" val="75089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199" y="975278"/>
            <a:ext cx="2684998" cy="3445524"/>
          </a:xfrm>
        </p:spPr>
        <p:txBody>
          <a:bodyPr vert="horz" lIns="91440" tIns="45720" rIns="91440" bIns="45720" rtlCol="0" anchor="t">
            <a:noAutofit/>
          </a:bodyPr>
          <a:lstStyle/>
          <a:p>
            <a:r>
              <a:rPr lang="en-US">
                <a:cs typeface="Arial"/>
              </a:rPr>
              <a:t>The best model result can also be accessed from the </a:t>
            </a:r>
            <a:r>
              <a:rPr lang="en-US" err="1">
                <a:cs typeface="Arial"/>
              </a:rPr>
              <a:t>the</a:t>
            </a:r>
            <a:r>
              <a:rPr lang="en-US">
                <a:cs typeface="Arial"/>
              </a:rPr>
              <a:t> Results tab</a:t>
            </a:r>
            <a:endParaRPr lang="en-US"/>
          </a:p>
          <a:p>
            <a:r>
              <a:rPr lang="en-US">
                <a:cs typeface="Arial"/>
              </a:rPr>
              <a:t>It is a summary of the model parameters, entropy explained and the number of records that are correctly predicted</a:t>
            </a:r>
            <a:endParaRPr lang="en-US"/>
          </a:p>
          <a:p>
            <a:r>
              <a:rPr lang="en-US" err="1">
                <a:cs typeface="Arial"/>
              </a:rPr>
              <a:t>Aditional</a:t>
            </a:r>
            <a:r>
              <a:rPr lang="en-US">
                <a:cs typeface="Arial"/>
              </a:rPr>
              <a:t> information about the model results and statistics can be accessed by using the "Output to View" </a:t>
            </a:r>
            <a:r>
              <a:rPr lang="en-US" err="1">
                <a:cs typeface="Arial"/>
              </a:rPr>
              <a:t>dopdown</a:t>
            </a:r>
            <a:endParaRPr lang="en-US" err="1"/>
          </a:p>
          <a:p>
            <a:pPr marL="0" indent="0">
              <a:buNone/>
            </a:pPr>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err="1">
                <a:latin typeface="Arial"/>
                <a:cs typeface="Arial"/>
              </a:rPr>
              <a:t>AutoML</a:t>
            </a:r>
            <a:r>
              <a:rPr lang="en-CA">
                <a:latin typeface="Arial"/>
                <a:cs typeface="Arial"/>
              </a:rPr>
              <a:t> Results Tab</a:t>
            </a:r>
          </a:p>
        </p:txBody>
      </p:sp>
      <p:sp>
        <p:nvSpPr>
          <p:cNvPr id="13" name="Speech Bubble: Rectangle 12">
            <a:extLst>
              <a:ext uri="{FF2B5EF4-FFF2-40B4-BE49-F238E27FC236}">
                <a16:creationId xmlns:a16="http://schemas.microsoft.com/office/drawing/2014/main" id="{C3E17C60-1043-4DE5-83B6-636A21F3E1CC}"/>
              </a:ext>
            </a:extLst>
          </p:cNvPr>
          <p:cNvSpPr/>
          <p:nvPr/>
        </p:nvSpPr>
        <p:spPr>
          <a:xfrm>
            <a:off x="4491822" y="516291"/>
            <a:ext cx="1466830" cy="1155330"/>
          </a:xfrm>
          <a:prstGeom prst="wedgeRectCallout">
            <a:avLst>
              <a:gd name="adj1" fmla="val 58418"/>
              <a:gd name="adj2" fmla="val -2637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Deep Learning is the best performing model based on AUC metric</a:t>
            </a:r>
          </a:p>
        </p:txBody>
      </p:sp>
      <p:pic>
        <p:nvPicPr>
          <p:cNvPr id="2" name="Picture 3" descr="A screenshot of a social media post&#10;&#10;Description automatically generated">
            <a:extLst>
              <a:ext uri="{FF2B5EF4-FFF2-40B4-BE49-F238E27FC236}">
                <a16:creationId xmlns:a16="http://schemas.microsoft.com/office/drawing/2014/main" id="{E0FE5C44-BFA8-4799-8D64-135E2E0D978D}"/>
              </a:ext>
            </a:extLst>
          </p:cNvPr>
          <p:cNvPicPr>
            <a:picLocks noChangeAspect="1"/>
          </p:cNvPicPr>
          <p:nvPr/>
        </p:nvPicPr>
        <p:blipFill>
          <a:blip r:embed="rId4"/>
          <a:stretch>
            <a:fillRect/>
          </a:stretch>
        </p:blipFill>
        <p:spPr>
          <a:xfrm>
            <a:off x="6125136" y="458703"/>
            <a:ext cx="2736475" cy="2901556"/>
          </a:xfrm>
          <a:prstGeom prst="rect">
            <a:avLst/>
          </a:prstGeom>
          <a:ln>
            <a:solidFill>
              <a:schemeClr val="tx1">
                <a:lumMod val="50000"/>
                <a:lumOff val="50000"/>
              </a:schemeClr>
            </a:solidFill>
          </a:ln>
        </p:spPr>
      </p:pic>
      <p:grpSp>
        <p:nvGrpSpPr>
          <p:cNvPr id="11" name="Group 10">
            <a:extLst>
              <a:ext uri="{FF2B5EF4-FFF2-40B4-BE49-F238E27FC236}">
                <a16:creationId xmlns:a16="http://schemas.microsoft.com/office/drawing/2014/main" id="{964822CE-333C-478B-BF30-9147F1B47043}"/>
              </a:ext>
            </a:extLst>
          </p:cNvPr>
          <p:cNvGrpSpPr/>
          <p:nvPr/>
        </p:nvGrpSpPr>
        <p:grpSpPr>
          <a:xfrm>
            <a:off x="3213847" y="3036150"/>
            <a:ext cx="2743200" cy="1786823"/>
            <a:chOff x="5876365" y="2888232"/>
            <a:chExt cx="2743200" cy="1786823"/>
          </a:xfrm>
        </p:grpSpPr>
        <p:pic>
          <p:nvPicPr>
            <p:cNvPr id="4" name="Picture 6" descr="A screenshot of a social media post&#10;&#10;Description automatically generated">
              <a:extLst>
                <a:ext uri="{FF2B5EF4-FFF2-40B4-BE49-F238E27FC236}">
                  <a16:creationId xmlns:a16="http://schemas.microsoft.com/office/drawing/2014/main" id="{DC063982-9031-4B16-829C-18C1C80D9A45}"/>
                </a:ext>
              </a:extLst>
            </p:cNvPr>
            <p:cNvPicPr>
              <a:picLocks noChangeAspect="1"/>
            </p:cNvPicPr>
            <p:nvPr/>
          </p:nvPicPr>
          <p:blipFill>
            <a:blip r:embed="rId5"/>
            <a:stretch>
              <a:fillRect/>
            </a:stretch>
          </p:blipFill>
          <p:spPr>
            <a:xfrm>
              <a:off x="5876365" y="2888915"/>
              <a:ext cx="2743200" cy="1786140"/>
            </a:xfrm>
            <a:prstGeom prst="rect">
              <a:avLst/>
            </a:prstGeom>
            <a:ln>
              <a:solidFill>
                <a:schemeClr val="tx1">
                  <a:lumMod val="50000"/>
                  <a:lumOff val="50000"/>
                </a:schemeClr>
              </a:solidFill>
            </a:ln>
          </p:spPr>
        </p:pic>
        <p:sp>
          <p:nvSpPr>
            <p:cNvPr id="9" name="Rectangle: Rounded Corners 8">
              <a:extLst>
                <a:ext uri="{FF2B5EF4-FFF2-40B4-BE49-F238E27FC236}">
                  <a16:creationId xmlns:a16="http://schemas.microsoft.com/office/drawing/2014/main" id="{645B2213-61C9-4DFC-96FE-EE81E95A17D2}"/>
                </a:ext>
              </a:extLst>
            </p:cNvPr>
            <p:cNvSpPr/>
            <p:nvPr/>
          </p:nvSpPr>
          <p:spPr>
            <a:xfrm>
              <a:off x="6149041" y="2888232"/>
              <a:ext cx="696123" cy="252234"/>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14552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0" y="975278"/>
            <a:ext cx="4438878" cy="3445524"/>
          </a:xfrm>
        </p:spPr>
        <p:txBody>
          <a:bodyPr vert="horz" lIns="91440" tIns="45720" rIns="91440" bIns="45720" rtlCol="0" anchor="t">
            <a:noAutofit/>
          </a:bodyPr>
          <a:lstStyle/>
          <a:p>
            <a:r>
              <a:rPr lang="en-US">
                <a:cs typeface="Arial"/>
              </a:rPr>
              <a:t>The </a:t>
            </a:r>
            <a:r>
              <a:rPr lang="en-US" err="1">
                <a:cs typeface="Arial"/>
              </a:rPr>
              <a:t>AutoML</a:t>
            </a:r>
            <a:r>
              <a:rPr lang="en-US">
                <a:cs typeface="Arial"/>
              </a:rPr>
              <a:t> node produces an </a:t>
            </a:r>
            <a:r>
              <a:rPr lang="en-US" err="1">
                <a:cs typeface="Arial"/>
              </a:rPr>
              <a:t>AutoML</a:t>
            </a:r>
            <a:r>
              <a:rPr lang="en-US">
                <a:cs typeface="Arial"/>
              </a:rPr>
              <a:t> Report in the HTML format</a:t>
            </a:r>
          </a:p>
          <a:p>
            <a:r>
              <a:rPr lang="en-US">
                <a:cs typeface="Arial"/>
              </a:rPr>
              <a:t>Information on all </a:t>
            </a:r>
            <a:r>
              <a:rPr lang="en-US">
                <a:ea typeface="+mn-lt"/>
                <a:cs typeface="+mn-lt"/>
              </a:rPr>
              <a:t>the defined </a:t>
            </a:r>
            <a:r>
              <a:rPr lang="en-US">
                <a:cs typeface="Arial"/>
              </a:rPr>
              <a:t>settings for AutoML </a:t>
            </a:r>
            <a:endParaRPr lang="en-US"/>
          </a:p>
          <a:p>
            <a:pPr lvl="1"/>
            <a:r>
              <a:rPr lang="en-US">
                <a:latin typeface="Arial"/>
                <a:cs typeface="Arial"/>
              </a:rPr>
              <a:t>Variable selection, missing value substitution, outliers treatment, partitions and modelling</a:t>
            </a:r>
          </a:p>
          <a:p>
            <a:r>
              <a:rPr lang="en-US">
                <a:cs typeface="Arial"/>
              </a:rPr>
              <a:t>Double-click on the </a:t>
            </a:r>
            <a:r>
              <a:rPr lang="en-US" b="1" err="1">
                <a:cs typeface="Arial"/>
              </a:rPr>
              <a:t>AutoML_Report</a:t>
            </a:r>
            <a:r>
              <a:rPr lang="en-US">
                <a:cs typeface="Arial"/>
              </a:rPr>
              <a:t> node to view the report</a:t>
            </a:r>
          </a:p>
          <a:p>
            <a:r>
              <a:rPr lang="en-US">
                <a:cs typeface="Arial"/>
              </a:rPr>
              <a:t>Can be saved by selecting the command </a:t>
            </a:r>
            <a:r>
              <a:rPr lang="en-US" b="1">
                <a:cs typeface="Arial"/>
              </a:rPr>
              <a:t>Save Report As</a:t>
            </a:r>
            <a:r>
              <a:rPr lang="en-US">
                <a:cs typeface="Arial"/>
              </a:rPr>
              <a:t> from the File menu</a:t>
            </a:r>
          </a:p>
          <a:p>
            <a:pPr marL="0" indent="0">
              <a:buNone/>
            </a:pPr>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AutoML Workflow and Results</a:t>
            </a:r>
          </a:p>
        </p:txBody>
      </p:sp>
      <p:grpSp>
        <p:nvGrpSpPr>
          <p:cNvPr id="14" name="Group 13">
            <a:extLst>
              <a:ext uri="{FF2B5EF4-FFF2-40B4-BE49-F238E27FC236}">
                <a16:creationId xmlns:a16="http://schemas.microsoft.com/office/drawing/2014/main" id="{04105C0A-0E46-4B33-9221-638861A01ACC}"/>
              </a:ext>
            </a:extLst>
          </p:cNvPr>
          <p:cNvGrpSpPr/>
          <p:nvPr/>
        </p:nvGrpSpPr>
        <p:grpSpPr>
          <a:xfrm>
            <a:off x="5134264" y="597155"/>
            <a:ext cx="3464790" cy="1523165"/>
            <a:chOff x="5134264" y="597155"/>
            <a:chExt cx="3464790" cy="1523165"/>
          </a:xfrm>
        </p:grpSpPr>
        <p:pic>
          <p:nvPicPr>
            <p:cNvPr id="9" name="Picture 12" descr="A screenshot of a cell phone screen with text&#10;&#10;Description automatically generated">
              <a:extLst>
                <a:ext uri="{FF2B5EF4-FFF2-40B4-BE49-F238E27FC236}">
                  <a16:creationId xmlns:a16="http://schemas.microsoft.com/office/drawing/2014/main" id="{5A18C7A1-993A-4697-B4A7-8DFB9389C73A}"/>
                </a:ext>
              </a:extLst>
            </p:cNvPr>
            <p:cNvPicPr>
              <a:picLocks noChangeAspect="1"/>
            </p:cNvPicPr>
            <p:nvPr/>
          </p:nvPicPr>
          <p:blipFill>
            <a:blip r:embed="rId4"/>
            <a:stretch>
              <a:fillRect/>
            </a:stretch>
          </p:blipFill>
          <p:spPr>
            <a:xfrm>
              <a:off x="5134264" y="597155"/>
              <a:ext cx="3464790" cy="1518872"/>
            </a:xfrm>
            <a:prstGeom prst="rect">
              <a:avLst/>
            </a:prstGeom>
          </p:spPr>
        </p:pic>
        <p:sp>
          <p:nvSpPr>
            <p:cNvPr id="7" name="Rectangle: Rounded Corners 6">
              <a:extLst>
                <a:ext uri="{FF2B5EF4-FFF2-40B4-BE49-F238E27FC236}">
                  <a16:creationId xmlns:a16="http://schemas.microsoft.com/office/drawing/2014/main" id="{488C9814-39F0-4CC9-BF77-308FCDE5E93D}"/>
                </a:ext>
              </a:extLst>
            </p:cNvPr>
            <p:cNvSpPr/>
            <p:nvPr/>
          </p:nvSpPr>
          <p:spPr>
            <a:xfrm>
              <a:off x="6285346" y="1652731"/>
              <a:ext cx="484909" cy="467589"/>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4A06B8B-B444-48FA-993C-ABE4C66DD6A4}"/>
              </a:ext>
            </a:extLst>
          </p:cNvPr>
          <p:cNvGrpSpPr/>
          <p:nvPr/>
        </p:nvGrpSpPr>
        <p:grpSpPr>
          <a:xfrm>
            <a:off x="5330538" y="2157592"/>
            <a:ext cx="3066472" cy="2554361"/>
            <a:chOff x="5330538" y="2192228"/>
            <a:chExt cx="3066472" cy="2554361"/>
          </a:xfrm>
        </p:grpSpPr>
        <p:pic>
          <p:nvPicPr>
            <p:cNvPr id="16" name="Picture 16" descr="A screenshot of a computer&#10;&#10;Description automatically generated">
              <a:extLst>
                <a:ext uri="{FF2B5EF4-FFF2-40B4-BE49-F238E27FC236}">
                  <a16:creationId xmlns:a16="http://schemas.microsoft.com/office/drawing/2014/main" id="{DC98548A-50CD-4DC2-8F86-50E3A0FC7708}"/>
                </a:ext>
              </a:extLst>
            </p:cNvPr>
            <p:cNvPicPr>
              <a:picLocks noChangeAspect="1"/>
            </p:cNvPicPr>
            <p:nvPr/>
          </p:nvPicPr>
          <p:blipFill>
            <a:blip r:embed="rId5"/>
            <a:stretch>
              <a:fillRect/>
            </a:stretch>
          </p:blipFill>
          <p:spPr>
            <a:xfrm>
              <a:off x="5330538" y="2192228"/>
              <a:ext cx="3066472" cy="2554361"/>
            </a:xfrm>
            <a:prstGeom prst="rect">
              <a:avLst/>
            </a:prstGeom>
            <a:ln>
              <a:solidFill>
                <a:schemeClr val="tx1">
                  <a:lumMod val="50000"/>
                  <a:lumOff val="50000"/>
                </a:schemeClr>
              </a:solidFill>
            </a:ln>
          </p:spPr>
        </p:pic>
        <p:sp>
          <p:nvSpPr>
            <p:cNvPr id="15" name="Rectangle: Rounded Corners 14">
              <a:extLst>
                <a:ext uri="{FF2B5EF4-FFF2-40B4-BE49-F238E27FC236}">
                  <a16:creationId xmlns:a16="http://schemas.microsoft.com/office/drawing/2014/main" id="{7713B886-B1DF-4242-8F7D-01913D41DF32}"/>
                </a:ext>
              </a:extLst>
            </p:cNvPr>
            <p:cNvSpPr/>
            <p:nvPr/>
          </p:nvSpPr>
          <p:spPr>
            <a:xfrm>
              <a:off x="5523346" y="3632775"/>
              <a:ext cx="1142999" cy="121226"/>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481173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6" name="Text Placeholder 5">
            <a:extLst>
              <a:ext uri="{FF2B5EF4-FFF2-40B4-BE49-F238E27FC236}">
                <a16:creationId xmlns:a16="http://schemas.microsoft.com/office/drawing/2014/main" id="{6A20A6F4-8B1D-4336-817F-A4F37918A93E}"/>
              </a:ext>
            </a:extLst>
          </p:cNvPr>
          <p:cNvSpPr>
            <a:spLocks noGrp="1"/>
          </p:cNvSpPr>
          <p:nvPr>
            <p:ph type="body" sz="quarter" idx="11"/>
          </p:nvPr>
        </p:nvSpPr>
        <p:spPr>
          <a:xfrm>
            <a:off x="457200" y="908043"/>
            <a:ext cx="8386383" cy="3445524"/>
          </a:xfrm>
        </p:spPr>
        <p:txBody>
          <a:bodyPr vert="horz" lIns="91440" tIns="45720" rIns="91440" bIns="45720" rtlCol="0" anchor="t">
            <a:noAutofit/>
          </a:bodyPr>
          <a:lstStyle/>
          <a:p>
            <a:pPr marL="342900" indent="-342900">
              <a:spcAft>
                <a:spcPts val="600"/>
              </a:spcAft>
              <a:buAutoNum type="arabicPeriod"/>
            </a:pPr>
            <a:r>
              <a:rPr lang="en-CA">
                <a:cs typeface="Arial"/>
              </a:rPr>
              <a:t>Import the Census dataset into a new workflow </a:t>
            </a:r>
            <a:endParaRPr lang="en-CA"/>
          </a:p>
          <a:p>
            <a:pPr marL="342900" indent="-342900">
              <a:spcAft>
                <a:spcPts val="600"/>
              </a:spcAft>
              <a:buAutoNum type="arabicPeriod"/>
            </a:pPr>
            <a:r>
              <a:rPr lang="en-CA">
                <a:cs typeface="Arial"/>
              </a:rPr>
              <a:t>Use the AutoML node from the Model palette to build the automated workflow</a:t>
            </a:r>
          </a:p>
          <a:p>
            <a:pPr marL="342900" indent="-342900">
              <a:spcAft>
                <a:spcPts val="600"/>
              </a:spcAft>
              <a:buAutoNum type="arabicPeriod"/>
            </a:pPr>
            <a:r>
              <a:rPr lang="en-CA"/>
              <a:t>Specify the dependent variable as Response and the target category as Yes</a:t>
            </a:r>
          </a:p>
          <a:p>
            <a:pPr marL="342900" indent="-342900">
              <a:spcAft>
                <a:spcPts val="600"/>
              </a:spcAft>
              <a:buAutoNum type="arabicPeriod"/>
            </a:pPr>
            <a:r>
              <a:rPr lang="en-CA">
                <a:cs typeface="Arial"/>
              </a:rPr>
              <a:t>Under the Settings option in the AutoML wizard, deselect the variable Customer ID and fnlwgt from the analysis</a:t>
            </a:r>
          </a:p>
          <a:p>
            <a:pPr marL="514350" lvl="1" indent="-342900">
              <a:spcAft>
                <a:spcPts val="600"/>
              </a:spcAft>
            </a:pPr>
            <a:r>
              <a:rPr lang="en-CA">
                <a:latin typeface="Arial"/>
                <a:cs typeface="Arial"/>
              </a:rPr>
              <a:t>Hint: To do so, deselect Automatically select top variables and then deselect Customer ID and fnlwgt </a:t>
            </a:r>
            <a:endParaRPr lang="en-CA"/>
          </a:p>
          <a:p>
            <a:pPr marL="342900" indent="-342900">
              <a:spcAft>
                <a:spcPts val="600"/>
              </a:spcAft>
              <a:buFont typeface="+mj-lt"/>
              <a:buAutoNum type="arabicPeriod"/>
            </a:pPr>
            <a:r>
              <a:rPr lang="en-CA"/>
              <a:t>Review the settings under the Data preprocessing tab</a:t>
            </a:r>
          </a:p>
          <a:p>
            <a:pPr marL="342900" indent="-342900">
              <a:spcAft>
                <a:spcPts val="600"/>
              </a:spcAft>
              <a:buFont typeface="+mj-lt"/>
              <a:buAutoNum type="arabicPeriod"/>
            </a:pPr>
            <a:r>
              <a:rPr lang="en-CA"/>
              <a:t> Under the Modeling tab, change the settings of the Regression model</a:t>
            </a:r>
          </a:p>
          <a:p>
            <a:pPr marL="514350" lvl="1" indent="-342900">
              <a:spcAft>
                <a:spcPts val="600"/>
              </a:spcAft>
            </a:pPr>
            <a:r>
              <a:rPr lang="en-CA">
                <a:latin typeface="Arial"/>
                <a:cs typeface="Arial"/>
              </a:rPr>
              <a:t>Specifically, change the Variable Selection Method to be </a:t>
            </a:r>
            <a:r>
              <a:rPr lang="en-CA" i="1">
                <a:latin typeface="Arial"/>
                <a:cs typeface="Arial"/>
              </a:rPr>
              <a:t>Stepwise Selection</a:t>
            </a:r>
            <a:r>
              <a:rPr lang="en-CA">
                <a:latin typeface="Arial"/>
                <a:cs typeface="Arial"/>
              </a:rPr>
              <a:t> </a:t>
            </a:r>
            <a:endParaRPr lang="en-CA"/>
          </a:p>
          <a:p>
            <a:pPr marL="342900" indent="-342900">
              <a:spcAft>
                <a:spcPts val="600"/>
              </a:spcAft>
              <a:buFont typeface="+mj-lt"/>
              <a:buAutoNum type="arabicPeriod"/>
            </a:pPr>
            <a:r>
              <a:rPr lang="en-CA"/>
              <a:t>Click Ok and Run the results </a:t>
            </a:r>
          </a:p>
          <a:p>
            <a:pPr marL="342900" indent="-342900">
              <a:spcAft>
                <a:spcPts val="600"/>
              </a:spcAft>
              <a:buFont typeface="+mj-lt"/>
              <a:buAutoNum type="arabicPeriod"/>
            </a:pPr>
            <a:r>
              <a:rPr lang="en-CA"/>
              <a:t>Review the generated workflow starting from variable selection to the modeling steps and assess the Model Analyzer results </a:t>
            </a:r>
          </a:p>
          <a:p>
            <a:pPr marL="342900" indent="-342900">
              <a:spcAft>
                <a:spcPts val="600"/>
              </a:spcAft>
              <a:buFont typeface="+mj-lt"/>
              <a:buAutoNum type="arabicPeriod"/>
            </a:pPr>
            <a:r>
              <a:rPr lang="en-CA"/>
              <a:t>What modeling method appears to be the best performing method based on the AUC statistic?</a:t>
            </a:r>
          </a:p>
          <a:p>
            <a:pPr marL="342900" indent="-342900">
              <a:spcAft>
                <a:spcPts val="600"/>
              </a:spcAft>
              <a:buFont typeface="+mj-lt"/>
              <a:buAutoNum type="arabicPeriod"/>
            </a:pPr>
            <a:r>
              <a:rPr lang="en-CA"/>
              <a:t>How much entropy is explained by this model? </a:t>
            </a:r>
          </a:p>
          <a:p>
            <a:pPr marL="0" indent="0">
              <a:buNone/>
            </a:pPr>
            <a:endParaRPr lang="en-CA"/>
          </a:p>
          <a:p>
            <a:pPr marL="342900" indent="-342900">
              <a:buAutoNum type="arabicPeriod"/>
            </a:pPr>
            <a:endParaRPr lang="en-CA"/>
          </a:p>
          <a:p>
            <a:pPr marL="342900" indent="-342900">
              <a:buAutoNum type="arabicPeriod"/>
            </a:pPr>
            <a:endParaRPr lang="en-CA"/>
          </a:p>
        </p:txBody>
      </p:sp>
      <p:sp>
        <p:nvSpPr>
          <p:cNvPr id="3" name="Title 2">
            <a:extLst>
              <a:ext uri="{FF2B5EF4-FFF2-40B4-BE49-F238E27FC236}">
                <a16:creationId xmlns:a16="http://schemas.microsoft.com/office/drawing/2014/main" id="{6C91FF95-AF6F-4843-8AC8-260B97D745F2}"/>
              </a:ext>
            </a:extLst>
          </p:cNvPr>
          <p:cNvSpPr>
            <a:spLocks noGrp="1"/>
          </p:cNvSpPr>
          <p:nvPr>
            <p:ph type="title"/>
          </p:nvPr>
        </p:nvSpPr>
        <p:spPr/>
        <p:txBody>
          <a:bodyPr/>
          <a:lstStyle/>
          <a:p>
            <a:r>
              <a:rPr lang="en-CA"/>
              <a:t>Exercises </a:t>
            </a:r>
          </a:p>
        </p:txBody>
      </p:sp>
    </p:spTree>
    <p:custDataLst>
      <p:tags r:id="rId1"/>
    </p:custDataLst>
    <p:extLst>
      <p:ext uri="{BB962C8B-B14F-4D97-AF65-F5344CB8AC3E}">
        <p14:creationId xmlns:p14="http://schemas.microsoft.com/office/powerpoint/2010/main" val="213261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C61DF-35FE-433D-8B93-5AB3C00E3BB3}"/>
              </a:ext>
            </a:extLst>
          </p:cNvPr>
          <p:cNvSpPr>
            <a:spLocks noGrp="1"/>
          </p:cNvSpPr>
          <p:nvPr>
            <p:ph type="ctrTitle"/>
          </p:nvPr>
        </p:nvSpPr>
        <p:spPr>
          <a:xfrm>
            <a:off x="1143000" y="1875865"/>
            <a:ext cx="6858000" cy="939728"/>
          </a:xfrm>
        </p:spPr>
        <p:txBody>
          <a:bodyPr/>
          <a:lstStyle/>
          <a:p>
            <a:r>
              <a:rPr lang="en-CA">
                <a:latin typeface="Arial"/>
                <a:cs typeface="Arial"/>
              </a:rPr>
              <a:t>CHAPTER 20: Factor Analysis</a:t>
            </a:r>
            <a:endParaRPr lang="en-CA"/>
          </a:p>
        </p:txBody>
      </p:sp>
    </p:spTree>
    <p:custDataLst>
      <p:tags r:id="rId1"/>
    </p:custDataLst>
    <p:extLst>
      <p:ext uri="{BB962C8B-B14F-4D97-AF65-F5344CB8AC3E}">
        <p14:creationId xmlns:p14="http://schemas.microsoft.com/office/powerpoint/2010/main" val="1974469567"/>
      </p:ext>
    </p:extLst>
  </p:cSld>
  <p:clrMapOvr>
    <a:masterClrMapping/>
  </p:clrMapOvr>
  <p:transition spd="med">
    <p:fade/>
  </p:transition>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3" name="Text Placeholder 2">
            <a:extLst>
              <a:ext uri="{FF2B5EF4-FFF2-40B4-BE49-F238E27FC236}">
                <a16:creationId xmlns:a16="http://schemas.microsoft.com/office/drawing/2014/main" id="{85862D20-1FFD-4D61-8416-DC569EB52C47}"/>
              </a:ext>
            </a:extLst>
          </p:cNvPr>
          <p:cNvSpPr>
            <a:spLocks noGrp="1"/>
          </p:cNvSpPr>
          <p:nvPr>
            <p:ph type="body" sz="quarter" idx="11"/>
          </p:nvPr>
        </p:nvSpPr>
        <p:spPr/>
        <p:txBody>
          <a:bodyPr vert="horz" lIns="91440" tIns="45720" rIns="91440" bIns="45720" rtlCol="0" anchor="t">
            <a:noAutofit/>
          </a:bodyPr>
          <a:lstStyle/>
          <a:p>
            <a:pPr defTabSz="685783">
              <a:defRPr/>
            </a:pPr>
            <a:r>
              <a:rPr lang="en-US">
                <a:solidFill>
                  <a:srgbClr val="000000"/>
                </a:solidFill>
                <a:cs typeface="Arial"/>
              </a:rPr>
              <a:t>What is Factor Analysis?</a:t>
            </a:r>
            <a:endParaRPr lang="en-US">
              <a:cs typeface="Arial"/>
            </a:endParaRPr>
          </a:p>
          <a:p>
            <a:pPr defTabSz="685783">
              <a:defRPr/>
            </a:pPr>
            <a:r>
              <a:rPr lang="en-US">
                <a:solidFill>
                  <a:srgbClr val="000000"/>
                </a:solidFill>
                <a:ea typeface="+mn-lt"/>
                <a:cs typeface="+mn-lt"/>
              </a:rPr>
              <a:t>Factor Analysis </a:t>
            </a:r>
            <a:r>
              <a:rPr lang="en-US">
                <a:solidFill>
                  <a:srgbClr val="000000"/>
                </a:solidFill>
                <a:cs typeface="Arial"/>
              </a:rPr>
              <a:t>Simple Example</a:t>
            </a:r>
            <a:endParaRPr lang="en-US">
              <a:solidFill>
                <a:srgbClr val="000000"/>
              </a:solidFill>
              <a:latin typeface="Arial" panose="020B0604020202020204" pitchFamily="34" charset="0"/>
            </a:endParaRPr>
          </a:p>
          <a:p>
            <a:pPr defTabSz="685783">
              <a:defRPr/>
            </a:pPr>
            <a:r>
              <a:rPr lang="en-US">
                <a:solidFill>
                  <a:srgbClr val="000000"/>
                </a:solidFill>
                <a:latin typeface="+mn-lt"/>
                <a:cs typeface="Arial"/>
              </a:rPr>
              <a:t>Factor Loadings</a:t>
            </a:r>
          </a:p>
          <a:p>
            <a:pPr defTabSz="685783">
              <a:defRPr/>
            </a:pPr>
            <a:r>
              <a:rPr lang="en-US">
                <a:solidFill>
                  <a:srgbClr val="000000"/>
                </a:solidFill>
                <a:latin typeface="+mn-lt"/>
                <a:cs typeface="Arial"/>
              </a:rPr>
              <a:t>Factor Rotations</a:t>
            </a:r>
            <a:endParaRPr lang="en-US">
              <a:latin typeface="Arial" panose="020B0604020202020204" pitchFamily="34" charset="0"/>
            </a:endParaRPr>
          </a:p>
          <a:p>
            <a:r>
              <a:rPr lang="en-US">
                <a:solidFill>
                  <a:srgbClr val="000000"/>
                </a:solidFill>
                <a:latin typeface="+mn-lt"/>
                <a:cs typeface="Arial"/>
              </a:rPr>
              <a:t>Factors Scores </a:t>
            </a:r>
            <a:endParaRPr lang="en-US">
              <a:solidFill>
                <a:srgbClr val="000000"/>
              </a:solidFill>
              <a:latin typeface="+mn-lt"/>
            </a:endParaRPr>
          </a:p>
          <a:p>
            <a:pPr defTabSz="685783">
              <a:defRPr/>
            </a:pPr>
            <a:r>
              <a:rPr lang="en-CA">
                <a:ea typeface="+mn-lt"/>
                <a:cs typeface="+mn-lt"/>
              </a:rPr>
              <a:t>Developing</a:t>
            </a:r>
            <a:r>
              <a:rPr lang="en-CA">
                <a:cs typeface="Arial"/>
              </a:rPr>
              <a:t> FA in Knowledge Studio</a:t>
            </a:r>
            <a:endParaRPr lang="en-US"/>
          </a:p>
          <a:p>
            <a:endParaRPr lang="en-CA"/>
          </a:p>
        </p:txBody>
      </p:sp>
      <p:sp>
        <p:nvSpPr>
          <p:cNvPr id="2" name="Title 1">
            <a:extLst>
              <a:ext uri="{FF2B5EF4-FFF2-40B4-BE49-F238E27FC236}">
                <a16:creationId xmlns:a16="http://schemas.microsoft.com/office/drawing/2014/main" id="{BD31E039-E5C3-46D5-8D72-FB7EB4DDF013}"/>
              </a:ext>
            </a:extLst>
          </p:cNvPr>
          <p:cNvSpPr>
            <a:spLocks noGrp="1"/>
          </p:cNvSpPr>
          <p:nvPr>
            <p:ph type="title"/>
          </p:nvPr>
        </p:nvSpPr>
        <p:spPr/>
        <p:txBody>
          <a:bodyPr/>
          <a:lstStyle/>
          <a:p>
            <a:r>
              <a:rPr lang="en-CA"/>
              <a:t>Contents </a:t>
            </a:r>
          </a:p>
        </p:txBody>
      </p:sp>
      <p:sp>
        <p:nvSpPr>
          <p:cNvPr id="4" name="Slide Number Placeholder 3">
            <a:extLst>
              <a:ext uri="{FF2B5EF4-FFF2-40B4-BE49-F238E27FC236}">
                <a16:creationId xmlns:a16="http://schemas.microsoft.com/office/drawing/2014/main" id="{EA617E79-D6CD-40E4-A506-378E4193EEF0}"/>
              </a:ext>
            </a:extLst>
          </p:cNvPr>
          <p:cNvSpPr>
            <a:spLocks noGrp="1"/>
          </p:cNvSpPr>
          <p:nvPr>
            <p:ph type="sldNum" sz="quarter" idx="10"/>
          </p:nvPr>
        </p:nvSpPr>
        <p:spPr/>
        <p:txBody>
          <a:bodyPr/>
          <a:lstStyle/>
          <a:p>
            <a:fld id="{C51B5984-C094-0A42-BFB6-9F57449A1222}" type="slidenum">
              <a:rPr lang="en-US" dirty="0" smtClean="0"/>
              <a:pPr/>
              <a:t>505</a:t>
            </a:fld>
            <a:endParaRPr lang="en-US"/>
          </a:p>
        </p:txBody>
      </p:sp>
    </p:spTree>
    <p:custDataLst>
      <p:tags r:id="rId1"/>
    </p:custDataLst>
    <p:extLst>
      <p:ext uri="{BB962C8B-B14F-4D97-AF65-F5344CB8AC3E}">
        <p14:creationId xmlns:p14="http://schemas.microsoft.com/office/powerpoint/2010/main" val="423161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3" name="Text Placeholder 2">
            <a:extLst>
              <a:ext uri="{FF2B5EF4-FFF2-40B4-BE49-F238E27FC236}">
                <a16:creationId xmlns:a16="http://schemas.microsoft.com/office/drawing/2014/main" id="{E49796E3-B2A7-439C-8CFD-D5248CB1DE64}"/>
              </a:ext>
            </a:extLst>
          </p:cNvPr>
          <p:cNvSpPr>
            <a:spLocks noGrp="1"/>
          </p:cNvSpPr>
          <p:nvPr>
            <p:ph type="body" sz="quarter" idx="11"/>
          </p:nvPr>
        </p:nvSpPr>
        <p:spPr>
          <a:xfrm>
            <a:off x="457200" y="881145"/>
            <a:ext cx="8102610" cy="3825322"/>
          </a:xfrm>
        </p:spPr>
        <p:txBody>
          <a:bodyPr vert="horz" lIns="91440" tIns="45720" rIns="91440" bIns="45720" rtlCol="0" anchor="t">
            <a:noAutofit/>
          </a:bodyPr>
          <a:lstStyle/>
          <a:p>
            <a:pPr>
              <a:spcAft>
                <a:spcPts val="300"/>
              </a:spcAft>
              <a:buClrTx/>
            </a:pPr>
            <a:r>
              <a:rPr lang="en-US"/>
              <a:t>FA traditionally used as a data understanding technique​</a:t>
            </a:r>
          </a:p>
          <a:p>
            <a:pPr>
              <a:spcAft>
                <a:spcPts val="300"/>
              </a:spcAft>
              <a:buClrTx/>
            </a:pPr>
            <a:endParaRPr lang="en-US"/>
          </a:p>
          <a:p>
            <a:pPr>
              <a:spcAft>
                <a:spcPts val="300"/>
              </a:spcAft>
              <a:buClrTx/>
            </a:pPr>
            <a:r>
              <a:rPr lang="en-US"/>
              <a:t>FA can be used as a method to reduce a set of variables​ to a lower dimension by modeling the observed variables in terms of a smaller number of underlying unobservable (latent) factors</a:t>
            </a:r>
          </a:p>
          <a:p>
            <a:pPr>
              <a:spcAft>
                <a:spcPts val="300"/>
              </a:spcAft>
              <a:buClrTx/>
            </a:pPr>
            <a:endParaRPr lang="en-GB"/>
          </a:p>
          <a:p>
            <a:pPr>
              <a:spcAft>
                <a:spcPts val="300"/>
              </a:spcAft>
              <a:buClrTx/>
            </a:pPr>
            <a:r>
              <a:rPr lang="en-GB"/>
              <a:t>Starting point: Covariance Matrix 	</a:t>
            </a:r>
          </a:p>
          <a:p>
            <a:pPr lvl="1">
              <a:spcAft>
                <a:spcPts val="300"/>
              </a:spcAft>
              <a:buClrTx/>
            </a:pPr>
            <a:r>
              <a:rPr lang="en-GB"/>
              <a:t>If data are standardized, the covariance matrix is same as the correlation matrix of the original data </a:t>
            </a:r>
          </a:p>
          <a:p>
            <a:pPr lvl="1">
              <a:spcAft>
                <a:spcPts val="300"/>
              </a:spcAft>
              <a:buClrTx/>
            </a:pPr>
            <a:r>
              <a:rPr lang="en-GB"/>
              <a:t>Knowledge Studio standardizes data first hence uses the correlation matrix for FA	</a:t>
            </a:r>
          </a:p>
          <a:p>
            <a:pPr lvl="1">
              <a:spcAft>
                <a:spcPts val="300"/>
              </a:spcAft>
              <a:buClrTx/>
            </a:pPr>
            <a:endParaRPr lang="en-GB"/>
          </a:p>
          <a:p>
            <a:pPr>
              <a:spcAft>
                <a:spcPts val="300"/>
              </a:spcAft>
              <a:buClrTx/>
            </a:pPr>
            <a:r>
              <a:rPr lang="en-GB"/>
              <a:t>FA focuses on the off-diagonal: variable covariances</a:t>
            </a:r>
          </a:p>
          <a:p>
            <a:pPr lvl="1">
              <a:spcAft>
                <a:spcPts val="300"/>
              </a:spcAft>
              <a:buClrTx/>
            </a:pPr>
            <a:r>
              <a:rPr lang="en-US"/>
              <a:t>What are the associations/relationships between variables​</a:t>
            </a:r>
          </a:p>
          <a:p>
            <a:pPr lvl="1">
              <a:spcAft>
                <a:spcPts val="300"/>
              </a:spcAft>
              <a:buClrTx/>
            </a:pPr>
            <a:endParaRPr lang="en-GB"/>
          </a:p>
          <a:p>
            <a:pPr>
              <a:spcAft>
                <a:spcPts val="300"/>
              </a:spcAft>
              <a:buClrTx/>
            </a:pPr>
            <a:r>
              <a:rPr lang="en-US"/>
              <a:t>Results can be used in further exploration and/or modelling​ </a:t>
            </a:r>
            <a:r>
              <a:rPr lang="en-GB"/>
              <a:t>:</a:t>
            </a:r>
          </a:p>
          <a:p>
            <a:pPr lvl="1">
              <a:spcAft>
                <a:spcPts val="300"/>
              </a:spcAft>
              <a:buClrTx/>
            </a:pPr>
            <a:r>
              <a:rPr lang="en-GB">
                <a:latin typeface="+mn-lt"/>
                <a:cs typeface="Arial"/>
              </a:rPr>
              <a:t>How many factors </a:t>
            </a:r>
            <a:r>
              <a:rPr lang="en-GB">
                <a:latin typeface="Arial"/>
                <a:cs typeface="Arial"/>
              </a:rPr>
              <a:t>are needed to represent the observed variables</a:t>
            </a:r>
          </a:p>
          <a:p>
            <a:pPr lvl="1">
              <a:spcAft>
                <a:spcPts val="300"/>
              </a:spcAft>
              <a:buClrTx/>
            </a:pPr>
            <a:endParaRPr lang="en-GB"/>
          </a:p>
          <a:p>
            <a:pPr lvl="1">
              <a:buClrTx/>
            </a:pPr>
            <a:endParaRPr lang="en-GB"/>
          </a:p>
          <a:p>
            <a:endParaRPr lang="en-CA"/>
          </a:p>
        </p:txBody>
      </p:sp>
      <p:sp>
        <p:nvSpPr>
          <p:cNvPr id="2" name="Title 1">
            <a:extLst>
              <a:ext uri="{FF2B5EF4-FFF2-40B4-BE49-F238E27FC236}">
                <a16:creationId xmlns:a16="http://schemas.microsoft.com/office/drawing/2014/main" id="{3DC85F68-6494-4900-9C0D-62188682AFAF}"/>
              </a:ext>
            </a:extLst>
          </p:cNvPr>
          <p:cNvSpPr>
            <a:spLocks noGrp="1"/>
          </p:cNvSpPr>
          <p:nvPr>
            <p:ph type="title"/>
          </p:nvPr>
        </p:nvSpPr>
        <p:spPr/>
        <p:txBody>
          <a:bodyPr/>
          <a:lstStyle/>
          <a:p>
            <a:r>
              <a:rPr lang="en-CA"/>
              <a:t>What is a Factor Analysis </a:t>
            </a:r>
          </a:p>
        </p:txBody>
      </p:sp>
      <p:sp>
        <p:nvSpPr>
          <p:cNvPr id="5" name="Slide Number Placeholder 4">
            <a:extLst>
              <a:ext uri="{FF2B5EF4-FFF2-40B4-BE49-F238E27FC236}">
                <a16:creationId xmlns:a16="http://schemas.microsoft.com/office/drawing/2014/main" id="{6175B8D1-CC75-45FE-8A72-5F6F8EE7104F}"/>
              </a:ext>
            </a:extLst>
          </p:cNvPr>
          <p:cNvSpPr>
            <a:spLocks noGrp="1"/>
          </p:cNvSpPr>
          <p:nvPr>
            <p:ph type="sldNum" sz="quarter" idx="10"/>
          </p:nvPr>
        </p:nvSpPr>
        <p:spPr/>
        <p:txBody>
          <a:bodyPr/>
          <a:lstStyle/>
          <a:p>
            <a:fld id="{C51B5984-C094-0A42-BFB6-9F57449A1222}" type="slidenum">
              <a:rPr lang="en-US" dirty="0" smtClean="0"/>
              <a:pPr/>
              <a:t>506</a:t>
            </a:fld>
            <a:endParaRPr lang="en-US"/>
          </a:p>
        </p:txBody>
      </p:sp>
    </p:spTree>
    <p:custDataLst>
      <p:tags r:id="rId1"/>
    </p:custDataLst>
    <p:extLst>
      <p:ext uri="{BB962C8B-B14F-4D97-AF65-F5344CB8AC3E}">
        <p14:creationId xmlns:p14="http://schemas.microsoft.com/office/powerpoint/2010/main" val="196464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Text Placeholder 4">
            <a:extLst>
              <a:ext uri="{FF2B5EF4-FFF2-40B4-BE49-F238E27FC236}">
                <a16:creationId xmlns:a16="http://schemas.microsoft.com/office/drawing/2014/main" id="{56D88112-4326-4A4E-AEC6-78013219A182}"/>
              </a:ext>
            </a:extLst>
          </p:cNvPr>
          <p:cNvSpPr>
            <a:spLocks noGrp="1"/>
          </p:cNvSpPr>
          <p:nvPr>
            <p:ph type="body" sz="quarter" idx="11"/>
          </p:nvPr>
        </p:nvSpPr>
        <p:spPr>
          <a:xfrm>
            <a:off x="457200" y="975278"/>
            <a:ext cx="8201025" cy="1298538"/>
          </a:xfrm>
        </p:spPr>
        <p:txBody>
          <a:bodyPr vert="horz" lIns="91440" tIns="45720" rIns="91440" bIns="45720" rtlCol="0" anchor="t">
            <a:noAutofit/>
          </a:bodyPr>
          <a:lstStyle/>
          <a:p>
            <a:pPr>
              <a:buClrTx/>
            </a:pPr>
            <a:r>
              <a:rPr lang="en-CA">
                <a:cs typeface="Arial"/>
              </a:rPr>
              <a:t> Visitors to a retail outlet rate aspects of experience</a:t>
            </a:r>
            <a:endParaRPr lang="en-US">
              <a:cs typeface="Arial"/>
            </a:endParaRPr>
          </a:p>
          <a:p>
            <a:pPr>
              <a:buClrTx/>
            </a:pPr>
            <a:r>
              <a:rPr lang="en-CA">
                <a:cs typeface="Arial"/>
              </a:rPr>
              <a:t> The correlation matrix shows relationships between data gathered</a:t>
            </a:r>
          </a:p>
          <a:p>
            <a:pPr>
              <a:buClrTx/>
            </a:pPr>
            <a:r>
              <a:rPr lang="en-CA">
                <a:cs typeface="Arial"/>
              </a:rPr>
              <a:t> Using all variables in a regression may invite multi-collinearity</a:t>
            </a:r>
          </a:p>
          <a:p>
            <a:pPr>
              <a:buClrTx/>
            </a:pPr>
            <a:r>
              <a:rPr lang="en-CA">
                <a:cs typeface="Arial"/>
              </a:rPr>
              <a:t> Use FA to generate factors, use factors in place of original variables </a:t>
            </a:r>
            <a:endParaRPr lang="en-GB"/>
          </a:p>
          <a:p>
            <a:endParaRPr lang="en-CA"/>
          </a:p>
        </p:txBody>
      </p:sp>
      <p:sp>
        <p:nvSpPr>
          <p:cNvPr id="2" name="Title 1">
            <a:extLst>
              <a:ext uri="{FF2B5EF4-FFF2-40B4-BE49-F238E27FC236}">
                <a16:creationId xmlns:a16="http://schemas.microsoft.com/office/drawing/2014/main" id="{503778F4-0C13-4447-A878-061C23497D24}"/>
              </a:ext>
            </a:extLst>
          </p:cNvPr>
          <p:cNvSpPr>
            <a:spLocks noGrp="1"/>
          </p:cNvSpPr>
          <p:nvPr>
            <p:ph type="title"/>
          </p:nvPr>
        </p:nvSpPr>
        <p:spPr/>
        <p:txBody>
          <a:bodyPr/>
          <a:lstStyle/>
          <a:p>
            <a:r>
              <a:rPr lang="en-CA"/>
              <a:t>Factor Analysis Simple Example </a:t>
            </a:r>
          </a:p>
        </p:txBody>
      </p:sp>
      <p:sp>
        <p:nvSpPr>
          <p:cNvPr id="3" name="Slide Number Placeholder 2">
            <a:extLst>
              <a:ext uri="{FF2B5EF4-FFF2-40B4-BE49-F238E27FC236}">
                <a16:creationId xmlns:a16="http://schemas.microsoft.com/office/drawing/2014/main" id="{18A555C0-94E6-454D-8CAE-9682929F8B9B}"/>
              </a:ext>
            </a:extLst>
          </p:cNvPr>
          <p:cNvSpPr>
            <a:spLocks noGrp="1"/>
          </p:cNvSpPr>
          <p:nvPr>
            <p:ph type="sldNum" sz="quarter" idx="10"/>
          </p:nvPr>
        </p:nvSpPr>
        <p:spPr/>
        <p:txBody>
          <a:bodyPr/>
          <a:lstStyle/>
          <a:p>
            <a:fld id="{C51B5984-C094-0A42-BFB6-9F57449A1222}" type="slidenum">
              <a:rPr lang="en-US" dirty="0" smtClean="0"/>
              <a:pPr/>
              <a:t>507</a:t>
            </a:fld>
            <a:endParaRPr lang="en-US"/>
          </a:p>
        </p:txBody>
      </p:sp>
      <p:graphicFrame>
        <p:nvGraphicFramePr>
          <p:cNvPr id="4" name="Table 3">
            <a:extLst>
              <a:ext uri="{FF2B5EF4-FFF2-40B4-BE49-F238E27FC236}">
                <a16:creationId xmlns:a16="http://schemas.microsoft.com/office/drawing/2014/main" id="{2AC66353-477E-447D-91EA-7B23681A7EA7}"/>
              </a:ext>
            </a:extLst>
          </p:cNvPr>
          <p:cNvGraphicFramePr>
            <a:graphicFrameLocks noGrp="1"/>
          </p:cNvGraphicFramePr>
          <p:nvPr/>
        </p:nvGraphicFramePr>
        <p:xfrm>
          <a:off x="1012658" y="2692065"/>
          <a:ext cx="6670970" cy="1565708"/>
        </p:xfrm>
        <a:graphic>
          <a:graphicData uri="http://schemas.openxmlformats.org/drawingml/2006/table">
            <a:tbl>
              <a:tblPr firstRow="1" firstCol="1" bandRow="1">
                <a:tableStyleId>{5C22544A-7EE6-4342-B048-85BDC9FD1C3A}</a:tableStyleId>
              </a:tblPr>
              <a:tblGrid>
                <a:gridCol w="952996">
                  <a:extLst>
                    <a:ext uri="{9D8B030D-6E8A-4147-A177-3AD203B41FA5}">
                      <a16:colId xmlns:a16="http://schemas.microsoft.com/office/drawing/2014/main" val="3495958501"/>
                    </a:ext>
                  </a:extLst>
                </a:gridCol>
                <a:gridCol w="964514">
                  <a:extLst>
                    <a:ext uri="{9D8B030D-6E8A-4147-A177-3AD203B41FA5}">
                      <a16:colId xmlns:a16="http://schemas.microsoft.com/office/drawing/2014/main" val="2678981121"/>
                    </a:ext>
                  </a:extLst>
                </a:gridCol>
                <a:gridCol w="941476">
                  <a:extLst>
                    <a:ext uri="{9D8B030D-6E8A-4147-A177-3AD203B41FA5}">
                      <a16:colId xmlns:a16="http://schemas.microsoft.com/office/drawing/2014/main" val="2538576300"/>
                    </a:ext>
                  </a:extLst>
                </a:gridCol>
                <a:gridCol w="952996">
                  <a:extLst>
                    <a:ext uri="{9D8B030D-6E8A-4147-A177-3AD203B41FA5}">
                      <a16:colId xmlns:a16="http://schemas.microsoft.com/office/drawing/2014/main" val="2616824855"/>
                    </a:ext>
                  </a:extLst>
                </a:gridCol>
                <a:gridCol w="952996">
                  <a:extLst>
                    <a:ext uri="{9D8B030D-6E8A-4147-A177-3AD203B41FA5}">
                      <a16:colId xmlns:a16="http://schemas.microsoft.com/office/drawing/2014/main" val="1709309427"/>
                    </a:ext>
                  </a:extLst>
                </a:gridCol>
                <a:gridCol w="952996">
                  <a:extLst>
                    <a:ext uri="{9D8B030D-6E8A-4147-A177-3AD203B41FA5}">
                      <a16:colId xmlns:a16="http://schemas.microsoft.com/office/drawing/2014/main" val="4154982031"/>
                    </a:ext>
                  </a:extLst>
                </a:gridCol>
                <a:gridCol w="952996">
                  <a:extLst>
                    <a:ext uri="{9D8B030D-6E8A-4147-A177-3AD203B41FA5}">
                      <a16:colId xmlns:a16="http://schemas.microsoft.com/office/drawing/2014/main" val="3702089005"/>
                    </a:ext>
                  </a:extLst>
                </a:gridCol>
              </a:tblGrid>
              <a:tr h="271697">
                <a:tc>
                  <a:txBody>
                    <a:bodyPr/>
                    <a:lstStyle/>
                    <a:p>
                      <a:pPr marL="0" algn="l" rtl="0" eaLnBrk="1" latinLnBrk="0" hangingPunct="1">
                        <a:spcBef>
                          <a:spcPts val="0"/>
                        </a:spcBef>
                        <a:spcAft>
                          <a:spcPts val="0"/>
                        </a:spcAft>
                      </a:pPr>
                      <a:endParaRPr lang="en-CA">
                        <a:effectLst/>
                      </a:endParaRPr>
                    </a:p>
                  </a:txBody>
                  <a:tcPr marL="0" marR="0" marT="0" marB="0" anchor="ctr"/>
                </a:tc>
                <a:tc>
                  <a:txBody>
                    <a:bodyPr/>
                    <a:lstStyle/>
                    <a:p>
                      <a:pPr marL="91440" lvl="0" algn="l" rtl="0">
                        <a:spcBef>
                          <a:spcPts val="0"/>
                        </a:spcBef>
                        <a:spcAft>
                          <a:spcPts val="0"/>
                        </a:spcAft>
                        <a:buNone/>
                      </a:pPr>
                      <a:r>
                        <a:rPr lang="en-US" sz="800" kern="1200">
                          <a:effectLst/>
                        </a:rPr>
                        <a:t>Polite</a:t>
                      </a:r>
                      <a:endParaRPr lang="en-US">
                        <a:effectLst/>
                      </a:endParaRPr>
                    </a:p>
                  </a:txBody>
                  <a:tcPr marL="0" marR="0" marT="0" marB="0" anchor="ctr"/>
                </a:tc>
                <a:tc>
                  <a:txBody>
                    <a:bodyPr/>
                    <a:lstStyle/>
                    <a:p>
                      <a:pPr marL="0" lvl="0" algn="ctr">
                        <a:spcBef>
                          <a:spcPts val="0"/>
                        </a:spcBef>
                        <a:spcAft>
                          <a:spcPts val="0"/>
                        </a:spcAft>
                        <a:buNone/>
                      </a:pPr>
                      <a:r>
                        <a:rPr lang="en-US" sz="800" b="1" i="0" u="none" strike="noStrike" kern="1200" noProof="0">
                          <a:effectLst/>
                          <a:latin typeface="Arial"/>
                        </a:rPr>
                        <a:t>Knowledgeable</a:t>
                      </a:r>
                      <a:endParaRPr lang="en-US" b="1"/>
                    </a:p>
                  </a:txBody>
                  <a:tcPr marL="0" marR="0" marT="0" marB="0" anchor="ctr"/>
                </a:tc>
                <a:tc>
                  <a:txBody>
                    <a:bodyPr/>
                    <a:lstStyle/>
                    <a:p>
                      <a:pPr marL="0" algn="ctr" rtl="0" eaLnBrk="1" latinLnBrk="0" hangingPunct="1">
                        <a:spcBef>
                          <a:spcPts val="0"/>
                        </a:spcBef>
                        <a:spcAft>
                          <a:spcPts val="0"/>
                        </a:spcAft>
                      </a:pPr>
                      <a:r>
                        <a:rPr lang="en-US" sz="800" kern="1200">
                          <a:effectLst/>
                        </a:rPr>
                        <a:t>Efficient</a:t>
                      </a:r>
                    </a:p>
                  </a:txBody>
                  <a:tcPr marL="0" marR="0" marT="0" marB="0" anchor="ctr"/>
                </a:tc>
                <a:tc>
                  <a:txBody>
                    <a:bodyPr/>
                    <a:lstStyle/>
                    <a:p>
                      <a:pPr marL="0" algn="ctr" rtl="0" eaLnBrk="1" latinLnBrk="0" hangingPunct="1">
                        <a:spcBef>
                          <a:spcPts val="0"/>
                        </a:spcBef>
                        <a:spcAft>
                          <a:spcPts val="0"/>
                        </a:spcAft>
                      </a:pPr>
                      <a:r>
                        <a:rPr lang="en-US" sz="800" kern="1200">
                          <a:effectLst/>
                        </a:rPr>
                        <a:t>Well Stocked</a:t>
                      </a:r>
                    </a:p>
                  </a:txBody>
                  <a:tcPr marL="0" marR="0" marT="0" marB="0" anchor="ctr"/>
                </a:tc>
                <a:tc>
                  <a:txBody>
                    <a:bodyPr/>
                    <a:lstStyle/>
                    <a:p>
                      <a:pPr marL="0" algn="ctr" rtl="0" eaLnBrk="1" latinLnBrk="0" hangingPunct="1">
                        <a:spcBef>
                          <a:spcPts val="0"/>
                        </a:spcBef>
                        <a:spcAft>
                          <a:spcPts val="0"/>
                        </a:spcAft>
                      </a:pPr>
                      <a:r>
                        <a:rPr lang="en-US" sz="800" kern="1200">
                          <a:effectLst/>
                        </a:rPr>
                        <a:t>Nice Layout</a:t>
                      </a:r>
                    </a:p>
                  </a:txBody>
                  <a:tcPr marL="0" marR="0" marT="0" marB="0" anchor="ctr"/>
                </a:tc>
                <a:tc>
                  <a:txBody>
                    <a:bodyPr/>
                    <a:lstStyle/>
                    <a:p>
                      <a:pPr marL="0" algn="ctr" rtl="0" eaLnBrk="1" latinLnBrk="0" hangingPunct="1">
                        <a:spcBef>
                          <a:spcPts val="0"/>
                        </a:spcBef>
                        <a:spcAft>
                          <a:spcPts val="0"/>
                        </a:spcAft>
                      </a:pPr>
                      <a:r>
                        <a:rPr lang="en-US" sz="800" kern="1200">
                          <a:effectLst/>
                        </a:rPr>
                        <a:t>Good Location</a:t>
                      </a:r>
                    </a:p>
                  </a:txBody>
                  <a:tcPr marL="0" marR="0" marT="0" marB="0" anchor="ctr"/>
                </a:tc>
                <a:extLst>
                  <a:ext uri="{0D108BD9-81ED-4DB2-BD59-A6C34878D82A}">
                    <a16:rowId xmlns:a16="http://schemas.microsoft.com/office/drawing/2014/main" val="354860669"/>
                  </a:ext>
                </a:extLst>
              </a:tr>
              <a:tr h="221041">
                <a:tc>
                  <a:txBody>
                    <a:bodyPr/>
                    <a:lstStyle/>
                    <a:p>
                      <a:pPr marL="91440" algn="l" rtl="0" eaLnBrk="1" latinLnBrk="0" hangingPunct="1">
                        <a:spcBef>
                          <a:spcPts val="0"/>
                        </a:spcBef>
                        <a:spcAft>
                          <a:spcPts val="0"/>
                        </a:spcAft>
                      </a:pPr>
                      <a:r>
                        <a:rPr lang="en-US" sz="800" kern="1200">
                          <a:effectLst/>
                        </a:rPr>
                        <a:t>Polite</a:t>
                      </a:r>
                      <a:endParaRPr lang="en-US">
                        <a:effectLst/>
                      </a:endParaRPr>
                    </a:p>
                  </a:txBody>
                  <a:tcPr marL="0" marR="0" marT="0" marB="0" anchor="ctr"/>
                </a:tc>
                <a:tc>
                  <a:txBody>
                    <a:bodyPr/>
                    <a:lstStyle/>
                    <a:p>
                      <a:pPr marL="91440" lvl="0" algn="ctr">
                        <a:spcBef>
                          <a:spcPts val="0"/>
                        </a:spcBef>
                        <a:spcAft>
                          <a:spcPts val="0"/>
                        </a:spcAft>
                        <a:buNone/>
                      </a:pPr>
                      <a:r>
                        <a:rPr lang="en-US" sz="800" b="0" i="0" u="none" strike="noStrike" kern="1200" noProof="0">
                          <a:solidFill>
                            <a:schemeClr val="bg2"/>
                          </a:solidFill>
                          <a:effectLst/>
                          <a:latin typeface="Arial"/>
                        </a:rPr>
                        <a:t>1.0</a:t>
                      </a:r>
                    </a:p>
                  </a:txBody>
                  <a:tcPr marL="0" marR="0" marT="0" marB="0" anchor="ctr">
                    <a:solidFill>
                      <a:schemeClr val="bg1">
                        <a:lumMod val="85000"/>
                      </a:schemeClr>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extLst>
                  <a:ext uri="{0D108BD9-81ED-4DB2-BD59-A6C34878D82A}">
                    <a16:rowId xmlns:a16="http://schemas.microsoft.com/office/drawing/2014/main" val="3496198973"/>
                  </a:ext>
                </a:extLst>
              </a:tr>
              <a:tr h="221041">
                <a:tc>
                  <a:txBody>
                    <a:bodyPr/>
                    <a:lstStyle/>
                    <a:p>
                      <a:pPr marL="91440" algn="l" rtl="0" eaLnBrk="1" latinLnBrk="0" hangingPunct="1">
                        <a:spcBef>
                          <a:spcPts val="0"/>
                        </a:spcBef>
                        <a:spcAft>
                          <a:spcPts val="0"/>
                        </a:spcAft>
                      </a:pPr>
                      <a:r>
                        <a:rPr lang="en-US" sz="800" kern="1200">
                          <a:effectLst/>
                        </a:rPr>
                        <a:t>Knowledgeable</a:t>
                      </a:r>
                      <a:endParaRPr lang="en-US">
                        <a:effectLst/>
                      </a:endParaRPr>
                    </a:p>
                  </a:txBody>
                  <a:tcPr marL="0" marR="0" marT="0" marB="0" anchor="ctr"/>
                </a:tc>
                <a:tc>
                  <a:txBody>
                    <a:bodyPr/>
                    <a:lstStyle/>
                    <a:p>
                      <a:pPr marL="91440" lvl="0" algn="ctr" rtl="0">
                        <a:spcBef>
                          <a:spcPts val="0"/>
                        </a:spcBef>
                        <a:spcAft>
                          <a:spcPts val="0"/>
                        </a:spcAft>
                        <a:buNone/>
                      </a:pPr>
                      <a:r>
                        <a:rPr lang="en-US" sz="800" kern="1200">
                          <a:solidFill>
                            <a:schemeClr val="bg2"/>
                          </a:solidFill>
                          <a:effectLst/>
                        </a:rPr>
                        <a:t>0.6</a:t>
                      </a: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1.0</a:t>
                      </a:r>
                      <a:endParaRPr lang="en-US">
                        <a:solidFill>
                          <a:schemeClr val="bg2"/>
                        </a:solidFill>
                        <a:effectLst/>
                      </a:endParaRPr>
                    </a:p>
                  </a:txBody>
                  <a:tcPr marL="0" marR="0" marT="0" marB="0" anchor="ctr">
                    <a:solidFill>
                      <a:schemeClr val="bg1">
                        <a:lumMod val="85000"/>
                      </a:schemeClr>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extLst>
                  <a:ext uri="{0D108BD9-81ED-4DB2-BD59-A6C34878D82A}">
                    <a16:rowId xmlns:a16="http://schemas.microsoft.com/office/drawing/2014/main" val="4265566456"/>
                  </a:ext>
                </a:extLst>
              </a:tr>
              <a:tr h="221041">
                <a:tc>
                  <a:txBody>
                    <a:bodyPr/>
                    <a:lstStyle/>
                    <a:p>
                      <a:pPr marL="91440" algn="l" rtl="0" eaLnBrk="1" latinLnBrk="0" hangingPunct="1">
                        <a:spcBef>
                          <a:spcPts val="0"/>
                        </a:spcBef>
                        <a:spcAft>
                          <a:spcPts val="0"/>
                        </a:spcAft>
                      </a:pPr>
                      <a:r>
                        <a:rPr lang="en-US" sz="800" kern="1200">
                          <a:effectLst/>
                        </a:rPr>
                        <a:t>Efficient</a:t>
                      </a:r>
                      <a:endParaRPr lang="en-US">
                        <a:effectLst/>
                      </a:endParaRPr>
                    </a:p>
                  </a:txBody>
                  <a:tcPr marL="0" marR="0" marT="0" marB="0" anchor="ctr"/>
                </a:tc>
                <a:tc>
                  <a:txBody>
                    <a:bodyPr/>
                    <a:lstStyle/>
                    <a:p>
                      <a:pPr marL="91440" lvl="0" algn="ctr" rtl="0">
                        <a:spcBef>
                          <a:spcPts val="0"/>
                        </a:spcBef>
                        <a:spcAft>
                          <a:spcPts val="0"/>
                        </a:spcAft>
                        <a:buNone/>
                      </a:pPr>
                      <a:r>
                        <a:rPr lang="en-US" sz="800" kern="1200">
                          <a:solidFill>
                            <a:schemeClr val="bg2"/>
                          </a:solidFill>
                          <a:effectLst/>
                        </a:rPr>
                        <a:t>0.7</a:t>
                      </a: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 0.6</a:t>
                      </a:r>
                      <a:endParaRPr lang="en-US">
                        <a:solidFill>
                          <a:schemeClr val="bg2"/>
                        </a:solidFill>
                        <a:effectLst/>
                      </a:endParaRP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1.0</a:t>
                      </a:r>
                      <a:endParaRPr lang="en-US">
                        <a:solidFill>
                          <a:schemeClr val="bg2"/>
                        </a:solidFill>
                        <a:effectLst/>
                      </a:endParaRPr>
                    </a:p>
                  </a:txBody>
                  <a:tcPr marL="0" marR="0" marT="0" marB="0" anchor="ctr">
                    <a:solidFill>
                      <a:schemeClr val="bg1">
                        <a:lumMod val="85000"/>
                      </a:schemeClr>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extLst>
                  <a:ext uri="{0D108BD9-81ED-4DB2-BD59-A6C34878D82A}">
                    <a16:rowId xmlns:a16="http://schemas.microsoft.com/office/drawing/2014/main" val="3421146091"/>
                  </a:ext>
                </a:extLst>
              </a:tr>
              <a:tr h="221041">
                <a:tc>
                  <a:txBody>
                    <a:bodyPr/>
                    <a:lstStyle/>
                    <a:p>
                      <a:pPr marL="91440" algn="l" rtl="0" eaLnBrk="1" latinLnBrk="0" hangingPunct="1">
                        <a:spcBef>
                          <a:spcPts val="0"/>
                        </a:spcBef>
                        <a:spcAft>
                          <a:spcPts val="0"/>
                        </a:spcAft>
                      </a:pPr>
                      <a:r>
                        <a:rPr lang="en-US" sz="800" kern="1200">
                          <a:effectLst/>
                        </a:rPr>
                        <a:t>Well Stocked</a:t>
                      </a:r>
                      <a:endParaRPr lang="en-US">
                        <a:effectLst/>
                      </a:endParaRPr>
                    </a:p>
                  </a:txBody>
                  <a:tcPr marL="0" marR="0" marT="0" marB="0" anchor="ctr"/>
                </a:tc>
                <a:tc>
                  <a:txBody>
                    <a:bodyPr/>
                    <a:lstStyle/>
                    <a:p>
                      <a:pPr marL="91440" lvl="0" algn="ctr" rtl="0">
                        <a:spcBef>
                          <a:spcPts val="0"/>
                        </a:spcBef>
                        <a:spcAft>
                          <a:spcPts val="0"/>
                        </a:spcAft>
                        <a:buNone/>
                      </a:pPr>
                      <a:r>
                        <a:rPr lang="en-US" sz="800" kern="1200">
                          <a:solidFill>
                            <a:schemeClr val="bg2"/>
                          </a:solidFill>
                          <a:effectLst/>
                        </a:rPr>
                        <a:t>0.2</a:t>
                      </a: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0.2</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1.0</a:t>
                      </a:r>
                      <a:endParaRPr lang="en-US">
                        <a:solidFill>
                          <a:schemeClr val="bg2"/>
                        </a:solidFill>
                        <a:effectLst/>
                      </a:endParaRPr>
                    </a:p>
                  </a:txBody>
                  <a:tcPr marL="0" marR="0" marT="0" marB="0" anchor="ctr">
                    <a:solidFill>
                      <a:schemeClr val="bg1">
                        <a:lumMod val="85000"/>
                      </a:schemeClr>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extLst>
                  <a:ext uri="{0D108BD9-81ED-4DB2-BD59-A6C34878D82A}">
                    <a16:rowId xmlns:a16="http://schemas.microsoft.com/office/drawing/2014/main" val="2312271290"/>
                  </a:ext>
                </a:extLst>
              </a:tr>
              <a:tr h="221041">
                <a:tc>
                  <a:txBody>
                    <a:bodyPr/>
                    <a:lstStyle/>
                    <a:p>
                      <a:pPr marL="91440" algn="l" rtl="0" eaLnBrk="1" latinLnBrk="0" hangingPunct="1">
                        <a:spcBef>
                          <a:spcPts val="0"/>
                        </a:spcBef>
                        <a:spcAft>
                          <a:spcPts val="0"/>
                        </a:spcAft>
                      </a:pPr>
                      <a:r>
                        <a:rPr lang="en-US" sz="800" kern="1200">
                          <a:effectLst/>
                        </a:rPr>
                        <a:t>Nice Layout</a:t>
                      </a:r>
                      <a:endParaRPr lang="en-US">
                        <a:effectLst/>
                      </a:endParaRPr>
                    </a:p>
                  </a:txBody>
                  <a:tcPr marL="0" marR="0" marT="0" marB="0" anchor="ctr"/>
                </a:tc>
                <a:tc>
                  <a:txBody>
                    <a:bodyPr/>
                    <a:lstStyle/>
                    <a:p>
                      <a:pPr marL="91440" lvl="0" algn="ctr" rtl="0">
                        <a:spcBef>
                          <a:spcPts val="0"/>
                        </a:spcBef>
                        <a:spcAft>
                          <a:spcPts val="0"/>
                        </a:spcAft>
                        <a:buNone/>
                      </a:pPr>
                      <a:r>
                        <a:rPr lang="en-US" sz="800" kern="1200">
                          <a:solidFill>
                            <a:schemeClr val="bg2"/>
                          </a:solidFill>
                          <a:effectLst/>
                        </a:rPr>
                        <a:t>0.3</a:t>
                      </a: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 0.2</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 0.1</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0.6</a:t>
                      </a:r>
                      <a:endParaRPr lang="en-US">
                        <a:solidFill>
                          <a:schemeClr val="bg2"/>
                        </a:solidFill>
                        <a:effectLst/>
                      </a:endParaRP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1.0</a:t>
                      </a:r>
                      <a:endParaRPr lang="en-US">
                        <a:solidFill>
                          <a:schemeClr val="bg2"/>
                        </a:solidFill>
                        <a:effectLst/>
                      </a:endParaRPr>
                    </a:p>
                  </a:txBody>
                  <a:tcPr marL="0" marR="0" marT="0" marB="0" anchor="ctr">
                    <a:solidFill>
                      <a:schemeClr val="bg1">
                        <a:lumMod val="85000"/>
                      </a:schemeClr>
                    </a:solidFill>
                  </a:tcPr>
                </a:tc>
                <a:tc>
                  <a:txBody>
                    <a:bodyPr/>
                    <a:lstStyle/>
                    <a:p>
                      <a:pPr marL="0" algn="ctr" rtl="0" eaLnBrk="1" latinLnBrk="0" hangingPunct="1">
                        <a:spcBef>
                          <a:spcPts val="0"/>
                        </a:spcBef>
                        <a:spcAft>
                          <a:spcPts val="0"/>
                        </a:spcAft>
                      </a:pPr>
                      <a:endParaRPr lang="en-US" sz="800" kern="1200">
                        <a:solidFill>
                          <a:schemeClr val="bg2"/>
                        </a:solidFill>
                        <a:effectLst/>
                      </a:endParaRPr>
                    </a:p>
                  </a:txBody>
                  <a:tcPr marL="0" marR="0" marT="0" marB="0" anchor="ctr">
                    <a:solidFill>
                      <a:schemeClr val="bg1"/>
                    </a:solidFill>
                  </a:tcPr>
                </a:tc>
                <a:extLst>
                  <a:ext uri="{0D108BD9-81ED-4DB2-BD59-A6C34878D82A}">
                    <a16:rowId xmlns:a16="http://schemas.microsoft.com/office/drawing/2014/main" val="139627226"/>
                  </a:ext>
                </a:extLst>
              </a:tr>
              <a:tr h="188806">
                <a:tc>
                  <a:txBody>
                    <a:bodyPr/>
                    <a:lstStyle/>
                    <a:p>
                      <a:pPr marL="91440" algn="l" rtl="0" eaLnBrk="1" latinLnBrk="0" hangingPunct="1">
                        <a:spcBef>
                          <a:spcPts val="0"/>
                        </a:spcBef>
                        <a:spcAft>
                          <a:spcPts val="0"/>
                        </a:spcAft>
                      </a:pPr>
                      <a:r>
                        <a:rPr lang="en-US" sz="800" kern="1200">
                          <a:effectLst/>
                        </a:rPr>
                        <a:t>Good Location</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rPr>
                        <a:t>   0.1</a:t>
                      </a: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 0.4</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0.3</a:t>
                      </a:r>
                      <a:endParaRPr lang="en-US">
                        <a:solidFill>
                          <a:schemeClr val="bg2"/>
                        </a:solidFill>
                        <a:effectLst/>
                      </a:endParaRPr>
                    </a:p>
                  </a:txBody>
                  <a:tcPr marL="0" marR="0" marT="0" marB="0" anchor="ctr">
                    <a:solidFill>
                      <a:schemeClr val="tx2">
                        <a:lumMod val="20000"/>
                        <a:lumOff val="8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0.7</a:t>
                      </a:r>
                      <a:endParaRPr lang="en-US">
                        <a:solidFill>
                          <a:schemeClr val="bg2"/>
                        </a:solidFill>
                        <a:effectLst/>
                      </a:endParaRP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0.6</a:t>
                      </a:r>
                      <a:endParaRPr lang="en-US">
                        <a:solidFill>
                          <a:schemeClr val="bg2"/>
                        </a:solidFill>
                        <a:effectLst/>
                      </a:endParaRPr>
                    </a:p>
                  </a:txBody>
                  <a:tcPr marL="0" marR="0" marT="0" marB="0" anchor="ctr">
                    <a:solidFill>
                      <a:schemeClr val="tx2">
                        <a:lumMod val="60000"/>
                        <a:lumOff val="40000"/>
                      </a:schemeClr>
                    </a:solidFill>
                  </a:tcPr>
                </a:tc>
                <a:tc>
                  <a:txBody>
                    <a:bodyPr/>
                    <a:lstStyle/>
                    <a:p>
                      <a:pPr marL="0" algn="ctr" rtl="0" eaLnBrk="1" latinLnBrk="0" hangingPunct="1">
                        <a:spcBef>
                          <a:spcPts val="0"/>
                        </a:spcBef>
                        <a:spcAft>
                          <a:spcPts val="0"/>
                        </a:spcAft>
                      </a:pPr>
                      <a:r>
                        <a:rPr lang="en-US" sz="800" kern="1200">
                          <a:solidFill>
                            <a:schemeClr val="bg2"/>
                          </a:solidFill>
                          <a:effectLst/>
                        </a:rPr>
                        <a:t>1.0</a:t>
                      </a:r>
                      <a:endParaRPr lang="en-US">
                        <a:solidFill>
                          <a:schemeClr val="bg2"/>
                        </a:solidFill>
                        <a:effectLst/>
                      </a:endParaRPr>
                    </a:p>
                  </a:txBody>
                  <a:tcPr marL="0" marR="0" marT="0" marB="0" anchor="ctr">
                    <a:solidFill>
                      <a:schemeClr val="bg1">
                        <a:lumMod val="85000"/>
                      </a:schemeClr>
                    </a:solidFill>
                  </a:tcPr>
                </a:tc>
                <a:extLst>
                  <a:ext uri="{0D108BD9-81ED-4DB2-BD59-A6C34878D82A}">
                    <a16:rowId xmlns:a16="http://schemas.microsoft.com/office/drawing/2014/main" val="3003761873"/>
                  </a:ext>
                </a:extLst>
              </a:tr>
            </a:tbl>
          </a:graphicData>
        </a:graphic>
      </p:graphicFrame>
    </p:spTree>
    <p:custDataLst>
      <p:tags r:id="rId1"/>
    </p:custDataLst>
    <p:extLst>
      <p:ext uri="{BB962C8B-B14F-4D97-AF65-F5344CB8AC3E}">
        <p14:creationId xmlns:p14="http://schemas.microsoft.com/office/powerpoint/2010/main" val="143476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6" name="Text Placeholder 5">
            <a:extLst>
              <a:ext uri="{FF2B5EF4-FFF2-40B4-BE49-F238E27FC236}">
                <a16:creationId xmlns:a16="http://schemas.microsoft.com/office/drawing/2014/main" id="{91585F2C-0966-4177-9748-28135AE26AC6}"/>
              </a:ext>
            </a:extLst>
          </p:cNvPr>
          <p:cNvSpPr>
            <a:spLocks noGrp="1"/>
          </p:cNvSpPr>
          <p:nvPr>
            <p:ph type="body" sz="quarter" idx="11"/>
          </p:nvPr>
        </p:nvSpPr>
        <p:spPr>
          <a:xfrm>
            <a:off x="457200" y="834474"/>
            <a:ext cx="8480527" cy="3760683"/>
          </a:xfrm>
        </p:spPr>
        <p:txBody>
          <a:bodyPr vert="horz" lIns="91440" tIns="45720" rIns="91440" bIns="45720" rtlCol="0" anchor="t">
            <a:noAutofit/>
          </a:bodyPr>
          <a:lstStyle/>
          <a:p>
            <a:pPr marL="457200">
              <a:spcAft>
                <a:spcPts val="300"/>
              </a:spcAft>
            </a:pPr>
            <a:r>
              <a:rPr lang="en-US"/>
              <a:t>The regression coefficients </a:t>
            </a:r>
            <a:r>
              <a:rPr lang="en-US" err="1"/>
              <a:t>l</a:t>
            </a:r>
            <a:r>
              <a:rPr lang="en-US" sz="800" err="1"/>
              <a:t>ij</a:t>
            </a:r>
            <a:r>
              <a:rPr lang="en-US" sz="800"/>
              <a:t>  </a:t>
            </a:r>
            <a:r>
              <a:rPr lang="en-US"/>
              <a:t>for all of the multiple regressions below are called factor loadings. Here,  </a:t>
            </a:r>
            <a:r>
              <a:rPr lang="en-US" err="1"/>
              <a:t>l</a:t>
            </a:r>
            <a:r>
              <a:rPr lang="en-US" sz="800" err="1"/>
              <a:t>ij</a:t>
            </a:r>
            <a:r>
              <a:rPr lang="en-US"/>
              <a:t>  = </a:t>
            </a:r>
            <a:r>
              <a:rPr lang="en-US" i="1"/>
              <a:t>loading </a:t>
            </a:r>
            <a:r>
              <a:rPr lang="en-US"/>
              <a:t>of the </a:t>
            </a:r>
            <a:r>
              <a:rPr lang="en-US" err="1"/>
              <a:t>i</a:t>
            </a:r>
            <a:r>
              <a:rPr lang="en-US" baseline="30000" err="1"/>
              <a:t>th</a:t>
            </a:r>
            <a:r>
              <a:rPr lang="en-US"/>
              <a:t> variable on the </a:t>
            </a:r>
            <a:r>
              <a:rPr lang="en-US" err="1"/>
              <a:t>j</a:t>
            </a:r>
            <a:r>
              <a:rPr lang="en-US" baseline="30000" err="1"/>
              <a:t>th</a:t>
            </a:r>
            <a:r>
              <a:rPr lang="en-US"/>
              <a:t> factor. </a:t>
            </a:r>
          </a:p>
          <a:p>
            <a:pPr marL="457200">
              <a:spcAft>
                <a:spcPts val="300"/>
              </a:spcAft>
            </a:pPr>
            <a:endParaRPr lang="en-US">
              <a:latin typeface="Arial"/>
              <a:cs typeface="Arial"/>
            </a:endParaRPr>
          </a:p>
          <a:p>
            <a:pPr marL="457200">
              <a:spcAft>
                <a:spcPts val="300"/>
              </a:spcAft>
            </a:pPr>
            <a:endParaRPr lang="en-US">
              <a:latin typeface="Arial"/>
              <a:cs typeface="Arial"/>
            </a:endParaRPr>
          </a:p>
          <a:p>
            <a:pPr marL="457200">
              <a:spcAft>
                <a:spcPts val="300"/>
              </a:spcAft>
            </a:pPr>
            <a:endParaRPr lang="en-US">
              <a:latin typeface="Arial"/>
              <a:cs typeface="Arial"/>
            </a:endParaRPr>
          </a:p>
          <a:p>
            <a:pPr marL="457200">
              <a:spcAft>
                <a:spcPts val="300"/>
              </a:spcAft>
            </a:pPr>
            <a:endParaRPr lang="en-US">
              <a:latin typeface="Arial"/>
              <a:cs typeface="Arial"/>
            </a:endParaRPr>
          </a:p>
          <a:p>
            <a:pPr marL="457200">
              <a:spcAft>
                <a:spcPts val="300"/>
              </a:spcAft>
            </a:pPr>
            <a:endParaRPr lang="en-US">
              <a:latin typeface="Arial"/>
              <a:cs typeface="Arial"/>
            </a:endParaRPr>
          </a:p>
          <a:p>
            <a:pPr marL="171450" indent="0">
              <a:spcAft>
                <a:spcPts val="300"/>
              </a:spcAft>
              <a:buNone/>
            </a:pPr>
            <a:r>
              <a:rPr lang="en-US" i="1"/>
              <a:t>	m</a:t>
            </a:r>
            <a:r>
              <a:rPr lang="en-US"/>
              <a:t> is going</a:t>
            </a:r>
            <a:r>
              <a:rPr lang="en-US" i="1"/>
              <a:t> </a:t>
            </a:r>
            <a:r>
              <a:rPr lang="en-US"/>
              <a:t>to be substantially less than </a:t>
            </a:r>
            <a:r>
              <a:rPr lang="en-US" i="1"/>
              <a:t>p</a:t>
            </a:r>
            <a:r>
              <a:rPr lang="en-US"/>
              <a:t> .</a:t>
            </a:r>
          </a:p>
          <a:p>
            <a:pPr marL="457200">
              <a:spcAft>
                <a:spcPts val="300"/>
              </a:spcAft>
            </a:pPr>
            <a:endParaRPr lang="en-US">
              <a:latin typeface="Arial"/>
              <a:cs typeface="Arial"/>
            </a:endParaRPr>
          </a:p>
          <a:p>
            <a:pPr marL="457200">
              <a:spcAft>
                <a:spcPts val="300"/>
              </a:spcAft>
            </a:pPr>
            <a:r>
              <a:rPr lang="en-US">
                <a:latin typeface="Arial"/>
                <a:cs typeface="Arial"/>
              </a:rPr>
              <a:t>There are different methods to estimate the loadings</a:t>
            </a:r>
          </a:p>
          <a:p>
            <a:pPr marL="628650" lvl="1">
              <a:spcAft>
                <a:spcPts val="300"/>
              </a:spcAft>
            </a:pPr>
            <a:r>
              <a:rPr lang="en-US">
                <a:latin typeface="Arial"/>
                <a:cs typeface="Arial"/>
              </a:rPr>
              <a:t>Principal Component Method</a:t>
            </a:r>
          </a:p>
          <a:p>
            <a:pPr marL="628650" lvl="1">
              <a:spcAft>
                <a:spcPts val="300"/>
              </a:spcAft>
            </a:pPr>
            <a:r>
              <a:rPr lang="en-US">
                <a:latin typeface="Arial"/>
                <a:cs typeface="Arial"/>
              </a:rPr>
              <a:t>Maximum Likelihood Estimation</a:t>
            </a:r>
          </a:p>
          <a:p>
            <a:pPr marL="628650" lvl="1">
              <a:spcAft>
                <a:spcPts val="300"/>
              </a:spcAft>
            </a:pPr>
            <a:endParaRPr lang="en-US">
              <a:latin typeface="Arial"/>
              <a:cs typeface="Arial"/>
            </a:endParaRPr>
          </a:p>
          <a:p>
            <a:pPr marL="457200">
              <a:spcAft>
                <a:spcPts val="300"/>
              </a:spcAft>
            </a:pPr>
            <a:r>
              <a:rPr lang="en-US" err="1"/>
              <a:t>KStudio</a:t>
            </a:r>
            <a:r>
              <a:rPr lang="en-US"/>
              <a:t> uses PCA  method to estimate the loadings</a:t>
            </a:r>
            <a:endParaRPr lang="en-US">
              <a:latin typeface="Arial"/>
              <a:cs typeface="Arial"/>
            </a:endParaRPr>
          </a:p>
          <a:p>
            <a:pPr marL="628650" lvl="1" indent="-285750">
              <a:spcAft>
                <a:spcPts val="300"/>
              </a:spcAft>
            </a:pPr>
            <a:endParaRPr lang="en-US">
              <a:latin typeface="Arial"/>
              <a:cs typeface="Arial"/>
            </a:endParaRPr>
          </a:p>
          <a:p>
            <a:pPr marL="228600" lvl="1" indent="0">
              <a:buNone/>
            </a:pPr>
            <a:endParaRPr lang="en-US">
              <a:latin typeface="Arial"/>
              <a:cs typeface="Arial"/>
            </a:endParaRPr>
          </a:p>
          <a:p>
            <a:pPr marL="228600" lvl="1" indent="0">
              <a:buNone/>
            </a:pPr>
            <a:endParaRPr lang="en-US">
              <a:latin typeface="Arial"/>
              <a:cs typeface="Arial"/>
            </a:endParaRPr>
          </a:p>
        </p:txBody>
      </p:sp>
      <p:sp>
        <p:nvSpPr>
          <p:cNvPr id="5" name="Title 4">
            <a:extLst>
              <a:ext uri="{FF2B5EF4-FFF2-40B4-BE49-F238E27FC236}">
                <a16:creationId xmlns:a16="http://schemas.microsoft.com/office/drawing/2014/main" id="{E17B2A08-2CF8-4895-BED6-4798478E8CEF}"/>
              </a:ext>
            </a:extLst>
          </p:cNvPr>
          <p:cNvSpPr>
            <a:spLocks noGrp="1"/>
          </p:cNvSpPr>
          <p:nvPr>
            <p:ph type="title"/>
          </p:nvPr>
        </p:nvSpPr>
        <p:spPr/>
        <p:txBody>
          <a:bodyPr/>
          <a:lstStyle/>
          <a:p>
            <a:r>
              <a:rPr lang="en-CA"/>
              <a:t>Factor Loadings</a:t>
            </a:r>
          </a:p>
        </p:txBody>
      </p:sp>
      <p:sp>
        <p:nvSpPr>
          <p:cNvPr id="2" name="Slide Number Placeholder 1">
            <a:extLst>
              <a:ext uri="{FF2B5EF4-FFF2-40B4-BE49-F238E27FC236}">
                <a16:creationId xmlns:a16="http://schemas.microsoft.com/office/drawing/2014/main" id="{3EF90B7B-C0D7-480B-8843-35CB53E654F5}"/>
              </a:ext>
            </a:extLst>
          </p:cNvPr>
          <p:cNvSpPr>
            <a:spLocks noGrp="1"/>
          </p:cNvSpPr>
          <p:nvPr>
            <p:ph type="sldNum" sz="quarter" idx="10"/>
          </p:nvPr>
        </p:nvSpPr>
        <p:spPr/>
        <p:txBody>
          <a:bodyPr/>
          <a:lstStyle/>
          <a:p>
            <a:fld id="{C51B5984-C094-0A42-BFB6-9F57449A1222}" type="slidenum">
              <a:rPr lang="en-US" dirty="0" smtClean="0"/>
              <a:pPr/>
              <a:t>508</a:t>
            </a:fld>
            <a:endParaRPr lang="en-US"/>
          </a:p>
        </p:txBody>
      </p:sp>
      <p:pic>
        <p:nvPicPr>
          <p:cNvPr id="3" name="Picture 2">
            <a:extLst>
              <a:ext uri="{FF2B5EF4-FFF2-40B4-BE49-F238E27FC236}">
                <a16:creationId xmlns:a16="http://schemas.microsoft.com/office/drawing/2014/main" id="{BE6DD6E1-E1CB-4175-9170-D555BB95269D}"/>
              </a:ext>
            </a:extLst>
          </p:cNvPr>
          <p:cNvPicPr>
            <a:picLocks noChangeAspect="1"/>
          </p:cNvPicPr>
          <p:nvPr/>
        </p:nvPicPr>
        <p:blipFill>
          <a:blip r:embed="rId4"/>
          <a:stretch>
            <a:fillRect/>
          </a:stretch>
        </p:blipFill>
        <p:spPr>
          <a:xfrm>
            <a:off x="2827847" y="1402210"/>
            <a:ext cx="3139712" cy="1082134"/>
          </a:xfrm>
          <a:prstGeom prst="rect">
            <a:avLst/>
          </a:prstGeom>
        </p:spPr>
      </p:pic>
    </p:spTree>
    <p:custDataLst>
      <p:tags r:id="rId1"/>
    </p:custDataLst>
    <p:extLst>
      <p:ext uri="{BB962C8B-B14F-4D97-AF65-F5344CB8AC3E}">
        <p14:creationId xmlns:p14="http://schemas.microsoft.com/office/powerpoint/2010/main" val="81200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6" name="Text Placeholder 5">
            <a:extLst>
              <a:ext uri="{FF2B5EF4-FFF2-40B4-BE49-F238E27FC236}">
                <a16:creationId xmlns:a16="http://schemas.microsoft.com/office/drawing/2014/main" id="{91585F2C-0966-4177-9748-28135AE26AC6}"/>
              </a:ext>
            </a:extLst>
          </p:cNvPr>
          <p:cNvSpPr>
            <a:spLocks noGrp="1"/>
          </p:cNvSpPr>
          <p:nvPr>
            <p:ph type="body" sz="quarter" idx="11"/>
          </p:nvPr>
        </p:nvSpPr>
        <p:spPr>
          <a:xfrm>
            <a:off x="457200" y="834474"/>
            <a:ext cx="8480527" cy="1834767"/>
          </a:xfrm>
        </p:spPr>
        <p:txBody>
          <a:bodyPr vert="horz" lIns="91440" tIns="45720" rIns="91440" bIns="45720" rtlCol="0" anchor="t">
            <a:noAutofit/>
          </a:bodyPr>
          <a:lstStyle/>
          <a:p>
            <a:pPr marL="457200">
              <a:spcAft>
                <a:spcPts val="300"/>
              </a:spcAft>
            </a:pPr>
            <a:r>
              <a:rPr lang="en-US">
                <a:latin typeface="Arial"/>
                <a:cs typeface="Arial"/>
              </a:rPr>
              <a:t>Simple Example</a:t>
            </a:r>
          </a:p>
          <a:p>
            <a:pPr marL="628650" lvl="1" indent="-285750">
              <a:spcAft>
                <a:spcPts val="300"/>
              </a:spcAft>
            </a:pPr>
            <a:endParaRPr lang="en-US">
              <a:latin typeface="Arial"/>
              <a:cs typeface="Arial"/>
            </a:endParaRPr>
          </a:p>
          <a:p>
            <a:pPr marL="628650" lvl="1" indent="-285750">
              <a:spcAft>
                <a:spcPts val="300"/>
              </a:spcAft>
            </a:pPr>
            <a:r>
              <a:rPr lang="en-US">
                <a:latin typeface="Arial"/>
                <a:cs typeface="Arial"/>
              </a:rPr>
              <a:t>Below</a:t>
            </a:r>
            <a:r>
              <a:rPr lang="en-US" altLang="zh-CN">
                <a:latin typeface="Arial"/>
                <a:cs typeface="Arial"/>
              </a:rPr>
              <a:t>,</a:t>
            </a:r>
            <a:r>
              <a:rPr lang="zh-CN" altLang="en-US">
                <a:latin typeface="Arial"/>
                <a:cs typeface="Arial"/>
              </a:rPr>
              <a:t> </a:t>
            </a:r>
            <a:r>
              <a:rPr lang="en-US">
                <a:latin typeface="Arial"/>
                <a:cs typeface="Arial"/>
              </a:rPr>
              <a:t>there</a:t>
            </a:r>
            <a:r>
              <a:rPr lang="zh-CN" altLang="en-US">
                <a:latin typeface="Arial"/>
                <a:cs typeface="Arial"/>
              </a:rPr>
              <a:t> </a:t>
            </a:r>
            <a:r>
              <a:rPr lang="en-US">
                <a:latin typeface="Arial"/>
                <a:cs typeface="Arial"/>
              </a:rPr>
              <a:t>are</a:t>
            </a:r>
            <a:r>
              <a:rPr lang="zh-CN" altLang="en-US">
                <a:latin typeface="Arial"/>
                <a:cs typeface="Arial"/>
              </a:rPr>
              <a:t> </a:t>
            </a:r>
            <a:r>
              <a:rPr lang="en-US">
                <a:latin typeface="Arial"/>
                <a:cs typeface="Arial"/>
              </a:rPr>
              <a:t>six</a:t>
            </a:r>
            <a:r>
              <a:rPr lang="zh-CN" altLang="en-US">
                <a:latin typeface="Arial"/>
                <a:cs typeface="Arial"/>
              </a:rPr>
              <a:t> </a:t>
            </a:r>
            <a:r>
              <a:rPr lang="en-US">
                <a:latin typeface="Arial"/>
                <a:cs typeface="Arial"/>
              </a:rPr>
              <a:t>variables;</a:t>
            </a:r>
            <a:r>
              <a:rPr lang="zh-CN" altLang="en-US">
                <a:latin typeface="Arial"/>
                <a:cs typeface="Arial"/>
              </a:rPr>
              <a:t> </a:t>
            </a:r>
            <a:r>
              <a:rPr lang="en-US">
                <a:latin typeface="Arial"/>
                <a:cs typeface="Arial"/>
              </a:rPr>
              <a:t>so</a:t>
            </a:r>
            <a:r>
              <a:rPr lang="zh-CN" altLang="en-US">
                <a:latin typeface="Arial"/>
                <a:cs typeface="Arial"/>
              </a:rPr>
              <a:t> </a:t>
            </a:r>
            <a:r>
              <a:rPr lang="en-US">
                <a:latin typeface="Arial"/>
                <a:cs typeface="Arial"/>
              </a:rPr>
              <a:t>in</a:t>
            </a:r>
            <a:r>
              <a:rPr lang="zh-CN" altLang="en-US">
                <a:latin typeface="Arial"/>
                <a:cs typeface="Arial"/>
              </a:rPr>
              <a:t> </a:t>
            </a:r>
            <a:r>
              <a:rPr lang="en-US">
                <a:latin typeface="Arial"/>
                <a:cs typeface="Arial"/>
              </a:rPr>
              <a:t>total</a:t>
            </a:r>
            <a:r>
              <a:rPr lang="zh-CN" altLang="en-US">
                <a:latin typeface="Arial"/>
                <a:cs typeface="Arial"/>
              </a:rPr>
              <a:t> </a:t>
            </a:r>
            <a:r>
              <a:rPr lang="en-US">
                <a:latin typeface="Arial"/>
                <a:cs typeface="Arial"/>
              </a:rPr>
              <a:t>there</a:t>
            </a:r>
            <a:r>
              <a:rPr lang="zh-CN" altLang="en-US">
                <a:latin typeface="Arial"/>
                <a:cs typeface="Arial"/>
              </a:rPr>
              <a:t> </a:t>
            </a:r>
            <a:r>
              <a:rPr lang="en-US">
                <a:latin typeface="Arial"/>
                <a:cs typeface="Arial"/>
              </a:rPr>
              <a:t>are</a:t>
            </a:r>
            <a:r>
              <a:rPr lang="zh-CN" altLang="en-US">
                <a:latin typeface="Arial"/>
                <a:cs typeface="Arial"/>
              </a:rPr>
              <a:t> </a:t>
            </a:r>
            <a:r>
              <a:rPr lang="en-US">
                <a:latin typeface="Arial"/>
                <a:cs typeface="Arial"/>
              </a:rPr>
              <a:t>six</a:t>
            </a:r>
            <a:r>
              <a:rPr lang="zh-CN" altLang="en-US">
                <a:latin typeface="Arial"/>
                <a:cs typeface="Arial"/>
              </a:rPr>
              <a:t> </a:t>
            </a:r>
            <a:r>
              <a:rPr lang="en-US">
                <a:latin typeface="Arial"/>
                <a:cs typeface="Arial"/>
              </a:rPr>
              <a:t>factors. </a:t>
            </a:r>
          </a:p>
          <a:p>
            <a:pPr marL="628650" lvl="1" indent="-285750">
              <a:spcAft>
                <a:spcPts val="300"/>
              </a:spcAft>
            </a:pPr>
            <a:r>
              <a:rPr lang="en-US">
                <a:latin typeface="Arial"/>
                <a:cs typeface="Arial"/>
              </a:rPr>
              <a:t>Each cell is a loading of a variable on a factor. For example, the loading of variable Polite on the first factor is -0.20049</a:t>
            </a:r>
          </a:p>
          <a:p>
            <a:pPr marL="628650" lvl="1" indent="-285750">
              <a:spcAft>
                <a:spcPts val="300"/>
              </a:spcAft>
            </a:pPr>
            <a:r>
              <a:rPr lang="en-US" b="1">
                <a:latin typeface="Arial"/>
                <a:cs typeface="Arial"/>
              </a:rPr>
              <a:t>Factor1</a:t>
            </a:r>
            <a:r>
              <a:rPr lang="zh-CN" altLang="en-US" b="1">
                <a:latin typeface="Arial"/>
                <a:cs typeface="Arial"/>
              </a:rPr>
              <a:t> </a:t>
            </a:r>
            <a:r>
              <a:rPr lang="en-US">
                <a:latin typeface="Arial"/>
                <a:cs typeface="Arial"/>
              </a:rPr>
              <a:t>explains</a:t>
            </a:r>
            <a:r>
              <a:rPr lang="zh-CN" altLang="en-US">
                <a:latin typeface="Arial"/>
                <a:cs typeface="Arial"/>
              </a:rPr>
              <a:t> </a:t>
            </a:r>
            <a:r>
              <a:rPr lang="en-US">
                <a:latin typeface="Arial"/>
                <a:cs typeface="Arial"/>
              </a:rPr>
              <a:t>37% of the total variations.</a:t>
            </a:r>
            <a:endParaRPr lang="en-US" altLang="zh-CN">
              <a:latin typeface="Arial"/>
              <a:cs typeface="Arial"/>
            </a:endParaRPr>
          </a:p>
          <a:p>
            <a:pPr lvl="1"/>
            <a:endParaRPr lang="en-CA"/>
          </a:p>
        </p:txBody>
      </p:sp>
      <p:sp>
        <p:nvSpPr>
          <p:cNvPr id="5" name="Title 4">
            <a:extLst>
              <a:ext uri="{FF2B5EF4-FFF2-40B4-BE49-F238E27FC236}">
                <a16:creationId xmlns:a16="http://schemas.microsoft.com/office/drawing/2014/main" id="{E17B2A08-2CF8-4895-BED6-4798478E8CEF}"/>
              </a:ext>
            </a:extLst>
          </p:cNvPr>
          <p:cNvSpPr>
            <a:spLocks noGrp="1"/>
          </p:cNvSpPr>
          <p:nvPr>
            <p:ph type="title"/>
          </p:nvPr>
        </p:nvSpPr>
        <p:spPr/>
        <p:txBody>
          <a:bodyPr/>
          <a:lstStyle/>
          <a:p>
            <a:r>
              <a:rPr lang="en-CA"/>
              <a:t>Factor Loadings</a:t>
            </a:r>
          </a:p>
        </p:txBody>
      </p:sp>
      <p:sp>
        <p:nvSpPr>
          <p:cNvPr id="2" name="Slide Number Placeholder 1">
            <a:extLst>
              <a:ext uri="{FF2B5EF4-FFF2-40B4-BE49-F238E27FC236}">
                <a16:creationId xmlns:a16="http://schemas.microsoft.com/office/drawing/2014/main" id="{3EF90B7B-C0D7-480B-8843-35CB53E654F5}"/>
              </a:ext>
            </a:extLst>
          </p:cNvPr>
          <p:cNvSpPr>
            <a:spLocks noGrp="1"/>
          </p:cNvSpPr>
          <p:nvPr>
            <p:ph type="sldNum" sz="quarter" idx="10"/>
          </p:nvPr>
        </p:nvSpPr>
        <p:spPr/>
        <p:txBody>
          <a:bodyPr/>
          <a:lstStyle/>
          <a:p>
            <a:fld id="{C51B5984-C094-0A42-BFB6-9F57449A1222}" type="slidenum">
              <a:rPr lang="en-US" dirty="0" smtClean="0"/>
              <a:pPr/>
              <a:t>509</a:t>
            </a:fld>
            <a:endParaRPr lang="en-US"/>
          </a:p>
        </p:txBody>
      </p:sp>
      <p:graphicFrame>
        <p:nvGraphicFramePr>
          <p:cNvPr id="7" name="Table 6">
            <a:extLst>
              <a:ext uri="{FF2B5EF4-FFF2-40B4-BE49-F238E27FC236}">
                <a16:creationId xmlns:a16="http://schemas.microsoft.com/office/drawing/2014/main" id="{B6FF65AB-A408-411F-8FA6-0D4C2D2DAFF6}"/>
              </a:ext>
            </a:extLst>
          </p:cNvPr>
          <p:cNvGraphicFramePr>
            <a:graphicFrameLocks noGrp="1"/>
          </p:cNvGraphicFramePr>
          <p:nvPr>
            <p:extLst>
              <p:ext uri="{D42A27DB-BD31-4B8C-83A1-F6EECF244321}">
                <p14:modId xmlns:p14="http://schemas.microsoft.com/office/powerpoint/2010/main" val="103584055"/>
              </p:ext>
            </p:extLst>
          </p:nvPr>
        </p:nvGraphicFramePr>
        <p:xfrm>
          <a:off x="1797050" y="2600495"/>
          <a:ext cx="5549900" cy="1708531"/>
        </p:xfrm>
        <a:graphic>
          <a:graphicData uri="http://schemas.openxmlformats.org/drawingml/2006/table">
            <a:tbl>
              <a:tblPr firstRow="1" firstCol="1" bandRow="1">
                <a:tableStyleId>{5C22544A-7EE6-4342-B048-85BDC9FD1C3A}</a:tableStyleId>
              </a:tblPr>
              <a:tblGrid>
                <a:gridCol w="840122">
                  <a:extLst>
                    <a:ext uri="{9D8B030D-6E8A-4147-A177-3AD203B41FA5}">
                      <a16:colId xmlns:a16="http://schemas.microsoft.com/office/drawing/2014/main" val="2867847619"/>
                    </a:ext>
                  </a:extLst>
                </a:gridCol>
                <a:gridCol w="776477">
                  <a:extLst>
                    <a:ext uri="{9D8B030D-6E8A-4147-A177-3AD203B41FA5}">
                      <a16:colId xmlns:a16="http://schemas.microsoft.com/office/drawing/2014/main" val="2408844218"/>
                    </a:ext>
                  </a:extLst>
                </a:gridCol>
                <a:gridCol w="751019">
                  <a:extLst>
                    <a:ext uri="{9D8B030D-6E8A-4147-A177-3AD203B41FA5}">
                      <a16:colId xmlns:a16="http://schemas.microsoft.com/office/drawing/2014/main" val="1244399744"/>
                    </a:ext>
                  </a:extLst>
                </a:gridCol>
                <a:gridCol w="789206">
                  <a:extLst>
                    <a:ext uri="{9D8B030D-6E8A-4147-A177-3AD203B41FA5}">
                      <a16:colId xmlns:a16="http://schemas.microsoft.com/office/drawing/2014/main" val="3033074967"/>
                    </a:ext>
                  </a:extLst>
                </a:gridCol>
                <a:gridCol w="763748">
                  <a:extLst>
                    <a:ext uri="{9D8B030D-6E8A-4147-A177-3AD203B41FA5}">
                      <a16:colId xmlns:a16="http://schemas.microsoft.com/office/drawing/2014/main" val="1766779441"/>
                    </a:ext>
                  </a:extLst>
                </a:gridCol>
                <a:gridCol w="801935">
                  <a:extLst>
                    <a:ext uri="{9D8B030D-6E8A-4147-A177-3AD203B41FA5}">
                      <a16:colId xmlns:a16="http://schemas.microsoft.com/office/drawing/2014/main" val="3813317905"/>
                    </a:ext>
                  </a:extLst>
                </a:gridCol>
                <a:gridCol w="827393">
                  <a:extLst>
                    <a:ext uri="{9D8B030D-6E8A-4147-A177-3AD203B41FA5}">
                      <a16:colId xmlns:a16="http://schemas.microsoft.com/office/drawing/2014/main" val="3889132824"/>
                    </a:ext>
                  </a:extLst>
                </a:gridCol>
              </a:tblGrid>
              <a:tr h="231267">
                <a:tc>
                  <a:txBody>
                    <a:bodyPr/>
                    <a:lstStyle/>
                    <a:p>
                      <a:pPr marL="0" algn="l" rtl="0" eaLnBrk="1" latinLnBrk="0" hangingPunct="1">
                        <a:spcBef>
                          <a:spcPts val="0"/>
                        </a:spcBef>
                        <a:spcAft>
                          <a:spcPts val="0"/>
                        </a:spcAft>
                      </a:pPr>
                      <a:endParaRPr lang="en-CA">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Factor2</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Factor3</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Factor4</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Factor5</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Factor6</a:t>
                      </a:r>
                      <a:endParaRPr lang="en-US">
                        <a:effectLst/>
                      </a:endParaRPr>
                    </a:p>
                  </a:txBody>
                  <a:tcPr marL="0" marR="0" marT="0" marB="0" anchor="ctr"/>
                </a:tc>
                <a:extLst>
                  <a:ext uri="{0D108BD9-81ED-4DB2-BD59-A6C34878D82A}">
                    <a16:rowId xmlns:a16="http://schemas.microsoft.com/office/drawing/2014/main" val="2613844907"/>
                  </a:ext>
                </a:extLst>
              </a:tr>
              <a:tr h="184658">
                <a:tc>
                  <a:txBody>
                    <a:bodyPr/>
                    <a:lstStyle/>
                    <a:p>
                      <a:pPr marL="45720" algn="l" rtl="0" eaLnBrk="1" latinLnBrk="0" hangingPunct="1">
                        <a:spcBef>
                          <a:spcPts val="0"/>
                        </a:spcBef>
                        <a:spcAft>
                          <a:spcPts val="0"/>
                        </a:spcAft>
                      </a:pPr>
                      <a:r>
                        <a:rPr lang="en-US" sz="800" kern="1200">
                          <a:effectLst/>
                        </a:rPr>
                        <a:t>Polite</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-0.20049</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0.76327</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0.02806</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0.04833</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-0.60921</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0.05437</a:t>
                      </a:r>
                    </a:p>
                  </a:txBody>
                  <a:tcPr marL="7620" marR="7620" marT="7620" marB="0" anchor="b"/>
                </a:tc>
                <a:extLst>
                  <a:ext uri="{0D108BD9-81ED-4DB2-BD59-A6C34878D82A}">
                    <a16:rowId xmlns:a16="http://schemas.microsoft.com/office/drawing/2014/main" val="453215506"/>
                  </a:ext>
                </a:extLst>
              </a:tr>
              <a:tr h="184658">
                <a:tc>
                  <a:txBody>
                    <a:bodyPr/>
                    <a:lstStyle/>
                    <a:p>
                      <a:pPr marL="45720" algn="l" rtl="0" eaLnBrk="1" latinLnBrk="0" hangingPunct="1">
                        <a:spcBef>
                          <a:spcPts val="0"/>
                        </a:spcBef>
                        <a:spcAft>
                          <a:spcPts val="0"/>
                        </a:spcAft>
                      </a:pPr>
                      <a:r>
                        <a:rPr lang="en-US" sz="800" kern="1200">
                          <a:effectLst/>
                        </a:rPr>
                        <a:t>Knowledgeable</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0.92963</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0.1108</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-0.04256</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-0.10901</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-0.05381</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-0.26988</a:t>
                      </a:r>
                    </a:p>
                  </a:txBody>
                  <a:tcPr marL="7620" marR="7620" marT="7620" marB="0" anchor="b"/>
                </a:tc>
                <a:extLst>
                  <a:ext uri="{0D108BD9-81ED-4DB2-BD59-A6C34878D82A}">
                    <a16:rowId xmlns:a16="http://schemas.microsoft.com/office/drawing/2014/main" val="4093043280"/>
                  </a:ext>
                </a:extLst>
              </a:tr>
              <a:tr h="184658">
                <a:tc>
                  <a:txBody>
                    <a:bodyPr/>
                    <a:lstStyle/>
                    <a:p>
                      <a:pPr marL="45720" algn="l" rtl="0" eaLnBrk="1" latinLnBrk="0" hangingPunct="1">
                        <a:spcBef>
                          <a:spcPts val="0"/>
                        </a:spcBef>
                        <a:spcAft>
                          <a:spcPts val="0"/>
                        </a:spcAft>
                      </a:pPr>
                      <a:r>
                        <a:rPr lang="en-US" sz="800" kern="1200">
                          <a:effectLst/>
                        </a:rPr>
                        <a:t>Efficient</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0.57832</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-0.08395</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0.6081</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0.4634</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-0.00467</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0.27129</a:t>
                      </a:r>
                    </a:p>
                  </a:txBody>
                  <a:tcPr marL="7620" marR="7620" marT="7620" marB="0" anchor="b"/>
                </a:tc>
                <a:extLst>
                  <a:ext uri="{0D108BD9-81ED-4DB2-BD59-A6C34878D82A}">
                    <a16:rowId xmlns:a16="http://schemas.microsoft.com/office/drawing/2014/main" val="3953736704"/>
                  </a:ext>
                </a:extLst>
              </a:tr>
              <a:tr h="184658">
                <a:tc>
                  <a:txBody>
                    <a:bodyPr/>
                    <a:lstStyle/>
                    <a:p>
                      <a:pPr marL="45720" algn="l" rtl="0" eaLnBrk="1" latinLnBrk="0" hangingPunct="1">
                        <a:spcBef>
                          <a:spcPts val="0"/>
                        </a:spcBef>
                        <a:spcAft>
                          <a:spcPts val="0"/>
                        </a:spcAft>
                      </a:pPr>
                      <a:r>
                        <a:rPr lang="en-US" sz="800" kern="1200">
                          <a:effectLst/>
                        </a:rPr>
                        <a:t>Well Stocked</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-0.04925</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0.71613</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-0.29673</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0.50473</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0.36622</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-0.08838</a:t>
                      </a:r>
                    </a:p>
                  </a:txBody>
                  <a:tcPr marL="7620" marR="7620" marT="7620" marB="0" anchor="b"/>
                </a:tc>
                <a:extLst>
                  <a:ext uri="{0D108BD9-81ED-4DB2-BD59-A6C34878D82A}">
                    <a16:rowId xmlns:a16="http://schemas.microsoft.com/office/drawing/2014/main" val="1530039867"/>
                  </a:ext>
                </a:extLst>
              </a:tr>
              <a:tr h="184658">
                <a:tc>
                  <a:txBody>
                    <a:bodyPr/>
                    <a:lstStyle/>
                    <a:p>
                      <a:pPr marL="45720" algn="l" rtl="0" eaLnBrk="1" latinLnBrk="0" hangingPunct="1">
                        <a:spcBef>
                          <a:spcPts val="0"/>
                        </a:spcBef>
                        <a:spcAft>
                          <a:spcPts val="0"/>
                        </a:spcAft>
                      </a:pPr>
                      <a:r>
                        <a:rPr lang="en-US" sz="800" kern="1200">
                          <a:effectLst/>
                        </a:rPr>
                        <a:t>Nice Layout</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0.69661</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0.2218</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-0.37129</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-0.25843</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0.08298</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0.50389</a:t>
                      </a:r>
                    </a:p>
                  </a:txBody>
                  <a:tcPr marL="7620" marR="7620" marT="7620" marB="0" anchor="b"/>
                </a:tc>
                <a:extLst>
                  <a:ext uri="{0D108BD9-81ED-4DB2-BD59-A6C34878D82A}">
                    <a16:rowId xmlns:a16="http://schemas.microsoft.com/office/drawing/2014/main" val="1034052873"/>
                  </a:ext>
                </a:extLst>
              </a:tr>
              <a:tr h="184658">
                <a:tc>
                  <a:txBody>
                    <a:bodyPr/>
                    <a:lstStyle/>
                    <a:p>
                      <a:pPr marL="45720" algn="l" rtl="0" eaLnBrk="1" latinLnBrk="0" hangingPunct="1">
                        <a:spcBef>
                          <a:spcPts val="0"/>
                        </a:spcBef>
                        <a:spcAft>
                          <a:spcPts val="0"/>
                        </a:spcAft>
                      </a:pPr>
                      <a:r>
                        <a:rPr lang="en-US" sz="800" kern="1200">
                          <a:effectLst/>
                        </a:rPr>
                        <a:t>Good Location</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0.93554</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0.10444</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0.03613</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-0.03921</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-0.05484</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-0.27059</a:t>
                      </a:r>
                    </a:p>
                  </a:txBody>
                  <a:tcPr marL="7620" marR="7620" marT="7620" marB="0" anchor="b"/>
                </a:tc>
                <a:extLst>
                  <a:ext uri="{0D108BD9-81ED-4DB2-BD59-A6C34878D82A}">
                    <a16:rowId xmlns:a16="http://schemas.microsoft.com/office/drawing/2014/main" val="2009502417"/>
                  </a:ext>
                </a:extLst>
              </a:tr>
              <a:tr h="184658">
                <a:tc>
                  <a:txBody>
                    <a:bodyPr/>
                    <a:lstStyle/>
                    <a:p>
                      <a:pPr algn="l" fontAlgn="b"/>
                      <a:r>
                        <a:rPr lang="en-CA" sz="800" b="1" kern="1200">
                          <a:solidFill>
                            <a:schemeClr val="lt1"/>
                          </a:solidFill>
                          <a:effectLst/>
                          <a:latin typeface="+mn-lt"/>
                          <a:ea typeface="+mn-ea"/>
                          <a:cs typeface="+mn-cs"/>
                        </a:rPr>
                        <a:t> Variance</a:t>
                      </a:r>
                    </a:p>
                  </a:txBody>
                  <a:tcPr marL="7620" marR="7620" marT="7620" marB="0" anchor="b"/>
                </a:tc>
                <a:tc>
                  <a:txBody>
                    <a:bodyPr/>
                    <a:lstStyle/>
                    <a:p>
                      <a:pPr algn="ctr" fontAlgn="b"/>
                      <a:r>
                        <a:rPr lang="en-CA" sz="800" b="1" kern="1200">
                          <a:solidFill>
                            <a:schemeClr val="bg2"/>
                          </a:solidFill>
                          <a:effectLst/>
                          <a:latin typeface="+mn-lt"/>
                          <a:ea typeface="+mn-ea"/>
                          <a:cs typeface="+mn-cs"/>
                        </a:rPr>
                        <a:t>2.6368</a:t>
                      </a:r>
                    </a:p>
                  </a:txBody>
                  <a:tcPr marL="7620" marR="7620" marT="7620" marB="0" anchor="b"/>
                </a:tc>
                <a:tc>
                  <a:txBody>
                    <a:bodyPr/>
                    <a:lstStyle/>
                    <a:p>
                      <a:pPr algn="ctr" fontAlgn="b"/>
                      <a:r>
                        <a:rPr lang="en-CA" sz="800" b="1" kern="1200">
                          <a:solidFill>
                            <a:schemeClr val="bg2"/>
                          </a:solidFill>
                          <a:effectLst/>
                          <a:latin typeface="+mn-lt"/>
                          <a:ea typeface="+mn-ea"/>
                          <a:cs typeface="+mn-cs"/>
                        </a:rPr>
                        <a:t>1.57497</a:t>
                      </a:r>
                    </a:p>
                  </a:txBody>
                  <a:tcPr marL="7620" marR="7620" marT="7620" marB="0" anchor="b"/>
                </a:tc>
                <a:tc>
                  <a:txBody>
                    <a:bodyPr/>
                    <a:lstStyle/>
                    <a:p>
                      <a:pPr algn="ctr" fontAlgn="b"/>
                      <a:r>
                        <a:rPr lang="en-CA" sz="800" b="1" kern="1200">
                          <a:solidFill>
                            <a:schemeClr val="bg2"/>
                          </a:solidFill>
                          <a:effectLst/>
                          <a:latin typeface="+mn-lt"/>
                          <a:ea typeface="+mn-ea"/>
                          <a:cs typeface="+mn-cs"/>
                        </a:rPr>
                        <a:t>0.86425</a:t>
                      </a:r>
                    </a:p>
                  </a:txBody>
                  <a:tcPr marL="7620" marR="7620" marT="7620" marB="0" anchor="b"/>
                </a:tc>
                <a:tc>
                  <a:txBody>
                    <a:bodyPr/>
                    <a:lstStyle/>
                    <a:p>
                      <a:pPr algn="ctr" fontAlgn="b"/>
                      <a:r>
                        <a:rPr lang="en-CA" sz="800" b="1" kern="1200">
                          <a:solidFill>
                            <a:schemeClr val="bg2"/>
                          </a:solidFill>
                          <a:effectLst/>
                          <a:latin typeface="+mn-lt"/>
                          <a:ea typeface="+mn-ea"/>
                          <a:cs typeface="+mn-cs"/>
                        </a:rPr>
                        <a:t>0.75638</a:t>
                      </a:r>
                    </a:p>
                  </a:txBody>
                  <a:tcPr marL="7620" marR="7620" marT="7620" marB="0" anchor="b"/>
                </a:tc>
                <a:tc>
                  <a:txBody>
                    <a:bodyPr/>
                    <a:lstStyle/>
                    <a:p>
                      <a:pPr algn="ctr" fontAlgn="b"/>
                      <a:r>
                        <a:rPr lang="en-CA" sz="800" b="1" kern="1200">
                          <a:solidFill>
                            <a:schemeClr val="bg2"/>
                          </a:solidFill>
                          <a:effectLst/>
                          <a:latin typeface="+mn-lt"/>
                          <a:ea typeface="+mn-ea"/>
                          <a:cs typeface="+mn-cs"/>
                        </a:rPr>
                        <a:t>0.61371</a:t>
                      </a:r>
                    </a:p>
                  </a:txBody>
                  <a:tcPr marL="7620" marR="7620" marT="7620" marB="0" anchor="b"/>
                </a:tc>
                <a:tc>
                  <a:txBody>
                    <a:bodyPr/>
                    <a:lstStyle/>
                    <a:p>
                      <a:pPr algn="ctr" fontAlgn="b"/>
                      <a:r>
                        <a:rPr lang="en-CA" sz="800" b="1" kern="1200">
                          <a:solidFill>
                            <a:schemeClr val="bg2"/>
                          </a:solidFill>
                          <a:effectLst/>
                          <a:latin typeface="+mn-lt"/>
                          <a:ea typeface="+mn-ea"/>
                          <a:cs typeface="+mn-cs"/>
                        </a:rPr>
                        <a:t>0.48453</a:t>
                      </a:r>
                    </a:p>
                  </a:txBody>
                  <a:tcPr marL="7620" marR="7620" marT="7620" marB="0" anchor="b"/>
                </a:tc>
                <a:extLst>
                  <a:ext uri="{0D108BD9-81ED-4DB2-BD59-A6C34878D82A}">
                    <a16:rowId xmlns:a16="http://schemas.microsoft.com/office/drawing/2014/main" val="2558604223"/>
                  </a:ext>
                </a:extLst>
              </a:tr>
              <a:tr h="184658">
                <a:tc>
                  <a:txBody>
                    <a:bodyPr/>
                    <a:lstStyle/>
                    <a:p>
                      <a:pPr algn="l" fontAlgn="b"/>
                      <a:r>
                        <a:rPr lang="en-CA" sz="800" b="1" kern="1200">
                          <a:solidFill>
                            <a:schemeClr val="lt1"/>
                          </a:solidFill>
                          <a:effectLst/>
                          <a:latin typeface="+mn-lt"/>
                          <a:ea typeface="+mn-ea"/>
                          <a:cs typeface="+mn-cs"/>
                        </a:rPr>
                        <a:t> % Variance</a:t>
                      </a:r>
                    </a:p>
                  </a:txBody>
                  <a:tcPr marL="7620" marR="7620" marT="7620" marB="0" anchor="b"/>
                </a:tc>
                <a:tc>
                  <a:txBody>
                    <a:bodyPr/>
                    <a:lstStyle/>
                    <a:p>
                      <a:pPr algn="ctr" fontAlgn="b"/>
                      <a:r>
                        <a:rPr lang="en-CA" sz="800" b="1" kern="1200">
                          <a:solidFill>
                            <a:schemeClr val="bg2"/>
                          </a:solidFill>
                          <a:effectLst/>
                          <a:latin typeface="+mn-lt"/>
                          <a:ea typeface="+mn-ea"/>
                          <a:cs typeface="+mn-cs"/>
                        </a:rPr>
                        <a:t>37.66855</a:t>
                      </a:r>
                    </a:p>
                  </a:txBody>
                  <a:tcPr marL="7620" marR="7620" marT="7620" marB="0" anchor="b"/>
                </a:tc>
                <a:tc>
                  <a:txBody>
                    <a:bodyPr/>
                    <a:lstStyle/>
                    <a:p>
                      <a:pPr algn="ctr" fontAlgn="b"/>
                      <a:r>
                        <a:rPr lang="en-CA" sz="800" b="1" kern="1200">
                          <a:solidFill>
                            <a:schemeClr val="bg2"/>
                          </a:solidFill>
                          <a:effectLst/>
                          <a:latin typeface="+mn-lt"/>
                          <a:ea typeface="+mn-ea"/>
                          <a:cs typeface="+mn-cs"/>
                        </a:rPr>
                        <a:t>22.49962</a:t>
                      </a:r>
                    </a:p>
                  </a:txBody>
                  <a:tcPr marL="7620" marR="7620" marT="7620" marB="0" anchor="b"/>
                </a:tc>
                <a:tc>
                  <a:txBody>
                    <a:bodyPr/>
                    <a:lstStyle/>
                    <a:p>
                      <a:pPr algn="ctr" fontAlgn="b"/>
                      <a:r>
                        <a:rPr lang="en-CA" sz="800" b="1" kern="1200">
                          <a:solidFill>
                            <a:schemeClr val="bg2"/>
                          </a:solidFill>
                          <a:effectLst/>
                          <a:latin typeface="+mn-lt"/>
                          <a:ea typeface="+mn-ea"/>
                          <a:cs typeface="+mn-cs"/>
                        </a:rPr>
                        <a:t>12.34648</a:t>
                      </a:r>
                    </a:p>
                  </a:txBody>
                  <a:tcPr marL="7620" marR="7620" marT="7620" marB="0" anchor="b"/>
                </a:tc>
                <a:tc>
                  <a:txBody>
                    <a:bodyPr/>
                    <a:lstStyle/>
                    <a:p>
                      <a:pPr algn="ctr" fontAlgn="b"/>
                      <a:r>
                        <a:rPr lang="en-CA" sz="800" b="1" kern="1200">
                          <a:solidFill>
                            <a:schemeClr val="bg2"/>
                          </a:solidFill>
                          <a:effectLst/>
                          <a:latin typeface="+mn-lt"/>
                          <a:ea typeface="+mn-ea"/>
                          <a:cs typeface="+mn-cs"/>
                        </a:rPr>
                        <a:t>10.80544</a:t>
                      </a:r>
                    </a:p>
                  </a:txBody>
                  <a:tcPr marL="7620" marR="7620" marT="7620" marB="0" anchor="b"/>
                </a:tc>
                <a:tc>
                  <a:txBody>
                    <a:bodyPr/>
                    <a:lstStyle/>
                    <a:p>
                      <a:pPr algn="ctr" fontAlgn="b"/>
                      <a:r>
                        <a:rPr lang="en-CA" sz="800" b="1" kern="1200">
                          <a:solidFill>
                            <a:schemeClr val="bg2"/>
                          </a:solidFill>
                          <a:effectLst/>
                          <a:latin typeface="+mn-lt"/>
                          <a:ea typeface="+mn-ea"/>
                          <a:cs typeface="+mn-cs"/>
                        </a:rPr>
                        <a:t>8.76735</a:t>
                      </a:r>
                    </a:p>
                  </a:txBody>
                  <a:tcPr marL="7620" marR="7620" marT="7620" marB="0" anchor="b"/>
                </a:tc>
                <a:tc>
                  <a:txBody>
                    <a:bodyPr/>
                    <a:lstStyle/>
                    <a:p>
                      <a:pPr algn="ctr" fontAlgn="b"/>
                      <a:r>
                        <a:rPr lang="en-CA" sz="800" b="1" kern="1200">
                          <a:solidFill>
                            <a:schemeClr val="bg2"/>
                          </a:solidFill>
                          <a:effectLst/>
                          <a:latin typeface="+mn-lt"/>
                          <a:ea typeface="+mn-ea"/>
                          <a:cs typeface="+mn-cs"/>
                        </a:rPr>
                        <a:t>6.92187</a:t>
                      </a:r>
                    </a:p>
                  </a:txBody>
                  <a:tcPr marL="7620" marR="7620" marT="7620" marB="0" anchor="b"/>
                </a:tc>
                <a:extLst>
                  <a:ext uri="{0D108BD9-81ED-4DB2-BD59-A6C34878D82A}">
                    <a16:rowId xmlns:a16="http://schemas.microsoft.com/office/drawing/2014/main" val="577902446"/>
                  </a:ext>
                </a:extLst>
              </a:tr>
            </a:tbl>
          </a:graphicData>
        </a:graphic>
      </p:graphicFrame>
    </p:spTree>
    <p:custDataLst>
      <p:tags r:id="rId1"/>
    </p:custDataLst>
    <p:extLst>
      <p:ext uri="{BB962C8B-B14F-4D97-AF65-F5344CB8AC3E}">
        <p14:creationId xmlns:p14="http://schemas.microsoft.com/office/powerpoint/2010/main" val="414064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19" y="662780"/>
            <a:ext cx="4591304" cy="3132348"/>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a:endParaRPr lang="en-GB" sz="1800">
              <a:cs typeface="Calibri" panose="020F0502020204030204"/>
            </a:endParaRPr>
          </a:p>
        </p:txBody>
      </p:sp>
      <p:pic>
        <p:nvPicPr>
          <p:cNvPr id="2" name="Picture 1">
            <a:extLst>
              <a:ext uri="{FF2B5EF4-FFF2-40B4-BE49-F238E27FC236}">
                <a16:creationId xmlns:a16="http://schemas.microsoft.com/office/drawing/2014/main" id="{2827F057-F4C1-49D0-9A53-B8CD2ABCD7B9}"/>
              </a:ext>
            </a:extLst>
          </p:cNvPr>
          <p:cNvPicPr>
            <a:picLocks noChangeAspect="1"/>
          </p:cNvPicPr>
          <p:nvPr/>
        </p:nvPicPr>
        <p:blipFill>
          <a:blip r:embed="rId4"/>
          <a:stretch>
            <a:fillRect/>
          </a:stretch>
        </p:blipFill>
        <p:spPr>
          <a:xfrm>
            <a:off x="3743952" y="1191444"/>
            <a:ext cx="5310278" cy="2809264"/>
          </a:xfrm>
          <a:prstGeom prst="rect">
            <a:avLst/>
          </a:prstGeom>
          <a:ln>
            <a:solidFill>
              <a:schemeClr val="tx1">
                <a:lumMod val="50000"/>
                <a:lumOff val="50000"/>
              </a:schemeClr>
            </a:solidFill>
          </a:ln>
        </p:spPr>
      </p:pic>
      <p:sp>
        <p:nvSpPr>
          <p:cNvPr id="7" name="Text Placeholder 6">
            <a:extLst>
              <a:ext uri="{FF2B5EF4-FFF2-40B4-BE49-F238E27FC236}">
                <a16:creationId xmlns:a16="http://schemas.microsoft.com/office/drawing/2014/main" id="{AA2048E8-5C09-4981-BEFA-2219E27283B9}"/>
              </a:ext>
            </a:extLst>
          </p:cNvPr>
          <p:cNvSpPr>
            <a:spLocks noGrp="1"/>
          </p:cNvSpPr>
          <p:nvPr>
            <p:ph type="body" sz="quarter" idx="11"/>
          </p:nvPr>
        </p:nvSpPr>
        <p:spPr>
          <a:xfrm>
            <a:off x="457201" y="975278"/>
            <a:ext cx="3223260" cy="3445524"/>
          </a:xfrm>
        </p:spPr>
        <p:txBody>
          <a:bodyPr/>
          <a:lstStyle/>
          <a:p>
            <a:pPr>
              <a:spcAft>
                <a:spcPct val="30000"/>
              </a:spcAft>
            </a:pPr>
            <a:r>
              <a:rPr lang="en-US"/>
              <a:t>Graphically displays the distribution</a:t>
            </a:r>
          </a:p>
          <a:p>
            <a:pPr>
              <a:spcAft>
                <a:spcPct val="30000"/>
              </a:spcAft>
            </a:pPr>
            <a:r>
              <a:rPr lang="en-US"/>
              <a:t>Continuous variables displayed as a histogram by default</a:t>
            </a:r>
          </a:p>
          <a:p>
            <a:pPr>
              <a:spcAft>
                <a:spcPct val="30000"/>
              </a:spcAft>
            </a:pPr>
            <a:r>
              <a:rPr lang="en-US"/>
              <a:t>Discrete variables displayed as a pie chart by default</a:t>
            </a:r>
          </a:p>
          <a:p>
            <a:r>
              <a:rPr lang="en-US"/>
              <a:t>Chart is customizable</a:t>
            </a:r>
          </a:p>
          <a:p>
            <a:pPr marL="628642" lvl="1" indent="-285750">
              <a:buClrTx/>
            </a:pPr>
            <a:r>
              <a:rPr lang="en-US">
                <a:cs typeface="Arial"/>
              </a:rPr>
              <a:t>Variable ranges can be edited with the Edit Range button</a:t>
            </a:r>
          </a:p>
          <a:p>
            <a:pPr marL="628642" lvl="1" indent="-285750">
              <a:buClrTx/>
            </a:pPr>
            <a:r>
              <a:rPr lang="en-US">
                <a:cs typeface="Arial"/>
              </a:rPr>
              <a:t>Chart type can be changed</a:t>
            </a:r>
          </a:p>
          <a:p>
            <a:pPr marL="628642" lvl="1" indent="-285750">
              <a:buClrTx/>
            </a:pPr>
            <a:r>
              <a:rPr lang="en-US">
                <a:cs typeface="Arial"/>
              </a:rPr>
              <a:t>Other visual changes also available</a:t>
            </a:r>
            <a:endParaRPr lang="en-US"/>
          </a:p>
          <a:p>
            <a:pPr>
              <a:spcAft>
                <a:spcPct val="30000"/>
              </a:spcAft>
            </a:pPr>
            <a:r>
              <a:rPr lang="en-US"/>
              <a:t>Demo</a:t>
            </a:r>
            <a:endParaRPr lang="en-US" sz="1500">
              <a:cs typeface="Arial"/>
            </a:endParaRPr>
          </a:p>
        </p:txBody>
      </p:sp>
      <p:sp>
        <p:nvSpPr>
          <p:cNvPr id="3" name="Title 2">
            <a:extLst>
              <a:ext uri="{FF2B5EF4-FFF2-40B4-BE49-F238E27FC236}">
                <a16:creationId xmlns:a16="http://schemas.microsoft.com/office/drawing/2014/main" id="{91D48F4C-FEB5-443D-8279-589B37041965}"/>
              </a:ext>
            </a:extLst>
          </p:cNvPr>
          <p:cNvSpPr>
            <a:spLocks noGrp="1"/>
          </p:cNvSpPr>
          <p:nvPr>
            <p:ph type="title"/>
          </p:nvPr>
        </p:nvSpPr>
        <p:spPr/>
        <p:txBody>
          <a:bodyPr/>
          <a:lstStyle/>
          <a:p>
            <a:r>
              <a:rPr lang="en-CA"/>
              <a:t>Dataset Chart </a:t>
            </a:r>
          </a:p>
        </p:txBody>
      </p:sp>
      <p:sp>
        <p:nvSpPr>
          <p:cNvPr id="4" name="Rectangle: Rounded Corners 3">
            <a:extLst>
              <a:ext uri="{FF2B5EF4-FFF2-40B4-BE49-F238E27FC236}">
                <a16:creationId xmlns:a16="http://schemas.microsoft.com/office/drawing/2014/main" id="{594AA2FE-1E6B-4A66-A875-8CF9F89895FF}"/>
              </a:ext>
            </a:extLst>
          </p:cNvPr>
          <p:cNvSpPr/>
          <p:nvPr/>
        </p:nvSpPr>
        <p:spPr>
          <a:xfrm>
            <a:off x="5755216" y="1193800"/>
            <a:ext cx="730250" cy="158749"/>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9588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7" name="TextBox 6">
            <a:extLst>
              <a:ext uri="{FF2B5EF4-FFF2-40B4-BE49-F238E27FC236}">
                <a16:creationId xmlns:a16="http://schemas.microsoft.com/office/drawing/2014/main" id="{794C5967-2CF0-47E2-8469-DDA4E931F662}"/>
              </a:ext>
            </a:extLst>
          </p:cNvPr>
          <p:cNvSpPr txBox="1"/>
          <p:nvPr/>
        </p:nvSpPr>
        <p:spPr>
          <a:xfrm>
            <a:off x="6493318" y="2861040"/>
            <a:ext cx="1637532" cy="646331"/>
          </a:xfrm>
          <a:prstGeom prst="rect">
            <a:avLst/>
          </a:prstGeom>
          <a:noFill/>
          <a:ln>
            <a:solidFill>
              <a:schemeClr val="tx2"/>
            </a:solidFill>
          </a:ln>
        </p:spPr>
        <p:txBody>
          <a:bodyPr wrap="square" rtlCol="0">
            <a:spAutoFit/>
          </a:bodyPr>
          <a:lstStyle/>
          <a:p>
            <a:pPr defTabSz="342900" fontAlgn="base">
              <a:spcBef>
                <a:spcPct val="0"/>
              </a:spcBef>
              <a:spcAft>
                <a:spcPct val="0"/>
              </a:spcAft>
            </a:pPr>
            <a:r>
              <a:rPr lang="en-GB" sz="1200">
                <a:solidFill>
                  <a:prstClr val="black"/>
                </a:solidFill>
                <a:latin typeface="Arial" charset="0"/>
                <a:ea typeface="ＭＳ Ｐゴシック" charset="-128"/>
              </a:rPr>
              <a:t>Clarify relationships between factors and variables</a:t>
            </a:r>
          </a:p>
        </p:txBody>
      </p:sp>
      <p:sp>
        <p:nvSpPr>
          <p:cNvPr id="5" name="Text Placeholder 4">
            <a:extLst>
              <a:ext uri="{FF2B5EF4-FFF2-40B4-BE49-F238E27FC236}">
                <a16:creationId xmlns:a16="http://schemas.microsoft.com/office/drawing/2014/main" id="{FC7F159C-445F-4EC7-A06C-D15831E80B7D}"/>
              </a:ext>
            </a:extLst>
          </p:cNvPr>
          <p:cNvSpPr>
            <a:spLocks noGrp="1"/>
          </p:cNvSpPr>
          <p:nvPr>
            <p:ph type="body" sz="quarter" idx="11"/>
          </p:nvPr>
        </p:nvSpPr>
        <p:spPr>
          <a:xfrm>
            <a:off x="457200" y="975278"/>
            <a:ext cx="8215744" cy="3445524"/>
          </a:xfrm>
        </p:spPr>
        <p:txBody>
          <a:bodyPr/>
          <a:lstStyle/>
          <a:p>
            <a:pPr>
              <a:spcAft>
                <a:spcPts val="300"/>
              </a:spcAft>
              <a:buClrTx/>
              <a:defRPr/>
            </a:pPr>
            <a:r>
              <a:rPr lang="en-CA">
                <a:solidFill>
                  <a:srgbClr val="000000"/>
                </a:solidFill>
              </a:rPr>
              <a:t> </a:t>
            </a:r>
            <a:r>
              <a:rPr lang="en-US">
                <a:latin typeface="Arial" panose="020B0604020202020204" pitchFamily="34" charset="0"/>
              </a:rPr>
              <a:t>Rotations minimize the complexity of the factor loadings to make the structure simpler to interpret</a:t>
            </a:r>
            <a:endParaRPr lang="en-CA">
              <a:latin typeface="Arial" panose="020B0604020202020204" pitchFamily="34" charset="0"/>
            </a:endParaRPr>
          </a:p>
          <a:p>
            <a:pPr lvl="1">
              <a:spcAft>
                <a:spcPts val="300"/>
              </a:spcAft>
              <a:buClrTx/>
              <a:defRPr/>
            </a:pPr>
            <a:r>
              <a:rPr lang="en-CA">
                <a:solidFill>
                  <a:srgbClr val="000000"/>
                </a:solidFill>
              </a:rPr>
              <a:t> </a:t>
            </a:r>
            <a:r>
              <a:rPr lang="en-CA"/>
              <a:t>Mathematical transformation</a:t>
            </a:r>
          </a:p>
          <a:p>
            <a:pPr lvl="1">
              <a:spcAft>
                <a:spcPts val="300"/>
              </a:spcAft>
              <a:buClrTx/>
              <a:defRPr/>
            </a:pPr>
            <a:r>
              <a:rPr lang="en-CA"/>
              <a:t> Redistribute the factor loadings and maintain orthogonality</a:t>
            </a:r>
          </a:p>
          <a:p>
            <a:pPr lvl="1">
              <a:spcAft>
                <a:spcPts val="300"/>
              </a:spcAft>
              <a:buClrTx/>
              <a:defRPr/>
            </a:pPr>
            <a:r>
              <a:rPr lang="en-CA"/>
              <a:t> </a:t>
            </a:r>
            <a:r>
              <a:rPr lang="en-GB"/>
              <a:t>Many rotations available; most common </a:t>
            </a:r>
            <a:r>
              <a:rPr lang="en-GB" i="1"/>
              <a:t>Varimax</a:t>
            </a:r>
            <a:endParaRPr lang="en-GB"/>
          </a:p>
          <a:p>
            <a:endParaRPr lang="en-CA"/>
          </a:p>
        </p:txBody>
      </p:sp>
      <p:sp>
        <p:nvSpPr>
          <p:cNvPr id="2" name="Title 1">
            <a:extLst>
              <a:ext uri="{FF2B5EF4-FFF2-40B4-BE49-F238E27FC236}">
                <a16:creationId xmlns:a16="http://schemas.microsoft.com/office/drawing/2014/main" id="{C7311A26-82FB-4A97-87BB-8BCFBFE75145}"/>
              </a:ext>
            </a:extLst>
          </p:cNvPr>
          <p:cNvSpPr>
            <a:spLocks noGrp="1"/>
          </p:cNvSpPr>
          <p:nvPr>
            <p:ph type="title"/>
          </p:nvPr>
        </p:nvSpPr>
        <p:spPr/>
        <p:txBody>
          <a:bodyPr/>
          <a:lstStyle/>
          <a:p>
            <a:r>
              <a:rPr lang="en-CA"/>
              <a:t>Factor Rotation </a:t>
            </a:r>
          </a:p>
        </p:txBody>
      </p:sp>
      <p:pic>
        <p:nvPicPr>
          <p:cNvPr id="9" name="Picture 8">
            <a:extLst>
              <a:ext uri="{FF2B5EF4-FFF2-40B4-BE49-F238E27FC236}">
                <a16:creationId xmlns:a16="http://schemas.microsoft.com/office/drawing/2014/main" id="{07D5F293-1BDB-4B90-A7A3-7E3B4E988088}"/>
              </a:ext>
            </a:extLst>
          </p:cNvPr>
          <p:cNvPicPr>
            <a:picLocks noChangeAspect="1"/>
          </p:cNvPicPr>
          <p:nvPr/>
        </p:nvPicPr>
        <p:blipFill>
          <a:blip r:embed="rId4"/>
          <a:stretch>
            <a:fillRect/>
          </a:stretch>
        </p:blipFill>
        <p:spPr>
          <a:xfrm>
            <a:off x="858416" y="2432934"/>
            <a:ext cx="4621260" cy="2203059"/>
          </a:xfrm>
          <a:prstGeom prst="rect">
            <a:avLst/>
          </a:prstGeom>
        </p:spPr>
      </p:pic>
    </p:spTree>
    <p:custDataLst>
      <p:tags r:id="rId1"/>
    </p:custDataLst>
    <p:extLst>
      <p:ext uri="{BB962C8B-B14F-4D97-AF65-F5344CB8AC3E}">
        <p14:creationId xmlns:p14="http://schemas.microsoft.com/office/powerpoint/2010/main" val="295888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6" name="Text Placeholder 5">
            <a:extLst>
              <a:ext uri="{FF2B5EF4-FFF2-40B4-BE49-F238E27FC236}">
                <a16:creationId xmlns:a16="http://schemas.microsoft.com/office/drawing/2014/main" id="{26215500-5CEF-4B57-B193-84B58DD2E1A1}"/>
              </a:ext>
            </a:extLst>
          </p:cNvPr>
          <p:cNvSpPr>
            <a:spLocks noGrp="1"/>
          </p:cNvSpPr>
          <p:nvPr>
            <p:ph type="body" sz="quarter" idx="11"/>
          </p:nvPr>
        </p:nvSpPr>
        <p:spPr>
          <a:xfrm>
            <a:off x="443593" y="997957"/>
            <a:ext cx="4962526" cy="3445524"/>
          </a:xfrm>
        </p:spPr>
        <p:txBody>
          <a:bodyPr vert="horz" lIns="91440" tIns="45720" rIns="91440" bIns="45720" rtlCol="0" anchor="t">
            <a:noAutofit/>
          </a:bodyPr>
          <a:lstStyle/>
          <a:p>
            <a:pPr>
              <a:spcAft>
                <a:spcPts val="300"/>
              </a:spcAft>
              <a:buClrTx/>
              <a:defRPr/>
            </a:pPr>
            <a:r>
              <a:rPr lang="en-CA">
                <a:solidFill>
                  <a:srgbClr val="000000"/>
                </a:solidFill>
              </a:rPr>
              <a:t>Simple Example</a:t>
            </a:r>
          </a:p>
          <a:p>
            <a:pPr lvl="1">
              <a:spcAft>
                <a:spcPts val="300"/>
              </a:spcAft>
              <a:buClrTx/>
              <a:defRPr/>
            </a:pPr>
            <a:r>
              <a:rPr lang="en-CA"/>
              <a:t>Set of linear equations can be generated based on factors </a:t>
            </a:r>
          </a:p>
          <a:p>
            <a:pPr lvl="1">
              <a:spcAft>
                <a:spcPts val="300"/>
              </a:spcAft>
              <a:buClrTx/>
              <a:defRPr/>
            </a:pPr>
            <a:r>
              <a:rPr lang="en-CA"/>
              <a:t>Rotate solution; More clarity on factor loadings</a:t>
            </a:r>
          </a:p>
          <a:p>
            <a:pPr lvl="1">
              <a:spcAft>
                <a:spcPts val="300"/>
              </a:spcAft>
              <a:buClrTx/>
              <a:defRPr/>
            </a:pPr>
            <a:r>
              <a:rPr lang="en-GB">
                <a:latin typeface="Arial"/>
                <a:cs typeface="Arial"/>
              </a:rPr>
              <a:t>Interpretation is key!</a:t>
            </a:r>
          </a:p>
          <a:p>
            <a:pPr lvl="2">
              <a:spcAft>
                <a:spcPts val="300"/>
              </a:spcAft>
              <a:buClrTx/>
              <a:defRPr/>
            </a:pPr>
            <a:r>
              <a:rPr lang="en-GB" sz="1400"/>
              <a:t> </a:t>
            </a:r>
            <a:r>
              <a:rPr lang="en-GB"/>
              <a:t>Factor1 = Convenience</a:t>
            </a:r>
          </a:p>
          <a:p>
            <a:pPr lvl="2">
              <a:spcAft>
                <a:spcPts val="300"/>
              </a:spcAft>
              <a:buClrTx/>
              <a:defRPr/>
            </a:pPr>
            <a:r>
              <a:rPr lang="en-GB"/>
              <a:t> Factor2 = Service</a:t>
            </a:r>
            <a:endParaRPr lang="en-CA"/>
          </a:p>
        </p:txBody>
      </p:sp>
      <p:sp>
        <p:nvSpPr>
          <p:cNvPr id="5" name="Title 4">
            <a:extLst>
              <a:ext uri="{FF2B5EF4-FFF2-40B4-BE49-F238E27FC236}">
                <a16:creationId xmlns:a16="http://schemas.microsoft.com/office/drawing/2014/main" id="{43E1A181-384E-4A76-95E9-0474F9761A0C}"/>
              </a:ext>
            </a:extLst>
          </p:cNvPr>
          <p:cNvSpPr>
            <a:spLocks noGrp="1"/>
          </p:cNvSpPr>
          <p:nvPr>
            <p:ph type="title"/>
          </p:nvPr>
        </p:nvSpPr>
        <p:spPr/>
        <p:txBody>
          <a:bodyPr/>
          <a:lstStyle/>
          <a:p>
            <a:r>
              <a:rPr lang="en-CA"/>
              <a:t>Interpreting the Rotated Solution </a:t>
            </a:r>
          </a:p>
        </p:txBody>
      </p:sp>
      <p:graphicFrame>
        <p:nvGraphicFramePr>
          <p:cNvPr id="4" name="Table 3">
            <a:extLst>
              <a:ext uri="{FF2B5EF4-FFF2-40B4-BE49-F238E27FC236}">
                <a16:creationId xmlns:a16="http://schemas.microsoft.com/office/drawing/2014/main" id="{BF4196F3-5B63-4FAC-834B-36300B719245}"/>
              </a:ext>
            </a:extLst>
          </p:cNvPr>
          <p:cNvGraphicFramePr>
            <a:graphicFrameLocks noGrp="1"/>
          </p:cNvGraphicFramePr>
          <p:nvPr>
            <p:extLst>
              <p:ext uri="{D42A27DB-BD31-4B8C-83A1-F6EECF244321}">
                <p14:modId xmlns:p14="http://schemas.microsoft.com/office/powerpoint/2010/main" val="3750655489"/>
              </p:ext>
            </p:extLst>
          </p:nvPr>
        </p:nvGraphicFramePr>
        <p:xfrm>
          <a:off x="5543222" y="606534"/>
          <a:ext cx="2582066" cy="1523873"/>
        </p:xfrm>
        <a:graphic>
          <a:graphicData uri="http://schemas.openxmlformats.org/drawingml/2006/table">
            <a:tbl>
              <a:tblPr firstRow="1" firstCol="1" bandRow="1">
                <a:tableStyleId>{5C22544A-7EE6-4342-B048-85BDC9FD1C3A}</a:tableStyleId>
              </a:tblPr>
              <a:tblGrid>
                <a:gridCol w="882986">
                  <a:extLst>
                    <a:ext uri="{9D8B030D-6E8A-4147-A177-3AD203B41FA5}">
                      <a16:colId xmlns:a16="http://schemas.microsoft.com/office/drawing/2014/main" val="2985069012"/>
                    </a:ext>
                  </a:extLst>
                </a:gridCol>
                <a:gridCol w="842851">
                  <a:extLst>
                    <a:ext uri="{9D8B030D-6E8A-4147-A177-3AD203B41FA5}">
                      <a16:colId xmlns:a16="http://schemas.microsoft.com/office/drawing/2014/main" val="3662078974"/>
                    </a:ext>
                  </a:extLst>
                </a:gridCol>
                <a:gridCol w="856229">
                  <a:extLst>
                    <a:ext uri="{9D8B030D-6E8A-4147-A177-3AD203B41FA5}">
                      <a16:colId xmlns:a16="http://schemas.microsoft.com/office/drawing/2014/main" val="2652121926"/>
                    </a:ext>
                  </a:extLst>
                </a:gridCol>
              </a:tblGrid>
              <a:tr h="231267">
                <a:tc>
                  <a:txBody>
                    <a:bodyPr/>
                    <a:lstStyle/>
                    <a:p>
                      <a:pPr marL="0" algn="l" rtl="0" eaLnBrk="1" latinLnBrk="0" hangingPunct="1">
                        <a:spcBef>
                          <a:spcPts val="0"/>
                        </a:spcBef>
                        <a:spcAft>
                          <a:spcPts val="0"/>
                        </a:spcAft>
                      </a:pPr>
                      <a:endParaRPr lang="en-CA">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 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 2</a:t>
                      </a:r>
                      <a:endParaRPr lang="en-US">
                        <a:effectLst/>
                      </a:endParaRPr>
                    </a:p>
                  </a:txBody>
                  <a:tcPr marL="0" marR="0" marT="0" marB="0" anchor="ctr"/>
                </a:tc>
                <a:extLst>
                  <a:ext uri="{0D108BD9-81ED-4DB2-BD59-A6C34878D82A}">
                    <a16:rowId xmlns:a16="http://schemas.microsoft.com/office/drawing/2014/main" val="3993075623"/>
                  </a:ext>
                </a:extLst>
              </a:tr>
              <a:tr h="184658">
                <a:tc>
                  <a:txBody>
                    <a:bodyPr/>
                    <a:lstStyle/>
                    <a:p>
                      <a:pPr marL="91440" algn="l" rtl="0" eaLnBrk="1" latinLnBrk="0" hangingPunct="1">
                        <a:spcBef>
                          <a:spcPts val="0"/>
                        </a:spcBef>
                        <a:spcAft>
                          <a:spcPts val="0"/>
                        </a:spcAft>
                      </a:pPr>
                      <a:r>
                        <a:rPr lang="en-US" sz="800" kern="1200">
                          <a:effectLst/>
                        </a:rPr>
                        <a:t>Polite</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-0.20049</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0.76327</a:t>
                      </a:r>
                    </a:p>
                  </a:txBody>
                  <a:tcPr marL="7620" marR="7620" marT="7620" marB="0" anchor="b"/>
                </a:tc>
                <a:extLst>
                  <a:ext uri="{0D108BD9-81ED-4DB2-BD59-A6C34878D82A}">
                    <a16:rowId xmlns:a16="http://schemas.microsoft.com/office/drawing/2014/main" val="3800975637"/>
                  </a:ext>
                </a:extLst>
              </a:tr>
              <a:tr h="184658">
                <a:tc>
                  <a:txBody>
                    <a:bodyPr/>
                    <a:lstStyle/>
                    <a:p>
                      <a:pPr marL="91440" algn="l" rtl="0" eaLnBrk="1" latinLnBrk="0" hangingPunct="1">
                        <a:spcBef>
                          <a:spcPts val="0"/>
                        </a:spcBef>
                        <a:spcAft>
                          <a:spcPts val="0"/>
                        </a:spcAft>
                      </a:pPr>
                      <a:r>
                        <a:rPr lang="en-US" sz="800" kern="1200">
                          <a:effectLst/>
                        </a:rPr>
                        <a:t>Knowledgeable</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0.92963</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0.1108</a:t>
                      </a:r>
                    </a:p>
                  </a:txBody>
                  <a:tcPr marL="7620" marR="7620" marT="7620" marB="0" anchor="b"/>
                </a:tc>
                <a:extLst>
                  <a:ext uri="{0D108BD9-81ED-4DB2-BD59-A6C34878D82A}">
                    <a16:rowId xmlns:a16="http://schemas.microsoft.com/office/drawing/2014/main" val="2303151715"/>
                  </a:ext>
                </a:extLst>
              </a:tr>
              <a:tr h="184658">
                <a:tc>
                  <a:txBody>
                    <a:bodyPr/>
                    <a:lstStyle/>
                    <a:p>
                      <a:pPr marL="91440" algn="l" rtl="0" eaLnBrk="1" latinLnBrk="0" hangingPunct="1">
                        <a:spcBef>
                          <a:spcPts val="0"/>
                        </a:spcBef>
                        <a:spcAft>
                          <a:spcPts val="0"/>
                        </a:spcAft>
                      </a:pPr>
                      <a:r>
                        <a:rPr lang="en-US" sz="800" kern="1200">
                          <a:effectLst/>
                        </a:rPr>
                        <a:t>Efficient</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0.57832</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-0.08395</a:t>
                      </a:r>
                    </a:p>
                  </a:txBody>
                  <a:tcPr marL="7620" marR="7620" marT="7620" marB="0" anchor="b"/>
                </a:tc>
                <a:extLst>
                  <a:ext uri="{0D108BD9-81ED-4DB2-BD59-A6C34878D82A}">
                    <a16:rowId xmlns:a16="http://schemas.microsoft.com/office/drawing/2014/main" val="3024248874"/>
                  </a:ext>
                </a:extLst>
              </a:tr>
              <a:tr h="184658">
                <a:tc>
                  <a:txBody>
                    <a:bodyPr/>
                    <a:lstStyle/>
                    <a:p>
                      <a:pPr marL="91440" algn="l" rtl="0" eaLnBrk="1" latinLnBrk="0" hangingPunct="1">
                        <a:spcBef>
                          <a:spcPts val="0"/>
                        </a:spcBef>
                        <a:spcAft>
                          <a:spcPts val="0"/>
                        </a:spcAft>
                      </a:pPr>
                      <a:r>
                        <a:rPr lang="en-US" sz="800" kern="1200">
                          <a:effectLst/>
                        </a:rPr>
                        <a:t>Well Stocked</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-0.04925</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0.71613</a:t>
                      </a:r>
                    </a:p>
                  </a:txBody>
                  <a:tcPr marL="7620" marR="7620" marT="7620" marB="0" anchor="b"/>
                </a:tc>
                <a:extLst>
                  <a:ext uri="{0D108BD9-81ED-4DB2-BD59-A6C34878D82A}">
                    <a16:rowId xmlns:a16="http://schemas.microsoft.com/office/drawing/2014/main" val="3687562335"/>
                  </a:ext>
                </a:extLst>
              </a:tr>
              <a:tr h="184658">
                <a:tc>
                  <a:txBody>
                    <a:bodyPr/>
                    <a:lstStyle/>
                    <a:p>
                      <a:pPr marL="91440" algn="l" rtl="0" eaLnBrk="1" latinLnBrk="0" hangingPunct="1">
                        <a:spcBef>
                          <a:spcPts val="0"/>
                        </a:spcBef>
                        <a:spcAft>
                          <a:spcPts val="0"/>
                        </a:spcAft>
                      </a:pPr>
                      <a:r>
                        <a:rPr lang="en-US" sz="800" kern="1200">
                          <a:effectLst/>
                        </a:rPr>
                        <a:t>Nice Layout</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0.69661</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0.2218</a:t>
                      </a:r>
                    </a:p>
                  </a:txBody>
                  <a:tcPr marL="7620" marR="7620" marT="7620" marB="0" anchor="b"/>
                </a:tc>
                <a:extLst>
                  <a:ext uri="{0D108BD9-81ED-4DB2-BD59-A6C34878D82A}">
                    <a16:rowId xmlns:a16="http://schemas.microsoft.com/office/drawing/2014/main" val="711023900"/>
                  </a:ext>
                </a:extLst>
              </a:tr>
              <a:tr h="184658">
                <a:tc>
                  <a:txBody>
                    <a:bodyPr/>
                    <a:lstStyle/>
                    <a:p>
                      <a:pPr marL="91440" algn="l" rtl="0" eaLnBrk="1" latinLnBrk="0" hangingPunct="1">
                        <a:spcBef>
                          <a:spcPts val="0"/>
                        </a:spcBef>
                        <a:spcAft>
                          <a:spcPts val="0"/>
                        </a:spcAft>
                      </a:pPr>
                      <a:r>
                        <a:rPr lang="en-US" sz="800" kern="1200">
                          <a:effectLst/>
                        </a:rPr>
                        <a:t>Good Location</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0.93554</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0.10444</a:t>
                      </a:r>
                    </a:p>
                  </a:txBody>
                  <a:tcPr marL="7620" marR="7620" marT="7620" marB="0" anchor="b"/>
                </a:tc>
                <a:extLst>
                  <a:ext uri="{0D108BD9-81ED-4DB2-BD59-A6C34878D82A}">
                    <a16:rowId xmlns:a16="http://schemas.microsoft.com/office/drawing/2014/main" val="2291487763"/>
                  </a:ext>
                </a:extLst>
              </a:tr>
              <a:tr h="184658">
                <a:tc>
                  <a:txBody>
                    <a:bodyPr/>
                    <a:lstStyle/>
                    <a:p>
                      <a:pPr marL="91440" algn="l" rtl="0" eaLnBrk="1" latinLnBrk="0" hangingPunct="1">
                        <a:spcBef>
                          <a:spcPts val="0"/>
                        </a:spcBef>
                        <a:spcAft>
                          <a:spcPts val="0"/>
                        </a:spcAft>
                      </a:pPr>
                      <a:r>
                        <a:rPr lang="en-US" sz="800" b="1" kern="1200">
                          <a:solidFill>
                            <a:schemeClr val="lt1"/>
                          </a:solidFill>
                          <a:effectLst/>
                          <a:latin typeface="+mn-lt"/>
                          <a:ea typeface="+mn-ea"/>
                          <a:cs typeface="+mn-cs"/>
                        </a:rPr>
                        <a:t>% Variance</a:t>
                      </a:r>
                    </a:p>
                  </a:txBody>
                  <a:tcPr marL="0" marR="0" marT="0" marB="0" anchor="ctr"/>
                </a:tc>
                <a:tc>
                  <a:txBody>
                    <a:bodyPr/>
                    <a:lstStyle/>
                    <a:p>
                      <a:pPr marL="0" algn="ctr" defTabSz="685800" rtl="0" eaLnBrk="1" fontAlgn="b" latinLnBrk="0" hangingPunct="1">
                        <a:spcBef>
                          <a:spcPts val="0"/>
                        </a:spcBef>
                        <a:spcAft>
                          <a:spcPts val="0"/>
                        </a:spcAft>
                      </a:pPr>
                      <a:r>
                        <a:rPr lang="en-US" sz="800" kern="1200">
                          <a:solidFill>
                            <a:schemeClr val="bg2"/>
                          </a:solidFill>
                          <a:effectLst/>
                          <a:latin typeface="+mn-lt"/>
                          <a:ea typeface="+mn-ea"/>
                          <a:cs typeface="+mn-cs"/>
                        </a:rPr>
                        <a:t>37</a:t>
                      </a:r>
                      <a:endParaRPr lang="en-CA" sz="800" kern="1200">
                        <a:solidFill>
                          <a:schemeClr val="bg2"/>
                        </a:solidFill>
                        <a:effectLst/>
                        <a:latin typeface="+mn-lt"/>
                        <a:ea typeface="+mn-ea"/>
                        <a:cs typeface="+mn-cs"/>
                      </a:endParaRPr>
                    </a:p>
                  </a:txBody>
                  <a:tcPr marL="7620" marR="7620" marT="7620" marB="0" anchor="b"/>
                </a:tc>
                <a:tc>
                  <a:txBody>
                    <a:bodyPr/>
                    <a:lstStyle/>
                    <a:p>
                      <a:pPr marL="0" algn="ctr" defTabSz="685800" rtl="0" eaLnBrk="1" fontAlgn="b" latinLnBrk="0" hangingPunct="1">
                        <a:spcBef>
                          <a:spcPts val="0"/>
                        </a:spcBef>
                        <a:spcAft>
                          <a:spcPts val="0"/>
                        </a:spcAft>
                      </a:pPr>
                      <a:r>
                        <a:rPr lang="en-US" sz="800" kern="1200">
                          <a:solidFill>
                            <a:schemeClr val="bg2"/>
                          </a:solidFill>
                          <a:effectLst/>
                          <a:latin typeface="+mn-lt"/>
                          <a:ea typeface="+mn-ea"/>
                          <a:cs typeface="+mn-cs"/>
                        </a:rPr>
                        <a:t>22</a:t>
                      </a:r>
                      <a:endParaRPr lang="en-CA" sz="800" kern="1200">
                        <a:solidFill>
                          <a:schemeClr val="bg2"/>
                        </a:solidFill>
                        <a:effectLst/>
                        <a:latin typeface="+mn-lt"/>
                        <a:ea typeface="+mn-ea"/>
                        <a:cs typeface="+mn-cs"/>
                      </a:endParaRPr>
                    </a:p>
                  </a:txBody>
                  <a:tcPr marL="7620" marR="7620" marT="7620" marB="0" anchor="b"/>
                </a:tc>
                <a:extLst>
                  <a:ext uri="{0D108BD9-81ED-4DB2-BD59-A6C34878D82A}">
                    <a16:rowId xmlns:a16="http://schemas.microsoft.com/office/drawing/2014/main" val="2908227718"/>
                  </a:ext>
                </a:extLst>
              </a:tr>
            </a:tbl>
          </a:graphicData>
        </a:graphic>
      </p:graphicFrame>
      <p:graphicFrame>
        <p:nvGraphicFramePr>
          <p:cNvPr id="7" name="Table 6">
            <a:extLst>
              <a:ext uri="{FF2B5EF4-FFF2-40B4-BE49-F238E27FC236}">
                <a16:creationId xmlns:a16="http://schemas.microsoft.com/office/drawing/2014/main" id="{197F8745-4C65-4540-9BDA-C93D427DAB38}"/>
              </a:ext>
            </a:extLst>
          </p:cNvPr>
          <p:cNvGraphicFramePr>
            <a:graphicFrameLocks noGrp="1"/>
          </p:cNvGraphicFramePr>
          <p:nvPr>
            <p:extLst>
              <p:ext uri="{D42A27DB-BD31-4B8C-83A1-F6EECF244321}">
                <p14:modId xmlns:p14="http://schemas.microsoft.com/office/powerpoint/2010/main" val="2338120700"/>
              </p:ext>
            </p:extLst>
          </p:nvPr>
        </p:nvGraphicFramePr>
        <p:xfrm>
          <a:off x="5543222" y="2998447"/>
          <a:ext cx="2582066" cy="1523873"/>
        </p:xfrm>
        <a:graphic>
          <a:graphicData uri="http://schemas.openxmlformats.org/drawingml/2006/table">
            <a:tbl>
              <a:tblPr firstRow="1" firstCol="1" bandRow="1">
                <a:tableStyleId>{5C22544A-7EE6-4342-B048-85BDC9FD1C3A}</a:tableStyleId>
              </a:tblPr>
              <a:tblGrid>
                <a:gridCol w="882986">
                  <a:extLst>
                    <a:ext uri="{9D8B030D-6E8A-4147-A177-3AD203B41FA5}">
                      <a16:colId xmlns:a16="http://schemas.microsoft.com/office/drawing/2014/main" val="2985069012"/>
                    </a:ext>
                  </a:extLst>
                </a:gridCol>
                <a:gridCol w="842851">
                  <a:extLst>
                    <a:ext uri="{9D8B030D-6E8A-4147-A177-3AD203B41FA5}">
                      <a16:colId xmlns:a16="http://schemas.microsoft.com/office/drawing/2014/main" val="3662078974"/>
                    </a:ext>
                  </a:extLst>
                </a:gridCol>
                <a:gridCol w="856229">
                  <a:extLst>
                    <a:ext uri="{9D8B030D-6E8A-4147-A177-3AD203B41FA5}">
                      <a16:colId xmlns:a16="http://schemas.microsoft.com/office/drawing/2014/main" val="2652121926"/>
                    </a:ext>
                  </a:extLst>
                </a:gridCol>
              </a:tblGrid>
              <a:tr h="231267">
                <a:tc>
                  <a:txBody>
                    <a:bodyPr/>
                    <a:lstStyle/>
                    <a:p>
                      <a:pPr marL="0" algn="l" rtl="0" eaLnBrk="1" latinLnBrk="0" hangingPunct="1">
                        <a:spcBef>
                          <a:spcPts val="0"/>
                        </a:spcBef>
                        <a:spcAft>
                          <a:spcPts val="0"/>
                        </a:spcAft>
                      </a:pPr>
                      <a:endParaRPr lang="en-CA">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 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 2</a:t>
                      </a:r>
                      <a:endParaRPr lang="en-US">
                        <a:effectLst/>
                      </a:endParaRPr>
                    </a:p>
                  </a:txBody>
                  <a:tcPr marL="0" marR="0" marT="0" marB="0" anchor="ctr"/>
                </a:tc>
                <a:extLst>
                  <a:ext uri="{0D108BD9-81ED-4DB2-BD59-A6C34878D82A}">
                    <a16:rowId xmlns:a16="http://schemas.microsoft.com/office/drawing/2014/main" val="3993075623"/>
                  </a:ext>
                </a:extLst>
              </a:tr>
              <a:tr h="184658">
                <a:tc>
                  <a:txBody>
                    <a:bodyPr/>
                    <a:lstStyle/>
                    <a:p>
                      <a:pPr marL="91440" algn="l" rtl="0" eaLnBrk="1" latinLnBrk="0" hangingPunct="1">
                        <a:spcBef>
                          <a:spcPts val="0"/>
                        </a:spcBef>
                        <a:spcAft>
                          <a:spcPts val="0"/>
                        </a:spcAft>
                      </a:pPr>
                      <a:r>
                        <a:rPr lang="en-US" sz="800" kern="1200">
                          <a:effectLst/>
                        </a:rPr>
                        <a:t>Polite</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latin typeface="+mn-lt"/>
                          <a:ea typeface="+mn-ea"/>
                          <a:cs typeface="+mn-cs"/>
                        </a:rPr>
                        <a:t>0.1</a:t>
                      </a:r>
                      <a:endParaRPr lang="en-CA" sz="800" kern="1200">
                        <a:solidFill>
                          <a:schemeClr val="bg2"/>
                        </a:solidFill>
                        <a:effectLst/>
                        <a:latin typeface="+mn-lt"/>
                        <a:ea typeface="+mn-ea"/>
                        <a:cs typeface="+mn-cs"/>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0.9</a:t>
                      </a:r>
                      <a:endParaRPr lang="en-US" b="1">
                        <a:solidFill>
                          <a:schemeClr val="bg2"/>
                        </a:solidFill>
                        <a:effectLst/>
                      </a:endParaRPr>
                    </a:p>
                  </a:txBody>
                  <a:tcPr marL="0" marR="0" marT="0" marB="0" anchor="ctr"/>
                </a:tc>
                <a:extLst>
                  <a:ext uri="{0D108BD9-81ED-4DB2-BD59-A6C34878D82A}">
                    <a16:rowId xmlns:a16="http://schemas.microsoft.com/office/drawing/2014/main" val="3800975637"/>
                  </a:ext>
                </a:extLst>
              </a:tr>
              <a:tr h="184658">
                <a:tc>
                  <a:txBody>
                    <a:bodyPr/>
                    <a:lstStyle/>
                    <a:p>
                      <a:pPr marL="91440" algn="l" rtl="0" eaLnBrk="1" latinLnBrk="0" hangingPunct="1">
                        <a:spcBef>
                          <a:spcPts val="0"/>
                        </a:spcBef>
                        <a:spcAft>
                          <a:spcPts val="0"/>
                        </a:spcAft>
                      </a:pPr>
                      <a:r>
                        <a:rPr lang="en-US" sz="800" kern="1200">
                          <a:effectLst/>
                        </a:rPr>
                        <a:t>Knowledgeable</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latin typeface="+mn-lt"/>
                          <a:ea typeface="+mn-ea"/>
                          <a:cs typeface="+mn-cs"/>
                        </a:rPr>
                        <a:t>-0.01</a:t>
                      </a:r>
                      <a:endParaRPr lang="en-CA" sz="800" kern="1200">
                        <a:solidFill>
                          <a:schemeClr val="bg2"/>
                        </a:solidFill>
                        <a:effectLst/>
                        <a:latin typeface="+mn-lt"/>
                        <a:ea typeface="+mn-ea"/>
                        <a:cs typeface="+mn-cs"/>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0.8</a:t>
                      </a:r>
                      <a:endParaRPr lang="en-US" b="1">
                        <a:solidFill>
                          <a:schemeClr val="bg2"/>
                        </a:solidFill>
                        <a:effectLst/>
                      </a:endParaRPr>
                    </a:p>
                  </a:txBody>
                  <a:tcPr marL="0" marR="0" marT="0" marB="0" anchor="ctr"/>
                </a:tc>
                <a:extLst>
                  <a:ext uri="{0D108BD9-81ED-4DB2-BD59-A6C34878D82A}">
                    <a16:rowId xmlns:a16="http://schemas.microsoft.com/office/drawing/2014/main" val="2303151715"/>
                  </a:ext>
                </a:extLst>
              </a:tr>
              <a:tr h="184658">
                <a:tc>
                  <a:txBody>
                    <a:bodyPr/>
                    <a:lstStyle/>
                    <a:p>
                      <a:pPr marL="91440" algn="l" rtl="0" eaLnBrk="1" latinLnBrk="0" hangingPunct="1">
                        <a:spcBef>
                          <a:spcPts val="0"/>
                        </a:spcBef>
                        <a:spcAft>
                          <a:spcPts val="0"/>
                        </a:spcAft>
                      </a:pPr>
                      <a:r>
                        <a:rPr lang="en-US" sz="800" kern="1200">
                          <a:effectLst/>
                        </a:rPr>
                        <a:t>Efficient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solidFill>
                            <a:schemeClr val="bg2"/>
                          </a:solidFill>
                          <a:effectLst/>
                          <a:latin typeface="+mn-lt"/>
                          <a:ea typeface="+mn-ea"/>
                          <a:cs typeface="+mn-cs"/>
                        </a:rPr>
                        <a:t>0.2</a:t>
                      </a:r>
                      <a:endParaRPr lang="en-CA" sz="800" kern="1200">
                        <a:solidFill>
                          <a:schemeClr val="bg2"/>
                        </a:solidFill>
                        <a:effectLst/>
                        <a:latin typeface="+mn-lt"/>
                        <a:ea typeface="+mn-ea"/>
                        <a:cs typeface="+mn-cs"/>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  0.8</a:t>
                      </a:r>
                      <a:endParaRPr lang="en-US" b="1">
                        <a:solidFill>
                          <a:schemeClr val="bg2"/>
                        </a:solidFill>
                        <a:effectLst/>
                      </a:endParaRPr>
                    </a:p>
                  </a:txBody>
                  <a:tcPr marL="0" marR="0" marT="0" marB="0" anchor="ctr"/>
                </a:tc>
                <a:extLst>
                  <a:ext uri="{0D108BD9-81ED-4DB2-BD59-A6C34878D82A}">
                    <a16:rowId xmlns:a16="http://schemas.microsoft.com/office/drawing/2014/main" val="3024248874"/>
                  </a:ext>
                </a:extLst>
              </a:tr>
              <a:tr h="184658">
                <a:tc>
                  <a:txBody>
                    <a:bodyPr/>
                    <a:lstStyle/>
                    <a:p>
                      <a:pPr marL="91440" algn="l" rtl="0" eaLnBrk="1" latinLnBrk="0" hangingPunct="1">
                        <a:spcBef>
                          <a:spcPts val="0"/>
                        </a:spcBef>
                        <a:spcAft>
                          <a:spcPts val="0"/>
                        </a:spcAft>
                      </a:pPr>
                      <a:r>
                        <a:rPr lang="en-US" sz="800" kern="1200">
                          <a:effectLst/>
                        </a:rPr>
                        <a:t>Well Stocked</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0.9</a:t>
                      </a:r>
                      <a:endParaRPr lang="en-US" b="1">
                        <a:solidFill>
                          <a:schemeClr val="bg2"/>
                        </a:solidFill>
                        <a:effectLst/>
                      </a:endParaRPr>
                    </a:p>
                  </a:txBody>
                  <a:tcPr marL="0" marR="0" marT="0" marB="0" anchor="ctr"/>
                </a:tc>
                <a:tc>
                  <a:txBody>
                    <a:bodyPr/>
                    <a:lstStyle/>
                    <a:p>
                      <a:pPr marL="0" algn="ctr" defTabSz="685800" rtl="0" eaLnBrk="1" latinLnBrk="0" hangingPunct="1">
                        <a:spcBef>
                          <a:spcPts val="0"/>
                        </a:spcBef>
                        <a:spcAft>
                          <a:spcPts val="0"/>
                        </a:spcAft>
                      </a:pPr>
                      <a:r>
                        <a:rPr lang="en-US" sz="800" kern="1200">
                          <a:solidFill>
                            <a:schemeClr val="bg2"/>
                          </a:solidFill>
                          <a:effectLst/>
                          <a:latin typeface="+mn-lt"/>
                          <a:ea typeface="+mn-ea"/>
                          <a:cs typeface="+mn-cs"/>
                        </a:rPr>
                        <a:t>0.07</a:t>
                      </a:r>
                      <a:endParaRPr lang="en-CA" sz="800" kern="1200">
                        <a:solidFill>
                          <a:schemeClr val="bg2"/>
                        </a:solidFill>
                        <a:effectLst/>
                        <a:latin typeface="+mn-lt"/>
                        <a:ea typeface="+mn-ea"/>
                        <a:cs typeface="+mn-cs"/>
                      </a:endParaRPr>
                    </a:p>
                  </a:txBody>
                  <a:tcPr marL="0" marR="0" marT="0" marB="0" anchor="ctr"/>
                </a:tc>
                <a:extLst>
                  <a:ext uri="{0D108BD9-81ED-4DB2-BD59-A6C34878D82A}">
                    <a16:rowId xmlns:a16="http://schemas.microsoft.com/office/drawing/2014/main" val="3687562335"/>
                  </a:ext>
                </a:extLst>
              </a:tr>
              <a:tr h="184658">
                <a:tc>
                  <a:txBody>
                    <a:bodyPr/>
                    <a:lstStyle/>
                    <a:p>
                      <a:pPr marL="91440" algn="l" rtl="0" eaLnBrk="1" latinLnBrk="0" hangingPunct="1">
                        <a:spcBef>
                          <a:spcPts val="0"/>
                        </a:spcBef>
                        <a:spcAft>
                          <a:spcPts val="0"/>
                        </a:spcAft>
                      </a:pPr>
                      <a:r>
                        <a:rPr lang="en-US" sz="800" kern="1200">
                          <a:effectLst/>
                        </a:rPr>
                        <a:t>Nice Layout</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0.8</a:t>
                      </a:r>
                      <a:endParaRPr lang="en-US" b="1">
                        <a:solidFill>
                          <a:schemeClr val="bg2"/>
                        </a:solidFill>
                        <a:effectLst/>
                      </a:endParaRPr>
                    </a:p>
                  </a:txBody>
                  <a:tcPr marL="0" marR="0" marT="0" marB="0" anchor="ctr"/>
                </a:tc>
                <a:tc>
                  <a:txBody>
                    <a:bodyPr/>
                    <a:lstStyle/>
                    <a:p>
                      <a:pPr marL="0" algn="ctr" defTabSz="685800" rtl="0" eaLnBrk="1" latinLnBrk="0" hangingPunct="1">
                        <a:spcBef>
                          <a:spcPts val="0"/>
                        </a:spcBef>
                        <a:spcAft>
                          <a:spcPts val="0"/>
                        </a:spcAft>
                      </a:pPr>
                      <a:r>
                        <a:rPr lang="en-US" sz="800" kern="1200">
                          <a:solidFill>
                            <a:schemeClr val="bg2"/>
                          </a:solidFill>
                          <a:effectLst/>
                          <a:latin typeface="+mn-lt"/>
                          <a:ea typeface="+mn-ea"/>
                          <a:cs typeface="+mn-cs"/>
                        </a:rPr>
                        <a:t>0.23</a:t>
                      </a:r>
                      <a:endParaRPr lang="en-CA" sz="800" kern="1200">
                        <a:solidFill>
                          <a:schemeClr val="bg2"/>
                        </a:solidFill>
                        <a:effectLst/>
                        <a:latin typeface="+mn-lt"/>
                        <a:ea typeface="+mn-ea"/>
                        <a:cs typeface="+mn-cs"/>
                      </a:endParaRPr>
                    </a:p>
                  </a:txBody>
                  <a:tcPr marL="0" marR="0" marT="0" marB="0" anchor="ctr"/>
                </a:tc>
                <a:extLst>
                  <a:ext uri="{0D108BD9-81ED-4DB2-BD59-A6C34878D82A}">
                    <a16:rowId xmlns:a16="http://schemas.microsoft.com/office/drawing/2014/main" val="711023900"/>
                  </a:ext>
                </a:extLst>
              </a:tr>
              <a:tr h="184658">
                <a:tc>
                  <a:txBody>
                    <a:bodyPr/>
                    <a:lstStyle/>
                    <a:p>
                      <a:pPr marL="91440" algn="l" rtl="0" eaLnBrk="1" latinLnBrk="0" hangingPunct="1">
                        <a:spcBef>
                          <a:spcPts val="0"/>
                        </a:spcBef>
                        <a:spcAft>
                          <a:spcPts val="0"/>
                        </a:spcAft>
                      </a:pPr>
                      <a:r>
                        <a:rPr lang="en-US" sz="800" kern="1200">
                          <a:effectLst/>
                        </a:rPr>
                        <a:t>Good Location</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b="1" kern="1200">
                          <a:solidFill>
                            <a:schemeClr val="bg2"/>
                          </a:solidFill>
                          <a:effectLst/>
                        </a:rPr>
                        <a:t>0.8</a:t>
                      </a:r>
                      <a:endParaRPr lang="en-US" b="1">
                        <a:solidFill>
                          <a:schemeClr val="bg2"/>
                        </a:solidFill>
                        <a:effectLst/>
                      </a:endParaRPr>
                    </a:p>
                  </a:txBody>
                  <a:tcPr marL="0" marR="0" marT="0" marB="0" anchor="ctr"/>
                </a:tc>
                <a:tc>
                  <a:txBody>
                    <a:bodyPr/>
                    <a:lstStyle/>
                    <a:p>
                      <a:pPr marL="0" algn="ctr" defTabSz="685800" rtl="0" eaLnBrk="1" latinLnBrk="0" hangingPunct="1">
                        <a:spcBef>
                          <a:spcPts val="0"/>
                        </a:spcBef>
                        <a:spcAft>
                          <a:spcPts val="0"/>
                        </a:spcAft>
                      </a:pPr>
                      <a:r>
                        <a:rPr lang="en-US" sz="800" kern="1200">
                          <a:solidFill>
                            <a:schemeClr val="bg2"/>
                          </a:solidFill>
                          <a:effectLst/>
                          <a:latin typeface="+mn-lt"/>
                          <a:ea typeface="+mn-ea"/>
                          <a:cs typeface="+mn-cs"/>
                        </a:rPr>
                        <a:t>0.12</a:t>
                      </a:r>
                      <a:endParaRPr lang="en-CA" sz="800" kern="1200">
                        <a:solidFill>
                          <a:schemeClr val="bg2"/>
                        </a:solidFill>
                        <a:effectLst/>
                        <a:latin typeface="+mn-lt"/>
                        <a:ea typeface="+mn-ea"/>
                        <a:cs typeface="+mn-cs"/>
                      </a:endParaRPr>
                    </a:p>
                  </a:txBody>
                  <a:tcPr marL="0" marR="0" marT="0" marB="0" anchor="ctr"/>
                </a:tc>
                <a:extLst>
                  <a:ext uri="{0D108BD9-81ED-4DB2-BD59-A6C34878D82A}">
                    <a16:rowId xmlns:a16="http://schemas.microsoft.com/office/drawing/2014/main" val="2291487763"/>
                  </a:ext>
                </a:extLst>
              </a:tr>
              <a:tr h="184658">
                <a:tc>
                  <a:txBody>
                    <a:bodyPr/>
                    <a:lstStyle/>
                    <a:p>
                      <a:pPr marL="91440" algn="l" rtl="0" eaLnBrk="1" latinLnBrk="0" hangingPunct="1">
                        <a:spcBef>
                          <a:spcPts val="0"/>
                        </a:spcBef>
                        <a:spcAft>
                          <a:spcPts val="0"/>
                        </a:spcAft>
                      </a:pPr>
                      <a:r>
                        <a:rPr lang="en-US" sz="800" b="1" kern="1200">
                          <a:solidFill>
                            <a:schemeClr val="lt1"/>
                          </a:solidFill>
                          <a:effectLst/>
                          <a:latin typeface="+mn-lt"/>
                          <a:ea typeface="+mn-ea"/>
                          <a:cs typeface="+mn-cs"/>
                        </a:rPr>
                        <a:t>% Variance</a:t>
                      </a:r>
                    </a:p>
                  </a:txBody>
                  <a:tcPr marL="0" marR="0" marT="0" marB="0" anchor="ctr"/>
                </a:tc>
                <a:tc>
                  <a:txBody>
                    <a:bodyPr/>
                    <a:lstStyle/>
                    <a:p>
                      <a:pPr marL="0" algn="ctr" defTabSz="685800" rtl="0" eaLnBrk="1" latinLnBrk="0" hangingPunct="1">
                        <a:spcBef>
                          <a:spcPts val="0"/>
                        </a:spcBef>
                        <a:spcAft>
                          <a:spcPts val="0"/>
                        </a:spcAft>
                      </a:pPr>
                      <a:r>
                        <a:rPr lang="en-US" sz="800" kern="1200">
                          <a:solidFill>
                            <a:schemeClr val="bg2"/>
                          </a:solidFill>
                          <a:effectLst/>
                          <a:latin typeface="+mn-lt"/>
                          <a:ea typeface="+mn-ea"/>
                          <a:cs typeface="+mn-cs"/>
                        </a:rPr>
                        <a:t>32</a:t>
                      </a:r>
                    </a:p>
                  </a:txBody>
                  <a:tcPr marL="0" marR="0" marT="0" marB="0" anchor="ctr"/>
                </a:tc>
                <a:tc>
                  <a:txBody>
                    <a:bodyPr/>
                    <a:lstStyle/>
                    <a:p>
                      <a:pPr marL="0" algn="ctr" defTabSz="685800" rtl="0" eaLnBrk="1" latinLnBrk="0" hangingPunct="1">
                        <a:spcBef>
                          <a:spcPts val="0"/>
                        </a:spcBef>
                        <a:spcAft>
                          <a:spcPts val="0"/>
                        </a:spcAft>
                      </a:pPr>
                      <a:r>
                        <a:rPr lang="en-US" sz="800" kern="1200">
                          <a:solidFill>
                            <a:schemeClr val="bg2"/>
                          </a:solidFill>
                          <a:effectLst/>
                          <a:latin typeface="+mn-lt"/>
                          <a:ea typeface="+mn-ea"/>
                          <a:cs typeface="+mn-cs"/>
                        </a:rPr>
                        <a:t>15</a:t>
                      </a:r>
                      <a:endParaRPr lang="en-CA" sz="800" kern="1200">
                        <a:solidFill>
                          <a:schemeClr val="bg2"/>
                        </a:solidFill>
                        <a:effectLst/>
                        <a:latin typeface="+mn-lt"/>
                        <a:ea typeface="+mn-ea"/>
                        <a:cs typeface="+mn-cs"/>
                      </a:endParaRPr>
                    </a:p>
                  </a:txBody>
                  <a:tcPr marL="0" marR="0" marT="0" marB="0" anchor="ctr"/>
                </a:tc>
                <a:extLst>
                  <a:ext uri="{0D108BD9-81ED-4DB2-BD59-A6C34878D82A}">
                    <a16:rowId xmlns:a16="http://schemas.microsoft.com/office/drawing/2014/main" val="2416077783"/>
                  </a:ext>
                </a:extLst>
              </a:tr>
            </a:tbl>
          </a:graphicData>
        </a:graphic>
      </p:graphicFrame>
      <p:grpSp>
        <p:nvGrpSpPr>
          <p:cNvPr id="8" name="Group 7">
            <a:extLst>
              <a:ext uri="{FF2B5EF4-FFF2-40B4-BE49-F238E27FC236}">
                <a16:creationId xmlns:a16="http://schemas.microsoft.com/office/drawing/2014/main" id="{80BA8A40-CE23-42B3-A20C-C3D8D1A3C453}"/>
              </a:ext>
            </a:extLst>
          </p:cNvPr>
          <p:cNvGrpSpPr/>
          <p:nvPr/>
        </p:nvGrpSpPr>
        <p:grpSpPr>
          <a:xfrm>
            <a:off x="5798831" y="2314203"/>
            <a:ext cx="1247420" cy="537501"/>
            <a:chOff x="6222421" y="2095083"/>
            <a:chExt cx="1247420" cy="537501"/>
          </a:xfrm>
        </p:grpSpPr>
        <p:sp>
          <p:nvSpPr>
            <p:cNvPr id="2" name="Arrow: Down 1">
              <a:extLst>
                <a:ext uri="{FF2B5EF4-FFF2-40B4-BE49-F238E27FC236}">
                  <a16:creationId xmlns:a16="http://schemas.microsoft.com/office/drawing/2014/main" id="{E2FEE01B-D4E9-45F3-8B2E-2823F8A163DD}"/>
                </a:ext>
              </a:extLst>
            </p:cNvPr>
            <p:cNvSpPr/>
            <p:nvPr/>
          </p:nvSpPr>
          <p:spPr>
            <a:xfrm>
              <a:off x="7264568" y="2095083"/>
              <a:ext cx="205273" cy="5375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Box 2">
              <a:extLst>
                <a:ext uri="{FF2B5EF4-FFF2-40B4-BE49-F238E27FC236}">
                  <a16:creationId xmlns:a16="http://schemas.microsoft.com/office/drawing/2014/main" id="{E6B623C5-0564-4B3D-B5DA-C81108CBA670}"/>
                </a:ext>
              </a:extLst>
            </p:cNvPr>
            <p:cNvSpPr txBox="1"/>
            <p:nvPr/>
          </p:nvSpPr>
          <p:spPr>
            <a:xfrm>
              <a:off x="6222421" y="2242807"/>
              <a:ext cx="1042147" cy="215153"/>
            </a:xfrm>
            <a:prstGeom prst="rect">
              <a:avLst/>
            </a:prstGeom>
          </p:spPr>
          <p:txBody>
            <a:bodyPr vert="horz" wrap="square" lIns="91440" tIns="45720" rIns="91440" bIns="45720" rtlCol="0" anchor="ctr">
              <a:noAutofit/>
            </a:bodyPr>
            <a:lstStyle/>
            <a:p>
              <a:pPr algn="l"/>
              <a:r>
                <a:rPr lang="en-US" sz="1100" b="0">
                  <a:solidFill>
                    <a:schemeClr val="bg2"/>
                  </a:solidFill>
                </a:rPr>
                <a:t>After Rotation</a:t>
              </a:r>
              <a:endParaRPr lang="en-CA" sz="1100" b="0">
                <a:solidFill>
                  <a:schemeClr val="bg2"/>
                </a:solidFill>
              </a:endParaRPr>
            </a:p>
          </p:txBody>
        </p:sp>
      </p:grpSp>
    </p:spTree>
    <p:custDataLst>
      <p:tags r:id="rId1"/>
    </p:custDataLst>
    <p:extLst>
      <p:ext uri="{BB962C8B-B14F-4D97-AF65-F5344CB8AC3E}">
        <p14:creationId xmlns:p14="http://schemas.microsoft.com/office/powerpoint/2010/main" val="258514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6" name="Text Placeholder 5">
            <a:extLst>
              <a:ext uri="{FF2B5EF4-FFF2-40B4-BE49-F238E27FC236}">
                <a16:creationId xmlns:a16="http://schemas.microsoft.com/office/drawing/2014/main" id="{62315BD0-BAD3-4B02-87D8-7F8E4D9A3A11}"/>
              </a:ext>
            </a:extLst>
          </p:cNvPr>
          <p:cNvSpPr>
            <a:spLocks noGrp="1"/>
          </p:cNvSpPr>
          <p:nvPr>
            <p:ph type="body" sz="quarter" idx="11"/>
          </p:nvPr>
        </p:nvSpPr>
        <p:spPr>
          <a:xfrm>
            <a:off x="457199" y="975278"/>
            <a:ext cx="6817660" cy="1189698"/>
          </a:xfrm>
        </p:spPr>
        <p:txBody>
          <a:bodyPr vert="horz" lIns="91440" tIns="45720" rIns="91440" bIns="45720" rtlCol="0" anchor="t">
            <a:noAutofit/>
          </a:bodyPr>
          <a:lstStyle/>
          <a:p>
            <a:pPr lvl="1">
              <a:spcAft>
                <a:spcPts val="300"/>
              </a:spcAft>
              <a:buClrTx/>
            </a:pPr>
            <a:r>
              <a:rPr lang="en-CA"/>
              <a:t>You can specify a variance cut-off:</a:t>
            </a:r>
          </a:p>
          <a:p>
            <a:pPr lvl="2">
              <a:spcAft>
                <a:spcPts val="300"/>
              </a:spcAft>
              <a:buClrTx/>
            </a:pPr>
            <a:r>
              <a:rPr lang="en-CA"/>
              <a:t>Extract factors that explain at least x% of the total variability; if set to 70%</a:t>
            </a:r>
          </a:p>
          <a:p>
            <a:pPr lvl="2">
              <a:spcAft>
                <a:spcPts val="300"/>
              </a:spcAft>
              <a:buClrTx/>
            </a:pPr>
            <a:endParaRPr lang="en-CA"/>
          </a:p>
          <a:p>
            <a:endParaRPr lang="en-CA"/>
          </a:p>
        </p:txBody>
      </p:sp>
      <p:sp>
        <p:nvSpPr>
          <p:cNvPr id="2" name="Title 1">
            <a:extLst>
              <a:ext uri="{FF2B5EF4-FFF2-40B4-BE49-F238E27FC236}">
                <a16:creationId xmlns:a16="http://schemas.microsoft.com/office/drawing/2014/main" id="{183A0874-A382-479E-9133-EA583BBA018E}"/>
              </a:ext>
            </a:extLst>
          </p:cNvPr>
          <p:cNvSpPr>
            <a:spLocks noGrp="1"/>
          </p:cNvSpPr>
          <p:nvPr>
            <p:ph type="title"/>
          </p:nvPr>
        </p:nvSpPr>
        <p:spPr/>
        <p:txBody>
          <a:bodyPr/>
          <a:lstStyle/>
          <a:p>
            <a:r>
              <a:rPr lang="en-CA"/>
              <a:t>Extract Factors </a:t>
            </a:r>
          </a:p>
        </p:txBody>
      </p:sp>
      <p:sp>
        <p:nvSpPr>
          <p:cNvPr id="5" name="Slide Number Placeholder 4">
            <a:extLst>
              <a:ext uri="{FF2B5EF4-FFF2-40B4-BE49-F238E27FC236}">
                <a16:creationId xmlns:a16="http://schemas.microsoft.com/office/drawing/2014/main" id="{4BDB9DA5-3340-44F0-AF85-618CEF0BEC60}"/>
              </a:ext>
            </a:extLst>
          </p:cNvPr>
          <p:cNvSpPr>
            <a:spLocks noGrp="1"/>
          </p:cNvSpPr>
          <p:nvPr>
            <p:ph type="sldNum" sz="quarter" idx="10"/>
          </p:nvPr>
        </p:nvSpPr>
        <p:spPr/>
        <p:txBody>
          <a:bodyPr/>
          <a:lstStyle/>
          <a:p>
            <a:fld id="{C51B5984-C094-0A42-BFB6-9F57449A1222}" type="slidenum">
              <a:rPr lang="en-US" dirty="0" smtClean="0"/>
              <a:pPr/>
              <a:t>512</a:t>
            </a:fld>
            <a:endParaRPr lang="en-US"/>
          </a:p>
        </p:txBody>
      </p:sp>
      <p:graphicFrame>
        <p:nvGraphicFramePr>
          <p:cNvPr id="10" name="Table 9">
            <a:extLst>
              <a:ext uri="{FF2B5EF4-FFF2-40B4-BE49-F238E27FC236}">
                <a16:creationId xmlns:a16="http://schemas.microsoft.com/office/drawing/2014/main" id="{2B091985-0E93-4627-8DAF-4DFE2B601887}"/>
              </a:ext>
            </a:extLst>
          </p:cNvPr>
          <p:cNvGraphicFramePr>
            <a:graphicFrameLocks noGrp="1"/>
          </p:cNvGraphicFramePr>
          <p:nvPr>
            <p:extLst>
              <p:ext uri="{D42A27DB-BD31-4B8C-83A1-F6EECF244321}">
                <p14:modId xmlns:p14="http://schemas.microsoft.com/office/powerpoint/2010/main" val="806922793"/>
              </p:ext>
            </p:extLst>
          </p:nvPr>
        </p:nvGraphicFramePr>
        <p:xfrm>
          <a:off x="2798857" y="2368470"/>
          <a:ext cx="3156824" cy="1708531"/>
        </p:xfrm>
        <a:graphic>
          <a:graphicData uri="http://schemas.openxmlformats.org/drawingml/2006/table">
            <a:tbl>
              <a:tblPr firstRow="1" firstCol="1" bandRow="1">
                <a:tableStyleId>{5C22544A-7EE6-4342-B048-85BDC9FD1C3A}</a:tableStyleId>
              </a:tblPr>
              <a:tblGrid>
                <a:gridCol w="840122">
                  <a:extLst>
                    <a:ext uri="{9D8B030D-6E8A-4147-A177-3AD203B41FA5}">
                      <a16:colId xmlns:a16="http://schemas.microsoft.com/office/drawing/2014/main" val="2867847619"/>
                    </a:ext>
                  </a:extLst>
                </a:gridCol>
                <a:gridCol w="776477">
                  <a:extLst>
                    <a:ext uri="{9D8B030D-6E8A-4147-A177-3AD203B41FA5}">
                      <a16:colId xmlns:a16="http://schemas.microsoft.com/office/drawing/2014/main" val="2408844218"/>
                    </a:ext>
                  </a:extLst>
                </a:gridCol>
                <a:gridCol w="751019">
                  <a:extLst>
                    <a:ext uri="{9D8B030D-6E8A-4147-A177-3AD203B41FA5}">
                      <a16:colId xmlns:a16="http://schemas.microsoft.com/office/drawing/2014/main" val="1244399744"/>
                    </a:ext>
                  </a:extLst>
                </a:gridCol>
                <a:gridCol w="789206">
                  <a:extLst>
                    <a:ext uri="{9D8B030D-6E8A-4147-A177-3AD203B41FA5}">
                      <a16:colId xmlns:a16="http://schemas.microsoft.com/office/drawing/2014/main" val="3033074967"/>
                    </a:ext>
                  </a:extLst>
                </a:gridCol>
              </a:tblGrid>
              <a:tr h="231267">
                <a:tc>
                  <a:txBody>
                    <a:bodyPr/>
                    <a:lstStyle/>
                    <a:p>
                      <a:pPr marL="0" algn="l" rtl="0" eaLnBrk="1" latinLnBrk="0" hangingPunct="1">
                        <a:spcBef>
                          <a:spcPts val="0"/>
                        </a:spcBef>
                        <a:spcAft>
                          <a:spcPts val="0"/>
                        </a:spcAft>
                      </a:pPr>
                      <a:endParaRPr lang="en-CA">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Factor2</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Factor3</a:t>
                      </a:r>
                      <a:endParaRPr lang="en-US">
                        <a:effectLst/>
                      </a:endParaRPr>
                    </a:p>
                  </a:txBody>
                  <a:tcPr marL="0" marR="0" marT="0" marB="0" anchor="ctr"/>
                </a:tc>
                <a:extLst>
                  <a:ext uri="{0D108BD9-81ED-4DB2-BD59-A6C34878D82A}">
                    <a16:rowId xmlns:a16="http://schemas.microsoft.com/office/drawing/2014/main" val="2613844907"/>
                  </a:ext>
                </a:extLst>
              </a:tr>
              <a:tr h="184658">
                <a:tc>
                  <a:txBody>
                    <a:bodyPr/>
                    <a:lstStyle/>
                    <a:p>
                      <a:pPr marL="45720" algn="l" rtl="0" eaLnBrk="1" latinLnBrk="0" hangingPunct="1">
                        <a:spcBef>
                          <a:spcPts val="0"/>
                        </a:spcBef>
                        <a:spcAft>
                          <a:spcPts val="0"/>
                        </a:spcAft>
                      </a:pPr>
                      <a:r>
                        <a:rPr lang="en-US" sz="800" kern="1200">
                          <a:effectLst/>
                        </a:rPr>
                        <a:t>Polite</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-0.20049</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0.76327</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0.02806</a:t>
                      </a:r>
                    </a:p>
                  </a:txBody>
                  <a:tcPr marL="7620" marR="7620" marT="7620" marB="0" anchor="b"/>
                </a:tc>
                <a:extLst>
                  <a:ext uri="{0D108BD9-81ED-4DB2-BD59-A6C34878D82A}">
                    <a16:rowId xmlns:a16="http://schemas.microsoft.com/office/drawing/2014/main" val="453215506"/>
                  </a:ext>
                </a:extLst>
              </a:tr>
              <a:tr h="184658">
                <a:tc>
                  <a:txBody>
                    <a:bodyPr/>
                    <a:lstStyle/>
                    <a:p>
                      <a:pPr marL="45720" algn="l" rtl="0" eaLnBrk="1" latinLnBrk="0" hangingPunct="1">
                        <a:spcBef>
                          <a:spcPts val="0"/>
                        </a:spcBef>
                        <a:spcAft>
                          <a:spcPts val="0"/>
                        </a:spcAft>
                      </a:pPr>
                      <a:r>
                        <a:rPr lang="en-US" sz="800" kern="1200">
                          <a:effectLst/>
                        </a:rPr>
                        <a:t>Knowledgeable</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0.92963</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0.1108</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-0.04256</a:t>
                      </a:r>
                    </a:p>
                  </a:txBody>
                  <a:tcPr marL="7620" marR="7620" marT="7620" marB="0" anchor="b"/>
                </a:tc>
                <a:extLst>
                  <a:ext uri="{0D108BD9-81ED-4DB2-BD59-A6C34878D82A}">
                    <a16:rowId xmlns:a16="http://schemas.microsoft.com/office/drawing/2014/main" val="4093043280"/>
                  </a:ext>
                </a:extLst>
              </a:tr>
              <a:tr h="184658">
                <a:tc>
                  <a:txBody>
                    <a:bodyPr/>
                    <a:lstStyle/>
                    <a:p>
                      <a:pPr marL="45720" algn="l" rtl="0" eaLnBrk="1" latinLnBrk="0" hangingPunct="1">
                        <a:spcBef>
                          <a:spcPts val="0"/>
                        </a:spcBef>
                        <a:spcAft>
                          <a:spcPts val="0"/>
                        </a:spcAft>
                      </a:pPr>
                      <a:r>
                        <a:rPr lang="en-US" sz="800" kern="1200">
                          <a:effectLst/>
                        </a:rPr>
                        <a:t>Efficient</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0.57832</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-0.08395</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0.6081</a:t>
                      </a:r>
                    </a:p>
                  </a:txBody>
                  <a:tcPr marL="7620" marR="7620" marT="7620" marB="0" anchor="b"/>
                </a:tc>
                <a:extLst>
                  <a:ext uri="{0D108BD9-81ED-4DB2-BD59-A6C34878D82A}">
                    <a16:rowId xmlns:a16="http://schemas.microsoft.com/office/drawing/2014/main" val="3953736704"/>
                  </a:ext>
                </a:extLst>
              </a:tr>
              <a:tr h="184658">
                <a:tc>
                  <a:txBody>
                    <a:bodyPr/>
                    <a:lstStyle/>
                    <a:p>
                      <a:pPr marL="45720" algn="l" rtl="0" eaLnBrk="1" latinLnBrk="0" hangingPunct="1">
                        <a:spcBef>
                          <a:spcPts val="0"/>
                        </a:spcBef>
                        <a:spcAft>
                          <a:spcPts val="0"/>
                        </a:spcAft>
                      </a:pPr>
                      <a:r>
                        <a:rPr lang="en-US" sz="800" kern="1200">
                          <a:effectLst/>
                        </a:rPr>
                        <a:t>Well Stocked</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-0.04925</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0.71613</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-0.29673</a:t>
                      </a:r>
                    </a:p>
                  </a:txBody>
                  <a:tcPr marL="7620" marR="7620" marT="7620" marB="0" anchor="b"/>
                </a:tc>
                <a:extLst>
                  <a:ext uri="{0D108BD9-81ED-4DB2-BD59-A6C34878D82A}">
                    <a16:rowId xmlns:a16="http://schemas.microsoft.com/office/drawing/2014/main" val="1530039867"/>
                  </a:ext>
                </a:extLst>
              </a:tr>
              <a:tr h="184658">
                <a:tc>
                  <a:txBody>
                    <a:bodyPr/>
                    <a:lstStyle/>
                    <a:p>
                      <a:pPr marL="45720" algn="l" rtl="0" eaLnBrk="1" latinLnBrk="0" hangingPunct="1">
                        <a:spcBef>
                          <a:spcPts val="0"/>
                        </a:spcBef>
                        <a:spcAft>
                          <a:spcPts val="0"/>
                        </a:spcAft>
                      </a:pPr>
                      <a:r>
                        <a:rPr lang="en-US" sz="800" kern="1200">
                          <a:effectLst/>
                        </a:rPr>
                        <a:t>Nice Layout</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0.69661</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0.2218</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-0.37129</a:t>
                      </a:r>
                    </a:p>
                  </a:txBody>
                  <a:tcPr marL="7620" marR="7620" marT="7620" marB="0" anchor="b"/>
                </a:tc>
                <a:extLst>
                  <a:ext uri="{0D108BD9-81ED-4DB2-BD59-A6C34878D82A}">
                    <a16:rowId xmlns:a16="http://schemas.microsoft.com/office/drawing/2014/main" val="1034052873"/>
                  </a:ext>
                </a:extLst>
              </a:tr>
              <a:tr h="184658">
                <a:tc>
                  <a:txBody>
                    <a:bodyPr/>
                    <a:lstStyle/>
                    <a:p>
                      <a:pPr marL="45720" algn="l" rtl="0" eaLnBrk="1" latinLnBrk="0" hangingPunct="1">
                        <a:spcBef>
                          <a:spcPts val="0"/>
                        </a:spcBef>
                        <a:spcAft>
                          <a:spcPts val="0"/>
                        </a:spcAft>
                      </a:pPr>
                      <a:r>
                        <a:rPr lang="en-US" sz="800" kern="1200">
                          <a:effectLst/>
                        </a:rPr>
                        <a:t>Good Location</a:t>
                      </a:r>
                      <a:endParaRPr lang="en-US">
                        <a:effectLst/>
                      </a:endParaRPr>
                    </a:p>
                  </a:txBody>
                  <a:tcPr marL="0" marR="0" marT="0" marB="0" anchor="ctr"/>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0.93554</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0.10444</a:t>
                      </a:r>
                    </a:p>
                  </a:txBody>
                  <a:tcPr marL="7620" marR="7620" marT="7620" marB="0" anchor="b"/>
                </a:tc>
                <a:tc>
                  <a:txBody>
                    <a:bodyPr/>
                    <a:lstStyle/>
                    <a:p>
                      <a:pPr marL="0" algn="ctr" defTabSz="685800" rtl="0" eaLnBrk="1" fontAlgn="b" latinLnBrk="0" hangingPunct="1">
                        <a:spcBef>
                          <a:spcPts val="0"/>
                        </a:spcBef>
                        <a:spcAft>
                          <a:spcPts val="0"/>
                        </a:spcAft>
                      </a:pPr>
                      <a:r>
                        <a:rPr lang="en-CA" sz="800" kern="1200">
                          <a:solidFill>
                            <a:schemeClr val="bg2"/>
                          </a:solidFill>
                          <a:effectLst/>
                          <a:latin typeface="+mn-lt"/>
                          <a:ea typeface="+mn-ea"/>
                          <a:cs typeface="+mn-cs"/>
                        </a:rPr>
                        <a:t>0.03613</a:t>
                      </a:r>
                    </a:p>
                  </a:txBody>
                  <a:tcPr marL="7620" marR="7620" marT="7620" marB="0" anchor="b"/>
                </a:tc>
                <a:extLst>
                  <a:ext uri="{0D108BD9-81ED-4DB2-BD59-A6C34878D82A}">
                    <a16:rowId xmlns:a16="http://schemas.microsoft.com/office/drawing/2014/main" val="2009502417"/>
                  </a:ext>
                </a:extLst>
              </a:tr>
              <a:tr h="184658">
                <a:tc>
                  <a:txBody>
                    <a:bodyPr/>
                    <a:lstStyle/>
                    <a:p>
                      <a:pPr algn="l" fontAlgn="b"/>
                      <a:r>
                        <a:rPr lang="en-CA" sz="800" b="1" kern="1200">
                          <a:solidFill>
                            <a:schemeClr val="lt1"/>
                          </a:solidFill>
                          <a:effectLst/>
                          <a:latin typeface="+mn-lt"/>
                          <a:ea typeface="+mn-ea"/>
                          <a:cs typeface="+mn-cs"/>
                        </a:rPr>
                        <a:t> Variance</a:t>
                      </a:r>
                    </a:p>
                  </a:txBody>
                  <a:tcPr marL="7620" marR="7620" marT="7620" marB="0" anchor="b"/>
                </a:tc>
                <a:tc>
                  <a:txBody>
                    <a:bodyPr/>
                    <a:lstStyle/>
                    <a:p>
                      <a:pPr algn="ctr" fontAlgn="b"/>
                      <a:r>
                        <a:rPr lang="en-CA" sz="800" b="0" kern="1200">
                          <a:solidFill>
                            <a:schemeClr val="bg2"/>
                          </a:solidFill>
                          <a:effectLst/>
                          <a:latin typeface="+mn-lt"/>
                          <a:ea typeface="+mn-ea"/>
                          <a:cs typeface="+mn-cs"/>
                        </a:rPr>
                        <a:t>2.6368</a:t>
                      </a:r>
                    </a:p>
                  </a:txBody>
                  <a:tcPr marL="7620" marR="7620" marT="7620" marB="0" anchor="b"/>
                </a:tc>
                <a:tc>
                  <a:txBody>
                    <a:bodyPr/>
                    <a:lstStyle/>
                    <a:p>
                      <a:pPr algn="ctr" fontAlgn="b"/>
                      <a:r>
                        <a:rPr lang="en-CA" sz="800" b="0" kern="1200">
                          <a:solidFill>
                            <a:schemeClr val="bg2"/>
                          </a:solidFill>
                          <a:effectLst/>
                          <a:latin typeface="+mn-lt"/>
                          <a:ea typeface="+mn-ea"/>
                          <a:cs typeface="+mn-cs"/>
                        </a:rPr>
                        <a:t>1.57497</a:t>
                      </a:r>
                    </a:p>
                  </a:txBody>
                  <a:tcPr marL="7620" marR="7620" marT="7620" marB="0" anchor="b"/>
                </a:tc>
                <a:tc>
                  <a:txBody>
                    <a:bodyPr/>
                    <a:lstStyle/>
                    <a:p>
                      <a:pPr algn="ctr" fontAlgn="b"/>
                      <a:r>
                        <a:rPr lang="en-CA" sz="800" b="0" kern="1200">
                          <a:solidFill>
                            <a:schemeClr val="bg2"/>
                          </a:solidFill>
                          <a:effectLst/>
                          <a:latin typeface="+mn-lt"/>
                          <a:ea typeface="+mn-ea"/>
                          <a:cs typeface="+mn-cs"/>
                        </a:rPr>
                        <a:t>0.86425</a:t>
                      </a:r>
                    </a:p>
                  </a:txBody>
                  <a:tcPr marL="7620" marR="7620" marT="7620" marB="0" anchor="b"/>
                </a:tc>
                <a:extLst>
                  <a:ext uri="{0D108BD9-81ED-4DB2-BD59-A6C34878D82A}">
                    <a16:rowId xmlns:a16="http://schemas.microsoft.com/office/drawing/2014/main" val="2558604223"/>
                  </a:ext>
                </a:extLst>
              </a:tr>
              <a:tr h="184658">
                <a:tc>
                  <a:txBody>
                    <a:bodyPr/>
                    <a:lstStyle/>
                    <a:p>
                      <a:pPr algn="l" fontAlgn="b"/>
                      <a:r>
                        <a:rPr lang="en-CA" sz="800" b="1" kern="1200">
                          <a:solidFill>
                            <a:schemeClr val="lt1"/>
                          </a:solidFill>
                          <a:effectLst/>
                          <a:latin typeface="+mn-lt"/>
                          <a:ea typeface="+mn-ea"/>
                          <a:cs typeface="+mn-cs"/>
                        </a:rPr>
                        <a:t> % Variance</a:t>
                      </a:r>
                    </a:p>
                  </a:txBody>
                  <a:tcPr marL="7620" marR="7620" marT="7620" marB="0" anchor="b"/>
                </a:tc>
                <a:tc>
                  <a:txBody>
                    <a:bodyPr/>
                    <a:lstStyle/>
                    <a:p>
                      <a:pPr algn="ctr" fontAlgn="b"/>
                      <a:r>
                        <a:rPr lang="en-CA" sz="800" b="1" kern="1200">
                          <a:solidFill>
                            <a:schemeClr val="bg2"/>
                          </a:solidFill>
                          <a:effectLst/>
                          <a:latin typeface="+mn-lt"/>
                          <a:ea typeface="+mn-ea"/>
                          <a:cs typeface="+mn-cs"/>
                        </a:rPr>
                        <a:t>37.66855</a:t>
                      </a:r>
                    </a:p>
                  </a:txBody>
                  <a:tcPr marL="7620" marR="7620" marT="7620" marB="0" anchor="b"/>
                </a:tc>
                <a:tc>
                  <a:txBody>
                    <a:bodyPr/>
                    <a:lstStyle/>
                    <a:p>
                      <a:pPr algn="ctr" fontAlgn="b"/>
                      <a:r>
                        <a:rPr lang="en-CA" sz="800" b="1" kern="1200">
                          <a:solidFill>
                            <a:schemeClr val="bg2"/>
                          </a:solidFill>
                          <a:effectLst/>
                          <a:latin typeface="+mn-lt"/>
                          <a:ea typeface="+mn-ea"/>
                          <a:cs typeface="+mn-cs"/>
                        </a:rPr>
                        <a:t>22.49962</a:t>
                      </a:r>
                    </a:p>
                  </a:txBody>
                  <a:tcPr marL="7620" marR="7620" marT="7620" marB="0" anchor="b"/>
                </a:tc>
                <a:tc>
                  <a:txBody>
                    <a:bodyPr/>
                    <a:lstStyle/>
                    <a:p>
                      <a:pPr algn="ctr" fontAlgn="b"/>
                      <a:r>
                        <a:rPr lang="en-CA" sz="800" b="1" kern="1200">
                          <a:solidFill>
                            <a:schemeClr val="bg2"/>
                          </a:solidFill>
                          <a:effectLst/>
                          <a:latin typeface="+mn-lt"/>
                          <a:ea typeface="+mn-ea"/>
                          <a:cs typeface="+mn-cs"/>
                        </a:rPr>
                        <a:t>12.34648</a:t>
                      </a:r>
                    </a:p>
                  </a:txBody>
                  <a:tcPr marL="7620" marR="7620" marT="7620" marB="0" anchor="b"/>
                </a:tc>
                <a:extLst>
                  <a:ext uri="{0D108BD9-81ED-4DB2-BD59-A6C34878D82A}">
                    <a16:rowId xmlns:a16="http://schemas.microsoft.com/office/drawing/2014/main" val="577902446"/>
                  </a:ext>
                </a:extLst>
              </a:tr>
            </a:tbl>
          </a:graphicData>
        </a:graphic>
      </p:graphicFrame>
    </p:spTree>
    <p:custDataLst>
      <p:tags r:id="rId1"/>
    </p:custDataLst>
    <p:extLst>
      <p:ext uri="{BB962C8B-B14F-4D97-AF65-F5344CB8AC3E}">
        <p14:creationId xmlns:p14="http://schemas.microsoft.com/office/powerpoint/2010/main" val="193644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Text Placeholder 4">
            <a:extLst>
              <a:ext uri="{FF2B5EF4-FFF2-40B4-BE49-F238E27FC236}">
                <a16:creationId xmlns:a16="http://schemas.microsoft.com/office/drawing/2014/main" id="{786D998D-7F93-47AB-B27D-E480BE51C2F2}"/>
              </a:ext>
            </a:extLst>
          </p:cNvPr>
          <p:cNvSpPr>
            <a:spLocks noGrp="1"/>
          </p:cNvSpPr>
          <p:nvPr>
            <p:ph type="body" sz="quarter" idx="11"/>
          </p:nvPr>
        </p:nvSpPr>
        <p:spPr>
          <a:xfrm>
            <a:off x="457199" y="975278"/>
            <a:ext cx="8048066" cy="3798428"/>
          </a:xfrm>
        </p:spPr>
        <p:txBody>
          <a:bodyPr vert="horz" lIns="91440" tIns="45720" rIns="91440" bIns="45720" rtlCol="0" anchor="t">
            <a:noAutofit/>
          </a:bodyPr>
          <a:lstStyle/>
          <a:p>
            <a:r>
              <a:rPr lang="en-US"/>
              <a:t>Recall</a:t>
            </a:r>
          </a:p>
          <a:p>
            <a:pPr lvl="1"/>
            <a:r>
              <a:rPr lang="en-US"/>
              <a:t>Factors are unobserved (latent) variables</a:t>
            </a:r>
          </a:p>
          <a:p>
            <a:pPr lvl="1"/>
            <a:r>
              <a:rPr lang="en-US"/>
              <a:t>We estimated the loading of each variable on a factor</a:t>
            </a:r>
          </a:p>
          <a:p>
            <a:pPr lvl="1"/>
            <a:endParaRPr lang="en-US" sz="200"/>
          </a:p>
          <a:p>
            <a:r>
              <a:rPr lang="en-US"/>
              <a:t>Factor Scores:</a:t>
            </a:r>
          </a:p>
          <a:p>
            <a:pPr lvl="1"/>
            <a:r>
              <a:rPr lang="en-US"/>
              <a:t>The estimated values of the common factors are called factor scores, i.e., factor scores are estimates of the unobserved F</a:t>
            </a:r>
            <a:r>
              <a:rPr lang="en-US" baseline="-25000"/>
              <a:t>j</a:t>
            </a:r>
            <a:r>
              <a:rPr lang="en-US" sz="800"/>
              <a:t> </a:t>
            </a:r>
            <a:r>
              <a:rPr lang="en-US"/>
              <a:t>, j = 1,…m, for each individual X</a:t>
            </a:r>
            <a:r>
              <a:rPr lang="en-US" baseline="-25000"/>
              <a:t>i</a:t>
            </a:r>
            <a:r>
              <a:rPr lang="en-US" sz="800"/>
              <a:t> </a:t>
            </a:r>
            <a:r>
              <a:rPr lang="en-US"/>
              <a:t>, </a:t>
            </a:r>
            <a:r>
              <a:rPr lang="en-US" err="1"/>
              <a:t>i</a:t>
            </a:r>
            <a:r>
              <a:rPr lang="en-US"/>
              <a:t> = 1,…p</a:t>
            </a:r>
          </a:p>
          <a:p>
            <a:pPr lvl="1"/>
            <a:r>
              <a:rPr lang="en-US"/>
              <a:t>You can generate the expression for each factor in terms of the original variables</a:t>
            </a:r>
          </a:p>
          <a:p>
            <a:endParaRPr lang="en-CA"/>
          </a:p>
        </p:txBody>
      </p:sp>
      <p:sp>
        <p:nvSpPr>
          <p:cNvPr id="2" name="Title 1">
            <a:extLst>
              <a:ext uri="{FF2B5EF4-FFF2-40B4-BE49-F238E27FC236}">
                <a16:creationId xmlns:a16="http://schemas.microsoft.com/office/drawing/2014/main" id="{8C215264-0BE6-40B7-88CC-6826E5647071}"/>
              </a:ext>
            </a:extLst>
          </p:cNvPr>
          <p:cNvSpPr>
            <a:spLocks noGrp="1"/>
          </p:cNvSpPr>
          <p:nvPr>
            <p:ph type="title"/>
          </p:nvPr>
        </p:nvSpPr>
        <p:spPr/>
        <p:txBody>
          <a:bodyPr/>
          <a:lstStyle/>
          <a:p>
            <a:r>
              <a:rPr lang="en-CA"/>
              <a:t>Factor Scores (Factor Equations)</a:t>
            </a:r>
          </a:p>
        </p:txBody>
      </p:sp>
      <p:sp>
        <p:nvSpPr>
          <p:cNvPr id="7" name="Slide Number Placeholder 6">
            <a:extLst>
              <a:ext uri="{FF2B5EF4-FFF2-40B4-BE49-F238E27FC236}">
                <a16:creationId xmlns:a16="http://schemas.microsoft.com/office/drawing/2014/main" id="{84919B28-23EE-4873-B9E4-2BB5BD68CD34}"/>
              </a:ext>
            </a:extLst>
          </p:cNvPr>
          <p:cNvSpPr>
            <a:spLocks noGrp="1"/>
          </p:cNvSpPr>
          <p:nvPr>
            <p:ph type="sldNum" sz="quarter" idx="10"/>
          </p:nvPr>
        </p:nvSpPr>
        <p:spPr/>
        <p:txBody>
          <a:bodyPr/>
          <a:lstStyle/>
          <a:p>
            <a:fld id="{C51B5984-C094-0A42-BFB6-9F57449A1222}" type="slidenum">
              <a:rPr lang="en-US" dirty="0" smtClean="0"/>
              <a:pPr/>
              <a:t>513</a:t>
            </a:fld>
            <a:endParaRPr lang="en-US"/>
          </a:p>
        </p:txBody>
      </p:sp>
    </p:spTree>
    <p:custDataLst>
      <p:tags r:id="rId1"/>
    </p:custDataLst>
    <p:extLst>
      <p:ext uri="{BB962C8B-B14F-4D97-AF65-F5344CB8AC3E}">
        <p14:creationId xmlns:p14="http://schemas.microsoft.com/office/powerpoint/2010/main" val="75626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defRPr/>
            </a:pPr>
            <a:endParaRPr lang="zh-CN" altLang="en-US" sz="2100">
              <a:solidFill>
                <a:srgbClr val="000000"/>
              </a:solidFill>
              <a:latin typeface="Calibri" panose="020F0502020204030204"/>
              <a:ea typeface="DengXian" panose="02010600030101010101" pitchFamily="2" charset="-122"/>
            </a:endParaRPr>
          </a:p>
        </p:txBody>
      </p:sp>
      <p:sp>
        <p:nvSpPr>
          <p:cNvPr id="5" name="Text Placeholder 4">
            <a:extLst>
              <a:ext uri="{FF2B5EF4-FFF2-40B4-BE49-F238E27FC236}">
                <a16:creationId xmlns:a16="http://schemas.microsoft.com/office/drawing/2014/main" id="{786D998D-7F93-47AB-B27D-E480BE51C2F2}"/>
              </a:ext>
            </a:extLst>
          </p:cNvPr>
          <p:cNvSpPr>
            <a:spLocks noGrp="1"/>
          </p:cNvSpPr>
          <p:nvPr>
            <p:ph type="body" sz="quarter" idx="11"/>
          </p:nvPr>
        </p:nvSpPr>
        <p:spPr>
          <a:xfrm>
            <a:off x="457200" y="975278"/>
            <a:ext cx="5117052" cy="3445524"/>
          </a:xfrm>
        </p:spPr>
        <p:txBody>
          <a:bodyPr vert="horz" lIns="91440" tIns="45720" rIns="91440" bIns="45720" rtlCol="0" anchor="t">
            <a:noAutofit/>
          </a:bodyPr>
          <a:lstStyle/>
          <a:p>
            <a:pPr>
              <a:spcAft>
                <a:spcPts val="300"/>
              </a:spcAft>
              <a:buClrTx/>
              <a:defRPr/>
            </a:pPr>
            <a:r>
              <a:rPr lang="en-CA">
                <a:solidFill>
                  <a:srgbClr val="000000"/>
                </a:solidFill>
                <a:cs typeface="Arial"/>
              </a:rPr>
              <a:t>Simple Example</a:t>
            </a:r>
          </a:p>
          <a:p>
            <a:pPr lvl="1">
              <a:spcAft>
                <a:spcPts val="300"/>
              </a:spcAft>
              <a:buClrTx/>
              <a:defRPr/>
            </a:pPr>
            <a:r>
              <a:rPr lang="en-CA">
                <a:latin typeface="Arial"/>
                <a:cs typeface="Arial"/>
              </a:rPr>
              <a:t>Set of linear equations can be generated based on factors</a:t>
            </a:r>
          </a:p>
          <a:p>
            <a:pPr lvl="2">
              <a:spcAft>
                <a:spcPts val="0"/>
              </a:spcAft>
              <a:buClrTx/>
              <a:defRPr/>
            </a:pPr>
            <a:r>
              <a:rPr lang="en-CA" i="1">
                <a:latin typeface="Arial"/>
                <a:cs typeface="Arial"/>
              </a:rPr>
              <a:t>Factor1 = -0.052 * Polite + 0.093 * Knowledgeable + 0.208 * Efficient - 0.005 Well Stocked + 0.039 * Nice Layout + 0.045 * Good Location - 0.485</a:t>
            </a:r>
            <a:endParaRPr lang="en-CA">
              <a:latin typeface="Arial"/>
              <a:cs typeface="Arial"/>
            </a:endParaRPr>
          </a:p>
          <a:p>
            <a:pPr lvl="2">
              <a:spcAft>
                <a:spcPts val="0"/>
              </a:spcAft>
              <a:buClrTx/>
              <a:defRPr/>
            </a:pPr>
            <a:endParaRPr lang="en-CA">
              <a:latin typeface="Arial"/>
              <a:cs typeface="Arial"/>
            </a:endParaRPr>
          </a:p>
          <a:p>
            <a:pPr lvl="2">
              <a:spcAft>
                <a:spcPts val="0"/>
              </a:spcAft>
              <a:buClrTx/>
              <a:defRPr/>
            </a:pPr>
            <a:r>
              <a:rPr lang="en-CA" i="1">
                <a:latin typeface="Arial"/>
                <a:cs typeface="Arial"/>
              </a:rPr>
              <a:t>Factor2 = 0.033 * Polite + 0.119 * Knowledgeable - 0.053 * Efficient + 0.105 Well Stocked + 0.021 * Nice Layout + 0.084 * Good Location + 0.052</a:t>
            </a:r>
            <a:endParaRPr lang="en-CA">
              <a:latin typeface="Arial" panose="020B0604020202020204" pitchFamily="34" charset="0"/>
            </a:endParaRPr>
          </a:p>
          <a:p>
            <a:pPr lvl="1">
              <a:spcAft>
                <a:spcPts val="300"/>
              </a:spcAft>
              <a:buClrTx/>
              <a:defRPr/>
            </a:pPr>
            <a:endParaRPr lang="en-CA">
              <a:latin typeface="Arial"/>
              <a:cs typeface="Arial"/>
            </a:endParaRPr>
          </a:p>
          <a:p>
            <a:pPr lvl="1">
              <a:spcAft>
                <a:spcPts val="300"/>
              </a:spcAft>
              <a:buClrTx/>
              <a:defRPr/>
            </a:pPr>
            <a:r>
              <a:rPr lang="en-CA">
                <a:ea typeface="+mn-lt"/>
                <a:cs typeface="+mn-lt"/>
              </a:rPr>
              <a:t>The calculated expressions can be exported to a file from </a:t>
            </a:r>
            <a:r>
              <a:rPr lang="en-CA" b="1">
                <a:ea typeface="+mn-lt"/>
                <a:cs typeface="+mn-lt"/>
              </a:rPr>
              <a:t>Tools | Calculation From FA</a:t>
            </a:r>
          </a:p>
          <a:p>
            <a:pPr lvl="1">
              <a:spcAft>
                <a:spcPts val="300"/>
              </a:spcAft>
              <a:buClrTx/>
              <a:defRPr/>
            </a:pPr>
            <a:endParaRPr lang="en-CA" b="1">
              <a:latin typeface="Arial" panose="020B0604020202020204" pitchFamily="34" charset="0"/>
            </a:endParaRPr>
          </a:p>
          <a:p>
            <a:pPr lvl="1">
              <a:spcAft>
                <a:spcPts val="300"/>
              </a:spcAft>
            </a:pPr>
            <a:r>
              <a:rPr lang="en-CA">
                <a:latin typeface="Arial"/>
                <a:cs typeface="Arial"/>
              </a:rPr>
              <a:t>Demo</a:t>
            </a:r>
            <a:endParaRPr lang="en-CA"/>
          </a:p>
          <a:p>
            <a:endParaRPr lang="en-CA"/>
          </a:p>
        </p:txBody>
      </p:sp>
      <p:sp>
        <p:nvSpPr>
          <p:cNvPr id="2" name="Title 1">
            <a:extLst>
              <a:ext uri="{FF2B5EF4-FFF2-40B4-BE49-F238E27FC236}">
                <a16:creationId xmlns:a16="http://schemas.microsoft.com/office/drawing/2014/main" id="{8C215264-0BE6-40B7-88CC-6826E5647071}"/>
              </a:ext>
            </a:extLst>
          </p:cNvPr>
          <p:cNvSpPr>
            <a:spLocks noGrp="1"/>
          </p:cNvSpPr>
          <p:nvPr>
            <p:ph type="title"/>
          </p:nvPr>
        </p:nvSpPr>
        <p:spPr/>
        <p:txBody>
          <a:bodyPr/>
          <a:lstStyle/>
          <a:p>
            <a:r>
              <a:rPr lang="en-CA"/>
              <a:t>Factor Scores (Factor Equations)</a:t>
            </a:r>
          </a:p>
        </p:txBody>
      </p:sp>
      <p:graphicFrame>
        <p:nvGraphicFramePr>
          <p:cNvPr id="4" name="Table 3">
            <a:extLst>
              <a:ext uri="{FF2B5EF4-FFF2-40B4-BE49-F238E27FC236}">
                <a16:creationId xmlns:a16="http://schemas.microsoft.com/office/drawing/2014/main" id="{44D0A882-F5D3-4F36-A24C-7684F244D963}"/>
              </a:ext>
            </a:extLst>
          </p:cNvPr>
          <p:cNvGraphicFramePr>
            <a:graphicFrameLocks noGrp="1"/>
          </p:cNvGraphicFramePr>
          <p:nvPr>
            <p:extLst>
              <p:ext uri="{D42A27DB-BD31-4B8C-83A1-F6EECF244321}">
                <p14:modId xmlns:p14="http://schemas.microsoft.com/office/powerpoint/2010/main" val="3519403295"/>
              </p:ext>
            </p:extLst>
          </p:nvPr>
        </p:nvGraphicFramePr>
        <p:xfrm>
          <a:off x="5987195" y="755869"/>
          <a:ext cx="2492025" cy="1583055"/>
        </p:xfrm>
        <a:graphic>
          <a:graphicData uri="http://schemas.openxmlformats.org/drawingml/2006/table">
            <a:tbl>
              <a:tblPr firstRow="1" firstCol="1" bandRow="1">
                <a:tableStyleId>{5C22544A-7EE6-4342-B048-85BDC9FD1C3A}</a:tableStyleId>
              </a:tblPr>
              <a:tblGrid>
                <a:gridCol w="852195">
                  <a:extLst>
                    <a:ext uri="{9D8B030D-6E8A-4147-A177-3AD203B41FA5}">
                      <a16:colId xmlns:a16="http://schemas.microsoft.com/office/drawing/2014/main" val="2874040507"/>
                    </a:ext>
                  </a:extLst>
                </a:gridCol>
                <a:gridCol w="813459">
                  <a:extLst>
                    <a:ext uri="{9D8B030D-6E8A-4147-A177-3AD203B41FA5}">
                      <a16:colId xmlns:a16="http://schemas.microsoft.com/office/drawing/2014/main" val="1162872087"/>
                    </a:ext>
                  </a:extLst>
                </a:gridCol>
                <a:gridCol w="826371">
                  <a:extLst>
                    <a:ext uri="{9D8B030D-6E8A-4147-A177-3AD203B41FA5}">
                      <a16:colId xmlns:a16="http://schemas.microsoft.com/office/drawing/2014/main" val="1305061092"/>
                    </a:ext>
                  </a:extLst>
                </a:gridCol>
              </a:tblGrid>
              <a:tr h="231267">
                <a:tc>
                  <a:txBody>
                    <a:bodyPr/>
                    <a:lstStyle/>
                    <a:p>
                      <a:pPr marL="0" algn="l" rtl="0" eaLnBrk="1" latinLnBrk="0" hangingPunct="1">
                        <a:spcBef>
                          <a:spcPts val="0"/>
                        </a:spcBef>
                        <a:spcAft>
                          <a:spcPts val="0"/>
                        </a:spcAft>
                      </a:pPr>
                      <a:endParaRPr lang="en-CA">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Factor1</a:t>
                      </a:r>
                      <a:endParaRPr lang="en-US">
                        <a:effectLst/>
                      </a:endParaRPr>
                    </a:p>
                  </a:txBody>
                  <a:tcPr marL="0" marR="0" marT="0" marB="0" anchor="ctr"/>
                </a:tc>
                <a:tc>
                  <a:txBody>
                    <a:bodyPr/>
                    <a:lstStyle/>
                    <a:p>
                      <a:pPr marL="0" algn="ctr" rtl="0" eaLnBrk="1" latinLnBrk="0" hangingPunct="1">
                        <a:spcBef>
                          <a:spcPts val="0"/>
                        </a:spcBef>
                        <a:spcAft>
                          <a:spcPts val="0"/>
                        </a:spcAft>
                      </a:pPr>
                      <a:r>
                        <a:rPr lang="en-US" sz="800" kern="1200">
                          <a:effectLst/>
                        </a:rPr>
                        <a:t>Factor2</a:t>
                      </a:r>
                      <a:endParaRPr lang="en-US">
                        <a:effectLst/>
                      </a:endParaRPr>
                    </a:p>
                  </a:txBody>
                  <a:tcPr marL="0" marR="0" marT="0" marB="0" anchor="ctr"/>
                </a:tc>
                <a:extLst>
                  <a:ext uri="{0D108BD9-81ED-4DB2-BD59-A6C34878D82A}">
                    <a16:rowId xmlns:a16="http://schemas.microsoft.com/office/drawing/2014/main" val="2171973608"/>
                  </a:ext>
                </a:extLst>
              </a:tr>
              <a:tr h="184658">
                <a:tc>
                  <a:txBody>
                    <a:bodyPr/>
                    <a:lstStyle/>
                    <a:p>
                      <a:pPr marL="91440" algn="l" rtl="0" eaLnBrk="1" latinLnBrk="0" hangingPunct="1">
                        <a:spcBef>
                          <a:spcPts val="0"/>
                        </a:spcBef>
                        <a:spcAft>
                          <a:spcPts val="0"/>
                        </a:spcAft>
                      </a:pPr>
                      <a:r>
                        <a:rPr lang="en-US" sz="800" kern="1200">
                          <a:effectLst/>
                        </a:rPr>
                        <a:t>Polite</a:t>
                      </a:r>
                      <a:endParaRPr lang="en-US">
                        <a:effectLst/>
                      </a:endParaRPr>
                    </a:p>
                  </a:txBody>
                  <a:tcPr marL="0" marR="0" marT="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-0.052</a:t>
                      </a:r>
                    </a:p>
                  </a:txBody>
                  <a:tcPr marL="7620" marR="7620" marT="762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0.033</a:t>
                      </a:r>
                    </a:p>
                  </a:txBody>
                  <a:tcPr marL="7620" marR="7620" marT="7620" marB="0" anchor="ctr"/>
                </a:tc>
                <a:extLst>
                  <a:ext uri="{0D108BD9-81ED-4DB2-BD59-A6C34878D82A}">
                    <a16:rowId xmlns:a16="http://schemas.microsoft.com/office/drawing/2014/main" val="3871275492"/>
                  </a:ext>
                </a:extLst>
              </a:tr>
              <a:tr h="184658">
                <a:tc>
                  <a:txBody>
                    <a:bodyPr/>
                    <a:lstStyle/>
                    <a:p>
                      <a:pPr marL="91440" algn="l" rtl="0" eaLnBrk="1" latinLnBrk="0" hangingPunct="1">
                        <a:spcBef>
                          <a:spcPts val="0"/>
                        </a:spcBef>
                        <a:spcAft>
                          <a:spcPts val="0"/>
                        </a:spcAft>
                      </a:pPr>
                      <a:r>
                        <a:rPr lang="en-US" sz="800" kern="1200">
                          <a:effectLst/>
                        </a:rPr>
                        <a:t>Knowledgeable</a:t>
                      </a:r>
                      <a:endParaRPr lang="en-US">
                        <a:effectLst/>
                      </a:endParaRPr>
                    </a:p>
                  </a:txBody>
                  <a:tcPr marL="0" marR="0" marT="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0.093</a:t>
                      </a:r>
                    </a:p>
                  </a:txBody>
                  <a:tcPr marL="7620" marR="7620" marT="762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0.119</a:t>
                      </a:r>
                    </a:p>
                  </a:txBody>
                  <a:tcPr marL="7620" marR="7620" marT="7620" marB="0" anchor="ctr"/>
                </a:tc>
                <a:extLst>
                  <a:ext uri="{0D108BD9-81ED-4DB2-BD59-A6C34878D82A}">
                    <a16:rowId xmlns:a16="http://schemas.microsoft.com/office/drawing/2014/main" val="2625158659"/>
                  </a:ext>
                </a:extLst>
              </a:tr>
              <a:tr h="184658">
                <a:tc>
                  <a:txBody>
                    <a:bodyPr/>
                    <a:lstStyle/>
                    <a:p>
                      <a:pPr marL="91440" algn="l" rtl="0" eaLnBrk="1" latinLnBrk="0" hangingPunct="1">
                        <a:spcBef>
                          <a:spcPts val="0"/>
                        </a:spcBef>
                        <a:spcAft>
                          <a:spcPts val="0"/>
                        </a:spcAft>
                      </a:pPr>
                      <a:r>
                        <a:rPr lang="en-US" sz="800" kern="1200">
                          <a:effectLst/>
                        </a:rPr>
                        <a:t>Efficient</a:t>
                      </a:r>
                      <a:endParaRPr lang="en-US">
                        <a:effectLst/>
                      </a:endParaRPr>
                    </a:p>
                  </a:txBody>
                  <a:tcPr marL="0" marR="0" marT="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0.208</a:t>
                      </a:r>
                    </a:p>
                  </a:txBody>
                  <a:tcPr marL="7620" marR="7620" marT="762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-0.053</a:t>
                      </a:r>
                    </a:p>
                  </a:txBody>
                  <a:tcPr marL="7620" marR="7620" marT="7620" marB="0" anchor="ctr"/>
                </a:tc>
                <a:extLst>
                  <a:ext uri="{0D108BD9-81ED-4DB2-BD59-A6C34878D82A}">
                    <a16:rowId xmlns:a16="http://schemas.microsoft.com/office/drawing/2014/main" val="2853029347"/>
                  </a:ext>
                </a:extLst>
              </a:tr>
              <a:tr h="184658">
                <a:tc>
                  <a:txBody>
                    <a:bodyPr/>
                    <a:lstStyle/>
                    <a:p>
                      <a:pPr marL="91440" algn="l" rtl="0" eaLnBrk="1" latinLnBrk="0" hangingPunct="1">
                        <a:spcBef>
                          <a:spcPts val="0"/>
                        </a:spcBef>
                        <a:spcAft>
                          <a:spcPts val="0"/>
                        </a:spcAft>
                      </a:pPr>
                      <a:r>
                        <a:rPr lang="en-US" sz="800" kern="1200">
                          <a:effectLst/>
                        </a:rPr>
                        <a:t>Well Stocked</a:t>
                      </a:r>
                      <a:endParaRPr lang="en-US">
                        <a:effectLst/>
                      </a:endParaRPr>
                    </a:p>
                  </a:txBody>
                  <a:tcPr marL="0" marR="0" marT="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-0.005</a:t>
                      </a:r>
                    </a:p>
                  </a:txBody>
                  <a:tcPr marL="7620" marR="7620" marT="762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0.105</a:t>
                      </a:r>
                    </a:p>
                  </a:txBody>
                  <a:tcPr marL="7620" marR="7620" marT="7620" marB="0" anchor="ctr"/>
                </a:tc>
                <a:extLst>
                  <a:ext uri="{0D108BD9-81ED-4DB2-BD59-A6C34878D82A}">
                    <a16:rowId xmlns:a16="http://schemas.microsoft.com/office/drawing/2014/main" val="976776005"/>
                  </a:ext>
                </a:extLst>
              </a:tr>
              <a:tr h="184658">
                <a:tc>
                  <a:txBody>
                    <a:bodyPr/>
                    <a:lstStyle/>
                    <a:p>
                      <a:pPr marL="91440" algn="l" rtl="0" eaLnBrk="1" latinLnBrk="0" hangingPunct="1">
                        <a:spcBef>
                          <a:spcPts val="0"/>
                        </a:spcBef>
                        <a:spcAft>
                          <a:spcPts val="0"/>
                        </a:spcAft>
                      </a:pPr>
                      <a:r>
                        <a:rPr lang="en-US" sz="800" kern="1200">
                          <a:effectLst/>
                        </a:rPr>
                        <a:t>Nice Layout</a:t>
                      </a:r>
                      <a:endParaRPr lang="en-US">
                        <a:effectLst/>
                      </a:endParaRPr>
                    </a:p>
                  </a:txBody>
                  <a:tcPr marL="0" marR="0" marT="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0.039</a:t>
                      </a:r>
                    </a:p>
                  </a:txBody>
                  <a:tcPr marL="7620" marR="7620" marT="762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0.021</a:t>
                      </a:r>
                    </a:p>
                  </a:txBody>
                  <a:tcPr marL="7620" marR="7620" marT="7620" marB="0" anchor="ctr"/>
                </a:tc>
                <a:extLst>
                  <a:ext uri="{0D108BD9-81ED-4DB2-BD59-A6C34878D82A}">
                    <a16:rowId xmlns:a16="http://schemas.microsoft.com/office/drawing/2014/main" val="412004684"/>
                  </a:ext>
                </a:extLst>
              </a:tr>
              <a:tr h="184658">
                <a:tc>
                  <a:txBody>
                    <a:bodyPr/>
                    <a:lstStyle/>
                    <a:p>
                      <a:pPr marL="91440" algn="l" rtl="0" eaLnBrk="1" latinLnBrk="0" hangingPunct="1">
                        <a:spcBef>
                          <a:spcPts val="0"/>
                        </a:spcBef>
                        <a:spcAft>
                          <a:spcPts val="0"/>
                        </a:spcAft>
                      </a:pPr>
                      <a:r>
                        <a:rPr lang="en-US" sz="800" kern="1200">
                          <a:effectLst/>
                        </a:rPr>
                        <a:t>Good Location</a:t>
                      </a:r>
                      <a:endParaRPr lang="en-US">
                        <a:effectLst/>
                      </a:endParaRPr>
                    </a:p>
                  </a:txBody>
                  <a:tcPr marL="0" marR="0" marT="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0.045</a:t>
                      </a:r>
                    </a:p>
                  </a:txBody>
                  <a:tcPr marL="7620" marR="7620" marT="7620" marB="0" anchor="ctr"/>
                </a:tc>
                <a:tc>
                  <a:txBody>
                    <a:bodyPr/>
                    <a:lstStyle/>
                    <a:p>
                      <a:pPr marL="0" algn="ctr" defTabSz="685800" rtl="0" eaLnBrk="1" fontAlgn="ctr" latinLnBrk="0" hangingPunct="1">
                        <a:spcBef>
                          <a:spcPts val="0"/>
                        </a:spcBef>
                        <a:spcAft>
                          <a:spcPts val="0"/>
                        </a:spcAft>
                      </a:pPr>
                      <a:r>
                        <a:rPr lang="en-CA" sz="800" kern="1200">
                          <a:solidFill>
                            <a:schemeClr val="bg2"/>
                          </a:solidFill>
                          <a:effectLst/>
                          <a:latin typeface="+mn-lt"/>
                          <a:ea typeface="+mn-ea"/>
                          <a:cs typeface="+mn-cs"/>
                        </a:rPr>
                        <a:t>0.084</a:t>
                      </a:r>
                    </a:p>
                  </a:txBody>
                  <a:tcPr marL="7620" marR="7620" marT="7620" marB="0" anchor="ctr"/>
                </a:tc>
                <a:extLst>
                  <a:ext uri="{0D108BD9-81ED-4DB2-BD59-A6C34878D82A}">
                    <a16:rowId xmlns:a16="http://schemas.microsoft.com/office/drawing/2014/main" val="204263574"/>
                  </a:ext>
                </a:extLst>
              </a:tr>
              <a:tr h="184658">
                <a:tc>
                  <a:txBody>
                    <a:bodyPr/>
                    <a:lstStyle/>
                    <a:p>
                      <a:pPr marL="45720" algn="l" rtl="0" eaLnBrk="1" latinLnBrk="0" hangingPunct="1">
                        <a:spcBef>
                          <a:spcPts val="0"/>
                        </a:spcBef>
                        <a:spcAft>
                          <a:spcPts val="0"/>
                        </a:spcAft>
                      </a:pPr>
                      <a:r>
                        <a:rPr lang="en-US" sz="800">
                          <a:effectLst/>
                        </a:rPr>
                        <a:t>Constant Coefficient</a:t>
                      </a:r>
                    </a:p>
                  </a:txBody>
                  <a:tcPr marL="0" marR="0" marT="0" marB="0" anchor="ctr"/>
                </a:tc>
                <a:tc>
                  <a:txBody>
                    <a:bodyPr/>
                    <a:lstStyle/>
                    <a:p>
                      <a:pPr marL="0" algn="ctr" rtl="0" eaLnBrk="1" latinLnBrk="0" hangingPunct="1">
                        <a:spcBef>
                          <a:spcPts val="0"/>
                        </a:spcBef>
                        <a:spcAft>
                          <a:spcPts val="0"/>
                        </a:spcAft>
                      </a:pPr>
                      <a:r>
                        <a:rPr lang="en-US" sz="800">
                          <a:solidFill>
                            <a:schemeClr val="bg2"/>
                          </a:solidFill>
                          <a:effectLst/>
                        </a:rPr>
                        <a:t>-0.485</a:t>
                      </a:r>
                    </a:p>
                  </a:txBody>
                  <a:tcPr marL="0" marR="0" marT="0" marB="0" anchor="ctr"/>
                </a:tc>
                <a:tc>
                  <a:txBody>
                    <a:bodyPr/>
                    <a:lstStyle/>
                    <a:p>
                      <a:pPr marL="0" algn="ctr" rtl="0" eaLnBrk="1" latinLnBrk="0" hangingPunct="1">
                        <a:spcBef>
                          <a:spcPts val="0"/>
                        </a:spcBef>
                        <a:spcAft>
                          <a:spcPts val="0"/>
                        </a:spcAft>
                      </a:pPr>
                      <a:r>
                        <a:rPr lang="en-US" sz="800">
                          <a:solidFill>
                            <a:schemeClr val="bg2"/>
                          </a:solidFill>
                          <a:effectLst/>
                        </a:rPr>
                        <a:t>0.052</a:t>
                      </a:r>
                    </a:p>
                  </a:txBody>
                  <a:tcPr marL="0" marR="0" marT="0" marB="0" anchor="ctr"/>
                </a:tc>
                <a:extLst>
                  <a:ext uri="{0D108BD9-81ED-4DB2-BD59-A6C34878D82A}">
                    <a16:rowId xmlns:a16="http://schemas.microsoft.com/office/drawing/2014/main" val="1588942388"/>
                  </a:ext>
                </a:extLst>
              </a:tr>
            </a:tbl>
          </a:graphicData>
        </a:graphic>
      </p:graphicFrame>
      <p:sp>
        <p:nvSpPr>
          <p:cNvPr id="7" name="Slide Number Placeholder 6">
            <a:extLst>
              <a:ext uri="{FF2B5EF4-FFF2-40B4-BE49-F238E27FC236}">
                <a16:creationId xmlns:a16="http://schemas.microsoft.com/office/drawing/2014/main" id="{84919B28-23EE-4873-B9E4-2BB5BD68CD34}"/>
              </a:ext>
            </a:extLst>
          </p:cNvPr>
          <p:cNvSpPr>
            <a:spLocks noGrp="1"/>
          </p:cNvSpPr>
          <p:nvPr>
            <p:ph type="sldNum" sz="quarter" idx="10"/>
          </p:nvPr>
        </p:nvSpPr>
        <p:spPr/>
        <p:txBody>
          <a:bodyPr/>
          <a:lstStyle/>
          <a:p>
            <a:fld id="{C51B5984-C094-0A42-BFB6-9F57449A1222}" type="slidenum">
              <a:rPr lang="en-US" dirty="0" smtClean="0"/>
              <a:pPr/>
              <a:t>514</a:t>
            </a:fld>
            <a:endParaRPr lang="en-US"/>
          </a:p>
        </p:txBody>
      </p:sp>
      <p:pic>
        <p:nvPicPr>
          <p:cNvPr id="6" name="Picture 5">
            <a:extLst>
              <a:ext uri="{FF2B5EF4-FFF2-40B4-BE49-F238E27FC236}">
                <a16:creationId xmlns:a16="http://schemas.microsoft.com/office/drawing/2014/main" id="{CA48FDA3-CABE-4D04-92B4-C850531B6875}"/>
              </a:ext>
            </a:extLst>
          </p:cNvPr>
          <p:cNvPicPr>
            <a:picLocks noChangeAspect="1"/>
          </p:cNvPicPr>
          <p:nvPr/>
        </p:nvPicPr>
        <p:blipFill>
          <a:blip r:embed="rId4"/>
          <a:stretch>
            <a:fillRect/>
          </a:stretch>
        </p:blipFill>
        <p:spPr>
          <a:xfrm>
            <a:off x="5606348" y="2493568"/>
            <a:ext cx="2872872" cy="2049014"/>
          </a:xfrm>
          <a:prstGeom prst="rect">
            <a:avLst/>
          </a:prstGeom>
        </p:spPr>
      </p:pic>
    </p:spTree>
    <p:custDataLst>
      <p:tags r:id="rId1"/>
    </p:custDataLst>
    <p:extLst>
      <p:ext uri="{BB962C8B-B14F-4D97-AF65-F5344CB8AC3E}">
        <p14:creationId xmlns:p14="http://schemas.microsoft.com/office/powerpoint/2010/main" val="25356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58B524-D66E-4848-87FA-326F9480BB3A}"/>
              </a:ext>
            </a:extLst>
          </p:cNvPr>
          <p:cNvSpPr>
            <a:spLocks noGrp="1"/>
          </p:cNvSpPr>
          <p:nvPr>
            <p:ph type="body" sz="quarter" idx="11"/>
          </p:nvPr>
        </p:nvSpPr>
        <p:spPr>
          <a:xfrm>
            <a:off x="457200" y="975278"/>
            <a:ext cx="4809501" cy="3445524"/>
          </a:xfrm>
        </p:spPr>
        <p:txBody>
          <a:bodyPr vert="horz" lIns="91440" tIns="45720" rIns="91440" bIns="45720" rtlCol="0" anchor="t">
            <a:noAutofit/>
          </a:bodyPr>
          <a:lstStyle/>
          <a:p>
            <a:r>
              <a:rPr lang="en-CA">
                <a:ea typeface="+mn-lt"/>
                <a:cs typeface="+mn-lt"/>
              </a:rPr>
              <a:t>This demonstration builds a Logistic Regression model and uses FA to address multicollinearity for the Credit dataset</a:t>
            </a:r>
            <a:endParaRPr lang="en-CA"/>
          </a:p>
          <a:p>
            <a:pPr>
              <a:buFont typeface="Arial,Sans-Serif" panose="020B0604020202020204" pitchFamily="34" charset="0"/>
            </a:pPr>
            <a:r>
              <a:rPr lang="en-CA">
                <a:cs typeface="Arial"/>
              </a:rPr>
              <a:t>Load the </a:t>
            </a:r>
            <a:r>
              <a:rPr lang="en-CA" b="1">
                <a:cs typeface="Arial"/>
              </a:rPr>
              <a:t>Credit</a:t>
            </a:r>
            <a:r>
              <a:rPr lang="en-CA">
                <a:cs typeface="Arial"/>
              </a:rPr>
              <a:t>  dataset from the </a:t>
            </a:r>
            <a:r>
              <a:rPr lang="en-CA" b="1">
                <a:cs typeface="Arial"/>
              </a:rPr>
              <a:t>Help |</a:t>
            </a:r>
            <a:r>
              <a:rPr lang="en-CA">
                <a:cs typeface="Arial"/>
              </a:rPr>
              <a:t> </a:t>
            </a:r>
            <a:r>
              <a:rPr lang="en-CA" b="1">
                <a:cs typeface="Arial"/>
              </a:rPr>
              <a:t>Prepare Sample Data</a:t>
            </a:r>
            <a:r>
              <a:rPr lang="en-CA">
                <a:cs typeface="Arial"/>
              </a:rPr>
              <a:t> </a:t>
            </a:r>
            <a:endParaRPr lang="en-US">
              <a:ea typeface="+mn-lt"/>
              <a:cs typeface="Arial"/>
            </a:endParaRPr>
          </a:p>
          <a:p>
            <a:r>
              <a:rPr lang="en-CA">
                <a:ea typeface="+mn-lt"/>
                <a:cs typeface="+mn-lt"/>
              </a:rPr>
              <a:t>All elements can be deleted, retaining only the Credit dataset and its partitions as illustrated below</a:t>
            </a:r>
            <a:endParaRPr lang="en-CA"/>
          </a:p>
        </p:txBody>
      </p:sp>
      <p:sp>
        <p:nvSpPr>
          <p:cNvPr id="3" name="Title 2">
            <a:extLst>
              <a:ext uri="{FF2B5EF4-FFF2-40B4-BE49-F238E27FC236}">
                <a16:creationId xmlns:a16="http://schemas.microsoft.com/office/drawing/2014/main" id="{15EA3650-3385-4647-9EFA-293C38D765BE}"/>
              </a:ext>
            </a:extLst>
          </p:cNvPr>
          <p:cNvSpPr>
            <a:spLocks noGrp="1"/>
          </p:cNvSpPr>
          <p:nvPr>
            <p:ph type="title"/>
          </p:nvPr>
        </p:nvSpPr>
        <p:spPr/>
        <p:txBody>
          <a:bodyPr/>
          <a:lstStyle/>
          <a:p>
            <a:r>
              <a:rPr lang="en-CA">
                <a:latin typeface="Arial"/>
                <a:cs typeface="Arial"/>
              </a:rPr>
              <a:t>Developing FA in Knowledge Studio</a:t>
            </a:r>
            <a:endParaRPr lang="en-US">
              <a:latin typeface="Arial"/>
              <a:cs typeface="Arial"/>
            </a:endParaRPr>
          </a:p>
        </p:txBody>
      </p:sp>
      <p:sp>
        <p:nvSpPr>
          <p:cNvPr id="4" name="Slide Number Placeholder 3">
            <a:extLst>
              <a:ext uri="{FF2B5EF4-FFF2-40B4-BE49-F238E27FC236}">
                <a16:creationId xmlns:a16="http://schemas.microsoft.com/office/drawing/2014/main" id="{F90BCEEF-FF63-46A0-8CD5-2C16870DEABC}"/>
              </a:ext>
            </a:extLst>
          </p:cNvPr>
          <p:cNvSpPr>
            <a:spLocks noGrp="1"/>
          </p:cNvSpPr>
          <p:nvPr>
            <p:ph type="sldNum" sz="quarter" idx="10"/>
          </p:nvPr>
        </p:nvSpPr>
        <p:spPr/>
        <p:txBody>
          <a:bodyPr/>
          <a:lstStyle/>
          <a:p>
            <a:fld id="{C51B5984-C094-0A42-BFB6-9F57449A1222}" type="slidenum">
              <a:rPr lang="en-US" dirty="0" smtClean="0"/>
              <a:pPr/>
              <a:t>515</a:t>
            </a:fld>
            <a:endParaRPr lang="en-US"/>
          </a:p>
        </p:txBody>
      </p:sp>
      <p:pic>
        <p:nvPicPr>
          <p:cNvPr id="6" name="Picture 5" descr="A picture containing clock&#10;&#10;Description generated with very high confidence">
            <a:extLst>
              <a:ext uri="{FF2B5EF4-FFF2-40B4-BE49-F238E27FC236}">
                <a16:creationId xmlns:a16="http://schemas.microsoft.com/office/drawing/2014/main" id="{BF025831-113C-4252-8082-A7A1B772D095}"/>
              </a:ext>
            </a:extLst>
          </p:cNvPr>
          <p:cNvPicPr>
            <a:picLocks noChangeAspect="1"/>
          </p:cNvPicPr>
          <p:nvPr/>
        </p:nvPicPr>
        <p:blipFill>
          <a:blip r:embed="rId3"/>
          <a:stretch>
            <a:fillRect/>
          </a:stretch>
        </p:blipFill>
        <p:spPr>
          <a:xfrm>
            <a:off x="1484299" y="3080017"/>
            <a:ext cx="2743200" cy="1067047"/>
          </a:xfrm>
          <a:prstGeom prst="rect">
            <a:avLst/>
          </a:prstGeom>
        </p:spPr>
      </p:pic>
      <p:grpSp>
        <p:nvGrpSpPr>
          <p:cNvPr id="9" name="Group 8">
            <a:extLst>
              <a:ext uri="{FF2B5EF4-FFF2-40B4-BE49-F238E27FC236}">
                <a16:creationId xmlns:a16="http://schemas.microsoft.com/office/drawing/2014/main" id="{707DA328-2F8A-490B-907C-78817638C623}"/>
              </a:ext>
            </a:extLst>
          </p:cNvPr>
          <p:cNvGrpSpPr/>
          <p:nvPr/>
        </p:nvGrpSpPr>
        <p:grpSpPr>
          <a:xfrm>
            <a:off x="5439555" y="1153932"/>
            <a:ext cx="3380281" cy="2507725"/>
            <a:chOff x="5439555" y="1153932"/>
            <a:chExt cx="3380281" cy="2507725"/>
          </a:xfrm>
        </p:grpSpPr>
        <p:pic>
          <p:nvPicPr>
            <p:cNvPr id="7" name="Picture 7" descr="A screenshot of a cell phone&#10;&#10;Description automatically generated">
              <a:extLst>
                <a:ext uri="{FF2B5EF4-FFF2-40B4-BE49-F238E27FC236}">
                  <a16:creationId xmlns:a16="http://schemas.microsoft.com/office/drawing/2014/main" id="{667C2AEA-11BB-4310-BDB1-587B3D206C03}"/>
                </a:ext>
              </a:extLst>
            </p:cNvPr>
            <p:cNvPicPr>
              <a:picLocks noChangeAspect="1"/>
            </p:cNvPicPr>
            <p:nvPr/>
          </p:nvPicPr>
          <p:blipFill>
            <a:blip r:embed="rId4"/>
            <a:stretch>
              <a:fillRect/>
            </a:stretch>
          </p:blipFill>
          <p:spPr>
            <a:xfrm>
              <a:off x="5439555" y="1153932"/>
              <a:ext cx="3380281" cy="2507725"/>
            </a:xfrm>
            <a:prstGeom prst="rect">
              <a:avLst/>
            </a:prstGeom>
            <a:ln>
              <a:solidFill>
                <a:schemeClr val="tx1">
                  <a:lumMod val="50000"/>
                  <a:lumOff val="50000"/>
                </a:schemeClr>
              </a:solidFill>
            </a:ln>
          </p:spPr>
        </p:pic>
        <p:sp>
          <p:nvSpPr>
            <p:cNvPr id="8" name="Rectangle: Rounded Corners 7">
              <a:extLst>
                <a:ext uri="{FF2B5EF4-FFF2-40B4-BE49-F238E27FC236}">
                  <a16:creationId xmlns:a16="http://schemas.microsoft.com/office/drawing/2014/main" id="{E4868417-26F7-4773-BFFB-C8628F73810C}"/>
                </a:ext>
              </a:extLst>
            </p:cNvPr>
            <p:cNvSpPr/>
            <p:nvPr/>
          </p:nvSpPr>
          <p:spPr>
            <a:xfrm>
              <a:off x="6628233" y="1933769"/>
              <a:ext cx="221603" cy="87475"/>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81054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65E4DE-7DAB-4CC4-B3D2-53820A1F08D6}"/>
              </a:ext>
            </a:extLst>
          </p:cNvPr>
          <p:cNvSpPr>
            <a:spLocks noGrp="1"/>
          </p:cNvSpPr>
          <p:nvPr>
            <p:ph type="body" sz="quarter" idx="11"/>
          </p:nvPr>
        </p:nvSpPr>
        <p:spPr>
          <a:xfrm>
            <a:off x="579665" y="981110"/>
            <a:ext cx="3604971" cy="3445524"/>
          </a:xfrm>
        </p:spPr>
        <p:txBody>
          <a:bodyPr vert="horz" lIns="91440" tIns="45720" rIns="91440" bIns="45720" rtlCol="0" anchor="t">
            <a:noAutofit/>
          </a:bodyPr>
          <a:lstStyle/>
          <a:p>
            <a:r>
              <a:rPr lang="en-US">
                <a:cs typeface="Arial"/>
              </a:rPr>
              <a:t>Credit dataset contains information</a:t>
            </a:r>
            <a:r>
              <a:rPr lang="en-US">
                <a:ea typeface="+mn-lt"/>
                <a:cs typeface="+mn-lt"/>
              </a:rPr>
              <a:t> from the financial services sector including some demographics</a:t>
            </a:r>
            <a:endParaRPr lang="en-US"/>
          </a:p>
          <a:p>
            <a:r>
              <a:rPr lang="en-US">
                <a:ea typeface="+mn-lt"/>
                <a:cs typeface="+mn-lt"/>
              </a:rPr>
              <a:t>The Dependent Variable for the initial Logistic Regression is </a:t>
            </a:r>
            <a:r>
              <a:rPr lang="en-US" b="1">
                <a:ea typeface="+mn-lt"/>
                <a:cs typeface="+mn-lt"/>
              </a:rPr>
              <a:t>Status2</a:t>
            </a:r>
            <a:r>
              <a:rPr lang="en-US">
                <a:ea typeface="+mn-lt"/>
                <a:cs typeface="+mn-lt"/>
              </a:rPr>
              <a:t>. This contains two values: OK and Bad Debt </a:t>
            </a:r>
            <a:endParaRPr lang="en-US"/>
          </a:p>
        </p:txBody>
      </p:sp>
      <p:sp>
        <p:nvSpPr>
          <p:cNvPr id="3" name="Title 2">
            <a:extLst>
              <a:ext uri="{FF2B5EF4-FFF2-40B4-BE49-F238E27FC236}">
                <a16:creationId xmlns:a16="http://schemas.microsoft.com/office/drawing/2014/main" id="{58C1D424-EC61-4150-9BB9-A2917B171EA6}"/>
              </a:ext>
            </a:extLst>
          </p:cNvPr>
          <p:cNvSpPr>
            <a:spLocks noGrp="1"/>
          </p:cNvSpPr>
          <p:nvPr>
            <p:ph type="title"/>
          </p:nvPr>
        </p:nvSpPr>
        <p:spPr/>
        <p:txBody>
          <a:bodyPr/>
          <a:lstStyle/>
          <a:p>
            <a:r>
              <a:rPr lang="en-US">
                <a:latin typeface="Arial"/>
                <a:cs typeface="Arial"/>
              </a:rPr>
              <a:t>Credit Dataset</a:t>
            </a:r>
            <a:endParaRPr lang="en-US"/>
          </a:p>
        </p:txBody>
      </p:sp>
      <p:sp>
        <p:nvSpPr>
          <p:cNvPr id="4" name="Slide Number Placeholder 3">
            <a:extLst>
              <a:ext uri="{FF2B5EF4-FFF2-40B4-BE49-F238E27FC236}">
                <a16:creationId xmlns:a16="http://schemas.microsoft.com/office/drawing/2014/main" id="{C42B63FE-E78A-445A-A0A1-95A8E204B708}"/>
              </a:ext>
            </a:extLst>
          </p:cNvPr>
          <p:cNvSpPr>
            <a:spLocks noGrp="1"/>
          </p:cNvSpPr>
          <p:nvPr>
            <p:ph type="sldNum" sz="quarter" idx="10"/>
          </p:nvPr>
        </p:nvSpPr>
        <p:spPr/>
        <p:txBody>
          <a:bodyPr/>
          <a:lstStyle/>
          <a:p>
            <a:fld id="{C51B5984-C094-0A42-BFB6-9F57449A1222}" type="slidenum">
              <a:rPr lang="en-US" dirty="0" smtClean="0"/>
              <a:pPr/>
              <a:t>516</a:t>
            </a:fld>
            <a:endParaRPr lang="en-US"/>
          </a:p>
        </p:txBody>
      </p:sp>
      <p:pic>
        <p:nvPicPr>
          <p:cNvPr id="5" name="Picture 5" descr="A screenshot of a cell phone&#10;&#10;Description automatically generated">
            <a:extLst>
              <a:ext uri="{FF2B5EF4-FFF2-40B4-BE49-F238E27FC236}">
                <a16:creationId xmlns:a16="http://schemas.microsoft.com/office/drawing/2014/main" id="{961CDD15-576F-4A11-A0FE-0AC9F063E210}"/>
              </a:ext>
            </a:extLst>
          </p:cNvPr>
          <p:cNvPicPr>
            <a:picLocks noChangeAspect="1"/>
          </p:cNvPicPr>
          <p:nvPr/>
        </p:nvPicPr>
        <p:blipFill>
          <a:blip r:embed="rId3"/>
          <a:stretch>
            <a:fillRect/>
          </a:stretch>
        </p:blipFill>
        <p:spPr>
          <a:xfrm>
            <a:off x="4338297" y="983242"/>
            <a:ext cx="4279106" cy="2986515"/>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70381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D72302-7723-428A-83E4-BA50FB7B1DCB}"/>
              </a:ext>
            </a:extLst>
          </p:cNvPr>
          <p:cNvSpPr>
            <a:spLocks noGrp="1"/>
          </p:cNvSpPr>
          <p:nvPr>
            <p:ph type="body" sz="quarter" idx="11"/>
          </p:nvPr>
        </p:nvSpPr>
        <p:spPr>
          <a:xfrm>
            <a:off x="457200" y="975278"/>
            <a:ext cx="6066648" cy="3711022"/>
          </a:xfrm>
        </p:spPr>
        <p:txBody>
          <a:bodyPr vert="horz" lIns="91440" tIns="45720" rIns="91440" bIns="45720" rtlCol="0" anchor="t">
            <a:noAutofit/>
          </a:bodyPr>
          <a:lstStyle/>
          <a:p>
            <a:pPr>
              <a:spcAft>
                <a:spcPts val="600"/>
              </a:spcAft>
            </a:pPr>
            <a:r>
              <a:rPr lang="en-US">
                <a:ea typeface="+mn-lt"/>
                <a:cs typeface="+mn-lt"/>
              </a:rPr>
              <a:t>Add a Logistic Regression model node to the Workflow </a:t>
            </a:r>
            <a:endParaRPr lang="en-US">
              <a:ea typeface="+mn-lt"/>
            </a:endParaRPr>
          </a:p>
          <a:p>
            <a:pPr>
              <a:spcAft>
                <a:spcPts val="600"/>
              </a:spcAft>
            </a:pPr>
            <a:r>
              <a:rPr lang="en-US">
                <a:ea typeface="+mn-lt"/>
                <a:cs typeface="+mn-lt"/>
              </a:rPr>
              <a:t>Connect to the </a:t>
            </a:r>
            <a:r>
              <a:rPr lang="en-US" b="1">
                <a:ea typeface="+mn-lt"/>
                <a:cs typeface="+mn-lt"/>
              </a:rPr>
              <a:t>Credit-Training</a:t>
            </a:r>
            <a:r>
              <a:rPr lang="en-US">
                <a:ea typeface="+mn-lt"/>
                <a:cs typeface="+mn-lt"/>
              </a:rPr>
              <a:t> partition</a:t>
            </a:r>
            <a:endParaRPr lang="en-US">
              <a:ea typeface="+mn-lt"/>
            </a:endParaRPr>
          </a:p>
          <a:p>
            <a:pPr>
              <a:spcAft>
                <a:spcPts val="600"/>
              </a:spcAft>
            </a:pPr>
            <a:r>
              <a:rPr lang="en-US">
                <a:ea typeface="+mn-lt"/>
                <a:cs typeface="+mn-lt"/>
              </a:rPr>
              <a:t>The Dependent Variable is Status2 with the target category set to Bad Debt</a:t>
            </a:r>
            <a:endParaRPr lang="en-US">
              <a:ea typeface="+mn-lt"/>
            </a:endParaRPr>
          </a:p>
          <a:p>
            <a:pPr>
              <a:spcAft>
                <a:spcPts val="600"/>
              </a:spcAft>
            </a:pPr>
            <a:r>
              <a:rPr lang="en-US">
                <a:ea typeface="+mn-lt"/>
                <a:cs typeface="+mn-lt"/>
              </a:rPr>
              <a:t>Choose </a:t>
            </a:r>
            <a:r>
              <a:rPr lang="en-US" b="1">
                <a:ea typeface="+mn-lt"/>
                <a:cs typeface="+mn-lt"/>
              </a:rPr>
              <a:t>Must include all selected variables</a:t>
            </a:r>
            <a:r>
              <a:rPr lang="en-US">
                <a:ea typeface="+mn-lt"/>
                <a:cs typeface="+mn-lt"/>
              </a:rPr>
              <a:t> as the selection method </a:t>
            </a:r>
            <a:endParaRPr lang="en-US">
              <a:ea typeface="+mn-lt"/>
            </a:endParaRPr>
          </a:p>
          <a:p>
            <a:pPr>
              <a:spcAft>
                <a:spcPts val="600"/>
              </a:spcAft>
            </a:pPr>
            <a:r>
              <a:rPr lang="en-US">
                <a:ea typeface="+mn-lt"/>
                <a:cs typeface="+mn-lt"/>
              </a:rPr>
              <a:t>Include the following seven independent variables and run the node</a:t>
            </a:r>
            <a:endParaRPr lang="en-US">
              <a:ea typeface="+mn-lt"/>
            </a:endParaRPr>
          </a:p>
          <a:p>
            <a:pPr lvl="1">
              <a:spcAft>
                <a:spcPts val="600"/>
              </a:spcAft>
            </a:pPr>
            <a:r>
              <a:rPr lang="en-US">
                <a:latin typeface="Arial"/>
                <a:ea typeface="+mn-lt"/>
                <a:cs typeface="+mn-lt"/>
              </a:rPr>
              <a:t>Age</a:t>
            </a:r>
            <a:endParaRPr lang="en-US"/>
          </a:p>
          <a:p>
            <a:pPr lvl="1">
              <a:spcAft>
                <a:spcPts val="600"/>
              </a:spcAft>
            </a:pPr>
            <a:r>
              <a:rPr lang="en-US">
                <a:latin typeface="Arial"/>
                <a:ea typeface="+mn-lt"/>
                <a:cs typeface="+mn-lt"/>
              </a:rPr>
              <a:t>Avg Monthly Balance</a:t>
            </a:r>
            <a:endParaRPr lang="en-US">
              <a:ea typeface="+mn-lt"/>
            </a:endParaRPr>
          </a:p>
          <a:p>
            <a:pPr lvl="1">
              <a:spcAft>
                <a:spcPts val="600"/>
              </a:spcAft>
            </a:pPr>
            <a:r>
              <a:rPr lang="en-US">
                <a:latin typeface="Arial"/>
                <a:ea typeface="+mn-lt"/>
                <a:cs typeface="+mn-lt"/>
              </a:rPr>
              <a:t>Delinquent Lev 1</a:t>
            </a:r>
            <a:endParaRPr lang="en-US">
              <a:ea typeface="+mn-lt"/>
            </a:endParaRPr>
          </a:p>
          <a:p>
            <a:pPr lvl="1">
              <a:spcAft>
                <a:spcPts val="600"/>
              </a:spcAft>
            </a:pPr>
            <a:r>
              <a:rPr lang="en-US">
                <a:latin typeface="Arial"/>
                <a:ea typeface="+mn-lt"/>
                <a:cs typeface="+mn-lt"/>
              </a:rPr>
              <a:t>Recommended Line</a:t>
            </a:r>
            <a:endParaRPr lang="en-US">
              <a:ea typeface="+mn-lt"/>
            </a:endParaRPr>
          </a:p>
          <a:p>
            <a:pPr lvl="1">
              <a:spcAft>
                <a:spcPts val="600"/>
              </a:spcAft>
            </a:pPr>
            <a:r>
              <a:rPr lang="en-US">
                <a:latin typeface="Arial"/>
                <a:ea typeface="+mn-lt"/>
                <a:cs typeface="+mn-lt"/>
              </a:rPr>
              <a:t>Total Amount Purchased</a:t>
            </a:r>
            <a:endParaRPr lang="en-US">
              <a:ea typeface="+mn-lt"/>
            </a:endParaRPr>
          </a:p>
          <a:p>
            <a:pPr lvl="1">
              <a:spcAft>
                <a:spcPts val="600"/>
              </a:spcAft>
            </a:pPr>
            <a:r>
              <a:rPr lang="en-US">
                <a:latin typeface="Arial"/>
                <a:ea typeface="+mn-lt"/>
                <a:cs typeface="+mn-lt"/>
              </a:rPr>
              <a:t>Total Service Charge Revenue</a:t>
            </a:r>
            <a:endParaRPr lang="en-US">
              <a:ea typeface="+mn-lt"/>
            </a:endParaRPr>
          </a:p>
          <a:p>
            <a:pPr lvl="1">
              <a:spcAft>
                <a:spcPts val="600"/>
              </a:spcAft>
            </a:pPr>
            <a:r>
              <a:rPr lang="en-US">
                <a:latin typeface="Arial"/>
                <a:ea typeface="+mn-lt"/>
                <a:cs typeface="+mn-lt"/>
              </a:rPr>
              <a:t>Year at Address</a:t>
            </a:r>
            <a:endParaRPr lang="en-US">
              <a:latin typeface="Arial"/>
            </a:endParaRPr>
          </a:p>
        </p:txBody>
      </p:sp>
      <p:sp>
        <p:nvSpPr>
          <p:cNvPr id="3" name="Title 2">
            <a:extLst>
              <a:ext uri="{FF2B5EF4-FFF2-40B4-BE49-F238E27FC236}">
                <a16:creationId xmlns:a16="http://schemas.microsoft.com/office/drawing/2014/main" id="{A9BAE203-F4D7-4A75-9BB8-BEB968451F46}"/>
              </a:ext>
            </a:extLst>
          </p:cNvPr>
          <p:cNvSpPr>
            <a:spLocks noGrp="1"/>
          </p:cNvSpPr>
          <p:nvPr>
            <p:ph type="title"/>
          </p:nvPr>
        </p:nvSpPr>
        <p:spPr/>
        <p:txBody>
          <a:bodyPr/>
          <a:lstStyle/>
          <a:p>
            <a:r>
              <a:rPr lang="en-US">
                <a:latin typeface="Arial"/>
                <a:cs typeface="Arial"/>
              </a:rPr>
              <a:t>Initial Logistic Regression Model</a:t>
            </a:r>
            <a:endParaRPr lang="en-US"/>
          </a:p>
        </p:txBody>
      </p:sp>
      <p:sp>
        <p:nvSpPr>
          <p:cNvPr id="4" name="Slide Number Placeholder 3">
            <a:extLst>
              <a:ext uri="{FF2B5EF4-FFF2-40B4-BE49-F238E27FC236}">
                <a16:creationId xmlns:a16="http://schemas.microsoft.com/office/drawing/2014/main" id="{F093ECFB-3401-45A3-9C20-E70DF1BC8C03}"/>
              </a:ext>
            </a:extLst>
          </p:cNvPr>
          <p:cNvSpPr>
            <a:spLocks noGrp="1"/>
          </p:cNvSpPr>
          <p:nvPr>
            <p:ph type="sldNum" sz="quarter" idx="10"/>
          </p:nvPr>
        </p:nvSpPr>
        <p:spPr/>
        <p:txBody>
          <a:bodyPr/>
          <a:lstStyle/>
          <a:p>
            <a:fld id="{C51B5984-C094-0A42-BFB6-9F57449A1222}" type="slidenum">
              <a:rPr lang="en-US" dirty="0" smtClean="0"/>
              <a:pPr/>
              <a:t>517</a:t>
            </a:fld>
            <a:endParaRPr lang="en-US"/>
          </a:p>
        </p:txBody>
      </p:sp>
      <p:pic>
        <p:nvPicPr>
          <p:cNvPr id="5" name="Picture 5" descr="A picture containing clock&#10;&#10;Description automatically generated">
            <a:extLst>
              <a:ext uri="{FF2B5EF4-FFF2-40B4-BE49-F238E27FC236}">
                <a16:creationId xmlns:a16="http://schemas.microsoft.com/office/drawing/2014/main" id="{38037283-E1C3-44E3-8960-15C930921369}"/>
              </a:ext>
            </a:extLst>
          </p:cNvPr>
          <p:cNvPicPr>
            <a:picLocks noChangeAspect="1"/>
          </p:cNvPicPr>
          <p:nvPr/>
        </p:nvPicPr>
        <p:blipFill>
          <a:blip r:embed="rId3"/>
          <a:stretch>
            <a:fillRect/>
          </a:stretch>
        </p:blipFill>
        <p:spPr>
          <a:xfrm>
            <a:off x="5688939" y="2697964"/>
            <a:ext cx="2988128" cy="1833893"/>
          </a:xfrm>
          <a:prstGeom prst="rect">
            <a:avLst/>
          </a:prstGeom>
        </p:spPr>
      </p:pic>
    </p:spTree>
    <p:custDataLst>
      <p:tags r:id="rId1"/>
    </p:custDataLst>
    <p:extLst>
      <p:ext uri="{BB962C8B-B14F-4D97-AF65-F5344CB8AC3E}">
        <p14:creationId xmlns:p14="http://schemas.microsoft.com/office/powerpoint/2010/main" val="21216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228841-EBB1-451A-8235-19EAD1C8C603}"/>
              </a:ext>
            </a:extLst>
          </p:cNvPr>
          <p:cNvSpPr>
            <a:spLocks noGrp="1"/>
          </p:cNvSpPr>
          <p:nvPr>
            <p:ph type="body" sz="quarter" idx="11"/>
          </p:nvPr>
        </p:nvSpPr>
        <p:spPr>
          <a:xfrm>
            <a:off x="457200" y="975278"/>
            <a:ext cx="5287640" cy="1917637"/>
          </a:xfrm>
        </p:spPr>
        <p:txBody>
          <a:bodyPr vert="horz" lIns="91440" tIns="45720" rIns="91440" bIns="45720" rtlCol="0" anchor="t">
            <a:noAutofit/>
          </a:bodyPr>
          <a:lstStyle/>
          <a:p>
            <a:r>
              <a:rPr lang="en-US">
                <a:ea typeface="+mn-lt"/>
                <a:cs typeface="+mn-lt"/>
              </a:rPr>
              <a:t>Open the Logistic Regression node and remain on the </a:t>
            </a:r>
            <a:r>
              <a:rPr lang="en-US" b="1">
                <a:ea typeface="+mn-lt"/>
                <a:cs typeface="+mn-lt"/>
              </a:rPr>
              <a:t>Result</a:t>
            </a:r>
            <a:r>
              <a:rPr lang="en-US">
                <a:ea typeface="+mn-lt"/>
                <a:cs typeface="+mn-lt"/>
              </a:rPr>
              <a:t> tab</a:t>
            </a:r>
          </a:p>
          <a:p>
            <a:r>
              <a:rPr lang="en-US">
                <a:ea typeface="+mn-lt"/>
                <a:cs typeface="+mn-lt"/>
              </a:rPr>
              <a:t>Choose </a:t>
            </a:r>
            <a:r>
              <a:rPr lang="en-US" b="1">
                <a:ea typeface="+mn-lt"/>
                <a:cs typeface="+mn-lt"/>
              </a:rPr>
              <a:t>Currently Selected Sequence</a:t>
            </a:r>
            <a:r>
              <a:rPr lang="en-US">
                <a:ea typeface="+mn-lt"/>
                <a:cs typeface="+mn-lt"/>
              </a:rPr>
              <a:t> from the </a:t>
            </a:r>
            <a:r>
              <a:rPr lang="en-US" b="1">
                <a:ea typeface="+mn-lt"/>
                <a:cs typeface="+mn-lt"/>
              </a:rPr>
              <a:t>Output to view</a:t>
            </a:r>
            <a:r>
              <a:rPr lang="en-US">
                <a:ea typeface="+mn-lt"/>
                <a:cs typeface="+mn-lt"/>
              </a:rPr>
              <a:t> dropdown</a:t>
            </a:r>
          </a:p>
          <a:p>
            <a:r>
              <a:rPr lang="en-US">
                <a:ea typeface="+mn-lt"/>
                <a:cs typeface="+mn-lt"/>
              </a:rPr>
              <a:t>The </a:t>
            </a:r>
            <a:r>
              <a:rPr lang="en-US" b="1">
                <a:ea typeface="+mn-lt"/>
                <a:cs typeface="+mn-lt"/>
              </a:rPr>
              <a:t>Variance Inflations Factors</a:t>
            </a:r>
            <a:r>
              <a:rPr lang="en-US">
                <a:ea typeface="+mn-lt"/>
                <a:cs typeface="+mn-lt"/>
              </a:rPr>
              <a:t> table shows some signs of multicollinearity</a:t>
            </a:r>
          </a:p>
          <a:p>
            <a:r>
              <a:rPr lang="en-US">
                <a:ea typeface="+mn-lt"/>
                <a:cs typeface="+mn-lt"/>
              </a:rPr>
              <a:t>Run a correlation matrix of the variables to further clarify the interrelatedness of the variables included in the regression model</a:t>
            </a:r>
          </a:p>
          <a:p>
            <a:endParaRPr lang="en-US"/>
          </a:p>
        </p:txBody>
      </p:sp>
      <p:sp>
        <p:nvSpPr>
          <p:cNvPr id="3" name="Title 2">
            <a:extLst>
              <a:ext uri="{FF2B5EF4-FFF2-40B4-BE49-F238E27FC236}">
                <a16:creationId xmlns:a16="http://schemas.microsoft.com/office/drawing/2014/main" id="{1B8BDD4A-C260-4243-BE66-5B1165E55F31}"/>
              </a:ext>
            </a:extLst>
          </p:cNvPr>
          <p:cNvSpPr>
            <a:spLocks noGrp="1"/>
          </p:cNvSpPr>
          <p:nvPr>
            <p:ph type="title"/>
          </p:nvPr>
        </p:nvSpPr>
        <p:spPr/>
        <p:txBody>
          <a:bodyPr/>
          <a:lstStyle/>
          <a:p>
            <a:r>
              <a:rPr lang="en-US">
                <a:latin typeface="Arial"/>
                <a:cs typeface="Arial"/>
              </a:rPr>
              <a:t>Detecting multicollinearity</a:t>
            </a:r>
          </a:p>
        </p:txBody>
      </p:sp>
      <p:sp>
        <p:nvSpPr>
          <p:cNvPr id="4" name="Slide Number Placeholder 3">
            <a:extLst>
              <a:ext uri="{FF2B5EF4-FFF2-40B4-BE49-F238E27FC236}">
                <a16:creationId xmlns:a16="http://schemas.microsoft.com/office/drawing/2014/main" id="{340B695B-D1CE-4E8C-A30F-3E28E49D2E06}"/>
              </a:ext>
            </a:extLst>
          </p:cNvPr>
          <p:cNvSpPr>
            <a:spLocks noGrp="1"/>
          </p:cNvSpPr>
          <p:nvPr>
            <p:ph type="sldNum" sz="quarter" idx="10"/>
          </p:nvPr>
        </p:nvSpPr>
        <p:spPr/>
        <p:txBody>
          <a:bodyPr/>
          <a:lstStyle/>
          <a:p>
            <a:fld id="{C51B5984-C094-0A42-BFB6-9F57449A1222}" type="slidenum">
              <a:rPr lang="en-US" dirty="0" smtClean="0"/>
              <a:pPr/>
              <a:t>518</a:t>
            </a:fld>
            <a:endParaRPr lang="en-US"/>
          </a:p>
        </p:txBody>
      </p:sp>
      <p:grpSp>
        <p:nvGrpSpPr>
          <p:cNvPr id="8" name="Group 7">
            <a:extLst>
              <a:ext uri="{FF2B5EF4-FFF2-40B4-BE49-F238E27FC236}">
                <a16:creationId xmlns:a16="http://schemas.microsoft.com/office/drawing/2014/main" id="{C6AF041D-E8EC-44BB-83B1-6A967DF08922}"/>
              </a:ext>
            </a:extLst>
          </p:cNvPr>
          <p:cNvGrpSpPr/>
          <p:nvPr/>
        </p:nvGrpSpPr>
        <p:grpSpPr>
          <a:xfrm>
            <a:off x="6151206" y="907403"/>
            <a:ext cx="2743200" cy="2057400"/>
            <a:chOff x="6151206" y="837423"/>
            <a:chExt cx="2743200" cy="2057400"/>
          </a:xfrm>
        </p:grpSpPr>
        <p:pic>
          <p:nvPicPr>
            <p:cNvPr id="5" name="Picture 5" descr="A screenshot of a cell phone&#10;&#10;Description automatically generated">
              <a:extLst>
                <a:ext uri="{FF2B5EF4-FFF2-40B4-BE49-F238E27FC236}">
                  <a16:creationId xmlns:a16="http://schemas.microsoft.com/office/drawing/2014/main" id="{77B4ADB7-C7E5-47D5-B155-870511F485C0}"/>
                </a:ext>
              </a:extLst>
            </p:cNvPr>
            <p:cNvPicPr>
              <a:picLocks noChangeAspect="1"/>
            </p:cNvPicPr>
            <p:nvPr/>
          </p:nvPicPr>
          <p:blipFill>
            <a:blip r:embed="rId3"/>
            <a:stretch>
              <a:fillRect/>
            </a:stretch>
          </p:blipFill>
          <p:spPr>
            <a:xfrm>
              <a:off x="6151206" y="837423"/>
              <a:ext cx="2743200" cy="2057400"/>
            </a:xfrm>
            <a:prstGeom prst="rect">
              <a:avLst/>
            </a:prstGeom>
            <a:ln>
              <a:solidFill>
                <a:schemeClr val="tx1">
                  <a:lumMod val="50000"/>
                  <a:lumOff val="50000"/>
                </a:schemeClr>
              </a:solidFill>
            </a:ln>
          </p:spPr>
        </p:pic>
        <p:sp>
          <p:nvSpPr>
            <p:cNvPr id="6" name="Rectangle: Rounded Corners 5">
              <a:extLst>
                <a:ext uri="{FF2B5EF4-FFF2-40B4-BE49-F238E27FC236}">
                  <a16:creationId xmlns:a16="http://schemas.microsoft.com/office/drawing/2014/main" id="{4150999B-622F-4AB6-BF44-7265442FCB4B}"/>
                </a:ext>
              </a:extLst>
            </p:cNvPr>
            <p:cNvSpPr/>
            <p:nvPr/>
          </p:nvSpPr>
          <p:spPr>
            <a:xfrm>
              <a:off x="6178712" y="1787978"/>
              <a:ext cx="2706606" cy="186613"/>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Rectangle: Rounded Corners 6">
              <a:extLst>
                <a:ext uri="{FF2B5EF4-FFF2-40B4-BE49-F238E27FC236}">
                  <a16:creationId xmlns:a16="http://schemas.microsoft.com/office/drawing/2014/main" id="{1507AEAB-5122-44AC-9F9D-95283485C2D3}"/>
                </a:ext>
              </a:extLst>
            </p:cNvPr>
            <p:cNvSpPr/>
            <p:nvPr/>
          </p:nvSpPr>
          <p:spPr>
            <a:xfrm>
              <a:off x="6185028" y="2225350"/>
              <a:ext cx="2670888" cy="186613"/>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12" name="Picture 12" descr="A screenshot of a cell phone&#10;&#10;Description automatically generated">
            <a:extLst>
              <a:ext uri="{FF2B5EF4-FFF2-40B4-BE49-F238E27FC236}">
                <a16:creationId xmlns:a16="http://schemas.microsoft.com/office/drawing/2014/main" id="{623F7E38-C8DB-49E7-B624-463973E8C290}"/>
              </a:ext>
            </a:extLst>
          </p:cNvPr>
          <p:cNvPicPr>
            <a:picLocks noChangeAspect="1"/>
          </p:cNvPicPr>
          <p:nvPr/>
        </p:nvPicPr>
        <p:blipFill>
          <a:blip r:embed="rId4"/>
          <a:stretch>
            <a:fillRect/>
          </a:stretch>
        </p:blipFill>
        <p:spPr>
          <a:xfrm>
            <a:off x="3981839" y="3168180"/>
            <a:ext cx="4912567" cy="1528810"/>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67194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0023C9-BFA4-4DDB-A998-FFCB6A9DE6F0}"/>
              </a:ext>
            </a:extLst>
          </p:cNvPr>
          <p:cNvSpPr>
            <a:spLocks noGrp="1"/>
          </p:cNvSpPr>
          <p:nvPr>
            <p:ph type="body" sz="quarter" idx="11"/>
          </p:nvPr>
        </p:nvSpPr>
        <p:spPr>
          <a:xfrm>
            <a:off x="457200" y="975278"/>
            <a:ext cx="4865332" cy="3445524"/>
          </a:xfrm>
        </p:spPr>
        <p:txBody>
          <a:bodyPr vert="horz" lIns="91440" tIns="45720" rIns="91440" bIns="45720" rtlCol="0" anchor="t">
            <a:noAutofit/>
          </a:bodyPr>
          <a:lstStyle/>
          <a:p>
            <a:r>
              <a:rPr lang="en-US">
                <a:cs typeface="Arial"/>
              </a:rPr>
              <a:t>Factor Analysis is used to assess whether the variables can be explained and replaced by a smaller number of components</a:t>
            </a:r>
          </a:p>
          <a:p>
            <a:r>
              <a:rPr lang="en-US">
                <a:cs typeface="Arial"/>
              </a:rPr>
              <a:t>Add a FA node from the Model palette to the workflow</a:t>
            </a:r>
            <a:endParaRPr lang="en-US"/>
          </a:p>
          <a:p>
            <a:r>
              <a:rPr lang="en-US">
                <a:cs typeface="Arial"/>
              </a:rPr>
              <a:t>Connect to the </a:t>
            </a:r>
            <a:r>
              <a:rPr lang="en-US" b="1">
                <a:cs typeface="Arial"/>
              </a:rPr>
              <a:t>Credit-Training</a:t>
            </a:r>
            <a:r>
              <a:rPr lang="en-US">
                <a:cs typeface="Arial"/>
              </a:rPr>
              <a:t> partition</a:t>
            </a:r>
          </a:p>
          <a:p>
            <a:r>
              <a:rPr lang="en-US">
                <a:ea typeface="+mn-lt"/>
                <a:cs typeface="+mn-lt"/>
              </a:rPr>
              <a:t>Access the wizard by either double clicking the FA node or right click and select </a:t>
            </a:r>
            <a:r>
              <a:rPr lang="en-US" b="1">
                <a:ea typeface="+mn-lt"/>
                <a:cs typeface="+mn-lt"/>
              </a:rPr>
              <a:t>Modify</a:t>
            </a:r>
          </a:p>
          <a:p>
            <a:r>
              <a:rPr lang="en-US">
                <a:ea typeface="+mn-lt"/>
                <a:cs typeface="+mn-lt"/>
              </a:rPr>
              <a:t>Move the 7 variables in </a:t>
            </a:r>
            <a:r>
              <a:rPr lang="en-US" b="1">
                <a:ea typeface="+mn-lt"/>
                <a:cs typeface="+mn-lt"/>
              </a:rPr>
              <a:t>Selected fields</a:t>
            </a:r>
            <a:r>
              <a:rPr lang="en-US">
                <a:ea typeface="+mn-lt"/>
                <a:cs typeface="+mn-lt"/>
              </a:rPr>
              <a:t> area</a:t>
            </a:r>
            <a:endParaRPr lang="en-US" b="1">
              <a:ea typeface="+mn-lt"/>
            </a:endParaRPr>
          </a:p>
          <a:p>
            <a:r>
              <a:rPr lang="en-US">
                <a:ea typeface="+mn-lt"/>
                <a:cs typeface="+mn-lt"/>
              </a:rPr>
              <a:t>All other options are left at their defaults</a:t>
            </a:r>
            <a:endParaRPr lang="en-US" b="1">
              <a:ea typeface="+mn-lt"/>
              <a:cs typeface="+mn-lt"/>
            </a:endParaRPr>
          </a:p>
          <a:p>
            <a:r>
              <a:rPr lang="en-US">
                <a:ea typeface="+mn-lt"/>
                <a:cs typeface="+mn-lt"/>
              </a:rPr>
              <a:t>Click Run to generate results</a:t>
            </a:r>
            <a:endParaRPr lang="en-US"/>
          </a:p>
        </p:txBody>
      </p:sp>
      <p:sp>
        <p:nvSpPr>
          <p:cNvPr id="3" name="Title 2">
            <a:extLst>
              <a:ext uri="{FF2B5EF4-FFF2-40B4-BE49-F238E27FC236}">
                <a16:creationId xmlns:a16="http://schemas.microsoft.com/office/drawing/2014/main" id="{7ACD886D-F52B-4419-8309-F4DDBA5D672E}"/>
              </a:ext>
            </a:extLst>
          </p:cNvPr>
          <p:cNvSpPr>
            <a:spLocks noGrp="1"/>
          </p:cNvSpPr>
          <p:nvPr>
            <p:ph type="title"/>
          </p:nvPr>
        </p:nvSpPr>
        <p:spPr/>
        <p:txBody>
          <a:bodyPr/>
          <a:lstStyle/>
          <a:p>
            <a:r>
              <a:rPr lang="en-US">
                <a:latin typeface="Arial"/>
                <a:cs typeface="Arial"/>
              </a:rPr>
              <a:t>Developing FA</a:t>
            </a:r>
            <a:endParaRPr lang="en-US"/>
          </a:p>
        </p:txBody>
      </p:sp>
      <p:sp>
        <p:nvSpPr>
          <p:cNvPr id="4" name="Slide Number Placeholder 3">
            <a:extLst>
              <a:ext uri="{FF2B5EF4-FFF2-40B4-BE49-F238E27FC236}">
                <a16:creationId xmlns:a16="http://schemas.microsoft.com/office/drawing/2014/main" id="{E0238ACA-0A67-4F7F-B233-89E4A56071DE}"/>
              </a:ext>
            </a:extLst>
          </p:cNvPr>
          <p:cNvSpPr>
            <a:spLocks noGrp="1"/>
          </p:cNvSpPr>
          <p:nvPr>
            <p:ph type="sldNum" sz="quarter" idx="10"/>
          </p:nvPr>
        </p:nvSpPr>
        <p:spPr/>
        <p:txBody>
          <a:bodyPr/>
          <a:lstStyle/>
          <a:p>
            <a:fld id="{C51B5984-C094-0A42-BFB6-9F57449A1222}" type="slidenum">
              <a:rPr lang="en-US" dirty="0" smtClean="0"/>
              <a:pPr/>
              <a:t>519</a:t>
            </a:fld>
            <a:endParaRPr lang="en-US"/>
          </a:p>
        </p:txBody>
      </p:sp>
      <p:pic>
        <p:nvPicPr>
          <p:cNvPr id="7" name="Picture 6">
            <a:extLst>
              <a:ext uri="{FF2B5EF4-FFF2-40B4-BE49-F238E27FC236}">
                <a16:creationId xmlns:a16="http://schemas.microsoft.com/office/drawing/2014/main" id="{71A3AD49-BF9A-4338-8762-115FFE3A7F34}"/>
              </a:ext>
            </a:extLst>
          </p:cNvPr>
          <p:cNvPicPr>
            <a:picLocks noChangeAspect="1"/>
          </p:cNvPicPr>
          <p:nvPr/>
        </p:nvPicPr>
        <p:blipFill>
          <a:blip r:embed="rId3"/>
          <a:stretch>
            <a:fillRect/>
          </a:stretch>
        </p:blipFill>
        <p:spPr>
          <a:xfrm>
            <a:off x="5708814" y="457200"/>
            <a:ext cx="2741868" cy="1941176"/>
          </a:xfrm>
          <a:prstGeom prst="rect">
            <a:avLst/>
          </a:prstGeom>
        </p:spPr>
      </p:pic>
      <p:pic>
        <p:nvPicPr>
          <p:cNvPr id="8" name="Picture 7">
            <a:extLst>
              <a:ext uri="{FF2B5EF4-FFF2-40B4-BE49-F238E27FC236}">
                <a16:creationId xmlns:a16="http://schemas.microsoft.com/office/drawing/2014/main" id="{DCCE16B7-D284-4679-AD2C-278E77D68AD7}"/>
              </a:ext>
            </a:extLst>
          </p:cNvPr>
          <p:cNvPicPr>
            <a:picLocks noChangeAspect="1"/>
          </p:cNvPicPr>
          <p:nvPr/>
        </p:nvPicPr>
        <p:blipFill>
          <a:blip r:embed="rId4"/>
          <a:stretch>
            <a:fillRect/>
          </a:stretch>
        </p:blipFill>
        <p:spPr>
          <a:xfrm>
            <a:off x="5708815" y="2487465"/>
            <a:ext cx="2741867" cy="2198835"/>
          </a:xfrm>
          <a:prstGeom prst="rect">
            <a:avLst/>
          </a:prstGeom>
        </p:spPr>
      </p:pic>
    </p:spTree>
    <p:custDataLst>
      <p:tags r:id="rId1"/>
    </p:custDataLst>
    <p:extLst>
      <p:ext uri="{BB962C8B-B14F-4D97-AF65-F5344CB8AC3E}">
        <p14:creationId xmlns:p14="http://schemas.microsoft.com/office/powerpoint/2010/main" val="43722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2" name="Picture 1">
            <a:extLst>
              <a:ext uri="{FF2B5EF4-FFF2-40B4-BE49-F238E27FC236}">
                <a16:creationId xmlns:a16="http://schemas.microsoft.com/office/drawing/2014/main" id="{11664C1A-CD58-441F-A240-20656EBC48B6}"/>
              </a:ext>
            </a:extLst>
          </p:cNvPr>
          <p:cNvPicPr>
            <a:picLocks noChangeAspect="1"/>
          </p:cNvPicPr>
          <p:nvPr/>
        </p:nvPicPr>
        <p:blipFill rotWithShape="1">
          <a:blip r:embed="rId4"/>
          <a:srcRect l="932" r="1367" b="1014"/>
          <a:stretch/>
        </p:blipFill>
        <p:spPr>
          <a:xfrm>
            <a:off x="5101349" y="790157"/>
            <a:ext cx="3521443" cy="3713263"/>
          </a:xfrm>
          <a:prstGeom prst="rect">
            <a:avLst/>
          </a:prstGeom>
          <a:ln w="3175">
            <a:solidFill>
              <a:schemeClr val="tx1">
                <a:lumMod val="50000"/>
                <a:lumOff val="50000"/>
              </a:schemeClr>
            </a:solidFill>
          </a:ln>
        </p:spPr>
      </p:pic>
      <p:pic>
        <p:nvPicPr>
          <p:cNvPr id="7" name="Picture 6">
            <a:extLst>
              <a:ext uri="{FF2B5EF4-FFF2-40B4-BE49-F238E27FC236}">
                <a16:creationId xmlns:a16="http://schemas.microsoft.com/office/drawing/2014/main" id="{2639929F-F50D-4069-AD3B-8257FEF00EB3}"/>
              </a:ext>
            </a:extLst>
          </p:cNvPr>
          <p:cNvPicPr>
            <a:picLocks noChangeAspect="1"/>
          </p:cNvPicPr>
          <p:nvPr/>
        </p:nvPicPr>
        <p:blipFill rotWithShape="1">
          <a:blip r:embed="rId5"/>
          <a:srcRect l="1377" t="1974" r="1737" b="1984"/>
          <a:stretch/>
        </p:blipFill>
        <p:spPr>
          <a:xfrm>
            <a:off x="1210365" y="2310675"/>
            <a:ext cx="2386585" cy="2230768"/>
          </a:xfrm>
          <a:prstGeom prst="rect">
            <a:avLst/>
          </a:prstGeom>
          <a:ln>
            <a:solidFill>
              <a:schemeClr val="tx1">
                <a:lumMod val="50000"/>
                <a:lumOff val="50000"/>
              </a:schemeClr>
            </a:solidFill>
          </a:ln>
        </p:spPr>
      </p:pic>
      <p:sp>
        <p:nvSpPr>
          <p:cNvPr id="9" name="Text Placeholder 8">
            <a:extLst>
              <a:ext uri="{FF2B5EF4-FFF2-40B4-BE49-F238E27FC236}">
                <a16:creationId xmlns:a16="http://schemas.microsoft.com/office/drawing/2014/main" id="{83C22D5F-8843-43F5-864A-8AF06B9D243C}"/>
              </a:ext>
            </a:extLst>
          </p:cNvPr>
          <p:cNvSpPr>
            <a:spLocks noGrp="1"/>
          </p:cNvSpPr>
          <p:nvPr>
            <p:ph type="body" sz="quarter" idx="11"/>
          </p:nvPr>
        </p:nvSpPr>
        <p:spPr/>
        <p:txBody>
          <a:bodyPr/>
          <a:lstStyle/>
          <a:p>
            <a:pPr>
              <a:spcAft>
                <a:spcPct val="30000"/>
              </a:spcAft>
            </a:pPr>
            <a:r>
              <a:rPr lang="en-US"/>
              <a:t>Can change the binning manually</a:t>
            </a:r>
          </a:p>
          <a:p>
            <a:pPr>
              <a:spcAft>
                <a:spcPct val="30000"/>
              </a:spcAft>
            </a:pPr>
            <a:r>
              <a:rPr lang="en-US"/>
              <a:t>Notice the helpful (simple) histogram</a:t>
            </a:r>
          </a:p>
          <a:p>
            <a:pPr>
              <a:spcAft>
                <a:spcPct val="30000"/>
              </a:spcAft>
            </a:pPr>
            <a:r>
              <a:rPr lang="en-US"/>
              <a:t>Defaults are set in the Settings dialog</a:t>
            </a:r>
          </a:p>
          <a:p>
            <a:pPr lvl="1">
              <a:spcAft>
                <a:spcPct val="30000"/>
              </a:spcAft>
            </a:pPr>
            <a:r>
              <a:rPr lang="en-US"/>
              <a:t>Helpful equal height or width options</a:t>
            </a:r>
          </a:p>
          <a:p>
            <a:endParaRPr lang="en-CA"/>
          </a:p>
        </p:txBody>
      </p:sp>
      <p:sp>
        <p:nvSpPr>
          <p:cNvPr id="8" name="Title 7">
            <a:extLst>
              <a:ext uri="{FF2B5EF4-FFF2-40B4-BE49-F238E27FC236}">
                <a16:creationId xmlns:a16="http://schemas.microsoft.com/office/drawing/2014/main" id="{B250C67B-863F-447D-ABD7-BC6BD7BE8248}"/>
              </a:ext>
            </a:extLst>
          </p:cNvPr>
          <p:cNvSpPr>
            <a:spLocks noGrp="1"/>
          </p:cNvSpPr>
          <p:nvPr>
            <p:ph type="title"/>
          </p:nvPr>
        </p:nvSpPr>
        <p:spPr/>
        <p:txBody>
          <a:bodyPr/>
          <a:lstStyle/>
          <a:p>
            <a:r>
              <a:rPr lang="en-CA"/>
              <a:t>Dataset Chart</a:t>
            </a:r>
          </a:p>
        </p:txBody>
      </p:sp>
      <p:sp>
        <p:nvSpPr>
          <p:cNvPr id="3" name="Rectangle: Rounded Corners 2">
            <a:extLst>
              <a:ext uri="{FF2B5EF4-FFF2-40B4-BE49-F238E27FC236}">
                <a16:creationId xmlns:a16="http://schemas.microsoft.com/office/drawing/2014/main" id="{4B5F365F-6DF0-4C16-AD23-F44FD2425E38}"/>
              </a:ext>
            </a:extLst>
          </p:cNvPr>
          <p:cNvSpPr/>
          <p:nvPr/>
        </p:nvSpPr>
        <p:spPr>
          <a:xfrm>
            <a:off x="5119018" y="4277743"/>
            <a:ext cx="730250" cy="212664"/>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2891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5D3EA5-1D70-4C86-9FF7-79B6787E0CA2}"/>
              </a:ext>
            </a:extLst>
          </p:cNvPr>
          <p:cNvSpPr>
            <a:spLocks noGrp="1"/>
          </p:cNvSpPr>
          <p:nvPr>
            <p:ph type="title"/>
          </p:nvPr>
        </p:nvSpPr>
        <p:spPr/>
        <p:txBody>
          <a:bodyPr/>
          <a:lstStyle/>
          <a:p>
            <a:r>
              <a:rPr lang="en-US">
                <a:latin typeface="Arial"/>
                <a:cs typeface="Arial"/>
              </a:rPr>
              <a:t>Factor Analysis - Dialog Options</a:t>
            </a:r>
          </a:p>
        </p:txBody>
      </p:sp>
      <p:sp>
        <p:nvSpPr>
          <p:cNvPr id="4" name="Slide Number Placeholder 3">
            <a:extLst>
              <a:ext uri="{FF2B5EF4-FFF2-40B4-BE49-F238E27FC236}">
                <a16:creationId xmlns:a16="http://schemas.microsoft.com/office/drawing/2014/main" id="{54B085C7-F087-4197-A1E2-C28CCCA2C893}"/>
              </a:ext>
            </a:extLst>
          </p:cNvPr>
          <p:cNvSpPr>
            <a:spLocks noGrp="1"/>
          </p:cNvSpPr>
          <p:nvPr>
            <p:ph type="sldNum" sz="quarter" idx="10"/>
          </p:nvPr>
        </p:nvSpPr>
        <p:spPr/>
        <p:txBody>
          <a:bodyPr/>
          <a:lstStyle/>
          <a:p>
            <a:fld id="{C51B5984-C094-0A42-BFB6-9F57449A1222}" type="slidenum">
              <a:rPr lang="en-US" dirty="0" smtClean="0"/>
              <a:pPr/>
              <a:t>520</a:t>
            </a:fld>
            <a:endParaRPr lang="en-US"/>
          </a:p>
        </p:txBody>
      </p:sp>
      <p:graphicFrame>
        <p:nvGraphicFramePr>
          <p:cNvPr id="5" name="Table 5">
            <a:extLst>
              <a:ext uri="{FF2B5EF4-FFF2-40B4-BE49-F238E27FC236}">
                <a16:creationId xmlns:a16="http://schemas.microsoft.com/office/drawing/2014/main" id="{242C8FAF-B6FE-48C8-B60E-462BAB42C166}"/>
              </a:ext>
            </a:extLst>
          </p:cNvPr>
          <p:cNvGraphicFramePr>
            <a:graphicFrameLocks noGrp="1"/>
          </p:cNvGraphicFramePr>
          <p:nvPr>
            <p:extLst>
              <p:ext uri="{D42A27DB-BD31-4B8C-83A1-F6EECF244321}">
                <p14:modId xmlns:p14="http://schemas.microsoft.com/office/powerpoint/2010/main" val="1788600033"/>
              </p:ext>
            </p:extLst>
          </p:nvPr>
        </p:nvGraphicFramePr>
        <p:xfrm>
          <a:off x="653142" y="1592035"/>
          <a:ext cx="7878541" cy="2562860"/>
        </p:xfrm>
        <a:graphic>
          <a:graphicData uri="http://schemas.openxmlformats.org/drawingml/2006/table">
            <a:tbl>
              <a:tblPr firstRow="1" firstCol="1" bandRow="1">
                <a:tableStyleId>{5C22544A-7EE6-4342-B048-85BDC9FD1C3A}</a:tableStyleId>
              </a:tblPr>
              <a:tblGrid>
                <a:gridCol w="2592160">
                  <a:extLst>
                    <a:ext uri="{9D8B030D-6E8A-4147-A177-3AD203B41FA5}">
                      <a16:colId xmlns:a16="http://schemas.microsoft.com/office/drawing/2014/main" val="749994289"/>
                    </a:ext>
                  </a:extLst>
                </a:gridCol>
                <a:gridCol w="5286381">
                  <a:extLst>
                    <a:ext uri="{9D8B030D-6E8A-4147-A177-3AD203B41FA5}">
                      <a16:colId xmlns:a16="http://schemas.microsoft.com/office/drawing/2014/main" val="3157675767"/>
                    </a:ext>
                  </a:extLst>
                </a:gridCol>
              </a:tblGrid>
              <a:tr h="370840">
                <a:tc>
                  <a:txBody>
                    <a:bodyPr/>
                    <a:lstStyle/>
                    <a:p>
                      <a:r>
                        <a:rPr lang="en-US"/>
                        <a:t>Option</a:t>
                      </a:r>
                    </a:p>
                  </a:txBody>
                  <a:tcPr/>
                </a:tc>
                <a:tc>
                  <a:txBody>
                    <a:bodyPr/>
                    <a:lstStyle/>
                    <a:p>
                      <a:r>
                        <a:rPr lang="en-US"/>
                        <a:t>Description</a:t>
                      </a:r>
                    </a:p>
                  </a:txBody>
                  <a:tcPr/>
                </a:tc>
                <a:extLst>
                  <a:ext uri="{0D108BD9-81ED-4DB2-BD59-A6C34878D82A}">
                    <a16:rowId xmlns:a16="http://schemas.microsoft.com/office/drawing/2014/main" val="2942835745"/>
                  </a:ext>
                </a:extLst>
              </a:tr>
              <a:tr h="370840">
                <a:tc>
                  <a:txBody>
                    <a:bodyPr/>
                    <a:lstStyle/>
                    <a:p>
                      <a:r>
                        <a:rPr lang="en-US" b="1">
                          <a:solidFill>
                            <a:schemeClr val="bg1"/>
                          </a:solidFill>
                        </a:rPr>
                        <a:t>Analysis Name</a:t>
                      </a:r>
                    </a:p>
                  </a:txBody>
                  <a:tcPr/>
                </a:tc>
                <a:tc>
                  <a:txBody>
                    <a:bodyPr/>
                    <a:lstStyle/>
                    <a:p>
                      <a:r>
                        <a:rPr lang="en-US">
                          <a:solidFill>
                            <a:schemeClr val="bg2"/>
                          </a:solidFill>
                        </a:rPr>
                        <a:t>Assign a name to the result</a:t>
                      </a:r>
                    </a:p>
                  </a:txBody>
                  <a:tcPr/>
                </a:tc>
                <a:extLst>
                  <a:ext uri="{0D108BD9-81ED-4DB2-BD59-A6C34878D82A}">
                    <a16:rowId xmlns:a16="http://schemas.microsoft.com/office/drawing/2014/main" val="136710746"/>
                  </a:ext>
                </a:extLst>
              </a:tr>
              <a:tr h="370840">
                <a:tc>
                  <a:txBody>
                    <a:bodyPr/>
                    <a:lstStyle/>
                    <a:p>
                      <a:r>
                        <a:rPr lang="en-US" b="1">
                          <a:solidFill>
                            <a:schemeClr val="bg1"/>
                          </a:solidFill>
                        </a:rPr>
                        <a:t>Dataset</a:t>
                      </a:r>
                    </a:p>
                  </a:txBody>
                  <a:tcPr/>
                </a:tc>
                <a:tc>
                  <a:txBody>
                    <a:bodyPr/>
                    <a:lstStyle/>
                    <a:p>
                      <a:pPr lvl="0">
                        <a:buNone/>
                      </a:pPr>
                      <a:r>
                        <a:rPr lang="en-US" sz="1350" b="0" i="0" u="none" strike="noStrike" noProof="0">
                          <a:solidFill>
                            <a:schemeClr val="bg2"/>
                          </a:solidFill>
                          <a:latin typeface="Arial"/>
                        </a:rPr>
                        <a:t>The focus of the analysis. Determined by connections</a:t>
                      </a:r>
                      <a:endParaRPr lang="en-US">
                        <a:solidFill>
                          <a:schemeClr val="bg2"/>
                        </a:solidFill>
                      </a:endParaRPr>
                    </a:p>
                  </a:txBody>
                  <a:tcPr/>
                </a:tc>
                <a:extLst>
                  <a:ext uri="{0D108BD9-81ED-4DB2-BD59-A6C34878D82A}">
                    <a16:rowId xmlns:a16="http://schemas.microsoft.com/office/drawing/2014/main" val="879237634"/>
                  </a:ext>
                </a:extLst>
              </a:tr>
              <a:tr h="370840">
                <a:tc>
                  <a:txBody>
                    <a:bodyPr/>
                    <a:lstStyle/>
                    <a:p>
                      <a:pPr lvl="0">
                        <a:buNone/>
                      </a:pPr>
                      <a:r>
                        <a:rPr lang="en-US" sz="1350" b="1" i="0" u="none" strike="noStrike" noProof="0">
                          <a:solidFill>
                            <a:schemeClr val="bg1"/>
                          </a:solidFill>
                          <a:latin typeface="Arial"/>
                        </a:rPr>
                        <a:t>Available &amp; Selected Fields</a:t>
                      </a:r>
                      <a:endParaRPr lang="en-US" b="1">
                        <a:solidFill>
                          <a:schemeClr val="bg1"/>
                        </a:solidFill>
                      </a:endParaRPr>
                    </a:p>
                  </a:txBody>
                  <a:tcPr/>
                </a:tc>
                <a:tc>
                  <a:txBody>
                    <a:bodyPr/>
                    <a:lstStyle/>
                    <a:p>
                      <a:pPr lvl="0">
                        <a:buNone/>
                      </a:pPr>
                      <a:r>
                        <a:rPr lang="en-US" sz="1350" b="0" i="0" u="none" strike="noStrike" noProof="0">
                          <a:solidFill>
                            <a:schemeClr val="bg2"/>
                          </a:solidFill>
                          <a:latin typeface="Arial"/>
                        </a:rPr>
                        <a:t>Fields in the dataset and those used in the analysis respectively</a:t>
                      </a:r>
                      <a:endParaRPr lang="en-US">
                        <a:solidFill>
                          <a:schemeClr val="bg2"/>
                        </a:solidFill>
                      </a:endParaRPr>
                    </a:p>
                  </a:txBody>
                  <a:tcPr/>
                </a:tc>
                <a:extLst>
                  <a:ext uri="{0D108BD9-81ED-4DB2-BD59-A6C34878D82A}">
                    <a16:rowId xmlns:a16="http://schemas.microsoft.com/office/drawing/2014/main" val="3694686956"/>
                  </a:ext>
                </a:extLst>
              </a:tr>
              <a:tr h="370840">
                <a:tc>
                  <a:txBody>
                    <a:bodyPr/>
                    <a:lstStyle/>
                    <a:p>
                      <a:pPr lvl="0">
                        <a:buNone/>
                      </a:pPr>
                      <a:r>
                        <a:rPr lang="en-US" sz="1350" b="1" i="0" u="none" strike="noStrike" noProof="0">
                          <a:solidFill>
                            <a:schemeClr val="bg1"/>
                          </a:solidFill>
                          <a:latin typeface="Arial"/>
                        </a:rPr>
                        <a:t>Cutoff Variance (%)</a:t>
                      </a:r>
                      <a:endParaRPr lang="en-US" b="1">
                        <a:solidFill>
                          <a:schemeClr val="bg1"/>
                        </a:solidFill>
                      </a:endParaRPr>
                    </a:p>
                  </a:txBody>
                  <a:tcPr/>
                </a:tc>
                <a:tc>
                  <a:txBody>
                    <a:bodyPr/>
                    <a:lstStyle/>
                    <a:p>
                      <a:pPr lvl="0" algn="l">
                        <a:lnSpc>
                          <a:spcPct val="100000"/>
                        </a:lnSpc>
                        <a:spcBef>
                          <a:spcPts val="0"/>
                        </a:spcBef>
                        <a:spcAft>
                          <a:spcPts val="0"/>
                        </a:spcAft>
                        <a:buNone/>
                      </a:pPr>
                      <a:r>
                        <a:rPr lang="en-US" sz="1350" b="0" i="0" u="none" strike="noStrike" noProof="0">
                          <a:solidFill>
                            <a:schemeClr val="bg2"/>
                          </a:solidFill>
                          <a:latin typeface="Arial"/>
                        </a:rPr>
                        <a:t>Threshold setting for cumulative % of variance explained by candidate factors (</a:t>
                      </a:r>
                      <a:r>
                        <a:rPr lang="en-US" sz="1350" b="0" i="0" u="none" strike="noStrike" noProof="0">
                          <a:solidFill>
                            <a:schemeClr val="bg2"/>
                          </a:solidFill>
                        </a:rPr>
                        <a:t>the defaults is 70%). Changing this number can affect the number of factors found</a:t>
                      </a:r>
                      <a:endParaRPr lang="en-US">
                        <a:solidFill>
                          <a:schemeClr val="bg2"/>
                        </a:solidFill>
                      </a:endParaRPr>
                    </a:p>
                  </a:txBody>
                  <a:tcPr/>
                </a:tc>
                <a:extLst>
                  <a:ext uri="{0D108BD9-81ED-4DB2-BD59-A6C34878D82A}">
                    <a16:rowId xmlns:a16="http://schemas.microsoft.com/office/drawing/2014/main" val="3705980009"/>
                  </a:ext>
                </a:extLst>
              </a:tr>
              <a:tr h="370840">
                <a:tc>
                  <a:txBody>
                    <a:bodyPr/>
                    <a:lstStyle/>
                    <a:p>
                      <a:pPr lvl="0">
                        <a:buNone/>
                      </a:pPr>
                      <a:r>
                        <a:rPr lang="en-US" b="1">
                          <a:solidFill>
                            <a:schemeClr val="bg1"/>
                          </a:solidFill>
                        </a:rPr>
                        <a:t>Use Varimax</a:t>
                      </a:r>
                    </a:p>
                  </a:txBody>
                  <a:tcPr/>
                </a:tc>
                <a:tc>
                  <a:txBody>
                    <a:bodyPr/>
                    <a:lstStyle/>
                    <a:p>
                      <a:pPr lvl="0" algn="l">
                        <a:lnSpc>
                          <a:spcPct val="100000"/>
                        </a:lnSpc>
                        <a:spcBef>
                          <a:spcPts val="0"/>
                        </a:spcBef>
                        <a:spcAft>
                          <a:spcPts val="0"/>
                        </a:spcAft>
                        <a:buNone/>
                      </a:pPr>
                      <a:r>
                        <a:rPr lang="en-US">
                          <a:solidFill>
                            <a:schemeClr val="bg2"/>
                          </a:solidFill>
                        </a:rPr>
                        <a:t>If you want to generate rotated factors use this option</a:t>
                      </a:r>
                    </a:p>
                  </a:txBody>
                  <a:tcPr/>
                </a:tc>
                <a:extLst>
                  <a:ext uri="{0D108BD9-81ED-4DB2-BD59-A6C34878D82A}">
                    <a16:rowId xmlns:a16="http://schemas.microsoft.com/office/drawing/2014/main" val="522466319"/>
                  </a:ext>
                </a:extLst>
              </a:tr>
            </a:tbl>
          </a:graphicData>
        </a:graphic>
      </p:graphicFrame>
    </p:spTree>
    <p:custDataLst>
      <p:tags r:id="rId1"/>
    </p:custDataLst>
    <p:extLst>
      <p:ext uri="{BB962C8B-B14F-4D97-AF65-F5344CB8AC3E}">
        <p14:creationId xmlns:p14="http://schemas.microsoft.com/office/powerpoint/2010/main" val="155119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7255B2-9CA7-4C8F-B846-2830473CFB77}"/>
              </a:ext>
            </a:extLst>
          </p:cNvPr>
          <p:cNvSpPr>
            <a:spLocks noGrp="1"/>
          </p:cNvSpPr>
          <p:nvPr>
            <p:ph type="body" sz="quarter" idx="11"/>
          </p:nvPr>
        </p:nvSpPr>
        <p:spPr>
          <a:xfrm>
            <a:off x="457200" y="975278"/>
            <a:ext cx="5039916" cy="3445524"/>
          </a:xfrm>
        </p:spPr>
        <p:txBody>
          <a:bodyPr vert="horz" lIns="91440" tIns="45720" rIns="91440" bIns="45720" rtlCol="0" anchor="t">
            <a:noAutofit/>
          </a:bodyPr>
          <a:lstStyle/>
          <a:p>
            <a:r>
              <a:rPr lang="en-US">
                <a:ea typeface="+mn-lt"/>
                <a:cs typeface="+mn-lt"/>
              </a:rPr>
              <a:t>Accessing the results reveals three tabs:</a:t>
            </a:r>
            <a:endParaRPr lang="en-US">
              <a:ea typeface="+mn-lt"/>
            </a:endParaRPr>
          </a:p>
          <a:p>
            <a:pPr lvl="1"/>
            <a:r>
              <a:rPr lang="en-US">
                <a:latin typeface="Arial"/>
                <a:ea typeface="+mn-lt"/>
                <a:cs typeface="+mn-lt"/>
              </a:rPr>
              <a:t>Summary: lists the dataset, variables and settings</a:t>
            </a:r>
            <a:endParaRPr lang="en-US">
              <a:latin typeface="Arial"/>
              <a:ea typeface="+mn-lt"/>
            </a:endParaRPr>
          </a:p>
          <a:p>
            <a:pPr lvl="1"/>
            <a:r>
              <a:rPr lang="en-US">
                <a:latin typeface="Arial"/>
                <a:ea typeface="+mn-lt"/>
                <a:cs typeface="+mn-lt"/>
              </a:rPr>
              <a:t>Loadings: shows the loading of each factor on a variable</a:t>
            </a:r>
            <a:endParaRPr lang="en-US"/>
          </a:p>
          <a:p>
            <a:pPr lvl="1"/>
            <a:r>
              <a:rPr lang="en-US">
                <a:latin typeface="Arial"/>
                <a:ea typeface="+mn-lt"/>
                <a:cs typeface="+mn-lt"/>
              </a:rPr>
              <a:t>Scores: displays the scores/coefficients of each variable for each factor, i.e., </a:t>
            </a:r>
            <a:r>
              <a:rPr lang="en-US"/>
              <a:t>generate the expression for each factor in terms of the original variables</a:t>
            </a:r>
            <a:endParaRPr lang="en-US">
              <a:latin typeface="Arial"/>
            </a:endParaRPr>
          </a:p>
        </p:txBody>
      </p:sp>
      <p:sp>
        <p:nvSpPr>
          <p:cNvPr id="3" name="Title 2">
            <a:extLst>
              <a:ext uri="{FF2B5EF4-FFF2-40B4-BE49-F238E27FC236}">
                <a16:creationId xmlns:a16="http://schemas.microsoft.com/office/drawing/2014/main" id="{54428552-2847-4670-ADAD-BCAC1A24DE3E}"/>
              </a:ext>
            </a:extLst>
          </p:cNvPr>
          <p:cNvSpPr>
            <a:spLocks noGrp="1"/>
          </p:cNvSpPr>
          <p:nvPr>
            <p:ph type="title"/>
          </p:nvPr>
        </p:nvSpPr>
        <p:spPr/>
        <p:txBody>
          <a:bodyPr/>
          <a:lstStyle/>
          <a:p>
            <a:r>
              <a:rPr lang="en-US">
                <a:latin typeface="Arial"/>
                <a:cs typeface="Arial"/>
              </a:rPr>
              <a:t>FA Results</a:t>
            </a:r>
            <a:endParaRPr lang="en-US"/>
          </a:p>
        </p:txBody>
      </p:sp>
      <p:sp>
        <p:nvSpPr>
          <p:cNvPr id="4" name="Slide Number Placeholder 3">
            <a:extLst>
              <a:ext uri="{FF2B5EF4-FFF2-40B4-BE49-F238E27FC236}">
                <a16:creationId xmlns:a16="http://schemas.microsoft.com/office/drawing/2014/main" id="{98FD2AC7-3FC0-4969-860A-4233FAF5069A}"/>
              </a:ext>
            </a:extLst>
          </p:cNvPr>
          <p:cNvSpPr>
            <a:spLocks noGrp="1"/>
          </p:cNvSpPr>
          <p:nvPr>
            <p:ph type="sldNum" sz="quarter" idx="10"/>
          </p:nvPr>
        </p:nvSpPr>
        <p:spPr/>
        <p:txBody>
          <a:bodyPr/>
          <a:lstStyle/>
          <a:p>
            <a:fld id="{C51B5984-C094-0A42-BFB6-9F57449A1222}" type="slidenum">
              <a:rPr lang="en-US" dirty="0" smtClean="0"/>
              <a:pPr/>
              <a:t>521</a:t>
            </a:fld>
            <a:endParaRPr lang="en-US"/>
          </a:p>
        </p:txBody>
      </p:sp>
      <p:pic>
        <p:nvPicPr>
          <p:cNvPr id="9" name="Picture 8">
            <a:extLst>
              <a:ext uri="{FF2B5EF4-FFF2-40B4-BE49-F238E27FC236}">
                <a16:creationId xmlns:a16="http://schemas.microsoft.com/office/drawing/2014/main" id="{2032FBB7-3D53-411E-A2CB-E3CCFAB38386}"/>
              </a:ext>
            </a:extLst>
          </p:cNvPr>
          <p:cNvPicPr>
            <a:picLocks noChangeAspect="1"/>
          </p:cNvPicPr>
          <p:nvPr/>
        </p:nvPicPr>
        <p:blipFill>
          <a:blip r:embed="rId3"/>
          <a:stretch>
            <a:fillRect/>
          </a:stretch>
        </p:blipFill>
        <p:spPr>
          <a:xfrm>
            <a:off x="6236328" y="1127946"/>
            <a:ext cx="2078998" cy="317964"/>
          </a:xfrm>
          <a:prstGeom prst="rect">
            <a:avLst/>
          </a:prstGeom>
        </p:spPr>
      </p:pic>
      <p:grpSp>
        <p:nvGrpSpPr>
          <p:cNvPr id="12" name="Group 11">
            <a:extLst>
              <a:ext uri="{FF2B5EF4-FFF2-40B4-BE49-F238E27FC236}">
                <a16:creationId xmlns:a16="http://schemas.microsoft.com/office/drawing/2014/main" id="{72926B5A-2F37-4FDD-8530-48632786EC7A}"/>
              </a:ext>
            </a:extLst>
          </p:cNvPr>
          <p:cNvGrpSpPr/>
          <p:nvPr/>
        </p:nvGrpSpPr>
        <p:grpSpPr>
          <a:xfrm>
            <a:off x="5642096" y="2087746"/>
            <a:ext cx="3044704" cy="1686200"/>
            <a:chOff x="584321" y="99738"/>
            <a:chExt cx="5921253" cy="2982037"/>
          </a:xfrm>
        </p:grpSpPr>
        <p:pic>
          <p:nvPicPr>
            <p:cNvPr id="10" name="Picture 9">
              <a:extLst>
                <a:ext uri="{FF2B5EF4-FFF2-40B4-BE49-F238E27FC236}">
                  <a16:creationId xmlns:a16="http://schemas.microsoft.com/office/drawing/2014/main" id="{B1C80EB5-54F2-4C57-91E8-7BCB6A4F3322}"/>
                </a:ext>
              </a:extLst>
            </p:cNvPr>
            <p:cNvPicPr>
              <a:picLocks noChangeAspect="1"/>
            </p:cNvPicPr>
            <p:nvPr/>
          </p:nvPicPr>
          <p:blipFill>
            <a:blip r:embed="rId4"/>
            <a:stretch>
              <a:fillRect/>
            </a:stretch>
          </p:blipFill>
          <p:spPr>
            <a:xfrm>
              <a:off x="584321" y="99738"/>
              <a:ext cx="5921253" cy="2956816"/>
            </a:xfrm>
            <a:prstGeom prst="rect">
              <a:avLst/>
            </a:prstGeom>
          </p:spPr>
        </p:pic>
        <p:sp>
          <p:nvSpPr>
            <p:cNvPr id="11" name="Rectangle: Rounded Corners 10">
              <a:extLst>
                <a:ext uri="{FF2B5EF4-FFF2-40B4-BE49-F238E27FC236}">
                  <a16:creationId xmlns:a16="http://schemas.microsoft.com/office/drawing/2014/main" id="{E5BC33A9-A0DA-4C3B-B644-D1DB5517DE1D}"/>
                </a:ext>
              </a:extLst>
            </p:cNvPr>
            <p:cNvSpPr/>
            <p:nvPr/>
          </p:nvSpPr>
          <p:spPr>
            <a:xfrm>
              <a:off x="4427556" y="2277419"/>
              <a:ext cx="1146572" cy="804356"/>
            </a:xfrm>
            <a:prstGeom prst="roundRect">
              <a:avLst/>
            </a:prstGeom>
            <a:solidFill>
              <a:srgbClr val="FFEDCC">
                <a:alpha val="30196"/>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grpSp>
    </p:spTree>
    <p:custDataLst>
      <p:tags r:id="rId1"/>
    </p:custDataLst>
    <p:extLst>
      <p:ext uri="{BB962C8B-B14F-4D97-AF65-F5344CB8AC3E}">
        <p14:creationId xmlns:p14="http://schemas.microsoft.com/office/powerpoint/2010/main" val="160845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C716A-5CDC-46BF-9D50-5D105A025AC1}"/>
              </a:ext>
            </a:extLst>
          </p:cNvPr>
          <p:cNvSpPr>
            <a:spLocks noGrp="1"/>
          </p:cNvSpPr>
          <p:nvPr>
            <p:ph type="body" sz="quarter" idx="11"/>
          </p:nvPr>
        </p:nvSpPr>
        <p:spPr>
          <a:xfrm>
            <a:off x="457200" y="975278"/>
            <a:ext cx="3803975" cy="3445524"/>
          </a:xfrm>
        </p:spPr>
        <p:txBody>
          <a:bodyPr vert="horz" lIns="91440" tIns="45720" rIns="91440" bIns="45720" rtlCol="0" anchor="t">
            <a:noAutofit/>
          </a:bodyPr>
          <a:lstStyle/>
          <a:p>
            <a:r>
              <a:rPr lang="en-US">
                <a:ea typeface="+mn-lt"/>
                <a:cs typeface="+mn-lt"/>
              </a:rPr>
              <a:t>The </a:t>
            </a:r>
            <a:r>
              <a:rPr lang="en-US" b="1">
                <a:ea typeface="+mn-lt"/>
                <a:cs typeface="+mn-lt"/>
              </a:rPr>
              <a:t>Summary</a:t>
            </a:r>
            <a:r>
              <a:rPr lang="en-US">
                <a:ea typeface="+mn-lt"/>
                <a:cs typeface="+mn-lt"/>
              </a:rPr>
              <a:t> tab displays the report of the FA settings that were specified in the FA Wizard: the source dataset, cutoff variance, and selected fields</a:t>
            </a:r>
            <a:endParaRPr lang="en-US"/>
          </a:p>
          <a:p>
            <a:r>
              <a:rPr lang="en-US">
                <a:ea typeface="+mn-lt"/>
                <a:cs typeface="+mn-lt"/>
              </a:rPr>
              <a:t>Note that records with missing values are excluded from the analysis. A warning in the report indicates the number of records were omitted due to missing values</a:t>
            </a:r>
            <a:endParaRPr lang="en-US"/>
          </a:p>
          <a:p>
            <a:endParaRPr lang="en-US"/>
          </a:p>
        </p:txBody>
      </p:sp>
      <p:sp>
        <p:nvSpPr>
          <p:cNvPr id="3" name="Title 2">
            <a:extLst>
              <a:ext uri="{FF2B5EF4-FFF2-40B4-BE49-F238E27FC236}">
                <a16:creationId xmlns:a16="http://schemas.microsoft.com/office/drawing/2014/main" id="{72E7F4F1-90C1-4B28-BD95-46E15FF023F4}"/>
              </a:ext>
            </a:extLst>
          </p:cNvPr>
          <p:cNvSpPr>
            <a:spLocks noGrp="1"/>
          </p:cNvSpPr>
          <p:nvPr>
            <p:ph type="title"/>
          </p:nvPr>
        </p:nvSpPr>
        <p:spPr/>
        <p:txBody>
          <a:bodyPr/>
          <a:lstStyle/>
          <a:p>
            <a:r>
              <a:rPr lang="en-US">
                <a:latin typeface="Arial"/>
                <a:cs typeface="Arial"/>
              </a:rPr>
              <a:t>Summary</a:t>
            </a:r>
            <a:endParaRPr lang="en-US"/>
          </a:p>
        </p:txBody>
      </p:sp>
      <p:sp>
        <p:nvSpPr>
          <p:cNvPr id="4" name="Slide Number Placeholder 3">
            <a:extLst>
              <a:ext uri="{FF2B5EF4-FFF2-40B4-BE49-F238E27FC236}">
                <a16:creationId xmlns:a16="http://schemas.microsoft.com/office/drawing/2014/main" id="{7C20305E-9A83-4893-88D6-9DDE2C9955EF}"/>
              </a:ext>
            </a:extLst>
          </p:cNvPr>
          <p:cNvSpPr>
            <a:spLocks noGrp="1"/>
          </p:cNvSpPr>
          <p:nvPr>
            <p:ph type="sldNum" sz="quarter" idx="10"/>
          </p:nvPr>
        </p:nvSpPr>
        <p:spPr/>
        <p:txBody>
          <a:bodyPr/>
          <a:lstStyle/>
          <a:p>
            <a:fld id="{C51B5984-C094-0A42-BFB6-9F57449A1222}" type="slidenum">
              <a:rPr lang="en-US" dirty="0" smtClean="0"/>
              <a:pPr/>
              <a:t>522</a:t>
            </a:fld>
            <a:endParaRPr lang="en-US"/>
          </a:p>
        </p:txBody>
      </p:sp>
      <p:pic>
        <p:nvPicPr>
          <p:cNvPr id="6" name="Picture 5">
            <a:extLst>
              <a:ext uri="{FF2B5EF4-FFF2-40B4-BE49-F238E27FC236}">
                <a16:creationId xmlns:a16="http://schemas.microsoft.com/office/drawing/2014/main" id="{3D19DCDD-DB7A-45BB-B9B5-51AEF6BA463E}"/>
              </a:ext>
            </a:extLst>
          </p:cNvPr>
          <p:cNvPicPr>
            <a:picLocks noChangeAspect="1"/>
          </p:cNvPicPr>
          <p:nvPr/>
        </p:nvPicPr>
        <p:blipFill>
          <a:blip r:embed="rId3"/>
          <a:stretch>
            <a:fillRect/>
          </a:stretch>
        </p:blipFill>
        <p:spPr>
          <a:xfrm>
            <a:off x="4278070" y="1031638"/>
            <a:ext cx="4408730" cy="3445524"/>
          </a:xfrm>
          <a:prstGeom prst="rect">
            <a:avLst/>
          </a:prstGeom>
        </p:spPr>
      </p:pic>
    </p:spTree>
    <p:custDataLst>
      <p:tags r:id="rId1"/>
    </p:custDataLst>
    <p:extLst>
      <p:ext uri="{BB962C8B-B14F-4D97-AF65-F5344CB8AC3E}">
        <p14:creationId xmlns:p14="http://schemas.microsoft.com/office/powerpoint/2010/main" val="167628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14BEAE-2DC6-4E7D-A36B-17252CAA4059}"/>
              </a:ext>
            </a:extLst>
          </p:cNvPr>
          <p:cNvSpPr>
            <a:spLocks noGrp="1"/>
          </p:cNvSpPr>
          <p:nvPr>
            <p:ph type="body" sz="quarter" idx="11"/>
          </p:nvPr>
        </p:nvSpPr>
        <p:spPr>
          <a:xfrm>
            <a:off x="457200" y="975278"/>
            <a:ext cx="8215744" cy="2433904"/>
          </a:xfrm>
        </p:spPr>
        <p:txBody>
          <a:bodyPr vert="horz" lIns="91440" tIns="45720" rIns="91440" bIns="45720" rtlCol="0" anchor="t">
            <a:noAutofit/>
          </a:bodyPr>
          <a:lstStyle/>
          <a:p>
            <a:r>
              <a:rPr lang="en-US">
                <a:ea typeface="+mn-lt"/>
                <a:cs typeface="+mn-lt"/>
              </a:rPr>
              <a:t>The </a:t>
            </a:r>
            <a:r>
              <a:rPr lang="en-US" b="1">
                <a:ea typeface="+mn-lt"/>
                <a:cs typeface="+mn-lt"/>
              </a:rPr>
              <a:t>Loadings</a:t>
            </a:r>
            <a:r>
              <a:rPr lang="en-US">
                <a:ea typeface="+mn-lt"/>
                <a:cs typeface="+mn-lt"/>
              </a:rPr>
              <a:t> tab displays a table of loadings of each factor for each of the variables selected in the FA wizard</a:t>
            </a:r>
          </a:p>
          <a:p>
            <a:r>
              <a:rPr lang="en-US">
                <a:ea typeface="+mn-lt"/>
                <a:cs typeface="+mn-lt"/>
              </a:rPr>
              <a:t>This table shows us the proportion of variance information that is compressed into each new factor</a:t>
            </a:r>
            <a:endParaRPr lang="en-US">
              <a:ea typeface="+mn-lt"/>
            </a:endParaRPr>
          </a:p>
          <a:p>
            <a:r>
              <a:rPr lang="en-US">
                <a:ea typeface="+mn-lt"/>
                <a:cs typeface="+mn-lt"/>
              </a:rPr>
              <a:t>Note that there are only 3 factors here, because the cutoff variance was set at 70% in the wizard. These 3 factors account for 72.5% of total variation</a:t>
            </a:r>
          </a:p>
          <a:p>
            <a:r>
              <a:rPr lang="en-US">
                <a:cs typeface="Arial"/>
              </a:rPr>
              <a:t>Question: How can we see all 7 factors?</a:t>
            </a:r>
            <a:endParaRPr lang="en-US"/>
          </a:p>
          <a:p>
            <a:endParaRPr lang="en-US"/>
          </a:p>
        </p:txBody>
      </p:sp>
      <p:sp>
        <p:nvSpPr>
          <p:cNvPr id="3" name="Title 2">
            <a:extLst>
              <a:ext uri="{FF2B5EF4-FFF2-40B4-BE49-F238E27FC236}">
                <a16:creationId xmlns:a16="http://schemas.microsoft.com/office/drawing/2014/main" id="{708B75F4-02CD-4604-BD25-CE434E29E425}"/>
              </a:ext>
            </a:extLst>
          </p:cNvPr>
          <p:cNvSpPr>
            <a:spLocks noGrp="1"/>
          </p:cNvSpPr>
          <p:nvPr>
            <p:ph type="title"/>
          </p:nvPr>
        </p:nvSpPr>
        <p:spPr/>
        <p:txBody>
          <a:bodyPr/>
          <a:lstStyle/>
          <a:p>
            <a:r>
              <a:rPr lang="en-US">
                <a:latin typeface="Arial"/>
                <a:cs typeface="Arial"/>
              </a:rPr>
              <a:t>Factor Loadings</a:t>
            </a:r>
            <a:endParaRPr lang="en-US"/>
          </a:p>
        </p:txBody>
      </p:sp>
      <p:sp>
        <p:nvSpPr>
          <p:cNvPr id="4" name="Slide Number Placeholder 3">
            <a:extLst>
              <a:ext uri="{FF2B5EF4-FFF2-40B4-BE49-F238E27FC236}">
                <a16:creationId xmlns:a16="http://schemas.microsoft.com/office/drawing/2014/main" id="{4D3AE8E4-F3C4-47E6-92D2-EAD9C1B466D4}"/>
              </a:ext>
            </a:extLst>
          </p:cNvPr>
          <p:cNvSpPr>
            <a:spLocks noGrp="1"/>
          </p:cNvSpPr>
          <p:nvPr>
            <p:ph type="sldNum" sz="quarter" idx="10"/>
          </p:nvPr>
        </p:nvSpPr>
        <p:spPr/>
        <p:txBody>
          <a:bodyPr/>
          <a:lstStyle/>
          <a:p>
            <a:fld id="{C51B5984-C094-0A42-BFB6-9F57449A1222}" type="slidenum">
              <a:rPr lang="en-US" dirty="0" smtClean="0"/>
              <a:pPr/>
              <a:t>523</a:t>
            </a:fld>
            <a:endParaRPr lang="en-US"/>
          </a:p>
        </p:txBody>
      </p:sp>
      <p:pic>
        <p:nvPicPr>
          <p:cNvPr id="6" name="Picture 5">
            <a:extLst>
              <a:ext uri="{FF2B5EF4-FFF2-40B4-BE49-F238E27FC236}">
                <a16:creationId xmlns:a16="http://schemas.microsoft.com/office/drawing/2014/main" id="{BFBE5B72-6711-4BAD-9915-079820805FF3}"/>
              </a:ext>
            </a:extLst>
          </p:cNvPr>
          <p:cNvPicPr>
            <a:picLocks noChangeAspect="1"/>
          </p:cNvPicPr>
          <p:nvPr/>
        </p:nvPicPr>
        <p:blipFill>
          <a:blip r:embed="rId3"/>
          <a:stretch>
            <a:fillRect/>
          </a:stretch>
        </p:blipFill>
        <p:spPr>
          <a:xfrm>
            <a:off x="3114775" y="2806939"/>
            <a:ext cx="3431168" cy="2116028"/>
          </a:xfrm>
          <a:prstGeom prst="rect">
            <a:avLst/>
          </a:prstGeom>
        </p:spPr>
      </p:pic>
    </p:spTree>
    <p:custDataLst>
      <p:tags r:id="rId1"/>
    </p:custDataLst>
    <p:extLst>
      <p:ext uri="{BB962C8B-B14F-4D97-AF65-F5344CB8AC3E}">
        <p14:creationId xmlns:p14="http://schemas.microsoft.com/office/powerpoint/2010/main" val="367138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CB6B40-0174-4EFF-8D9A-87F03F33B577}"/>
              </a:ext>
            </a:extLst>
          </p:cNvPr>
          <p:cNvSpPr>
            <a:spLocks noGrp="1"/>
          </p:cNvSpPr>
          <p:nvPr>
            <p:ph type="body" sz="quarter" idx="11"/>
          </p:nvPr>
        </p:nvSpPr>
        <p:spPr>
          <a:xfrm>
            <a:off x="457201" y="975279"/>
            <a:ext cx="4845050" cy="1647272"/>
          </a:xfrm>
        </p:spPr>
        <p:txBody>
          <a:bodyPr vert="horz" lIns="91440" tIns="45720" rIns="91440" bIns="45720" rtlCol="0" anchor="t">
            <a:noAutofit/>
          </a:bodyPr>
          <a:lstStyle/>
          <a:p>
            <a:r>
              <a:rPr lang="en-US">
                <a:ea typeface="+mn-lt"/>
                <a:cs typeface="+mn-lt"/>
              </a:rPr>
              <a:t>The </a:t>
            </a:r>
            <a:r>
              <a:rPr lang="en-US" b="1">
                <a:ea typeface="+mn-lt"/>
                <a:cs typeface="+mn-lt"/>
              </a:rPr>
              <a:t>Scores</a:t>
            </a:r>
            <a:r>
              <a:rPr lang="en-US">
                <a:ea typeface="+mn-lt"/>
                <a:cs typeface="+mn-lt"/>
              </a:rPr>
              <a:t> tab displays the coefficients of each variable for each of the factors</a:t>
            </a:r>
          </a:p>
          <a:p>
            <a:r>
              <a:rPr lang="en-US">
                <a:ea typeface="+mn-lt"/>
                <a:cs typeface="+mn-lt"/>
              </a:rPr>
              <a:t>These columns are linear combinations of the original variables, plus a constant term. This constant represents the mean subtracted from the data points in the beginning of the FA process</a:t>
            </a:r>
            <a:endParaRPr lang="en-US"/>
          </a:p>
        </p:txBody>
      </p:sp>
      <p:sp>
        <p:nvSpPr>
          <p:cNvPr id="3" name="Title 2">
            <a:extLst>
              <a:ext uri="{FF2B5EF4-FFF2-40B4-BE49-F238E27FC236}">
                <a16:creationId xmlns:a16="http://schemas.microsoft.com/office/drawing/2014/main" id="{9D993C25-0064-4628-A9BA-EC5E13F4EB0D}"/>
              </a:ext>
            </a:extLst>
          </p:cNvPr>
          <p:cNvSpPr>
            <a:spLocks noGrp="1"/>
          </p:cNvSpPr>
          <p:nvPr>
            <p:ph type="title"/>
          </p:nvPr>
        </p:nvSpPr>
        <p:spPr/>
        <p:txBody>
          <a:bodyPr/>
          <a:lstStyle/>
          <a:p>
            <a:r>
              <a:rPr lang="en-US">
                <a:latin typeface="Arial"/>
                <a:cs typeface="Arial"/>
              </a:rPr>
              <a:t>Scores</a:t>
            </a:r>
            <a:endParaRPr lang="en-US"/>
          </a:p>
        </p:txBody>
      </p:sp>
      <p:sp>
        <p:nvSpPr>
          <p:cNvPr id="4" name="Slide Number Placeholder 3">
            <a:extLst>
              <a:ext uri="{FF2B5EF4-FFF2-40B4-BE49-F238E27FC236}">
                <a16:creationId xmlns:a16="http://schemas.microsoft.com/office/drawing/2014/main" id="{EA4460C4-18F3-4BC1-A7FC-AF20E1F409C3}"/>
              </a:ext>
            </a:extLst>
          </p:cNvPr>
          <p:cNvSpPr>
            <a:spLocks noGrp="1"/>
          </p:cNvSpPr>
          <p:nvPr>
            <p:ph type="sldNum" sz="quarter" idx="10"/>
          </p:nvPr>
        </p:nvSpPr>
        <p:spPr/>
        <p:txBody>
          <a:bodyPr/>
          <a:lstStyle/>
          <a:p>
            <a:fld id="{C51B5984-C094-0A42-BFB6-9F57449A1222}" type="slidenum">
              <a:rPr lang="en-US" dirty="0" smtClean="0"/>
              <a:pPr/>
              <a:t>524</a:t>
            </a:fld>
            <a:endParaRPr lang="en-US"/>
          </a:p>
        </p:txBody>
      </p:sp>
      <p:sp>
        <p:nvSpPr>
          <p:cNvPr id="8" name="Text Placeholder 1">
            <a:extLst>
              <a:ext uri="{FF2B5EF4-FFF2-40B4-BE49-F238E27FC236}">
                <a16:creationId xmlns:a16="http://schemas.microsoft.com/office/drawing/2014/main" id="{C4298D3E-A2F8-44CB-9AEC-93FAB6C59027}"/>
              </a:ext>
            </a:extLst>
          </p:cNvPr>
          <p:cNvSpPr txBox="1">
            <a:spLocks/>
          </p:cNvSpPr>
          <p:nvPr/>
        </p:nvSpPr>
        <p:spPr>
          <a:xfrm>
            <a:off x="523661" y="3100662"/>
            <a:ext cx="8384955" cy="1067559"/>
          </a:xfrm>
          <a:prstGeom prst="rect">
            <a:avLst/>
          </a:prstGeom>
        </p:spPr>
        <p:txBody>
          <a:bodyPr vert="horz" lIns="91440" tIns="45720" rIns="91440" bIns="45720" rtlCol="0" anchor="t">
            <a:noAutofit/>
          </a:bodyPr>
          <a:lstStyle>
            <a:lvl1pPr marL="285750" indent="-28575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ea typeface="+mn-lt"/>
                <a:cs typeface="+mn-lt"/>
              </a:rPr>
              <a:t>Example:</a:t>
            </a:r>
          </a:p>
          <a:p>
            <a:pPr marL="171450" lvl="1" indent="0">
              <a:buNone/>
            </a:pPr>
            <a:r>
              <a:rPr lang="en-US">
                <a:ea typeface="+mn-lt"/>
                <a:cs typeface="+mn-lt"/>
              </a:rPr>
              <a:t>Factor1 =</a:t>
            </a:r>
            <a:r>
              <a:rPr lang="en-US">
                <a:cs typeface="Arial"/>
              </a:rPr>
              <a:t> 0.00170* [age] + 0.00096 * [Avg Monthly Balance] - 0.06036 * [Delinquent Lev 1] + 0.00042 * [Recommended Line] + 0.00063 * [Total Amount Purchased] + 0.00428 * [Total Service Charge Revenue] - 0.02057 * [Year at Address] - 0.97354</a:t>
            </a:r>
            <a:endParaRPr lang="en-US">
              <a:ea typeface="+mn-lt"/>
              <a:cs typeface="Arial"/>
            </a:endParaRPr>
          </a:p>
          <a:p>
            <a:endParaRPr lang="en-US"/>
          </a:p>
        </p:txBody>
      </p:sp>
      <p:pic>
        <p:nvPicPr>
          <p:cNvPr id="6" name="Picture 5">
            <a:extLst>
              <a:ext uri="{FF2B5EF4-FFF2-40B4-BE49-F238E27FC236}">
                <a16:creationId xmlns:a16="http://schemas.microsoft.com/office/drawing/2014/main" id="{8EFFCE0C-7FCF-4276-8407-E60A6B3CF70D}"/>
              </a:ext>
            </a:extLst>
          </p:cNvPr>
          <p:cNvPicPr>
            <a:picLocks noChangeAspect="1"/>
          </p:cNvPicPr>
          <p:nvPr/>
        </p:nvPicPr>
        <p:blipFill>
          <a:blip r:embed="rId3"/>
          <a:stretch>
            <a:fillRect/>
          </a:stretch>
        </p:blipFill>
        <p:spPr>
          <a:xfrm>
            <a:off x="5533231" y="1065825"/>
            <a:ext cx="3375385" cy="1851546"/>
          </a:xfrm>
          <a:prstGeom prst="rect">
            <a:avLst/>
          </a:prstGeom>
        </p:spPr>
      </p:pic>
    </p:spTree>
    <p:custDataLst>
      <p:tags r:id="rId1"/>
    </p:custDataLst>
    <p:extLst>
      <p:ext uri="{BB962C8B-B14F-4D97-AF65-F5344CB8AC3E}">
        <p14:creationId xmlns:p14="http://schemas.microsoft.com/office/powerpoint/2010/main" val="348126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181068-5E53-4290-B4ED-86A7ACB2AC0C}"/>
              </a:ext>
            </a:extLst>
          </p:cNvPr>
          <p:cNvSpPr>
            <a:spLocks noGrp="1"/>
          </p:cNvSpPr>
          <p:nvPr>
            <p:ph type="body" sz="quarter" idx="11"/>
          </p:nvPr>
        </p:nvSpPr>
        <p:spPr>
          <a:xfrm>
            <a:off x="510778" y="1044457"/>
            <a:ext cx="3550198" cy="3367886"/>
          </a:xfrm>
        </p:spPr>
        <p:txBody>
          <a:bodyPr vert="horz" lIns="91440" tIns="45720" rIns="91440" bIns="45720" rtlCol="0" anchor="t">
            <a:noAutofit/>
          </a:bodyPr>
          <a:lstStyle/>
          <a:p>
            <a:r>
              <a:rPr lang="en-US">
                <a:ea typeface="+mn-lt"/>
                <a:cs typeface="+mn-lt"/>
              </a:rPr>
              <a:t>The expression for each factors in terms of the original variables can be saved from the menu, </a:t>
            </a:r>
            <a:r>
              <a:rPr lang="en-US" b="1">
                <a:ea typeface="+mn-lt"/>
                <a:cs typeface="+mn-lt"/>
              </a:rPr>
              <a:t>Tools | Calculation From</a:t>
            </a:r>
            <a:r>
              <a:rPr lang="en-US">
                <a:ea typeface="+mn-lt"/>
                <a:cs typeface="+mn-lt"/>
              </a:rPr>
              <a:t> </a:t>
            </a:r>
            <a:r>
              <a:rPr lang="en-US" b="1">
                <a:ea typeface="+mn-lt"/>
                <a:cs typeface="+mn-lt"/>
              </a:rPr>
              <a:t>FA...</a:t>
            </a:r>
            <a:r>
              <a:rPr lang="en-US">
                <a:ea typeface="+mn-lt"/>
                <a:cs typeface="+mn-lt"/>
              </a:rPr>
              <a:t> , as plain text or re-importable XML Expression format</a:t>
            </a:r>
            <a:endParaRPr lang="en-US">
              <a:ea typeface="+mn-lt"/>
            </a:endParaRPr>
          </a:p>
          <a:p>
            <a:pPr lvl="1"/>
            <a:r>
              <a:rPr lang="en-US">
                <a:latin typeface="Arial"/>
                <a:ea typeface="+mn-lt"/>
                <a:cs typeface="+mn-lt"/>
              </a:rPr>
              <a:t>The coefficients in the expressions are taken from the columns of the Scores table of the FA node </a:t>
            </a:r>
            <a:endParaRPr lang="en-US">
              <a:ea typeface="+mn-lt"/>
              <a:cs typeface="+mn-lt"/>
            </a:endParaRPr>
          </a:p>
          <a:p>
            <a:r>
              <a:rPr lang="en-US">
                <a:ea typeface="+mn-lt"/>
                <a:cs typeface="+mn-lt"/>
              </a:rPr>
              <a:t>Exported Expressions can be imported into any dataset with the same original fields using the Import Expressions feature in the </a:t>
            </a:r>
            <a:r>
              <a:rPr lang="en-US" b="1">
                <a:ea typeface="+mn-lt"/>
                <a:cs typeface="+mn-lt"/>
              </a:rPr>
              <a:t>Variable Transformations</a:t>
            </a:r>
            <a:r>
              <a:rPr lang="en-US">
                <a:ea typeface="+mn-lt"/>
                <a:cs typeface="+mn-lt"/>
              </a:rPr>
              <a:t> node wizard</a:t>
            </a:r>
            <a:endParaRPr lang="en-US"/>
          </a:p>
        </p:txBody>
      </p:sp>
      <p:sp>
        <p:nvSpPr>
          <p:cNvPr id="3" name="Title 2">
            <a:extLst>
              <a:ext uri="{FF2B5EF4-FFF2-40B4-BE49-F238E27FC236}">
                <a16:creationId xmlns:a16="http://schemas.microsoft.com/office/drawing/2014/main" id="{31914BC0-16BC-431F-A35E-28BC1A8D27CE}"/>
              </a:ext>
            </a:extLst>
          </p:cNvPr>
          <p:cNvSpPr>
            <a:spLocks noGrp="1"/>
          </p:cNvSpPr>
          <p:nvPr>
            <p:ph type="title"/>
          </p:nvPr>
        </p:nvSpPr>
        <p:spPr/>
        <p:txBody>
          <a:bodyPr/>
          <a:lstStyle/>
          <a:p>
            <a:r>
              <a:rPr lang="en-US">
                <a:latin typeface="Arial"/>
                <a:cs typeface="Arial"/>
              </a:rPr>
              <a:t>Export Calculations From FA </a:t>
            </a:r>
            <a:endParaRPr lang="en-US"/>
          </a:p>
        </p:txBody>
      </p:sp>
      <p:sp>
        <p:nvSpPr>
          <p:cNvPr id="4" name="Slide Number Placeholder 3">
            <a:extLst>
              <a:ext uri="{FF2B5EF4-FFF2-40B4-BE49-F238E27FC236}">
                <a16:creationId xmlns:a16="http://schemas.microsoft.com/office/drawing/2014/main" id="{4C837F5F-FD39-485B-AA63-C14720EB55DB}"/>
              </a:ext>
            </a:extLst>
          </p:cNvPr>
          <p:cNvSpPr>
            <a:spLocks noGrp="1"/>
          </p:cNvSpPr>
          <p:nvPr>
            <p:ph type="sldNum" sz="quarter" idx="10"/>
          </p:nvPr>
        </p:nvSpPr>
        <p:spPr/>
        <p:txBody>
          <a:bodyPr/>
          <a:lstStyle/>
          <a:p>
            <a:fld id="{C51B5984-C094-0A42-BFB6-9F57449A1222}" type="slidenum">
              <a:rPr lang="en-US" dirty="0" smtClean="0"/>
              <a:pPr/>
              <a:t>525</a:t>
            </a:fld>
            <a:endParaRPr lang="en-US"/>
          </a:p>
        </p:txBody>
      </p:sp>
      <p:pic>
        <p:nvPicPr>
          <p:cNvPr id="5" name="Picture 4">
            <a:extLst>
              <a:ext uri="{FF2B5EF4-FFF2-40B4-BE49-F238E27FC236}">
                <a16:creationId xmlns:a16="http://schemas.microsoft.com/office/drawing/2014/main" id="{E5E66ED6-C1E3-4344-9609-6B8EDABB631B}"/>
              </a:ext>
            </a:extLst>
          </p:cNvPr>
          <p:cNvPicPr>
            <a:picLocks noChangeAspect="1"/>
          </p:cNvPicPr>
          <p:nvPr/>
        </p:nvPicPr>
        <p:blipFill>
          <a:blip r:embed="rId3"/>
          <a:stretch>
            <a:fillRect/>
          </a:stretch>
        </p:blipFill>
        <p:spPr>
          <a:xfrm>
            <a:off x="4060976" y="1116071"/>
            <a:ext cx="4943204" cy="2911357"/>
          </a:xfrm>
          <a:prstGeom prst="rect">
            <a:avLst/>
          </a:prstGeom>
        </p:spPr>
      </p:pic>
    </p:spTree>
    <p:custDataLst>
      <p:tags r:id="rId1"/>
    </p:custDataLst>
    <p:extLst>
      <p:ext uri="{BB962C8B-B14F-4D97-AF65-F5344CB8AC3E}">
        <p14:creationId xmlns:p14="http://schemas.microsoft.com/office/powerpoint/2010/main" val="83694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B102AF-CD58-4F38-A79F-1CA5DD132470}"/>
              </a:ext>
            </a:extLst>
          </p:cNvPr>
          <p:cNvSpPr>
            <a:spLocks noGrp="1"/>
          </p:cNvSpPr>
          <p:nvPr>
            <p:ph type="body" sz="quarter" idx="11"/>
          </p:nvPr>
        </p:nvSpPr>
        <p:spPr>
          <a:xfrm>
            <a:off x="457200" y="975278"/>
            <a:ext cx="4942114" cy="3596722"/>
          </a:xfrm>
        </p:spPr>
        <p:txBody>
          <a:bodyPr vert="horz" lIns="91440" tIns="45720" rIns="91440" bIns="45720" rtlCol="0" anchor="t">
            <a:noAutofit/>
          </a:bodyPr>
          <a:lstStyle/>
          <a:p>
            <a:r>
              <a:rPr lang="en-US">
                <a:ea typeface="+mn-lt"/>
                <a:cs typeface="+mn-lt"/>
              </a:rPr>
              <a:t>The resulting factors can be created as new variables and used in place of the original set of variables in the model scenario introduced earlier. This is achieved by scoring the Credit-Training data with the FA model via a </a:t>
            </a:r>
            <a:r>
              <a:rPr lang="en-US" b="1">
                <a:ea typeface="+mn-lt"/>
                <a:cs typeface="+mn-lt"/>
              </a:rPr>
              <a:t>Scoring</a:t>
            </a:r>
            <a:r>
              <a:rPr lang="en-US">
                <a:ea typeface="+mn-lt"/>
                <a:cs typeface="+mn-lt"/>
              </a:rPr>
              <a:t> node</a:t>
            </a:r>
          </a:p>
          <a:p>
            <a:r>
              <a:rPr lang="en-US">
                <a:ea typeface="+mn-lt"/>
                <a:cs typeface="+mn-lt"/>
              </a:rPr>
              <a:t>Navigate to the </a:t>
            </a:r>
            <a:r>
              <a:rPr lang="en-US" b="1">
                <a:ea typeface="+mn-lt"/>
                <a:cs typeface="+mn-lt"/>
              </a:rPr>
              <a:t>Scoring - Scoring Fields</a:t>
            </a:r>
            <a:r>
              <a:rPr lang="en-US">
                <a:ea typeface="+mn-lt"/>
                <a:cs typeface="+mn-lt"/>
              </a:rPr>
              <a:t> dialog to assign names to the components by clicking in the </a:t>
            </a:r>
            <a:r>
              <a:rPr lang="en-US" b="1">
                <a:ea typeface="+mn-lt"/>
                <a:cs typeface="+mn-lt"/>
              </a:rPr>
              <a:t>Field Name </a:t>
            </a:r>
            <a:r>
              <a:rPr lang="en-US">
                <a:ea typeface="+mn-lt"/>
                <a:cs typeface="+mn-lt"/>
              </a:rPr>
              <a:t>area</a:t>
            </a:r>
            <a:endParaRPr lang="en-US"/>
          </a:p>
          <a:p>
            <a:r>
              <a:rPr lang="en-US">
                <a:ea typeface="+mn-lt"/>
                <a:cs typeface="+mn-lt"/>
              </a:rPr>
              <a:t>You can rename the factor names </a:t>
            </a:r>
          </a:p>
          <a:p>
            <a:r>
              <a:rPr lang="en-US">
                <a:cs typeface="Arial"/>
              </a:rPr>
              <a:t>Once the data has been scored and the new fields added, they can be used in place of the original set in the</a:t>
            </a:r>
            <a:r>
              <a:rPr lang="en-US">
                <a:latin typeface="Arial"/>
                <a:cs typeface="Arial"/>
              </a:rPr>
              <a:t> Logistic Regression</a:t>
            </a:r>
          </a:p>
        </p:txBody>
      </p:sp>
      <p:sp>
        <p:nvSpPr>
          <p:cNvPr id="3" name="Title 2">
            <a:extLst>
              <a:ext uri="{FF2B5EF4-FFF2-40B4-BE49-F238E27FC236}">
                <a16:creationId xmlns:a16="http://schemas.microsoft.com/office/drawing/2014/main" id="{3499700C-A686-4142-8D48-32A8ABF8832D}"/>
              </a:ext>
            </a:extLst>
          </p:cNvPr>
          <p:cNvSpPr>
            <a:spLocks noGrp="1"/>
          </p:cNvSpPr>
          <p:nvPr>
            <p:ph type="title"/>
          </p:nvPr>
        </p:nvSpPr>
        <p:spPr/>
        <p:txBody>
          <a:bodyPr/>
          <a:lstStyle/>
          <a:p>
            <a:r>
              <a:rPr lang="en-US">
                <a:latin typeface="Arial"/>
                <a:cs typeface="Arial"/>
              </a:rPr>
              <a:t>Scoring a FA Model</a:t>
            </a:r>
            <a:endParaRPr lang="en-US"/>
          </a:p>
        </p:txBody>
      </p:sp>
      <p:sp>
        <p:nvSpPr>
          <p:cNvPr id="4" name="Slide Number Placeholder 3">
            <a:extLst>
              <a:ext uri="{FF2B5EF4-FFF2-40B4-BE49-F238E27FC236}">
                <a16:creationId xmlns:a16="http://schemas.microsoft.com/office/drawing/2014/main" id="{9FA37EBF-000A-47E2-8077-581A9777327D}"/>
              </a:ext>
            </a:extLst>
          </p:cNvPr>
          <p:cNvSpPr>
            <a:spLocks noGrp="1"/>
          </p:cNvSpPr>
          <p:nvPr>
            <p:ph type="sldNum" sz="quarter" idx="10"/>
          </p:nvPr>
        </p:nvSpPr>
        <p:spPr/>
        <p:txBody>
          <a:bodyPr/>
          <a:lstStyle/>
          <a:p>
            <a:fld id="{C51B5984-C094-0A42-BFB6-9F57449A1222}" type="slidenum">
              <a:rPr lang="en-US" dirty="0" smtClean="0"/>
              <a:pPr/>
              <a:t>526</a:t>
            </a:fld>
            <a:endParaRPr lang="en-US"/>
          </a:p>
        </p:txBody>
      </p:sp>
      <p:pic>
        <p:nvPicPr>
          <p:cNvPr id="7" name="Picture 6">
            <a:extLst>
              <a:ext uri="{FF2B5EF4-FFF2-40B4-BE49-F238E27FC236}">
                <a16:creationId xmlns:a16="http://schemas.microsoft.com/office/drawing/2014/main" id="{70E0819D-414B-4785-8ED8-DC9CDC894515}"/>
              </a:ext>
            </a:extLst>
          </p:cNvPr>
          <p:cNvPicPr>
            <a:picLocks noChangeAspect="1"/>
          </p:cNvPicPr>
          <p:nvPr/>
        </p:nvPicPr>
        <p:blipFill>
          <a:blip r:embed="rId3"/>
          <a:stretch>
            <a:fillRect/>
          </a:stretch>
        </p:blipFill>
        <p:spPr>
          <a:xfrm>
            <a:off x="5705835" y="466511"/>
            <a:ext cx="2980965" cy="1947564"/>
          </a:xfrm>
          <a:prstGeom prst="rect">
            <a:avLst/>
          </a:prstGeom>
        </p:spPr>
      </p:pic>
      <p:pic>
        <p:nvPicPr>
          <p:cNvPr id="8" name="Picture 7">
            <a:extLst>
              <a:ext uri="{FF2B5EF4-FFF2-40B4-BE49-F238E27FC236}">
                <a16:creationId xmlns:a16="http://schemas.microsoft.com/office/drawing/2014/main" id="{57A02B4E-F1D5-4FEA-8D0E-2D16CABA3ADA}"/>
              </a:ext>
            </a:extLst>
          </p:cNvPr>
          <p:cNvPicPr>
            <a:picLocks noChangeAspect="1"/>
          </p:cNvPicPr>
          <p:nvPr/>
        </p:nvPicPr>
        <p:blipFill>
          <a:blip r:embed="rId4"/>
          <a:stretch>
            <a:fillRect/>
          </a:stretch>
        </p:blipFill>
        <p:spPr>
          <a:xfrm>
            <a:off x="5636109" y="2447772"/>
            <a:ext cx="3050691" cy="2238528"/>
          </a:xfrm>
          <a:prstGeom prst="rect">
            <a:avLst/>
          </a:prstGeom>
        </p:spPr>
      </p:pic>
    </p:spTree>
    <p:custDataLst>
      <p:tags r:id="rId1"/>
    </p:custDataLst>
    <p:extLst>
      <p:ext uri="{BB962C8B-B14F-4D97-AF65-F5344CB8AC3E}">
        <p14:creationId xmlns:p14="http://schemas.microsoft.com/office/powerpoint/2010/main" val="419638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3F2C6A-12E1-45E1-9ECA-498C7D897B59}"/>
              </a:ext>
            </a:extLst>
          </p:cNvPr>
          <p:cNvSpPr>
            <a:spLocks noGrp="1"/>
          </p:cNvSpPr>
          <p:nvPr>
            <p:ph type="body" sz="quarter" idx="11"/>
          </p:nvPr>
        </p:nvSpPr>
        <p:spPr>
          <a:xfrm>
            <a:off x="457200" y="975278"/>
            <a:ext cx="5111354" cy="3445524"/>
          </a:xfrm>
        </p:spPr>
        <p:txBody>
          <a:bodyPr vert="horz" lIns="91440" tIns="45720" rIns="91440" bIns="45720" rtlCol="0" anchor="t">
            <a:noAutofit/>
          </a:bodyPr>
          <a:lstStyle/>
          <a:p>
            <a:r>
              <a:rPr lang="en-US">
                <a:cs typeface="Arial"/>
              </a:rPr>
              <a:t>Connect the scored data to a Logistic Regression model node</a:t>
            </a:r>
          </a:p>
          <a:p>
            <a:r>
              <a:rPr lang="en-US">
                <a:ea typeface="+mn-lt"/>
                <a:cs typeface="+mn-lt"/>
              </a:rPr>
              <a:t>Set </a:t>
            </a:r>
            <a:r>
              <a:rPr lang="en-US" i="1">
                <a:ea typeface="+mn-lt"/>
                <a:cs typeface="+mn-lt"/>
              </a:rPr>
              <a:t>Status2</a:t>
            </a:r>
            <a:r>
              <a:rPr lang="en-US">
                <a:ea typeface="+mn-lt"/>
                <a:cs typeface="+mn-lt"/>
              </a:rPr>
              <a:t> as the Dependent Variable and </a:t>
            </a:r>
            <a:r>
              <a:rPr lang="en-US" i="1">
                <a:ea typeface="+mn-lt"/>
                <a:cs typeface="+mn-lt"/>
              </a:rPr>
              <a:t>Bad Debt</a:t>
            </a:r>
            <a:r>
              <a:rPr lang="en-US">
                <a:ea typeface="+mn-lt"/>
                <a:cs typeface="+mn-lt"/>
              </a:rPr>
              <a:t> as the Target category</a:t>
            </a:r>
            <a:endParaRPr lang="en-US"/>
          </a:p>
          <a:p>
            <a:r>
              <a:rPr lang="en-US">
                <a:ea typeface="+mn-lt"/>
                <a:cs typeface="+mn-lt"/>
              </a:rPr>
              <a:t>Choose </a:t>
            </a:r>
            <a:r>
              <a:rPr lang="en-US" b="1">
                <a:ea typeface="+mn-lt"/>
                <a:cs typeface="+mn-lt"/>
              </a:rPr>
              <a:t>Must include all selected variables</a:t>
            </a:r>
            <a:r>
              <a:rPr lang="en-US">
                <a:ea typeface="+mn-lt"/>
                <a:cs typeface="+mn-lt"/>
              </a:rPr>
              <a:t> as the variable selection method </a:t>
            </a:r>
            <a:endParaRPr lang="en-US">
              <a:ea typeface="+mn-lt"/>
            </a:endParaRPr>
          </a:p>
          <a:p>
            <a:r>
              <a:rPr lang="en-US">
                <a:ea typeface="+mn-lt"/>
                <a:cs typeface="+mn-lt"/>
              </a:rPr>
              <a:t>Choose the following independent variables:</a:t>
            </a:r>
            <a:endParaRPr lang="en-US"/>
          </a:p>
          <a:p>
            <a:pPr lvl="1"/>
            <a:r>
              <a:rPr lang="en-US">
                <a:latin typeface="Arial"/>
                <a:ea typeface="+mn-lt"/>
                <a:cs typeface="+mn-lt"/>
              </a:rPr>
              <a:t>Factor1</a:t>
            </a:r>
            <a:endParaRPr lang="en-US">
              <a:latin typeface="Arial"/>
              <a:ea typeface="+mn-lt"/>
            </a:endParaRPr>
          </a:p>
          <a:p>
            <a:pPr lvl="1"/>
            <a:r>
              <a:rPr lang="en-US">
                <a:latin typeface="Arial"/>
                <a:ea typeface="+mn-lt"/>
                <a:cs typeface="+mn-lt"/>
              </a:rPr>
              <a:t>Factor2</a:t>
            </a:r>
            <a:endParaRPr lang="en-US">
              <a:latin typeface="Arial"/>
              <a:ea typeface="+mn-lt"/>
            </a:endParaRPr>
          </a:p>
          <a:p>
            <a:pPr lvl="1"/>
            <a:r>
              <a:rPr lang="en-US">
                <a:latin typeface="Arial"/>
                <a:ea typeface="+mn-lt"/>
                <a:cs typeface="+mn-lt"/>
              </a:rPr>
              <a:t>Factor3</a:t>
            </a:r>
            <a:endParaRPr lang="en-US">
              <a:latin typeface="Arial"/>
            </a:endParaRPr>
          </a:p>
          <a:p>
            <a:r>
              <a:rPr lang="en-US">
                <a:ea typeface="+mn-lt"/>
                <a:cs typeface="+mn-lt"/>
              </a:rPr>
              <a:t>Run the model and once complete, view the Logistic Regression results</a:t>
            </a:r>
            <a:endParaRPr lang="en-US">
              <a:latin typeface="Arial" panose="020B0604020202020204" pitchFamily="34" charset="0"/>
            </a:endParaRPr>
          </a:p>
          <a:p>
            <a:endParaRPr lang="en-US"/>
          </a:p>
        </p:txBody>
      </p:sp>
      <p:sp>
        <p:nvSpPr>
          <p:cNvPr id="3" name="Title 2">
            <a:extLst>
              <a:ext uri="{FF2B5EF4-FFF2-40B4-BE49-F238E27FC236}">
                <a16:creationId xmlns:a16="http://schemas.microsoft.com/office/drawing/2014/main" id="{B4CE380F-462E-4501-B629-D8A48A4FA79F}"/>
              </a:ext>
            </a:extLst>
          </p:cNvPr>
          <p:cNvSpPr>
            <a:spLocks noGrp="1"/>
          </p:cNvSpPr>
          <p:nvPr>
            <p:ph type="title"/>
          </p:nvPr>
        </p:nvSpPr>
        <p:spPr>
          <a:xfrm>
            <a:off x="350044" y="457200"/>
            <a:ext cx="5518979" cy="298669"/>
          </a:xfrm>
        </p:spPr>
        <p:txBody>
          <a:bodyPr/>
          <a:lstStyle/>
          <a:p>
            <a:r>
              <a:rPr lang="en-US">
                <a:latin typeface="Arial"/>
                <a:cs typeface="Arial"/>
              </a:rPr>
              <a:t>Rebuild the Logistic Regression Using FA</a:t>
            </a:r>
            <a:endParaRPr lang="en-US"/>
          </a:p>
        </p:txBody>
      </p:sp>
      <p:sp>
        <p:nvSpPr>
          <p:cNvPr id="4" name="Slide Number Placeholder 3">
            <a:extLst>
              <a:ext uri="{FF2B5EF4-FFF2-40B4-BE49-F238E27FC236}">
                <a16:creationId xmlns:a16="http://schemas.microsoft.com/office/drawing/2014/main" id="{79D40E82-0685-4DEC-8B1C-2E41E0A14923}"/>
              </a:ext>
            </a:extLst>
          </p:cNvPr>
          <p:cNvSpPr>
            <a:spLocks noGrp="1"/>
          </p:cNvSpPr>
          <p:nvPr>
            <p:ph type="sldNum" sz="quarter" idx="10"/>
          </p:nvPr>
        </p:nvSpPr>
        <p:spPr/>
        <p:txBody>
          <a:bodyPr/>
          <a:lstStyle/>
          <a:p>
            <a:fld id="{C51B5984-C094-0A42-BFB6-9F57449A1222}" type="slidenum">
              <a:rPr lang="en-US" dirty="0" smtClean="0"/>
              <a:pPr/>
              <a:t>527</a:t>
            </a:fld>
            <a:endParaRPr lang="en-US"/>
          </a:p>
        </p:txBody>
      </p:sp>
      <p:pic>
        <p:nvPicPr>
          <p:cNvPr id="5" name="Picture 4">
            <a:extLst>
              <a:ext uri="{FF2B5EF4-FFF2-40B4-BE49-F238E27FC236}">
                <a16:creationId xmlns:a16="http://schemas.microsoft.com/office/drawing/2014/main" id="{B5EF7BB2-5CE5-4F7E-A36C-34A1FE710AAC}"/>
              </a:ext>
            </a:extLst>
          </p:cNvPr>
          <p:cNvPicPr>
            <a:picLocks noChangeAspect="1"/>
          </p:cNvPicPr>
          <p:nvPr/>
        </p:nvPicPr>
        <p:blipFill>
          <a:blip r:embed="rId3"/>
          <a:stretch>
            <a:fillRect/>
          </a:stretch>
        </p:blipFill>
        <p:spPr>
          <a:xfrm>
            <a:off x="6131052" y="499358"/>
            <a:ext cx="2401119" cy="1503614"/>
          </a:xfrm>
          <a:prstGeom prst="rect">
            <a:avLst/>
          </a:prstGeom>
        </p:spPr>
      </p:pic>
      <p:pic>
        <p:nvPicPr>
          <p:cNvPr id="8" name="Picture 7">
            <a:extLst>
              <a:ext uri="{FF2B5EF4-FFF2-40B4-BE49-F238E27FC236}">
                <a16:creationId xmlns:a16="http://schemas.microsoft.com/office/drawing/2014/main" id="{BAFBF052-ADBD-4587-A59B-117EB94F4D93}"/>
              </a:ext>
            </a:extLst>
          </p:cNvPr>
          <p:cNvPicPr>
            <a:picLocks noChangeAspect="1"/>
          </p:cNvPicPr>
          <p:nvPr/>
        </p:nvPicPr>
        <p:blipFill>
          <a:blip r:embed="rId4"/>
          <a:stretch>
            <a:fillRect/>
          </a:stretch>
        </p:blipFill>
        <p:spPr>
          <a:xfrm>
            <a:off x="6056254" y="2002972"/>
            <a:ext cx="2550717" cy="2664989"/>
          </a:xfrm>
          <a:prstGeom prst="rect">
            <a:avLst/>
          </a:prstGeom>
        </p:spPr>
      </p:pic>
    </p:spTree>
    <p:custDataLst>
      <p:tags r:id="rId1"/>
    </p:custDataLst>
    <p:extLst>
      <p:ext uri="{BB962C8B-B14F-4D97-AF65-F5344CB8AC3E}">
        <p14:creationId xmlns:p14="http://schemas.microsoft.com/office/powerpoint/2010/main" val="328568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8C776B-4CBD-441F-A2B3-EEBDC9A48996}"/>
              </a:ext>
            </a:extLst>
          </p:cNvPr>
          <p:cNvSpPr>
            <a:spLocks noGrp="1"/>
          </p:cNvSpPr>
          <p:nvPr>
            <p:ph type="body" sz="quarter" idx="11"/>
          </p:nvPr>
        </p:nvSpPr>
        <p:spPr>
          <a:xfrm>
            <a:off x="193657" y="1016131"/>
            <a:ext cx="4431394" cy="3445524"/>
          </a:xfrm>
        </p:spPr>
        <p:txBody>
          <a:bodyPr vert="horz" lIns="91440" tIns="45720" rIns="91440" bIns="45720" rtlCol="0" anchor="t">
            <a:noAutofit/>
          </a:bodyPr>
          <a:lstStyle/>
          <a:p>
            <a:pPr>
              <a:spcAft>
                <a:spcPts val="600"/>
              </a:spcAft>
            </a:pPr>
            <a:r>
              <a:rPr lang="en-US">
                <a:ea typeface="+mn-lt"/>
                <a:cs typeface="+mn-lt"/>
              </a:rPr>
              <a:t>The Results tab of the Logistic Regression output show an Entropy Explained value of 0.096</a:t>
            </a:r>
            <a:endParaRPr lang="en-US">
              <a:ea typeface="+mn-lt"/>
            </a:endParaRPr>
          </a:p>
          <a:p>
            <a:pPr>
              <a:spcAft>
                <a:spcPts val="600"/>
              </a:spcAft>
            </a:pPr>
            <a:r>
              <a:rPr lang="en-US">
                <a:ea typeface="+mn-lt"/>
                <a:cs typeface="+mn-lt"/>
              </a:rPr>
              <a:t>This is low in comparison to the initial Logistic Regression model</a:t>
            </a:r>
            <a:endParaRPr lang="en-US">
              <a:ea typeface="+mn-lt"/>
            </a:endParaRPr>
          </a:p>
          <a:p>
            <a:pPr lvl="1">
              <a:spcAft>
                <a:spcPts val="600"/>
              </a:spcAft>
            </a:pPr>
            <a:r>
              <a:rPr lang="en-US">
                <a:ea typeface="+mn-lt"/>
                <a:cs typeface="+mn-lt"/>
              </a:rPr>
              <a:t>Question: Why did Entropy Explained drop?</a:t>
            </a:r>
          </a:p>
          <a:p>
            <a:pPr>
              <a:spcAft>
                <a:spcPts val="600"/>
              </a:spcAft>
            </a:pPr>
            <a:r>
              <a:rPr lang="en-US">
                <a:ea typeface="+mn-lt"/>
                <a:cs typeface="+mn-lt"/>
              </a:rPr>
              <a:t>Select </a:t>
            </a:r>
            <a:r>
              <a:rPr lang="en-US" b="1">
                <a:ea typeface="+mn-lt"/>
                <a:cs typeface="+mn-lt"/>
              </a:rPr>
              <a:t>Currently Selected Sequence</a:t>
            </a:r>
            <a:r>
              <a:rPr lang="en-US">
                <a:ea typeface="+mn-lt"/>
                <a:cs typeface="+mn-lt"/>
              </a:rPr>
              <a:t> from the </a:t>
            </a:r>
            <a:r>
              <a:rPr lang="en-US" b="1">
                <a:ea typeface="+mn-lt"/>
                <a:cs typeface="+mn-lt"/>
              </a:rPr>
              <a:t>Output to view</a:t>
            </a:r>
            <a:r>
              <a:rPr lang="en-US">
                <a:ea typeface="+mn-lt"/>
                <a:cs typeface="+mn-lt"/>
              </a:rPr>
              <a:t> dropdown to view model results</a:t>
            </a:r>
            <a:endParaRPr lang="en-US">
              <a:ea typeface="+mn-lt"/>
            </a:endParaRPr>
          </a:p>
          <a:p>
            <a:pPr>
              <a:spcAft>
                <a:spcPts val="600"/>
              </a:spcAft>
            </a:pPr>
            <a:r>
              <a:rPr lang="en-US">
                <a:ea typeface="+mn-lt"/>
                <a:cs typeface="+mn-lt"/>
              </a:rPr>
              <a:t>The coefficients can be interpreted as normal and the variance inflation factors are now acceptable</a:t>
            </a:r>
          </a:p>
          <a:p>
            <a:pPr>
              <a:spcAft>
                <a:spcPts val="600"/>
              </a:spcAft>
            </a:pPr>
            <a:r>
              <a:rPr lang="en-US">
                <a:cs typeface="Arial"/>
              </a:rPr>
              <a:t>If deemed acceptable, the Logistic Regression model can be deployed using the available methods</a:t>
            </a:r>
            <a:endParaRPr lang="en-US">
              <a:ea typeface="+mn-lt"/>
              <a:cs typeface="Arial"/>
            </a:endParaRPr>
          </a:p>
          <a:p>
            <a:pPr>
              <a:spcAft>
                <a:spcPts val="600"/>
              </a:spcAft>
            </a:pPr>
            <a:endParaRPr lang="en-US"/>
          </a:p>
        </p:txBody>
      </p:sp>
      <p:sp>
        <p:nvSpPr>
          <p:cNvPr id="3" name="Title 2">
            <a:extLst>
              <a:ext uri="{FF2B5EF4-FFF2-40B4-BE49-F238E27FC236}">
                <a16:creationId xmlns:a16="http://schemas.microsoft.com/office/drawing/2014/main" id="{3A3BF735-DAF1-41EA-89D5-78477F13C88D}"/>
              </a:ext>
            </a:extLst>
          </p:cNvPr>
          <p:cNvSpPr>
            <a:spLocks noGrp="1"/>
          </p:cNvSpPr>
          <p:nvPr>
            <p:ph type="title"/>
          </p:nvPr>
        </p:nvSpPr>
        <p:spPr/>
        <p:txBody>
          <a:bodyPr/>
          <a:lstStyle/>
          <a:p>
            <a:r>
              <a:rPr lang="en-US">
                <a:latin typeface="Arial"/>
                <a:cs typeface="Arial"/>
              </a:rPr>
              <a:t>New Logistic Regression Results</a:t>
            </a:r>
            <a:endParaRPr lang="en-US"/>
          </a:p>
        </p:txBody>
      </p:sp>
      <p:sp>
        <p:nvSpPr>
          <p:cNvPr id="4" name="Slide Number Placeholder 3">
            <a:extLst>
              <a:ext uri="{FF2B5EF4-FFF2-40B4-BE49-F238E27FC236}">
                <a16:creationId xmlns:a16="http://schemas.microsoft.com/office/drawing/2014/main" id="{6E992010-6211-4A9F-B670-D969F21DCF58}"/>
              </a:ext>
            </a:extLst>
          </p:cNvPr>
          <p:cNvSpPr>
            <a:spLocks noGrp="1"/>
          </p:cNvSpPr>
          <p:nvPr>
            <p:ph type="sldNum" sz="quarter" idx="10"/>
          </p:nvPr>
        </p:nvSpPr>
        <p:spPr/>
        <p:txBody>
          <a:bodyPr/>
          <a:lstStyle/>
          <a:p>
            <a:fld id="{C51B5984-C094-0A42-BFB6-9F57449A1222}" type="slidenum">
              <a:rPr lang="en-US" dirty="0" smtClean="0"/>
              <a:pPr/>
              <a:t>528</a:t>
            </a:fld>
            <a:endParaRPr lang="en-US"/>
          </a:p>
        </p:txBody>
      </p:sp>
      <p:pic>
        <p:nvPicPr>
          <p:cNvPr id="11" name="Picture 10">
            <a:extLst>
              <a:ext uri="{FF2B5EF4-FFF2-40B4-BE49-F238E27FC236}">
                <a16:creationId xmlns:a16="http://schemas.microsoft.com/office/drawing/2014/main" id="{60ACFAB6-9A06-402E-AD3E-EF4BEB39595C}"/>
              </a:ext>
            </a:extLst>
          </p:cNvPr>
          <p:cNvPicPr>
            <a:picLocks noChangeAspect="1"/>
          </p:cNvPicPr>
          <p:nvPr/>
        </p:nvPicPr>
        <p:blipFill>
          <a:blip r:embed="rId4"/>
          <a:stretch>
            <a:fillRect/>
          </a:stretch>
        </p:blipFill>
        <p:spPr>
          <a:xfrm>
            <a:off x="4714694" y="940820"/>
            <a:ext cx="4235649" cy="3520835"/>
          </a:xfrm>
          <a:prstGeom prst="rect">
            <a:avLst/>
          </a:prstGeom>
        </p:spPr>
      </p:pic>
      <p:sp>
        <p:nvSpPr>
          <p:cNvPr id="8" name="Rectangle: Rounded Corners 7">
            <a:extLst>
              <a:ext uri="{FF2B5EF4-FFF2-40B4-BE49-F238E27FC236}">
                <a16:creationId xmlns:a16="http://schemas.microsoft.com/office/drawing/2014/main" id="{09E74493-FF18-4FC2-B24B-FFEB6BC7DDC7}"/>
              </a:ext>
            </a:extLst>
          </p:cNvPr>
          <p:cNvSpPr/>
          <p:nvPr/>
        </p:nvSpPr>
        <p:spPr>
          <a:xfrm>
            <a:off x="5391352" y="1375467"/>
            <a:ext cx="672898" cy="97733"/>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A1EE032-35FC-46B4-BD2B-230B54A401BC}"/>
              </a:ext>
            </a:extLst>
          </p:cNvPr>
          <p:cNvSpPr/>
          <p:nvPr/>
        </p:nvSpPr>
        <p:spPr>
          <a:xfrm>
            <a:off x="7240623" y="3472091"/>
            <a:ext cx="557178" cy="414109"/>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371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ED54C8-1E6C-4CD3-9E11-4CF2732EE513}"/>
              </a:ext>
            </a:extLst>
          </p:cNvPr>
          <p:cNvSpPr>
            <a:spLocks noGrp="1"/>
          </p:cNvSpPr>
          <p:nvPr>
            <p:ph type="body" sz="quarter" idx="11"/>
          </p:nvPr>
        </p:nvSpPr>
        <p:spPr>
          <a:xfrm>
            <a:off x="457200" y="975278"/>
            <a:ext cx="5486400" cy="3445524"/>
          </a:xfrm>
        </p:spPr>
        <p:txBody>
          <a:bodyPr vert="horz" lIns="91440" tIns="45720" rIns="91440" bIns="45720" rtlCol="0" anchor="t">
            <a:noAutofit/>
          </a:bodyPr>
          <a:lstStyle/>
          <a:p>
            <a:pPr marL="0" indent="0">
              <a:buNone/>
            </a:pPr>
            <a:r>
              <a:rPr lang="en-CA">
                <a:ea typeface="+mn-lt"/>
                <a:cs typeface="+mn-lt"/>
              </a:rPr>
              <a:t>This demonstration uses the dataset Credit.</a:t>
            </a:r>
            <a:endParaRPr lang="en-CA"/>
          </a:p>
          <a:p>
            <a:pPr marL="0" indent="0">
              <a:buNone/>
            </a:pPr>
            <a:r>
              <a:rPr lang="en-CA">
                <a:ea typeface="+mn-lt"/>
                <a:cs typeface="+mn-lt"/>
              </a:rPr>
              <a:t>This can be found by loading the Credit sample project from the Prepare Sample Data… dialog found in the Help menu.</a:t>
            </a:r>
            <a:endParaRPr lang="en-CA"/>
          </a:p>
          <a:p>
            <a:pPr marL="0" indent="0">
              <a:buNone/>
            </a:pPr>
            <a:r>
              <a:rPr lang="en-CA">
                <a:ea typeface="+mn-lt"/>
                <a:cs typeface="+mn-lt"/>
              </a:rPr>
              <a:t>All elements can be deleted, retaining only the Credit dataset and its partitions as illustrated.</a:t>
            </a:r>
          </a:p>
          <a:p>
            <a:pPr marL="0" indent="0">
              <a:buNone/>
            </a:pPr>
            <a:r>
              <a:rPr lang="en-CA">
                <a:ea typeface="+mn-lt"/>
                <a:cs typeface="+mn-lt"/>
              </a:rPr>
              <a:t>The purpose of the exercise is to develop a </a:t>
            </a:r>
            <a:r>
              <a:rPr lang="en-CA" b="1">
                <a:ea typeface="+mn-lt"/>
                <a:cs typeface="+mn-lt"/>
              </a:rPr>
              <a:t>Logistic Regression</a:t>
            </a:r>
            <a:r>
              <a:rPr lang="en-CA">
                <a:ea typeface="+mn-lt"/>
                <a:cs typeface="+mn-lt"/>
              </a:rPr>
              <a:t> model to predict the variable </a:t>
            </a:r>
            <a:r>
              <a:rPr lang="en-CA" b="1">
                <a:ea typeface="+mn-lt"/>
                <a:cs typeface="+mn-lt"/>
              </a:rPr>
              <a:t>Status2</a:t>
            </a:r>
            <a:r>
              <a:rPr lang="en-CA">
                <a:ea typeface="+mn-lt"/>
                <a:cs typeface="+mn-lt"/>
              </a:rPr>
              <a:t> and use </a:t>
            </a:r>
            <a:r>
              <a:rPr lang="en-CA" b="1">
                <a:ea typeface="+mn-lt"/>
                <a:cs typeface="+mn-lt"/>
              </a:rPr>
              <a:t>FA</a:t>
            </a:r>
            <a:r>
              <a:rPr lang="en-CA">
                <a:ea typeface="+mn-lt"/>
                <a:cs typeface="+mn-lt"/>
              </a:rPr>
              <a:t> as means to not only reduce the number of variables but also to understand relationships.</a:t>
            </a:r>
            <a:endParaRPr lang="en-CA"/>
          </a:p>
        </p:txBody>
      </p:sp>
      <p:sp>
        <p:nvSpPr>
          <p:cNvPr id="2" name="Title 1">
            <a:extLst>
              <a:ext uri="{FF2B5EF4-FFF2-40B4-BE49-F238E27FC236}">
                <a16:creationId xmlns:a16="http://schemas.microsoft.com/office/drawing/2014/main" id="{F9FCA2DA-5576-420E-A817-C5E90AD5CFAC}"/>
              </a:ext>
            </a:extLst>
          </p:cNvPr>
          <p:cNvSpPr>
            <a:spLocks noGrp="1"/>
          </p:cNvSpPr>
          <p:nvPr>
            <p:ph type="title"/>
          </p:nvPr>
        </p:nvSpPr>
        <p:spPr/>
        <p:txBody>
          <a:bodyPr/>
          <a:lstStyle/>
          <a:p>
            <a:r>
              <a:rPr lang="en-CA">
                <a:latin typeface="Arial"/>
                <a:cs typeface="Arial"/>
              </a:rPr>
              <a:t>Chapter 18: Exercises (1/2) </a:t>
            </a:r>
            <a:endParaRPr lang="en-CA"/>
          </a:p>
        </p:txBody>
      </p:sp>
      <p:sp>
        <p:nvSpPr>
          <p:cNvPr id="3" name="Slide Number Placeholder 2">
            <a:extLst>
              <a:ext uri="{FF2B5EF4-FFF2-40B4-BE49-F238E27FC236}">
                <a16:creationId xmlns:a16="http://schemas.microsoft.com/office/drawing/2014/main" id="{432137EF-39A1-4D40-B762-B71A2D99632E}"/>
              </a:ext>
            </a:extLst>
          </p:cNvPr>
          <p:cNvSpPr>
            <a:spLocks noGrp="1"/>
          </p:cNvSpPr>
          <p:nvPr>
            <p:ph type="sldNum" sz="quarter" idx="10"/>
          </p:nvPr>
        </p:nvSpPr>
        <p:spPr/>
        <p:txBody>
          <a:bodyPr/>
          <a:lstStyle/>
          <a:p>
            <a:fld id="{C51B5984-C094-0A42-BFB6-9F57449A1222}" type="slidenum">
              <a:rPr lang="en-US" dirty="0" smtClean="0"/>
              <a:pPr/>
              <a:t>529</a:t>
            </a:fld>
            <a:endParaRPr lang="en-US"/>
          </a:p>
        </p:txBody>
      </p:sp>
      <p:pic>
        <p:nvPicPr>
          <p:cNvPr id="5" name="Picture 5" descr="A picture containing clock&#10;&#10;Description generated with very high confidence">
            <a:extLst>
              <a:ext uri="{FF2B5EF4-FFF2-40B4-BE49-F238E27FC236}">
                <a16:creationId xmlns:a16="http://schemas.microsoft.com/office/drawing/2014/main" id="{91028DAB-C27F-436A-AE1F-FEEA99987190}"/>
              </a:ext>
            </a:extLst>
          </p:cNvPr>
          <p:cNvPicPr>
            <a:picLocks noChangeAspect="1"/>
          </p:cNvPicPr>
          <p:nvPr/>
        </p:nvPicPr>
        <p:blipFill>
          <a:blip r:embed="rId3"/>
          <a:stretch>
            <a:fillRect/>
          </a:stretch>
        </p:blipFill>
        <p:spPr>
          <a:xfrm>
            <a:off x="6140618" y="1459206"/>
            <a:ext cx="2743200" cy="1067047"/>
          </a:xfrm>
          <a:prstGeom prst="rect">
            <a:avLst/>
          </a:prstGeom>
        </p:spPr>
      </p:pic>
    </p:spTree>
    <p:custDataLst>
      <p:tags r:id="rId1"/>
    </p:custDataLst>
    <p:extLst>
      <p:ext uri="{BB962C8B-B14F-4D97-AF65-F5344CB8AC3E}">
        <p14:creationId xmlns:p14="http://schemas.microsoft.com/office/powerpoint/2010/main" val="419269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pic>
        <p:nvPicPr>
          <p:cNvPr id="2" name="Picture 1">
            <a:extLst>
              <a:ext uri="{FF2B5EF4-FFF2-40B4-BE49-F238E27FC236}">
                <a16:creationId xmlns:a16="http://schemas.microsoft.com/office/drawing/2014/main" id="{9BAB63A8-522B-466E-938F-99E5E0378703}"/>
              </a:ext>
            </a:extLst>
          </p:cNvPr>
          <p:cNvPicPr>
            <a:picLocks noChangeAspect="1"/>
          </p:cNvPicPr>
          <p:nvPr/>
        </p:nvPicPr>
        <p:blipFill rotWithShape="1">
          <a:blip r:embed="rId4"/>
          <a:srcRect r="1469"/>
          <a:stretch/>
        </p:blipFill>
        <p:spPr>
          <a:xfrm>
            <a:off x="6139928" y="656790"/>
            <a:ext cx="2725576" cy="2892104"/>
          </a:xfrm>
          <a:prstGeom prst="rect">
            <a:avLst/>
          </a:prstGeom>
          <a:ln>
            <a:solidFill>
              <a:schemeClr val="tx1">
                <a:lumMod val="50000"/>
                <a:lumOff val="50000"/>
              </a:schemeClr>
            </a:solidFill>
          </a:ln>
        </p:spPr>
      </p:pic>
      <p:sp>
        <p:nvSpPr>
          <p:cNvPr id="7" name="Text Placeholder 6">
            <a:extLst>
              <a:ext uri="{FF2B5EF4-FFF2-40B4-BE49-F238E27FC236}">
                <a16:creationId xmlns:a16="http://schemas.microsoft.com/office/drawing/2014/main" id="{2AFCAB81-2CAB-4D5E-9060-41F14261AC77}"/>
              </a:ext>
            </a:extLst>
          </p:cNvPr>
          <p:cNvSpPr>
            <a:spLocks noGrp="1"/>
          </p:cNvSpPr>
          <p:nvPr>
            <p:ph type="body" sz="quarter" idx="11"/>
          </p:nvPr>
        </p:nvSpPr>
        <p:spPr>
          <a:xfrm>
            <a:off x="457200" y="975278"/>
            <a:ext cx="3039507" cy="3445524"/>
          </a:xfrm>
        </p:spPr>
        <p:txBody>
          <a:bodyPr/>
          <a:lstStyle/>
          <a:p>
            <a:r>
              <a:rPr lang="en-CA"/>
              <a:t>Binning Variables – to group, highlight the contiguous ranges and click the group button</a:t>
            </a:r>
          </a:p>
          <a:p>
            <a:r>
              <a:rPr lang="en-US"/>
              <a:t>Bins 1 to 5 have been grouped into one bin</a:t>
            </a:r>
          </a:p>
          <a:p>
            <a:r>
              <a:rPr lang="en-US"/>
              <a:t>To create new ranges, highlight the range and click the Break button and enter the break point</a:t>
            </a:r>
          </a:p>
          <a:p>
            <a:endParaRPr lang="en-CA"/>
          </a:p>
        </p:txBody>
      </p:sp>
      <p:sp>
        <p:nvSpPr>
          <p:cNvPr id="3" name="Title 2">
            <a:extLst>
              <a:ext uri="{FF2B5EF4-FFF2-40B4-BE49-F238E27FC236}">
                <a16:creationId xmlns:a16="http://schemas.microsoft.com/office/drawing/2014/main" id="{8182AB0F-568E-493D-8CCA-BDB327AD9863}"/>
              </a:ext>
            </a:extLst>
          </p:cNvPr>
          <p:cNvSpPr>
            <a:spLocks noGrp="1"/>
          </p:cNvSpPr>
          <p:nvPr>
            <p:ph type="title"/>
          </p:nvPr>
        </p:nvSpPr>
        <p:spPr/>
        <p:txBody>
          <a:bodyPr/>
          <a:lstStyle/>
          <a:p>
            <a:r>
              <a:rPr lang="en-CA"/>
              <a:t>Data Profiling – Dataset Chart - Binning</a:t>
            </a:r>
          </a:p>
        </p:txBody>
      </p:sp>
      <p:pic>
        <p:nvPicPr>
          <p:cNvPr id="11" name="Picture 10">
            <a:extLst>
              <a:ext uri="{FF2B5EF4-FFF2-40B4-BE49-F238E27FC236}">
                <a16:creationId xmlns:a16="http://schemas.microsoft.com/office/drawing/2014/main" id="{1050A31A-7778-49B2-8281-980779921A32}"/>
              </a:ext>
            </a:extLst>
          </p:cNvPr>
          <p:cNvPicPr>
            <a:picLocks noChangeAspect="1"/>
          </p:cNvPicPr>
          <p:nvPr/>
        </p:nvPicPr>
        <p:blipFill rotWithShape="1">
          <a:blip r:embed="rId5"/>
          <a:srcRect l="1402" t="1535" r="1287" b="1206"/>
          <a:stretch/>
        </p:blipFill>
        <p:spPr>
          <a:xfrm>
            <a:off x="4038213" y="2060881"/>
            <a:ext cx="2686842" cy="2812826"/>
          </a:xfrm>
          <a:prstGeom prst="rect">
            <a:avLst/>
          </a:prstGeom>
          <a:ln>
            <a:solidFill>
              <a:schemeClr val="tx1">
                <a:lumMod val="50000"/>
                <a:lumOff val="50000"/>
              </a:schemeClr>
            </a:solidFill>
          </a:ln>
        </p:spPr>
      </p:pic>
      <p:sp>
        <p:nvSpPr>
          <p:cNvPr id="4" name="Rectangle: Rounded Corners 3">
            <a:extLst>
              <a:ext uri="{FF2B5EF4-FFF2-40B4-BE49-F238E27FC236}">
                <a16:creationId xmlns:a16="http://schemas.microsoft.com/office/drawing/2014/main" id="{DD675D6C-B3A6-4BB0-B336-0B673E15177E}"/>
              </a:ext>
            </a:extLst>
          </p:cNvPr>
          <p:cNvSpPr/>
          <p:nvPr/>
        </p:nvSpPr>
        <p:spPr>
          <a:xfrm>
            <a:off x="8295216" y="908050"/>
            <a:ext cx="571500" cy="211666"/>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9362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E698E3-AD01-431F-9462-F099EC29F7BF}"/>
              </a:ext>
            </a:extLst>
          </p:cNvPr>
          <p:cNvSpPr>
            <a:spLocks noGrp="1"/>
          </p:cNvSpPr>
          <p:nvPr>
            <p:ph type="body" sz="quarter" idx="11"/>
          </p:nvPr>
        </p:nvSpPr>
        <p:spPr/>
        <p:txBody>
          <a:bodyPr vert="horz" lIns="91440" tIns="45720" rIns="91440" bIns="45720" rtlCol="0" anchor="t">
            <a:noAutofit/>
          </a:bodyPr>
          <a:lstStyle/>
          <a:p>
            <a:pPr marL="342900" indent="-342900">
              <a:spcAft>
                <a:spcPts val="300"/>
              </a:spcAft>
              <a:buAutoNum type="arabicPeriod"/>
            </a:pPr>
            <a:r>
              <a:rPr lang="en-US">
                <a:ea typeface="+mn-lt"/>
                <a:cs typeface="+mn-lt"/>
              </a:rPr>
              <a:t>Use the Correlations tab to assess relationships between continuous variables</a:t>
            </a:r>
            <a:endParaRPr lang="en-US"/>
          </a:p>
          <a:p>
            <a:pPr marL="342900" indent="-342900">
              <a:spcAft>
                <a:spcPts val="300"/>
              </a:spcAft>
              <a:buAutoNum type="arabicPeriod"/>
            </a:pPr>
            <a:r>
              <a:rPr lang="en-US">
                <a:ea typeface="+mn-lt"/>
                <a:cs typeface="+mn-lt"/>
              </a:rPr>
              <a:t>Assess an initial set of candidate predictors for use in a model to predict Status2. </a:t>
            </a:r>
            <a:r>
              <a:rPr lang="en-US" b="1">
                <a:ea typeface="+mn-lt"/>
                <a:cs typeface="+mn-lt"/>
              </a:rPr>
              <a:t>Decision Trees</a:t>
            </a:r>
            <a:r>
              <a:rPr lang="en-US">
                <a:ea typeface="+mn-lt"/>
                <a:cs typeface="+mn-lt"/>
              </a:rPr>
              <a:t> can be used to do this. Once identified save the candidate variables as a </a:t>
            </a:r>
            <a:r>
              <a:rPr lang="en-US" b="1">
                <a:ea typeface="+mn-lt"/>
                <a:cs typeface="+mn-lt"/>
              </a:rPr>
              <a:t>Variable List</a:t>
            </a:r>
          </a:p>
          <a:p>
            <a:pPr marL="342900" indent="-342900">
              <a:spcAft>
                <a:spcPts val="300"/>
              </a:spcAft>
              <a:buAutoNum type="arabicPeriod"/>
            </a:pPr>
            <a:r>
              <a:rPr lang="en-US">
                <a:ea typeface="+mn-lt"/>
                <a:cs typeface="+mn-lt"/>
              </a:rPr>
              <a:t>Develop a Logistic Regression with </a:t>
            </a:r>
            <a:r>
              <a:rPr lang="en-US" i="1">
                <a:ea typeface="+mn-lt"/>
                <a:cs typeface="+mn-lt"/>
              </a:rPr>
              <a:t>Status2</a:t>
            </a:r>
            <a:r>
              <a:rPr lang="en-US">
                <a:ea typeface="+mn-lt"/>
                <a:cs typeface="+mn-lt"/>
              </a:rPr>
              <a:t> as the DV. Include any variable deemed to be relevant</a:t>
            </a:r>
          </a:p>
          <a:p>
            <a:pPr marL="342900" indent="-342900">
              <a:spcAft>
                <a:spcPts val="300"/>
              </a:spcAft>
              <a:buAutoNum type="arabicPeriod"/>
            </a:pPr>
            <a:r>
              <a:rPr lang="en-US">
                <a:ea typeface="+mn-lt"/>
                <a:cs typeface="+mn-lt"/>
              </a:rPr>
              <a:t>Assess the model results. What is the entropy value? Are there any signs of multicollinearity?</a:t>
            </a:r>
          </a:p>
          <a:p>
            <a:pPr marL="342900" indent="-342900">
              <a:spcAft>
                <a:spcPts val="300"/>
              </a:spcAft>
              <a:buAutoNum type="arabicPeriod"/>
            </a:pPr>
            <a:r>
              <a:rPr lang="en-US">
                <a:ea typeface="+mn-lt"/>
                <a:cs typeface="+mn-lt"/>
              </a:rPr>
              <a:t>If so, re-run the model and replace the initial candidate variable list with a smaller subset. Use a </a:t>
            </a:r>
            <a:r>
              <a:rPr lang="en-US" b="1">
                <a:ea typeface="+mn-lt"/>
                <a:cs typeface="+mn-lt"/>
              </a:rPr>
              <a:t>FA</a:t>
            </a:r>
            <a:r>
              <a:rPr lang="en-US">
                <a:ea typeface="+mn-lt"/>
                <a:cs typeface="+mn-lt"/>
              </a:rPr>
              <a:t> node from the Model palette</a:t>
            </a:r>
            <a:endParaRPr lang="en-US">
              <a:ea typeface="+mn-lt"/>
            </a:endParaRPr>
          </a:p>
          <a:p>
            <a:pPr marL="342900" indent="-342900">
              <a:spcAft>
                <a:spcPts val="300"/>
              </a:spcAft>
              <a:buAutoNum type="arabicPeriod"/>
            </a:pPr>
            <a:r>
              <a:rPr lang="en-US">
                <a:ea typeface="+mn-lt"/>
                <a:cs typeface="+mn-lt"/>
              </a:rPr>
              <a:t>How many factors are extracted? How much variability do they explain? Can they be interpreted?</a:t>
            </a:r>
            <a:endParaRPr lang="en-US"/>
          </a:p>
          <a:p>
            <a:pPr marL="342900" indent="-342900">
              <a:spcAft>
                <a:spcPts val="300"/>
              </a:spcAft>
              <a:buAutoNum type="arabicPeriod"/>
            </a:pPr>
            <a:r>
              <a:rPr lang="en-US">
                <a:ea typeface="+mn-lt"/>
                <a:cs typeface="+mn-lt"/>
              </a:rPr>
              <a:t>Create the resulting factors as new variables and score the dataset Credit</a:t>
            </a:r>
            <a:endParaRPr lang="en-US">
              <a:ea typeface="+mn-lt"/>
            </a:endParaRPr>
          </a:p>
          <a:p>
            <a:pPr marL="342900" indent="-342900">
              <a:spcAft>
                <a:spcPts val="300"/>
              </a:spcAft>
              <a:buAutoNum type="arabicPeriod"/>
            </a:pPr>
            <a:r>
              <a:rPr lang="en-US">
                <a:ea typeface="+mn-lt"/>
                <a:cs typeface="+mn-lt"/>
              </a:rPr>
              <a:t>Re-run the Logistic Regression model using only the factors. Assess the model </a:t>
            </a:r>
            <a:endParaRPr lang="en-US">
              <a:ea typeface="+mn-lt"/>
            </a:endParaRPr>
          </a:p>
          <a:p>
            <a:pPr marL="342900" indent="-342900">
              <a:spcAft>
                <a:spcPts val="300"/>
              </a:spcAft>
              <a:buAutoNum type="arabicPeriod"/>
            </a:pPr>
            <a:r>
              <a:rPr lang="en-US">
                <a:ea typeface="+mn-lt"/>
                <a:cs typeface="+mn-lt"/>
              </a:rPr>
              <a:t>Use the Model Analyzer to further assess and compare the models.</a:t>
            </a:r>
            <a:endParaRPr lang="en-US"/>
          </a:p>
        </p:txBody>
      </p:sp>
      <p:sp>
        <p:nvSpPr>
          <p:cNvPr id="3" name="Title 2">
            <a:extLst>
              <a:ext uri="{FF2B5EF4-FFF2-40B4-BE49-F238E27FC236}">
                <a16:creationId xmlns:a16="http://schemas.microsoft.com/office/drawing/2014/main" id="{E913E383-7EAA-42A3-BC47-058B8E35A677}"/>
              </a:ext>
            </a:extLst>
          </p:cNvPr>
          <p:cNvSpPr>
            <a:spLocks noGrp="1"/>
          </p:cNvSpPr>
          <p:nvPr>
            <p:ph type="title"/>
          </p:nvPr>
        </p:nvSpPr>
        <p:spPr/>
        <p:txBody>
          <a:bodyPr/>
          <a:lstStyle/>
          <a:p>
            <a:r>
              <a:rPr lang="en-CA">
                <a:latin typeface="Arial"/>
                <a:cs typeface="Arial"/>
              </a:rPr>
              <a:t>Chapter 18: Exercises (2/2) </a:t>
            </a:r>
            <a:endParaRPr lang="en-US">
              <a:latin typeface="Arial"/>
              <a:cs typeface="Arial"/>
            </a:endParaRPr>
          </a:p>
        </p:txBody>
      </p:sp>
      <p:sp>
        <p:nvSpPr>
          <p:cNvPr id="4" name="Slide Number Placeholder 3">
            <a:extLst>
              <a:ext uri="{FF2B5EF4-FFF2-40B4-BE49-F238E27FC236}">
                <a16:creationId xmlns:a16="http://schemas.microsoft.com/office/drawing/2014/main" id="{87BC34C4-E852-4BAE-92B4-1B7DDA890AB4}"/>
              </a:ext>
            </a:extLst>
          </p:cNvPr>
          <p:cNvSpPr>
            <a:spLocks noGrp="1"/>
          </p:cNvSpPr>
          <p:nvPr>
            <p:ph type="sldNum" sz="quarter" idx="10"/>
          </p:nvPr>
        </p:nvSpPr>
        <p:spPr/>
        <p:txBody>
          <a:bodyPr/>
          <a:lstStyle/>
          <a:p>
            <a:fld id="{C51B5984-C094-0A42-BFB6-9F57449A1222}" type="slidenum">
              <a:rPr lang="en-US" dirty="0" smtClean="0"/>
              <a:pPr/>
              <a:t>530</a:t>
            </a:fld>
            <a:endParaRPr lang="en-US"/>
          </a:p>
        </p:txBody>
      </p:sp>
    </p:spTree>
    <p:custDataLst>
      <p:tags r:id="rId1"/>
    </p:custDataLst>
    <p:extLst>
      <p:ext uri="{BB962C8B-B14F-4D97-AF65-F5344CB8AC3E}">
        <p14:creationId xmlns:p14="http://schemas.microsoft.com/office/powerpoint/2010/main" val="90412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269FC8E-3C92-8249-8F33-39537B8B4B04}"/>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510198DE-D699-8744-AE16-78BCB754C806}"/>
              </a:ext>
            </a:extLst>
          </p:cNvPr>
          <p:cNvSpPr>
            <a:spLocks noGrp="1"/>
          </p:cNvSpPr>
          <p:nvPr>
            <p:ph type="title"/>
          </p:nvPr>
        </p:nvSpPr>
        <p:spPr/>
        <p:txBody>
          <a:bodyPr/>
          <a:lstStyle/>
          <a:p>
            <a:r>
              <a:rPr lang="en-US"/>
              <a:t>Title + Body</a:t>
            </a:r>
          </a:p>
        </p:txBody>
      </p:sp>
      <p:sp>
        <p:nvSpPr>
          <p:cNvPr id="3" name="Slide Number Placeholder 2">
            <a:extLst>
              <a:ext uri="{FF2B5EF4-FFF2-40B4-BE49-F238E27FC236}">
                <a16:creationId xmlns:a16="http://schemas.microsoft.com/office/drawing/2014/main" id="{0867C8F3-1F10-394C-AE57-E878807E1C88}"/>
              </a:ext>
            </a:extLst>
          </p:cNvPr>
          <p:cNvSpPr>
            <a:spLocks noGrp="1"/>
          </p:cNvSpPr>
          <p:nvPr>
            <p:ph type="sldNum" sz="quarter" idx="10"/>
          </p:nvPr>
        </p:nvSpPr>
        <p:spPr/>
        <p:txBody>
          <a:bodyPr/>
          <a:lstStyle/>
          <a:p>
            <a:fld id="{C51B5984-C094-0A42-BFB6-9F57449A1222}" type="slidenum">
              <a:rPr lang="en-US" dirty="0" smtClean="0"/>
              <a:pPr/>
              <a:t>531</a:t>
            </a:fld>
            <a:endParaRPr lang="en-US"/>
          </a:p>
        </p:txBody>
      </p:sp>
    </p:spTree>
    <p:extLst>
      <p:ext uri="{BB962C8B-B14F-4D97-AF65-F5344CB8AC3E}">
        <p14:creationId xmlns:p14="http://schemas.microsoft.com/office/powerpoint/2010/main" val="208835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5414663-6634-F146-8DD2-3F59F53681E1}"/>
              </a:ext>
            </a:extLst>
          </p:cNvPr>
          <p:cNvSpPr>
            <a:spLocks noGrp="1"/>
          </p:cNvSpPr>
          <p:nvPr>
            <p:ph type="title"/>
          </p:nvPr>
        </p:nvSpPr>
        <p:spPr/>
        <p:txBody>
          <a:bodyPr/>
          <a:lstStyle/>
          <a:p>
            <a:r>
              <a:rPr lang="en-US"/>
              <a:t>Title + Subtitle + Body</a:t>
            </a:r>
          </a:p>
        </p:txBody>
      </p:sp>
      <p:sp>
        <p:nvSpPr>
          <p:cNvPr id="4" name="Slide Number Placeholder 3">
            <a:extLst>
              <a:ext uri="{FF2B5EF4-FFF2-40B4-BE49-F238E27FC236}">
                <a16:creationId xmlns:a16="http://schemas.microsoft.com/office/drawing/2014/main" id="{487E3B27-7A9F-5845-966C-BC803C184C7D}"/>
              </a:ext>
            </a:extLst>
          </p:cNvPr>
          <p:cNvSpPr>
            <a:spLocks noGrp="1"/>
          </p:cNvSpPr>
          <p:nvPr>
            <p:ph type="sldNum" sz="quarter" idx="10"/>
          </p:nvPr>
        </p:nvSpPr>
        <p:spPr/>
        <p:txBody>
          <a:bodyPr/>
          <a:lstStyle/>
          <a:p>
            <a:fld id="{C51B5984-C094-0A42-BFB6-9F57449A1222}" type="slidenum">
              <a:rPr lang="en-US" dirty="0" smtClean="0"/>
              <a:pPr/>
              <a:t>532</a:t>
            </a:fld>
            <a:endParaRPr lang="en-US"/>
          </a:p>
        </p:txBody>
      </p:sp>
      <p:sp>
        <p:nvSpPr>
          <p:cNvPr id="5" name="Content Placeholder 4">
            <a:extLst>
              <a:ext uri="{FF2B5EF4-FFF2-40B4-BE49-F238E27FC236}">
                <a16:creationId xmlns:a16="http://schemas.microsoft.com/office/drawing/2014/main" id="{42BB60BD-A452-EC4F-A2E1-260C74EAF66F}"/>
              </a:ext>
            </a:extLst>
          </p:cNvPr>
          <p:cNvSpPr>
            <a:spLocks noGrp="1"/>
          </p:cNvSpPr>
          <p:nvPr>
            <p:ph idx="12"/>
          </p:nvPr>
        </p:nvSpPr>
        <p:spPr/>
        <p:txBody>
          <a:bodyPr/>
          <a:lstStyle/>
          <a:p>
            <a:r>
              <a:rPr lang="en-US"/>
              <a:t>Click to edit Master text</a:t>
            </a:r>
          </a:p>
        </p:txBody>
      </p:sp>
      <p:sp>
        <p:nvSpPr>
          <p:cNvPr id="7" name="Text Placeholder 6">
            <a:extLst>
              <a:ext uri="{FF2B5EF4-FFF2-40B4-BE49-F238E27FC236}">
                <a16:creationId xmlns:a16="http://schemas.microsoft.com/office/drawing/2014/main" id="{36BFA722-74CC-1342-94D3-04F230F9D4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7584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6EF7EF73-3A7A-41A6-B21D-BA2CE3C6A576}"/>
              </a:ext>
            </a:extLst>
          </p:cNvPr>
          <p:cNvSpPr>
            <a:spLocks noGrp="1"/>
          </p:cNvSpPr>
          <p:nvPr>
            <p:ph type="title"/>
          </p:nvPr>
        </p:nvSpPr>
        <p:spPr/>
        <p:txBody>
          <a:bodyPr/>
          <a:lstStyle/>
          <a:p>
            <a:r>
              <a:rPr lang="en-US"/>
              <a:t>Title, 20pt, Bold, Deep Blue</a:t>
            </a:r>
            <a:endParaRPr lang="en-CA"/>
          </a:p>
        </p:txBody>
      </p:sp>
      <p:sp>
        <p:nvSpPr>
          <p:cNvPr id="3" name="Slide Number Placeholder 2">
            <a:extLst>
              <a:ext uri="{FF2B5EF4-FFF2-40B4-BE49-F238E27FC236}">
                <a16:creationId xmlns:a16="http://schemas.microsoft.com/office/drawing/2014/main" id="{039C126D-96F2-44CD-8A3D-FFF91A405DC2}"/>
              </a:ext>
            </a:extLst>
          </p:cNvPr>
          <p:cNvSpPr>
            <a:spLocks noGrp="1"/>
          </p:cNvSpPr>
          <p:nvPr>
            <p:ph type="sldNum" sz="quarter" idx="10"/>
          </p:nvPr>
        </p:nvSpPr>
        <p:spPr/>
        <p:txBody>
          <a:bodyPr/>
          <a:lstStyle/>
          <a:p>
            <a:fld id="{C51B5984-C094-0A42-BFB6-9F57449A1222}" type="slidenum">
              <a:rPr lang="en-US" dirty="0" smtClean="0"/>
              <a:pPr/>
              <a:t>533</a:t>
            </a:fld>
            <a:endParaRPr lang="en-US"/>
          </a:p>
        </p:txBody>
      </p:sp>
      <p:sp>
        <p:nvSpPr>
          <p:cNvPr id="19" name="Content Placeholder 18">
            <a:extLst>
              <a:ext uri="{FF2B5EF4-FFF2-40B4-BE49-F238E27FC236}">
                <a16:creationId xmlns:a16="http://schemas.microsoft.com/office/drawing/2014/main" id="{095299D3-E27F-43C2-BD7A-6EC51E8EB985}"/>
              </a:ext>
            </a:extLst>
          </p:cNvPr>
          <p:cNvSpPr>
            <a:spLocks noGrp="1"/>
          </p:cNvSpPr>
          <p:nvPr>
            <p:ph type="body" sz="quarter" idx="11"/>
          </p:nvPr>
        </p:nvSpPr>
        <p:spPr/>
        <p:txBody>
          <a:bodyPr/>
          <a:lstStyle/>
          <a:p>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B5A6CCD5-EF9D-DA4C-BAD6-E549D9713F5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0589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859D74A-2A70-374D-B402-80085A42BC96}"/>
              </a:ext>
            </a:extLst>
          </p:cNvPr>
          <p:cNvSpPr>
            <a:spLocks noGrp="1"/>
          </p:cNvSpPr>
          <p:nvPr>
            <p:ph type="pic" sz="quarter" idx="13"/>
          </p:nvPr>
        </p:nvSpPr>
        <p:spPr/>
      </p:sp>
      <p:sp>
        <p:nvSpPr>
          <p:cNvPr id="18" name="Title 17">
            <a:extLst>
              <a:ext uri="{FF2B5EF4-FFF2-40B4-BE49-F238E27FC236}">
                <a16:creationId xmlns:a16="http://schemas.microsoft.com/office/drawing/2014/main" id="{6EF7EF73-3A7A-41A6-B21D-BA2CE3C6A576}"/>
              </a:ext>
            </a:extLst>
          </p:cNvPr>
          <p:cNvSpPr>
            <a:spLocks noGrp="1"/>
          </p:cNvSpPr>
          <p:nvPr>
            <p:ph type="title"/>
          </p:nvPr>
        </p:nvSpPr>
        <p:spPr/>
        <p:txBody>
          <a:bodyPr/>
          <a:lstStyle/>
          <a:p>
            <a:r>
              <a:rPr lang="en-US"/>
              <a:t>Partner Slide Template</a:t>
            </a:r>
            <a:endParaRPr lang="en-CA"/>
          </a:p>
        </p:txBody>
      </p:sp>
      <p:sp>
        <p:nvSpPr>
          <p:cNvPr id="17" name="Slide Number Placeholder 2">
            <a:extLst>
              <a:ext uri="{FF2B5EF4-FFF2-40B4-BE49-F238E27FC236}">
                <a16:creationId xmlns:a16="http://schemas.microsoft.com/office/drawing/2014/main" id="{8A07EF39-0D46-7F44-A5BB-BC30B1B79CD7}"/>
              </a:ext>
            </a:extLst>
          </p:cNvPr>
          <p:cNvSpPr>
            <a:spLocks noGrp="1"/>
          </p:cNvSpPr>
          <p:nvPr>
            <p:ph type="sldNum" sz="quarter" idx="10"/>
          </p:nvPr>
        </p:nvSpPr>
        <p:spPr/>
        <p:txBody>
          <a:bodyPr/>
          <a:lstStyle/>
          <a:p>
            <a:fld id="{C51B5984-C094-0A42-BFB6-9F57449A1222}" type="slidenum">
              <a:rPr lang="en-US" dirty="0" smtClean="0"/>
              <a:pPr/>
              <a:t>534</a:t>
            </a:fld>
            <a:endParaRPr lang="en-US"/>
          </a:p>
        </p:txBody>
      </p:sp>
      <p:sp>
        <p:nvSpPr>
          <p:cNvPr id="19" name="Content Placeholder 18">
            <a:extLst>
              <a:ext uri="{FF2B5EF4-FFF2-40B4-BE49-F238E27FC236}">
                <a16:creationId xmlns:a16="http://schemas.microsoft.com/office/drawing/2014/main" id="{095299D3-E27F-43C2-BD7A-6EC51E8EB985}"/>
              </a:ext>
            </a:extLst>
          </p:cNvPr>
          <p:cNvSpPr>
            <a:spLocks noGrp="1"/>
          </p:cNvSpPr>
          <p:nvPr>
            <p:ph idx="14"/>
          </p:nvPr>
        </p:nvSpPr>
        <p:spPr/>
        <p:txBody>
          <a:bodyPr/>
          <a:lstStyle/>
          <a:p>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0D479441-495C-44F9-BC90-1C078FE06F47}"/>
              </a:ext>
            </a:extLst>
          </p:cNvPr>
          <p:cNvSpPr>
            <a:spLocks noGrp="1"/>
          </p:cNvSpPr>
          <p:nvPr>
            <p:ph sz="quarter" idx="15"/>
          </p:nvPr>
        </p:nvSpPr>
        <p:spPr/>
        <p:txBody>
          <a:bodyPr/>
          <a:lstStyle/>
          <a:p>
            <a:endParaRPr lang="en-CA"/>
          </a:p>
        </p:txBody>
      </p:sp>
    </p:spTree>
    <p:extLst>
      <p:ext uri="{BB962C8B-B14F-4D97-AF65-F5344CB8AC3E}">
        <p14:creationId xmlns:p14="http://schemas.microsoft.com/office/powerpoint/2010/main" val="426763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B3013E-9BF0-4BCC-9BC2-451A81EB3039}"/>
              </a:ext>
            </a:extLst>
          </p:cNvPr>
          <p:cNvSpPr>
            <a:spLocks noGrp="1"/>
          </p:cNvSpPr>
          <p:nvPr>
            <p:ph type="title"/>
          </p:nvPr>
        </p:nvSpPr>
        <p:spPr/>
        <p:txBody>
          <a:bodyPr/>
          <a:lstStyle/>
          <a:p>
            <a:r>
              <a:rPr lang="en-US"/>
              <a:t>Title, 20pt, Bold, Deep Blue</a:t>
            </a:r>
            <a:endParaRPr lang="en-CA"/>
          </a:p>
        </p:txBody>
      </p:sp>
      <p:sp>
        <p:nvSpPr>
          <p:cNvPr id="10" name="Slide Number Placeholder 2">
            <a:extLst>
              <a:ext uri="{FF2B5EF4-FFF2-40B4-BE49-F238E27FC236}">
                <a16:creationId xmlns:a16="http://schemas.microsoft.com/office/drawing/2014/main" id="{B04AEAAB-BA6D-3343-8CE0-8F4A5C5B1304}"/>
              </a:ext>
            </a:extLst>
          </p:cNvPr>
          <p:cNvSpPr>
            <a:spLocks noGrp="1"/>
          </p:cNvSpPr>
          <p:nvPr>
            <p:ph type="sldNum" sz="quarter" idx="10"/>
          </p:nvPr>
        </p:nvSpPr>
        <p:spPr/>
        <p:txBody>
          <a:bodyPr/>
          <a:lstStyle/>
          <a:p>
            <a:fld id="{C51B5984-C094-0A42-BFB6-9F57449A1222}" type="slidenum">
              <a:rPr lang="en-US" dirty="0" smtClean="0"/>
              <a:pPr/>
              <a:t>535</a:t>
            </a:fld>
            <a:endParaRPr lang="en-US"/>
          </a:p>
        </p:txBody>
      </p:sp>
      <p:sp>
        <p:nvSpPr>
          <p:cNvPr id="7" name="Content Placeholder 6">
            <a:extLst>
              <a:ext uri="{FF2B5EF4-FFF2-40B4-BE49-F238E27FC236}">
                <a16:creationId xmlns:a16="http://schemas.microsoft.com/office/drawing/2014/main" id="{2BF380FA-0C52-4744-B37F-DA5C639EE84E}"/>
              </a:ext>
            </a:extLst>
          </p:cNvPr>
          <p:cNvSpPr>
            <a:spLocks noGrp="1"/>
          </p:cNvSpPr>
          <p:nvPr>
            <p:ph idx="14"/>
          </p:nvPr>
        </p:nvSpPr>
        <p:spPr/>
        <p:txBody>
          <a:bodyPr/>
          <a:lstStyle/>
          <a:p>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89639F35-6E3B-4CE9-AB2A-71D1515993E1}"/>
              </a:ext>
            </a:extLst>
          </p:cNvPr>
          <p:cNvSpPr>
            <a:spLocks noGrp="1"/>
          </p:cNvSpPr>
          <p:nvPr>
            <p:ph idx="15"/>
          </p:nvPr>
        </p:nvSpPr>
        <p:spPr/>
        <p:txBody>
          <a:bodyPr/>
          <a:lstStyle/>
          <a:p>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145AC15-7059-4956-8239-39081779F65E}"/>
              </a:ext>
            </a:extLst>
          </p:cNvPr>
          <p:cNvSpPr>
            <a:spLocks noGrp="1"/>
          </p:cNvSpPr>
          <p:nvPr>
            <p:ph sz="quarter" idx="13"/>
          </p:nvPr>
        </p:nvSpPr>
        <p:spPr/>
        <p:txBody>
          <a:bodyPr/>
          <a:lstStyle/>
          <a:p>
            <a:endParaRPr lang="en-CA"/>
          </a:p>
        </p:txBody>
      </p:sp>
    </p:spTree>
    <p:extLst>
      <p:ext uri="{BB962C8B-B14F-4D97-AF65-F5344CB8AC3E}">
        <p14:creationId xmlns:p14="http://schemas.microsoft.com/office/powerpoint/2010/main" val="228075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C10362D-F58D-8444-B57A-582FB9EEC7C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C0E7195-4EBD-024E-95C3-9C905E00863D}"/>
              </a:ext>
            </a:extLst>
          </p:cNvPr>
          <p:cNvSpPr>
            <a:spLocks noGrp="1"/>
          </p:cNvSpPr>
          <p:nvPr>
            <p:ph type="sldNum" sz="quarter" idx="10"/>
          </p:nvPr>
        </p:nvSpPr>
        <p:spPr/>
        <p:txBody>
          <a:bodyPr/>
          <a:lstStyle/>
          <a:p>
            <a:fld id="{C51B5984-C094-0A42-BFB6-9F57449A1222}" type="slidenum">
              <a:rPr lang="en-US" dirty="0" smtClean="0"/>
              <a:pPr/>
              <a:t>536</a:t>
            </a:fld>
            <a:endParaRPr lang="en-US"/>
          </a:p>
        </p:txBody>
      </p:sp>
      <p:sp>
        <p:nvSpPr>
          <p:cNvPr id="10" name="Text Placeholder 9">
            <a:extLst>
              <a:ext uri="{FF2B5EF4-FFF2-40B4-BE49-F238E27FC236}">
                <a16:creationId xmlns:a16="http://schemas.microsoft.com/office/drawing/2014/main" id="{6903E87A-341A-734F-BAD1-1E1A1AFECC5A}"/>
              </a:ext>
            </a:extLst>
          </p:cNvPr>
          <p:cNvSpPr>
            <a:spLocks noGrp="1"/>
          </p:cNvSpPr>
          <p:nvPr>
            <p:ph type="body" sz="quarter" idx="14"/>
          </p:nvPr>
        </p:nvSpPr>
        <p:spPr/>
        <p:txBody>
          <a:bodyPr/>
          <a:lstStyle/>
          <a:p>
            <a:endParaRPr lang="en-US"/>
          </a:p>
        </p:txBody>
      </p:sp>
      <p:sp>
        <p:nvSpPr>
          <p:cNvPr id="11" name="Text Placeholder 10">
            <a:extLst>
              <a:ext uri="{FF2B5EF4-FFF2-40B4-BE49-F238E27FC236}">
                <a16:creationId xmlns:a16="http://schemas.microsoft.com/office/drawing/2014/main" id="{FAB9FE6D-A93F-214C-B056-9B98496709D0}"/>
              </a:ext>
            </a:extLst>
          </p:cNvPr>
          <p:cNvSpPr>
            <a:spLocks noGrp="1"/>
          </p:cNvSpPr>
          <p:nvPr>
            <p:ph type="body" sz="quarter" idx="15"/>
          </p:nvPr>
        </p:nvSpPr>
        <p:spPr/>
        <p:txBody>
          <a:bodyPr/>
          <a:lstStyle/>
          <a:p>
            <a:endParaRPr lang="en-US"/>
          </a:p>
        </p:txBody>
      </p:sp>
      <p:sp>
        <p:nvSpPr>
          <p:cNvPr id="9" name="Text Placeholder 8">
            <a:extLst>
              <a:ext uri="{FF2B5EF4-FFF2-40B4-BE49-F238E27FC236}">
                <a16:creationId xmlns:a16="http://schemas.microsoft.com/office/drawing/2014/main" id="{22798CF7-B5A7-8D48-990A-C4854588DE7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4313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F1F1-0858-F64F-BB76-869B066543A4}"/>
              </a:ext>
            </a:extLst>
          </p:cNvPr>
          <p:cNvSpPr>
            <a:spLocks noGrp="1"/>
          </p:cNvSpPr>
          <p:nvPr>
            <p:ph type="title"/>
          </p:nvPr>
        </p:nvSpPr>
        <p:spPr/>
        <p:txBody>
          <a:bodyPr/>
          <a:lstStyle/>
          <a:p>
            <a:r>
              <a:rPr lang="en-US"/>
              <a:t>3 Column with Subtitle</a:t>
            </a:r>
          </a:p>
        </p:txBody>
      </p:sp>
      <p:sp>
        <p:nvSpPr>
          <p:cNvPr id="6" name="Slide Number Placeholder 5">
            <a:extLst>
              <a:ext uri="{FF2B5EF4-FFF2-40B4-BE49-F238E27FC236}">
                <a16:creationId xmlns:a16="http://schemas.microsoft.com/office/drawing/2014/main" id="{6AE41816-DF69-E04F-9348-45D07FC8BB15}"/>
              </a:ext>
            </a:extLst>
          </p:cNvPr>
          <p:cNvSpPr>
            <a:spLocks noGrp="1"/>
          </p:cNvSpPr>
          <p:nvPr>
            <p:ph type="sldNum" sz="quarter" idx="10"/>
          </p:nvPr>
        </p:nvSpPr>
        <p:spPr/>
        <p:txBody>
          <a:bodyPr/>
          <a:lstStyle/>
          <a:p>
            <a:fld id="{C51B5984-C094-0A42-BFB6-9F57449A1222}" type="slidenum">
              <a:rPr lang="en-US" dirty="0" smtClean="0"/>
              <a:pPr/>
              <a:t>537</a:t>
            </a:fld>
            <a:endParaRPr lang="en-US"/>
          </a:p>
        </p:txBody>
      </p:sp>
      <p:sp>
        <p:nvSpPr>
          <p:cNvPr id="3" name="Content Placeholder 2">
            <a:extLst>
              <a:ext uri="{FF2B5EF4-FFF2-40B4-BE49-F238E27FC236}">
                <a16:creationId xmlns:a16="http://schemas.microsoft.com/office/drawing/2014/main" id="{6479AF0A-8600-7F4A-BC08-4FD30AE9B0E4}"/>
              </a:ext>
            </a:extLst>
          </p:cNvPr>
          <p:cNvSpPr>
            <a:spLocks noGrp="1"/>
          </p:cNvSpPr>
          <p:nvPr>
            <p:ph type="body" sz="quarter" idx="11"/>
          </p:nvPr>
        </p:nvSpPr>
        <p:spPr/>
        <p:txBody>
          <a:bodyPr/>
          <a:lstStyle/>
          <a:p>
            <a:r>
              <a:rPr lang="en-US"/>
              <a:t>Click to edit Master text</a:t>
            </a:r>
          </a:p>
        </p:txBody>
      </p:sp>
      <p:sp>
        <p:nvSpPr>
          <p:cNvPr id="5" name="Content Placeholder 4">
            <a:extLst>
              <a:ext uri="{FF2B5EF4-FFF2-40B4-BE49-F238E27FC236}">
                <a16:creationId xmlns:a16="http://schemas.microsoft.com/office/drawing/2014/main" id="{6D961459-12F5-224E-BF0D-E508531E1998}"/>
              </a:ext>
            </a:extLst>
          </p:cNvPr>
          <p:cNvSpPr>
            <a:spLocks noGrp="1"/>
          </p:cNvSpPr>
          <p:nvPr>
            <p:ph type="body" sz="quarter" idx="12"/>
          </p:nvPr>
        </p:nvSpPr>
        <p:spPr/>
        <p:txBody>
          <a:bodyPr/>
          <a:lstStyle/>
          <a:p>
            <a:r>
              <a:rPr lang="en-US"/>
              <a:t>Click to edit Master text</a:t>
            </a:r>
          </a:p>
        </p:txBody>
      </p:sp>
      <p:sp>
        <p:nvSpPr>
          <p:cNvPr id="7" name="Content Placeholder 6">
            <a:extLst>
              <a:ext uri="{FF2B5EF4-FFF2-40B4-BE49-F238E27FC236}">
                <a16:creationId xmlns:a16="http://schemas.microsoft.com/office/drawing/2014/main" id="{15BC7682-241A-AA46-A6C4-225C04B03E3E}"/>
              </a:ext>
            </a:extLst>
          </p:cNvPr>
          <p:cNvSpPr>
            <a:spLocks noGrp="1"/>
          </p:cNvSpPr>
          <p:nvPr>
            <p:ph type="body" sz="quarter" idx="13"/>
          </p:nvPr>
        </p:nvSpPr>
        <p:spPr/>
        <p:txBody>
          <a:bodyPr/>
          <a:lstStyle/>
          <a:p>
            <a:r>
              <a:rPr lang="en-US"/>
              <a:t>Click to edit Master text</a:t>
            </a:r>
          </a:p>
        </p:txBody>
      </p:sp>
      <p:sp>
        <p:nvSpPr>
          <p:cNvPr id="12" name="Text Placeholder 11">
            <a:extLst>
              <a:ext uri="{FF2B5EF4-FFF2-40B4-BE49-F238E27FC236}">
                <a16:creationId xmlns:a16="http://schemas.microsoft.com/office/drawing/2014/main" id="{BFD73744-FE21-2449-8CF8-556784775552}"/>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8804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9DCA-42C1-404D-91B4-CB5C56336B6C}"/>
              </a:ext>
            </a:extLst>
          </p:cNvPr>
          <p:cNvSpPr>
            <a:spLocks noGrp="1"/>
          </p:cNvSpPr>
          <p:nvPr>
            <p:ph type="title"/>
          </p:nvPr>
        </p:nvSpPr>
        <p:spPr/>
        <p:txBody>
          <a:bodyPr/>
          <a:lstStyle/>
          <a:p>
            <a:r>
              <a:rPr lang="en-US"/>
              <a:t>3 Column</a:t>
            </a:r>
          </a:p>
        </p:txBody>
      </p:sp>
      <p:sp>
        <p:nvSpPr>
          <p:cNvPr id="3" name="Slide Number Placeholder 2">
            <a:extLst>
              <a:ext uri="{FF2B5EF4-FFF2-40B4-BE49-F238E27FC236}">
                <a16:creationId xmlns:a16="http://schemas.microsoft.com/office/drawing/2014/main" id="{65661B31-035B-F640-BCF3-450C2C9DFD7D}"/>
              </a:ext>
            </a:extLst>
          </p:cNvPr>
          <p:cNvSpPr>
            <a:spLocks noGrp="1"/>
          </p:cNvSpPr>
          <p:nvPr>
            <p:ph type="sldNum" sz="quarter" idx="10"/>
          </p:nvPr>
        </p:nvSpPr>
        <p:spPr/>
        <p:txBody>
          <a:bodyPr/>
          <a:lstStyle/>
          <a:p>
            <a:fld id="{C51B5984-C094-0A42-BFB6-9F57449A1222}" type="slidenum">
              <a:rPr lang="en-US" dirty="0" smtClean="0"/>
              <a:pPr/>
              <a:t>538</a:t>
            </a:fld>
            <a:endParaRPr lang="en-US"/>
          </a:p>
        </p:txBody>
      </p:sp>
      <p:sp>
        <p:nvSpPr>
          <p:cNvPr id="6" name="Text Placeholder 5">
            <a:extLst>
              <a:ext uri="{FF2B5EF4-FFF2-40B4-BE49-F238E27FC236}">
                <a16:creationId xmlns:a16="http://schemas.microsoft.com/office/drawing/2014/main" id="{162EE07B-234B-9F47-9DF4-ECE13BEFE527}"/>
              </a:ext>
            </a:extLst>
          </p:cNvPr>
          <p:cNvSpPr>
            <a:spLocks noGrp="1"/>
          </p:cNvSpPr>
          <p:nvPr>
            <p:ph type="body" sz="quarter" idx="11"/>
          </p:nvPr>
        </p:nvSpPr>
        <p:spPr/>
        <p:txBody>
          <a:bodyPr/>
          <a:lstStyle/>
          <a:p>
            <a:endParaRPr lang="en-US"/>
          </a:p>
        </p:txBody>
      </p:sp>
      <p:sp>
        <p:nvSpPr>
          <p:cNvPr id="7" name="Text Placeholder 6">
            <a:extLst>
              <a:ext uri="{FF2B5EF4-FFF2-40B4-BE49-F238E27FC236}">
                <a16:creationId xmlns:a16="http://schemas.microsoft.com/office/drawing/2014/main" id="{76E620AB-E6F3-AF4D-89D1-1D476FB4169F}"/>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FE4E739F-F5FD-5949-AB73-6164BF2D59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35550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A7F45D-9678-40A0-A320-9E6C9A553768}"/>
              </a:ext>
            </a:extLst>
          </p:cNvPr>
          <p:cNvSpPr>
            <a:spLocks noGrp="1"/>
          </p:cNvSpPr>
          <p:nvPr>
            <p:ph type="ctrTitle"/>
          </p:nvPr>
        </p:nvSpPr>
        <p:spPr/>
        <p:txBody>
          <a:bodyPr/>
          <a:lstStyle/>
          <a:p>
            <a:r>
              <a:rPr lang="en-US"/>
              <a:t>DIVIDER TEXT TO GO HERE</a:t>
            </a:r>
            <a:endParaRPr lang="en-CA"/>
          </a:p>
        </p:txBody>
      </p:sp>
    </p:spTree>
    <p:extLst>
      <p:ext uri="{BB962C8B-B14F-4D97-AF65-F5344CB8AC3E}">
        <p14:creationId xmlns:p14="http://schemas.microsoft.com/office/powerpoint/2010/main" val="205811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7" name="Text Placeholder 6">
            <a:extLst>
              <a:ext uri="{FF2B5EF4-FFF2-40B4-BE49-F238E27FC236}">
                <a16:creationId xmlns:a16="http://schemas.microsoft.com/office/drawing/2014/main" id="{23B32D45-3DE0-43BD-9D60-C147846E86CC}"/>
              </a:ext>
            </a:extLst>
          </p:cNvPr>
          <p:cNvSpPr>
            <a:spLocks noGrp="1"/>
          </p:cNvSpPr>
          <p:nvPr>
            <p:ph type="body" sz="quarter" idx="11"/>
          </p:nvPr>
        </p:nvSpPr>
        <p:spPr>
          <a:xfrm>
            <a:off x="457200" y="975278"/>
            <a:ext cx="2346341" cy="3445524"/>
          </a:xfrm>
        </p:spPr>
        <p:txBody>
          <a:bodyPr/>
          <a:lstStyle/>
          <a:p>
            <a:pPr>
              <a:defRPr/>
            </a:pPr>
            <a:r>
              <a:rPr lang="en-US"/>
              <a:t>Displays all the fields and their values for all the records in the dataset</a:t>
            </a:r>
          </a:p>
          <a:p>
            <a:pPr>
              <a:defRPr/>
            </a:pPr>
            <a:r>
              <a:rPr lang="en-US"/>
              <a:t>This looks like an excel spreadsheet, but data CANNOT be edited</a:t>
            </a:r>
          </a:p>
          <a:p>
            <a:pPr>
              <a:defRPr/>
            </a:pPr>
            <a:r>
              <a:rPr lang="en-US"/>
              <a:t>Can sort by column, change order, hide columns, filter</a:t>
            </a:r>
          </a:p>
          <a:p>
            <a:endParaRPr lang="en-CA"/>
          </a:p>
        </p:txBody>
      </p:sp>
      <p:sp>
        <p:nvSpPr>
          <p:cNvPr id="3" name="Title 2">
            <a:extLst>
              <a:ext uri="{FF2B5EF4-FFF2-40B4-BE49-F238E27FC236}">
                <a16:creationId xmlns:a16="http://schemas.microsoft.com/office/drawing/2014/main" id="{FF0EF3E2-27CF-457E-8CBC-81DB450DED05}"/>
              </a:ext>
            </a:extLst>
          </p:cNvPr>
          <p:cNvSpPr>
            <a:spLocks noGrp="1"/>
          </p:cNvSpPr>
          <p:nvPr>
            <p:ph type="title"/>
          </p:nvPr>
        </p:nvSpPr>
        <p:spPr/>
        <p:txBody>
          <a:bodyPr/>
          <a:lstStyle/>
          <a:p>
            <a:r>
              <a:rPr lang="en-CA"/>
              <a:t>Data Viewer</a:t>
            </a:r>
          </a:p>
        </p:txBody>
      </p:sp>
      <p:pic>
        <p:nvPicPr>
          <p:cNvPr id="4" name="Picture 3">
            <a:extLst>
              <a:ext uri="{FF2B5EF4-FFF2-40B4-BE49-F238E27FC236}">
                <a16:creationId xmlns:a16="http://schemas.microsoft.com/office/drawing/2014/main" id="{32A5BC7A-3FB5-432E-80B0-8EEF3945093E}"/>
              </a:ext>
            </a:extLst>
          </p:cNvPr>
          <p:cNvPicPr>
            <a:picLocks noChangeAspect="1"/>
          </p:cNvPicPr>
          <p:nvPr/>
        </p:nvPicPr>
        <p:blipFill rotWithShape="1">
          <a:blip r:embed="rId4"/>
          <a:srcRect l="384" t="1712" b="1143"/>
          <a:stretch/>
        </p:blipFill>
        <p:spPr>
          <a:xfrm>
            <a:off x="2893898" y="1100959"/>
            <a:ext cx="6033407" cy="3123906"/>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4851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A7F45D-9678-40A0-A320-9E6C9A553768}"/>
              </a:ext>
            </a:extLst>
          </p:cNvPr>
          <p:cNvSpPr>
            <a:spLocks noGrp="1"/>
          </p:cNvSpPr>
          <p:nvPr>
            <p:ph type="ctrTitle"/>
          </p:nvPr>
        </p:nvSpPr>
        <p:spPr/>
        <p:txBody>
          <a:bodyPr/>
          <a:lstStyle/>
          <a:p>
            <a:r>
              <a:rPr lang="en-US"/>
              <a:t>DIVIDER TEXT TO GO HERE</a:t>
            </a:r>
            <a:endParaRPr lang="en-CA"/>
          </a:p>
        </p:txBody>
      </p:sp>
    </p:spTree>
    <p:extLst>
      <p:ext uri="{BB962C8B-B14F-4D97-AF65-F5344CB8AC3E}">
        <p14:creationId xmlns:p14="http://schemas.microsoft.com/office/powerpoint/2010/main" val="414561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A7F45D-9678-40A0-A320-9E6C9A553768}"/>
              </a:ext>
            </a:extLst>
          </p:cNvPr>
          <p:cNvSpPr>
            <a:spLocks noGrp="1"/>
          </p:cNvSpPr>
          <p:nvPr>
            <p:ph type="ctrTitle"/>
          </p:nvPr>
        </p:nvSpPr>
        <p:spPr/>
        <p:txBody>
          <a:bodyPr/>
          <a:lstStyle/>
          <a:p>
            <a:r>
              <a:rPr lang="en-US"/>
              <a:t>DIVIDER TEXT TO GO HERE</a:t>
            </a:r>
            <a:endParaRPr lang="en-CA"/>
          </a:p>
        </p:txBody>
      </p:sp>
    </p:spTree>
    <p:extLst>
      <p:ext uri="{BB962C8B-B14F-4D97-AF65-F5344CB8AC3E}">
        <p14:creationId xmlns:p14="http://schemas.microsoft.com/office/powerpoint/2010/main" val="177926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A7F45D-9678-40A0-A320-9E6C9A553768}"/>
              </a:ext>
            </a:extLst>
          </p:cNvPr>
          <p:cNvSpPr>
            <a:spLocks noGrp="1"/>
          </p:cNvSpPr>
          <p:nvPr>
            <p:ph type="ctrTitle"/>
          </p:nvPr>
        </p:nvSpPr>
        <p:spPr/>
        <p:txBody>
          <a:bodyPr/>
          <a:lstStyle/>
          <a:p>
            <a:r>
              <a:rPr lang="en-CA"/>
              <a:t>DIVIDER TEXT TO GO HERE</a:t>
            </a:r>
          </a:p>
        </p:txBody>
      </p:sp>
    </p:spTree>
    <p:extLst>
      <p:ext uri="{BB962C8B-B14F-4D97-AF65-F5344CB8AC3E}">
        <p14:creationId xmlns:p14="http://schemas.microsoft.com/office/powerpoint/2010/main" val="288081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565C0D-D472-4487-A2F9-86BDEAC6C97D}"/>
              </a:ext>
            </a:extLst>
          </p:cNvPr>
          <p:cNvSpPr>
            <a:spLocks noGrp="1"/>
          </p:cNvSpPr>
          <p:nvPr>
            <p:ph type="ctrTitle"/>
          </p:nvPr>
        </p:nvSpPr>
        <p:spPr/>
        <p:txBody>
          <a:bodyPr/>
          <a:lstStyle/>
          <a:p>
            <a:r>
              <a:rPr lang="en-CA"/>
              <a:t>DIVIDER TEXT TO GO HERE</a:t>
            </a:r>
          </a:p>
        </p:txBody>
      </p:sp>
      <p:pic>
        <p:nvPicPr>
          <p:cNvPr id="6" name="Picture Placeholder 5" descr="A picture containing looking, covered, sitting, room&#10;&#10;Description automatically generated">
            <a:extLst>
              <a:ext uri="{FF2B5EF4-FFF2-40B4-BE49-F238E27FC236}">
                <a16:creationId xmlns:a16="http://schemas.microsoft.com/office/drawing/2014/main" id="{C183D5E3-1A38-4FAB-B0B3-A649FD6FB5DA}"/>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086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7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238815" y="683842"/>
            <a:ext cx="8402265" cy="3366759"/>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a:endParaRPr lang="en-GB" sz="1500">
              <a:cs typeface="Calibri" panose="020F0502020204030204"/>
            </a:endParaRPr>
          </a:p>
        </p:txBody>
      </p:sp>
      <p:sp>
        <p:nvSpPr>
          <p:cNvPr id="3" name="TextBox 2">
            <a:extLst>
              <a:ext uri="{FF2B5EF4-FFF2-40B4-BE49-F238E27FC236}">
                <a16:creationId xmlns:a16="http://schemas.microsoft.com/office/drawing/2014/main" id="{15F8287F-1DDA-407C-A907-5D057C6CABA3}"/>
              </a:ext>
            </a:extLst>
          </p:cNvPr>
          <p:cNvSpPr txBox="1"/>
          <p:nvPr/>
        </p:nvSpPr>
        <p:spPr>
          <a:xfrm>
            <a:off x="4324880" y="4505985"/>
            <a:ext cx="3655745" cy="323165"/>
          </a:xfrm>
          <a:prstGeom prst="rect">
            <a:avLst/>
          </a:prstGeom>
          <a:noFill/>
        </p:spPr>
        <p:txBody>
          <a:bodyPr wrap="square" rtlCol="0">
            <a:spAutoFit/>
          </a:bodyPr>
          <a:lstStyle/>
          <a:p>
            <a:r>
              <a:rPr lang="en-AU" sz="1500">
                <a:solidFill>
                  <a:srgbClr val="FA4616"/>
                </a:solidFill>
              </a:rPr>
              <a:t>* Available in version 10.9 or after</a:t>
            </a:r>
            <a:endParaRPr lang="en-CA" sz="1500">
              <a:solidFill>
                <a:srgbClr val="FA4616"/>
              </a:solidFill>
            </a:endParaRPr>
          </a:p>
        </p:txBody>
      </p:sp>
      <p:sp>
        <p:nvSpPr>
          <p:cNvPr id="7" name="Text Placeholder 6">
            <a:extLst>
              <a:ext uri="{FF2B5EF4-FFF2-40B4-BE49-F238E27FC236}">
                <a16:creationId xmlns:a16="http://schemas.microsoft.com/office/drawing/2014/main" id="{04325C1C-1595-4A30-B5AA-692C8D5C9169}"/>
              </a:ext>
            </a:extLst>
          </p:cNvPr>
          <p:cNvSpPr>
            <a:spLocks noGrp="1"/>
          </p:cNvSpPr>
          <p:nvPr>
            <p:ph type="body" sz="quarter" idx="11"/>
          </p:nvPr>
        </p:nvSpPr>
        <p:spPr>
          <a:xfrm>
            <a:off x="450479" y="850822"/>
            <a:ext cx="3028660" cy="3445524"/>
          </a:xfrm>
        </p:spPr>
        <p:txBody>
          <a:bodyPr vert="horz" lIns="91440" tIns="45720" rIns="91440" bIns="45720" rtlCol="0" anchor="t">
            <a:noAutofit/>
          </a:bodyPr>
          <a:lstStyle/>
          <a:p>
            <a:pPr marL="179705" indent="-179705">
              <a:defRPr/>
            </a:pPr>
            <a:r>
              <a:rPr lang="en-US"/>
              <a:t>Interactive filtering within the dataset views</a:t>
            </a:r>
          </a:p>
          <a:p>
            <a:pPr marL="179705" indent="-179705">
              <a:defRPr/>
            </a:pPr>
            <a:r>
              <a:rPr lang="en-US"/>
              <a:t>A </a:t>
            </a:r>
            <a:r>
              <a:rPr lang="en-US" err="1"/>
              <a:t>dockable</a:t>
            </a:r>
            <a:r>
              <a:rPr lang="en-US"/>
              <a:t> filter panel opens in dataset viewer (tabs)</a:t>
            </a:r>
            <a:endParaRPr lang="en-US">
              <a:cs typeface="Arial"/>
            </a:endParaRPr>
          </a:p>
          <a:p>
            <a:pPr marL="179705" indent="-179705">
              <a:defRPr/>
            </a:pPr>
            <a:r>
              <a:rPr lang="en-US"/>
              <a:t>Define the filtering conditions by adding them in the grid of the Filter panel, one row per field</a:t>
            </a:r>
            <a:endParaRPr lang="en-US">
              <a:cs typeface="Arial"/>
            </a:endParaRPr>
          </a:p>
          <a:p>
            <a:pPr marL="179705" indent="-179705">
              <a:defRPr/>
            </a:pPr>
            <a:r>
              <a:rPr lang="en-US"/>
              <a:t>"AND" is the implied operator for combining the conditions</a:t>
            </a:r>
            <a:endParaRPr lang="en-US">
              <a:cs typeface="Arial"/>
            </a:endParaRPr>
          </a:p>
          <a:p>
            <a:pPr marL="179705" indent="-179705">
              <a:defRPr/>
            </a:pPr>
            <a:r>
              <a:rPr lang="en-US"/>
              <a:t>Switch between the filtered and unfiltered views with a single click of Filter icon</a:t>
            </a:r>
            <a:endParaRPr lang="en-US">
              <a:cs typeface="Arial"/>
            </a:endParaRPr>
          </a:p>
          <a:p>
            <a:pPr marL="179705" indent="-179705">
              <a:defRPr/>
            </a:pPr>
            <a:r>
              <a:rPr lang="en-US">
                <a:cs typeface="Arial"/>
              </a:rPr>
              <a:t>Option to generate filtered dataset on workflow </a:t>
            </a:r>
          </a:p>
          <a:p>
            <a:pPr marL="179705" indent="-179705">
              <a:defRPr/>
            </a:pPr>
            <a:endParaRPr lang="en-US">
              <a:cs typeface="Arial"/>
            </a:endParaRPr>
          </a:p>
          <a:p>
            <a:pPr marL="179705" indent="-179705">
              <a:defRPr/>
            </a:pPr>
            <a:r>
              <a:rPr lang="en-US"/>
              <a:t>Demo</a:t>
            </a:r>
            <a:endParaRPr lang="en-US">
              <a:cs typeface="Arial"/>
            </a:endParaRPr>
          </a:p>
          <a:p>
            <a:pPr marL="179705" indent="-179705">
              <a:defRPr/>
            </a:pPr>
            <a:endParaRPr lang="en-US">
              <a:cs typeface="Arial"/>
            </a:endParaRPr>
          </a:p>
          <a:p>
            <a:pPr marL="0" indent="0">
              <a:buNone/>
            </a:pPr>
            <a:endParaRPr lang="en-CA"/>
          </a:p>
        </p:txBody>
      </p:sp>
      <p:sp>
        <p:nvSpPr>
          <p:cNvPr id="2" name="Title 1">
            <a:extLst>
              <a:ext uri="{FF2B5EF4-FFF2-40B4-BE49-F238E27FC236}">
                <a16:creationId xmlns:a16="http://schemas.microsoft.com/office/drawing/2014/main" id="{8B8BCC6A-181C-47E1-AC3E-B485C1C866F0}"/>
              </a:ext>
            </a:extLst>
          </p:cNvPr>
          <p:cNvSpPr>
            <a:spLocks noGrp="1"/>
          </p:cNvSpPr>
          <p:nvPr>
            <p:ph type="title"/>
          </p:nvPr>
        </p:nvSpPr>
        <p:spPr/>
        <p:txBody>
          <a:bodyPr/>
          <a:lstStyle/>
          <a:p>
            <a:r>
              <a:rPr lang="en-CA"/>
              <a:t>Filter </a:t>
            </a:r>
          </a:p>
        </p:txBody>
      </p:sp>
      <p:grpSp>
        <p:nvGrpSpPr>
          <p:cNvPr id="4" name="Group 3">
            <a:extLst>
              <a:ext uri="{FF2B5EF4-FFF2-40B4-BE49-F238E27FC236}">
                <a16:creationId xmlns:a16="http://schemas.microsoft.com/office/drawing/2014/main" id="{4706A224-002A-4AD1-85CB-408654E1B704}"/>
              </a:ext>
            </a:extLst>
          </p:cNvPr>
          <p:cNvGrpSpPr/>
          <p:nvPr/>
        </p:nvGrpSpPr>
        <p:grpSpPr>
          <a:xfrm>
            <a:off x="3642874" y="683842"/>
            <a:ext cx="5402378" cy="3719836"/>
            <a:chOff x="3642874" y="683842"/>
            <a:chExt cx="5402378" cy="3719836"/>
          </a:xfrm>
        </p:grpSpPr>
        <p:pic>
          <p:nvPicPr>
            <p:cNvPr id="11" name="Picture 10">
              <a:extLst>
                <a:ext uri="{FF2B5EF4-FFF2-40B4-BE49-F238E27FC236}">
                  <a16:creationId xmlns:a16="http://schemas.microsoft.com/office/drawing/2014/main" id="{BCA2B50A-4E46-4973-BA6C-7930F7B056B0}"/>
                </a:ext>
              </a:extLst>
            </p:cNvPr>
            <p:cNvPicPr>
              <a:picLocks noChangeAspect="1"/>
            </p:cNvPicPr>
            <p:nvPr/>
          </p:nvPicPr>
          <p:blipFill>
            <a:blip r:embed="rId4"/>
            <a:stretch>
              <a:fillRect/>
            </a:stretch>
          </p:blipFill>
          <p:spPr>
            <a:xfrm>
              <a:off x="3642874" y="683842"/>
              <a:ext cx="5402378" cy="3719836"/>
            </a:xfrm>
            <a:prstGeom prst="rect">
              <a:avLst/>
            </a:prstGeom>
            <a:ln>
              <a:solidFill>
                <a:schemeClr val="tx1">
                  <a:lumMod val="50000"/>
                  <a:lumOff val="50000"/>
                </a:schemeClr>
              </a:solidFill>
            </a:ln>
          </p:spPr>
        </p:pic>
        <p:sp>
          <p:nvSpPr>
            <p:cNvPr id="9" name="Rectangle 8">
              <a:extLst>
                <a:ext uri="{FF2B5EF4-FFF2-40B4-BE49-F238E27FC236}">
                  <a16:creationId xmlns:a16="http://schemas.microsoft.com/office/drawing/2014/main" id="{01C7AF69-3FCD-4FE3-AC33-F44C80739432}"/>
                </a:ext>
              </a:extLst>
            </p:cNvPr>
            <p:cNvSpPr/>
            <p:nvPr/>
          </p:nvSpPr>
          <p:spPr>
            <a:xfrm>
              <a:off x="6344063" y="1019759"/>
              <a:ext cx="220436" cy="205327"/>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B7A3D7D-1D2F-431E-BDA6-FB7C19FF7AE1}"/>
                </a:ext>
              </a:extLst>
            </p:cNvPr>
            <p:cNvSpPr/>
            <p:nvPr/>
          </p:nvSpPr>
          <p:spPr>
            <a:xfrm>
              <a:off x="3826887" y="1407827"/>
              <a:ext cx="1906058" cy="1297839"/>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B074430-7358-4E0B-B5C2-5E7DD34FA59B}"/>
                </a:ext>
              </a:extLst>
            </p:cNvPr>
            <p:cNvSpPr/>
            <p:nvPr/>
          </p:nvSpPr>
          <p:spPr>
            <a:xfrm>
              <a:off x="5732945" y="2692261"/>
              <a:ext cx="200968" cy="275064"/>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4616"/>
                </a:solidFill>
              </a:endParaRPr>
            </a:p>
          </p:txBody>
        </p:sp>
      </p:grpSp>
    </p:spTree>
    <p:custDataLst>
      <p:tags r:id="rId1"/>
    </p:custDataLst>
    <p:extLst>
      <p:ext uri="{BB962C8B-B14F-4D97-AF65-F5344CB8AC3E}">
        <p14:creationId xmlns:p14="http://schemas.microsoft.com/office/powerpoint/2010/main" val="114437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242983" y="764212"/>
            <a:ext cx="4383686" cy="2801948"/>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500">
              <a:cs typeface="Calibri" panose="020F0502020204030204"/>
            </a:endParaRPr>
          </a:p>
        </p:txBody>
      </p:sp>
      <p:pic>
        <p:nvPicPr>
          <p:cNvPr id="3" name="Picture 2">
            <a:extLst>
              <a:ext uri="{FF2B5EF4-FFF2-40B4-BE49-F238E27FC236}">
                <a16:creationId xmlns:a16="http://schemas.microsoft.com/office/drawing/2014/main" id="{1432FA79-3287-450E-B41E-320A5650DFA8}"/>
              </a:ext>
            </a:extLst>
          </p:cNvPr>
          <p:cNvPicPr>
            <a:picLocks noChangeAspect="1"/>
          </p:cNvPicPr>
          <p:nvPr/>
        </p:nvPicPr>
        <p:blipFill>
          <a:blip r:embed="rId4"/>
          <a:stretch>
            <a:fillRect/>
          </a:stretch>
        </p:blipFill>
        <p:spPr>
          <a:xfrm>
            <a:off x="4471891" y="918253"/>
            <a:ext cx="4429125" cy="3607594"/>
          </a:xfrm>
          <a:prstGeom prst="rect">
            <a:avLst/>
          </a:prstGeom>
          <a:solidFill>
            <a:schemeClr val="tx1"/>
          </a:solidFill>
          <a:ln w="3175">
            <a:solidFill>
              <a:schemeClr val="tx1"/>
            </a:solidFill>
          </a:ln>
        </p:spPr>
      </p:pic>
      <p:sp>
        <p:nvSpPr>
          <p:cNvPr id="7" name="Text Placeholder 6">
            <a:extLst>
              <a:ext uri="{FF2B5EF4-FFF2-40B4-BE49-F238E27FC236}">
                <a16:creationId xmlns:a16="http://schemas.microsoft.com/office/drawing/2014/main" id="{EB4A44AA-F8E4-4E49-A9E9-1E872C59D1B8}"/>
              </a:ext>
            </a:extLst>
          </p:cNvPr>
          <p:cNvSpPr>
            <a:spLocks noGrp="1"/>
          </p:cNvSpPr>
          <p:nvPr>
            <p:ph type="body" sz="quarter" idx="11"/>
          </p:nvPr>
        </p:nvSpPr>
        <p:spPr>
          <a:xfrm>
            <a:off x="457200" y="975278"/>
            <a:ext cx="3918203" cy="3445524"/>
          </a:xfrm>
        </p:spPr>
        <p:txBody>
          <a:bodyPr/>
          <a:lstStyle/>
          <a:p>
            <a:pPr>
              <a:spcAft>
                <a:spcPts val="450"/>
              </a:spcAft>
              <a:defRPr/>
            </a:pPr>
            <a:r>
              <a:rPr lang="en-US"/>
              <a:t>The segment viewer is useful for finding potentially predictive variables</a:t>
            </a:r>
          </a:p>
          <a:p>
            <a:pPr marL="361338" lvl="2">
              <a:spcBef>
                <a:spcPts val="750"/>
              </a:spcBef>
              <a:spcAft>
                <a:spcPts val="450"/>
              </a:spcAft>
              <a:defRPr/>
            </a:pPr>
            <a:r>
              <a:rPr lang="en-US" sz="1400"/>
              <a:t>Looking for variables with different distributions across DV categories</a:t>
            </a:r>
          </a:p>
          <a:p>
            <a:pPr>
              <a:spcAft>
                <a:spcPts val="450"/>
              </a:spcAft>
              <a:defRPr/>
            </a:pPr>
            <a:r>
              <a:rPr lang="en-US"/>
              <a:t>Options dialog is used to choose:</a:t>
            </a:r>
          </a:p>
          <a:p>
            <a:pPr marL="361338" lvl="2">
              <a:spcBef>
                <a:spcPts val="750"/>
              </a:spcBef>
              <a:spcAft>
                <a:spcPts val="450"/>
              </a:spcAft>
              <a:defRPr/>
            </a:pPr>
            <a:r>
              <a:rPr lang="en-US" sz="1400"/>
              <a:t>The segmentation variable</a:t>
            </a:r>
          </a:p>
          <a:p>
            <a:pPr marL="539138" lvl="3">
              <a:spcBef>
                <a:spcPts val="750"/>
              </a:spcBef>
              <a:spcAft>
                <a:spcPts val="450"/>
              </a:spcAft>
              <a:defRPr/>
            </a:pPr>
            <a:r>
              <a:rPr lang="en-US" sz="1350"/>
              <a:t>M</a:t>
            </a:r>
            <a:r>
              <a:rPr lang="en-US" sz="1500"/>
              <a:t>ust be categorical variable</a:t>
            </a:r>
          </a:p>
          <a:p>
            <a:pPr marL="530112" lvl="4">
              <a:spcBef>
                <a:spcPts val="750"/>
              </a:spcBef>
              <a:spcAft>
                <a:spcPts val="450"/>
              </a:spcAft>
              <a:defRPr/>
            </a:pPr>
            <a:r>
              <a:rPr lang="en-US" sz="1550"/>
              <a:t>Must have low cardinality</a:t>
            </a:r>
          </a:p>
          <a:p>
            <a:pPr marL="361338" lvl="2">
              <a:spcBef>
                <a:spcPts val="750"/>
              </a:spcBef>
              <a:spcAft>
                <a:spcPts val="450"/>
              </a:spcAft>
              <a:defRPr/>
            </a:pPr>
            <a:r>
              <a:rPr lang="en-US" sz="1400"/>
              <a:t>Variables to compare with the segmentation variable</a:t>
            </a:r>
          </a:p>
          <a:p>
            <a:pPr marL="361338" lvl="2">
              <a:spcBef>
                <a:spcPts val="750"/>
              </a:spcBef>
              <a:spcAft>
                <a:spcPts val="450"/>
              </a:spcAft>
              <a:defRPr/>
            </a:pPr>
            <a:endParaRPr lang="en-US" sz="1400"/>
          </a:p>
          <a:p>
            <a:r>
              <a:rPr lang="en-CA"/>
              <a:t>Demo </a:t>
            </a:r>
          </a:p>
        </p:txBody>
      </p:sp>
      <p:sp>
        <p:nvSpPr>
          <p:cNvPr id="2" name="Title 1">
            <a:extLst>
              <a:ext uri="{FF2B5EF4-FFF2-40B4-BE49-F238E27FC236}">
                <a16:creationId xmlns:a16="http://schemas.microsoft.com/office/drawing/2014/main" id="{AEAC55B9-B8CE-4C22-AC46-A675C52F604F}"/>
              </a:ext>
            </a:extLst>
          </p:cNvPr>
          <p:cNvSpPr>
            <a:spLocks noGrp="1"/>
          </p:cNvSpPr>
          <p:nvPr>
            <p:ph type="title"/>
          </p:nvPr>
        </p:nvSpPr>
        <p:spPr/>
        <p:txBody>
          <a:bodyPr/>
          <a:lstStyle/>
          <a:p>
            <a:r>
              <a:rPr lang="en-CA"/>
              <a:t>Segment Viewer </a:t>
            </a:r>
          </a:p>
        </p:txBody>
      </p:sp>
    </p:spTree>
    <p:custDataLst>
      <p:tags r:id="rId1"/>
    </p:custDataLst>
    <p:extLst>
      <p:ext uri="{BB962C8B-B14F-4D97-AF65-F5344CB8AC3E}">
        <p14:creationId xmlns:p14="http://schemas.microsoft.com/office/powerpoint/2010/main" val="32628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242984" y="918253"/>
            <a:ext cx="8801100" cy="3132348"/>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a:endParaRPr lang="en-GB" sz="1800">
              <a:cs typeface="Calibri" panose="020F0502020204030204"/>
            </a:endParaRPr>
          </a:p>
        </p:txBody>
      </p:sp>
      <p:pic>
        <p:nvPicPr>
          <p:cNvPr id="2" name="Picture 1">
            <a:extLst>
              <a:ext uri="{FF2B5EF4-FFF2-40B4-BE49-F238E27FC236}">
                <a16:creationId xmlns:a16="http://schemas.microsoft.com/office/drawing/2014/main" id="{9895B232-3B58-4446-A470-40A229441D22}"/>
              </a:ext>
            </a:extLst>
          </p:cNvPr>
          <p:cNvPicPr>
            <a:picLocks noChangeAspect="1"/>
          </p:cNvPicPr>
          <p:nvPr/>
        </p:nvPicPr>
        <p:blipFill>
          <a:blip r:embed="rId4"/>
          <a:stretch>
            <a:fillRect/>
          </a:stretch>
        </p:blipFill>
        <p:spPr>
          <a:xfrm>
            <a:off x="776507" y="2232820"/>
            <a:ext cx="7798758" cy="2412185"/>
          </a:xfrm>
          <a:prstGeom prst="rect">
            <a:avLst/>
          </a:prstGeom>
          <a:ln>
            <a:solidFill>
              <a:schemeClr val="tx1">
                <a:lumMod val="50000"/>
                <a:lumOff val="50000"/>
              </a:schemeClr>
            </a:solidFill>
          </a:ln>
        </p:spPr>
      </p:pic>
      <p:sp>
        <p:nvSpPr>
          <p:cNvPr id="8" name="Text Placeholder 7">
            <a:extLst>
              <a:ext uri="{FF2B5EF4-FFF2-40B4-BE49-F238E27FC236}">
                <a16:creationId xmlns:a16="http://schemas.microsoft.com/office/drawing/2014/main" id="{AD1A16D8-C1D6-4BAB-8639-D089B409C044}"/>
              </a:ext>
            </a:extLst>
          </p:cNvPr>
          <p:cNvSpPr>
            <a:spLocks noGrp="1"/>
          </p:cNvSpPr>
          <p:nvPr>
            <p:ph type="body" sz="quarter" idx="11"/>
          </p:nvPr>
        </p:nvSpPr>
        <p:spPr/>
        <p:txBody>
          <a:bodyPr/>
          <a:lstStyle/>
          <a:p>
            <a:r>
              <a:rPr lang="en-US"/>
              <a:t>Displays distributions of the IVs under each category of the segmentation variable</a:t>
            </a:r>
          </a:p>
          <a:p>
            <a:r>
              <a:rPr lang="en-US"/>
              <a:t>Can be used to determine if the distributions of the other variables (usually IVs) vary across the segmented variable</a:t>
            </a:r>
          </a:p>
          <a:p>
            <a:r>
              <a:rPr lang="en-US"/>
              <a:t>Sort using Information Value or Entropy Explained</a:t>
            </a:r>
          </a:p>
          <a:p>
            <a:endParaRPr lang="en-CA"/>
          </a:p>
        </p:txBody>
      </p:sp>
      <p:sp>
        <p:nvSpPr>
          <p:cNvPr id="3" name="Title 2">
            <a:extLst>
              <a:ext uri="{FF2B5EF4-FFF2-40B4-BE49-F238E27FC236}">
                <a16:creationId xmlns:a16="http://schemas.microsoft.com/office/drawing/2014/main" id="{489F1D3D-00E4-435C-876C-A51EF7DB3DB6}"/>
              </a:ext>
            </a:extLst>
          </p:cNvPr>
          <p:cNvSpPr>
            <a:spLocks noGrp="1"/>
          </p:cNvSpPr>
          <p:nvPr>
            <p:ph type="title"/>
          </p:nvPr>
        </p:nvSpPr>
        <p:spPr/>
        <p:txBody>
          <a:bodyPr/>
          <a:lstStyle/>
          <a:p>
            <a:r>
              <a:rPr lang="en-CA"/>
              <a:t>Segment Viewer</a:t>
            </a:r>
          </a:p>
        </p:txBody>
      </p:sp>
      <p:sp>
        <p:nvSpPr>
          <p:cNvPr id="4" name="Rectangle: Rounded Corners 3">
            <a:extLst>
              <a:ext uri="{FF2B5EF4-FFF2-40B4-BE49-F238E27FC236}">
                <a16:creationId xmlns:a16="http://schemas.microsoft.com/office/drawing/2014/main" id="{D56BA7B7-4BD9-427F-831B-DEAEE65B10F0}"/>
              </a:ext>
            </a:extLst>
          </p:cNvPr>
          <p:cNvSpPr/>
          <p:nvPr/>
        </p:nvSpPr>
        <p:spPr>
          <a:xfrm>
            <a:off x="2072216" y="2230967"/>
            <a:ext cx="1418166" cy="158749"/>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4967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r>
              <a:rPr lang="en-CA" sz="1500">
                <a:latin typeface="+mn-lt"/>
              </a:rPr>
              <a:t>	</a:t>
            </a:r>
          </a:p>
        </p:txBody>
      </p:sp>
      <p:sp>
        <p:nvSpPr>
          <p:cNvPr id="3" name="Text Placeholder 2">
            <a:extLst>
              <a:ext uri="{FF2B5EF4-FFF2-40B4-BE49-F238E27FC236}">
                <a16:creationId xmlns:a16="http://schemas.microsoft.com/office/drawing/2014/main" id="{DC439AFE-4E0F-47A8-9EED-9FBB55591DB0}"/>
              </a:ext>
            </a:extLst>
          </p:cNvPr>
          <p:cNvSpPr>
            <a:spLocks noGrp="1"/>
          </p:cNvSpPr>
          <p:nvPr>
            <p:ph type="body" sz="quarter" idx="11"/>
          </p:nvPr>
        </p:nvSpPr>
        <p:spPr>
          <a:xfrm>
            <a:off x="457200" y="975278"/>
            <a:ext cx="3454077" cy="3445524"/>
          </a:xfrm>
        </p:spPr>
        <p:txBody>
          <a:bodyPr vert="horz" lIns="91440" tIns="45720" rIns="91440" bIns="45720" rtlCol="0" anchor="t">
            <a:noAutofit/>
          </a:bodyPr>
          <a:lstStyle/>
          <a:p>
            <a:r>
              <a:rPr lang="en-US">
                <a:cs typeface="Arial"/>
              </a:rPr>
              <a:t>View relationships between variables</a:t>
            </a:r>
          </a:p>
          <a:p>
            <a:r>
              <a:rPr lang="en-US">
                <a:cs typeface="Arial"/>
              </a:rPr>
              <a:t>Variables must be categorical for the </a:t>
            </a:r>
            <a:r>
              <a:rPr lang="en-US" b="1">
                <a:cs typeface="Arial"/>
              </a:rPr>
              <a:t>bar chart </a:t>
            </a:r>
            <a:r>
              <a:rPr lang="en-US">
                <a:cs typeface="Arial"/>
              </a:rPr>
              <a:t>which is the default</a:t>
            </a:r>
            <a:endParaRPr lang="en-US"/>
          </a:p>
          <a:p>
            <a:pPr lvl="1"/>
            <a:r>
              <a:rPr lang="en-US">
                <a:latin typeface="Arial"/>
                <a:cs typeface="Arial"/>
              </a:rPr>
              <a:t>Numeric variables will be allowed, but they will be binned automatically</a:t>
            </a:r>
          </a:p>
          <a:p>
            <a:pPr lvl="1"/>
            <a:r>
              <a:rPr lang="en-US">
                <a:latin typeface="Arial"/>
                <a:cs typeface="Arial"/>
              </a:rPr>
              <a:t>Visualize multiple segmentations at the same time</a:t>
            </a:r>
          </a:p>
          <a:p>
            <a:pPr lvl="1"/>
            <a:r>
              <a:rPr lang="en-US">
                <a:latin typeface="Arial"/>
                <a:cs typeface="Arial"/>
              </a:rPr>
              <a:t>Can plot counts or the aggregation of an additional numeric variable</a:t>
            </a:r>
          </a:p>
          <a:p>
            <a:pPr lvl="1"/>
            <a:r>
              <a:rPr lang="en-CA">
                <a:latin typeface="Arial"/>
                <a:cs typeface="Arial"/>
              </a:rPr>
              <a:t>Also here: surface chart or scatter plot for numeric variables</a:t>
            </a:r>
          </a:p>
          <a:p>
            <a:pPr lvl="2"/>
            <a:endParaRPr lang="en-CA">
              <a:cs typeface="Arial"/>
            </a:endParaRPr>
          </a:p>
          <a:p>
            <a:pPr lvl="2"/>
            <a:endParaRPr lang="en-CA">
              <a:cs typeface="Arial"/>
            </a:endParaRPr>
          </a:p>
        </p:txBody>
      </p:sp>
      <p:sp>
        <p:nvSpPr>
          <p:cNvPr id="2" name="Title 1">
            <a:extLst>
              <a:ext uri="{FF2B5EF4-FFF2-40B4-BE49-F238E27FC236}">
                <a16:creationId xmlns:a16="http://schemas.microsoft.com/office/drawing/2014/main" id="{BC036FAC-EDBF-49E3-A3E2-C7FCA304EB3A}"/>
              </a:ext>
            </a:extLst>
          </p:cNvPr>
          <p:cNvSpPr>
            <a:spLocks noGrp="1"/>
          </p:cNvSpPr>
          <p:nvPr>
            <p:ph type="title"/>
          </p:nvPr>
        </p:nvSpPr>
        <p:spPr/>
        <p:txBody>
          <a:bodyPr/>
          <a:lstStyle/>
          <a:p>
            <a:r>
              <a:rPr lang="en-CA"/>
              <a:t>Cross Tabs</a:t>
            </a:r>
          </a:p>
        </p:txBody>
      </p:sp>
      <p:pic>
        <p:nvPicPr>
          <p:cNvPr id="4" name="Picture 6" descr="A picture containing fence&#10;&#10;Description generated with very high confidence">
            <a:extLst>
              <a:ext uri="{FF2B5EF4-FFF2-40B4-BE49-F238E27FC236}">
                <a16:creationId xmlns:a16="http://schemas.microsoft.com/office/drawing/2014/main" id="{C138767F-4933-491E-85DA-729DEBC86E11}"/>
              </a:ext>
            </a:extLst>
          </p:cNvPr>
          <p:cNvPicPr>
            <a:picLocks noChangeAspect="1"/>
          </p:cNvPicPr>
          <p:nvPr/>
        </p:nvPicPr>
        <p:blipFill>
          <a:blip r:embed="rId4"/>
          <a:stretch>
            <a:fillRect/>
          </a:stretch>
        </p:blipFill>
        <p:spPr>
          <a:xfrm>
            <a:off x="4040155" y="1236952"/>
            <a:ext cx="4965051" cy="2704586"/>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411872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r>
              <a:rPr lang="en-CA" sz="1500">
                <a:latin typeface="+mn-lt"/>
              </a:rPr>
              <a:t>	</a:t>
            </a: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242983" y="746068"/>
            <a:ext cx="2846726" cy="3132348"/>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a:buClr>
                <a:srgbClr val="FFC000"/>
              </a:buClr>
              <a:buFont typeface="Wingdings" panose="05000000000000000000" pitchFamily="2" charset="2"/>
              <a:buChar char="§"/>
            </a:pPr>
            <a:endParaRPr lang="en-GB" sz="1500">
              <a:latin typeface="Arial"/>
              <a:cs typeface="Calibri" panose="020F0502020204030204"/>
            </a:endParaRPr>
          </a:p>
          <a:p>
            <a:pPr marL="170974" indent="-170974">
              <a:buClr>
                <a:srgbClr val="FFC000"/>
              </a:buClr>
              <a:buFont typeface="Wingdings" panose="05000000000000000000" pitchFamily="2" charset="2"/>
              <a:buChar char="§"/>
            </a:pPr>
            <a:endParaRPr lang="en-US" sz="1800">
              <a:latin typeface="Arial"/>
              <a:cs typeface="Arial"/>
            </a:endParaRPr>
          </a:p>
        </p:txBody>
      </p:sp>
      <p:sp>
        <p:nvSpPr>
          <p:cNvPr id="7" name="Text Placeholder 6">
            <a:extLst>
              <a:ext uri="{FF2B5EF4-FFF2-40B4-BE49-F238E27FC236}">
                <a16:creationId xmlns:a16="http://schemas.microsoft.com/office/drawing/2014/main" id="{D77E8D4F-E033-4E9E-97E7-B3D68E601ED9}"/>
              </a:ext>
            </a:extLst>
          </p:cNvPr>
          <p:cNvSpPr>
            <a:spLocks noGrp="1"/>
          </p:cNvSpPr>
          <p:nvPr>
            <p:ph type="body" sz="quarter" idx="11"/>
          </p:nvPr>
        </p:nvSpPr>
        <p:spPr>
          <a:xfrm>
            <a:off x="457201" y="975278"/>
            <a:ext cx="2811780" cy="3445524"/>
          </a:xfrm>
        </p:spPr>
        <p:txBody>
          <a:bodyPr vert="horz" lIns="91440" tIns="45720" rIns="91440" bIns="45720" rtlCol="0" anchor="t">
            <a:noAutofit/>
          </a:bodyPr>
          <a:lstStyle/>
          <a:p>
            <a:r>
              <a:rPr lang="en-US">
                <a:cs typeface="Arial"/>
              </a:rPr>
              <a:t>Drag and drop variables into rows and columns</a:t>
            </a:r>
            <a:endParaRPr lang="en-US"/>
          </a:p>
          <a:p>
            <a:r>
              <a:rPr lang="en-US">
                <a:cs typeface="Arial"/>
              </a:rPr>
              <a:t>Can also drag aggregation variable (to the middle)</a:t>
            </a:r>
          </a:p>
          <a:p>
            <a:r>
              <a:rPr lang="en-US">
                <a:cs typeface="Arial"/>
              </a:rPr>
              <a:t>Chart Type option at the bottom</a:t>
            </a:r>
          </a:p>
          <a:p>
            <a:r>
              <a:rPr lang="en-US">
                <a:cs typeface="Arial"/>
              </a:rPr>
              <a:t>Can edit the binning using the Advanced button</a:t>
            </a:r>
          </a:p>
          <a:p>
            <a:endParaRPr lang="en-US"/>
          </a:p>
          <a:p>
            <a:endParaRPr lang="en-US"/>
          </a:p>
          <a:p>
            <a:endParaRPr lang="en-US"/>
          </a:p>
          <a:p>
            <a:r>
              <a:rPr lang="en-CA">
                <a:cs typeface="Arial"/>
              </a:rPr>
              <a:t>Demo</a:t>
            </a:r>
          </a:p>
          <a:p>
            <a:endParaRPr lang="en-US"/>
          </a:p>
          <a:p>
            <a:endParaRPr lang="en-CA"/>
          </a:p>
        </p:txBody>
      </p:sp>
      <p:sp>
        <p:nvSpPr>
          <p:cNvPr id="2" name="Title 1">
            <a:extLst>
              <a:ext uri="{FF2B5EF4-FFF2-40B4-BE49-F238E27FC236}">
                <a16:creationId xmlns:a16="http://schemas.microsoft.com/office/drawing/2014/main" id="{8EC3E137-C23E-4E87-8EEA-122644E191F9}"/>
              </a:ext>
            </a:extLst>
          </p:cNvPr>
          <p:cNvSpPr>
            <a:spLocks noGrp="1"/>
          </p:cNvSpPr>
          <p:nvPr>
            <p:ph type="title"/>
          </p:nvPr>
        </p:nvSpPr>
        <p:spPr/>
        <p:txBody>
          <a:bodyPr/>
          <a:lstStyle/>
          <a:p>
            <a:r>
              <a:rPr lang="en-CA"/>
              <a:t>Cross Tabs – Options </a:t>
            </a:r>
          </a:p>
        </p:txBody>
      </p:sp>
      <p:grpSp>
        <p:nvGrpSpPr>
          <p:cNvPr id="4" name="Group 3">
            <a:extLst>
              <a:ext uri="{FF2B5EF4-FFF2-40B4-BE49-F238E27FC236}">
                <a16:creationId xmlns:a16="http://schemas.microsoft.com/office/drawing/2014/main" id="{C2C57EFD-772E-40B8-A27F-AC54AC9E31D8}"/>
              </a:ext>
            </a:extLst>
          </p:cNvPr>
          <p:cNvGrpSpPr/>
          <p:nvPr/>
        </p:nvGrpSpPr>
        <p:grpSpPr>
          <a:xfrm>
            <a:off x="3657739" y="606534"/>
            <a:ext cx="5015205" cy="4004447"/>
            <a:chOff x="3657739" y="606534"/>
            <a:chExt cx="5015205" cy="4004447"/>
          </a:xfrm>
        </p:grpSpPr>
        <p:pic>
          <p:nvPicPr>
            <p:cNvPr id="3" name="Picture 2">
              <a:extLst>
                <a:ext uri="{FF2B5EF4-FFF2-40B4-BE49-F238E27FC236}">
                  <a16:creationId xmlns:a16="http://schemas.microsoft.com/office/drawing/2014/main" id="{0A18352B-E801-460B-B66E-BFCA2E7846A2}"/>
                </a:ext>
              </a:extLst>
            </p:cNvPr>
            <p:cNvPicPr>
              <a:picLocks noChangeAspect="1"/>
            </p:cNvPicPr>
            <p:nvPr/>
          </p:nvPicPr>
          <p:blipFill>
            <a:blip r:embed="rId4"/>
            <a:stretch>
              <a:fillRect/>
            </a:stretch>
          </p:blipFill>
          <p:spPr>
            <a:xfrm>
              <a:off x="3657739" y="606534"/>
              <a:ext cx="5015205" cy="4004447"/>
            </a:xfrm>
            <a:prstGeom prst="rect">
              <a:avLst/>
            </a:prstGeom>
          </p:spPr>
        </p:pic>
        <p:sp>
          <p:nvSpPr>
            <p:cNvPr id="8" name="Rectangle: Rounded Corners 7">
              <a:extLst>
                <a:ext uri="{FF2B5EF4-FFF2-40B4-BE49-F238E27FC236}">
                  <a16:creationId xmlns:a16="http://schemas.microsoft.com/office/drawing/2014/main" id="{3E0A491B-6B7F-4AB9-B5F2-9680B3D0F67A}"/>
                </a:ext>
              </a:extLst>
            </p:cNvPr>
            <p:cNvSpPr/>
            <p:nvPr/>
          </p:nvSpPr>
          <p:spPr>
            <a:xfrm>
              <a:off x="4089793" y="3987333"/>
              <a:ext cx="1241809" cy="204267"/>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Tree>
    <p:custDataLst>
      <p:tags r:id="rId1"/>
    </p:custDataLst>
    <p:extLst>
      <p:ext uri="{BB962C8B-B14F-4D97-AF65-F5344CB8AC3E}">
        <p14:creationId xmlns:p14="http://schemas.microsoft.com/office/powerpoint/2010/main" val="315102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10024C-FF09-4952-82C3-DA7785C5C8FD}"/>
              </a:ext>
            </a:extLst>
          </p:cNvPr>
          <p:cNvSpPr>
            <a:spLocks noGrp="1"/>
          </p:cNvSpPr>
          <p:nvPr>
            <p:ph type="body" sz="quarter" idx="11"/>
          </p:nvPr>
        </p:nvSpPr>
        <p:spPr/>
        <p:txBody>
          <a:bodyPr/>
          <a:lstStyle/>
          <a:p>
            <a:r>
              <a:rPr lang="en-CA"/>
              <a:t>Explain the concept of Data Science</a:t>
            </a:r>
            <a:endParaRPr lang="en-GB"/>
          </a:p>
          <a:p>
            <a:r>
              <a:rPr lang="en-CA"/>
              <a:t>Navigate the Knowledge Studio interface</a:t>
            </a:r>
          </a:p>
          <a:p>
            <a:r>
              <a:rPr lang="en-CA"/>
              <a:t>Create and manage projects using Knowledge Studio</a:t>
            </a:r>
            <a:endParaRPr lang="en-GB"/>
          </a:p>
          <a:p>
            <a:r>
              <a:rPr lang="en-CA"/>
              <a:t>Import data from a variety of sources and file formats</a:t>
            </a:r>
            <a:endParaRPr lang="en-GB"/>
          </a:p>
          <a:p>
            <a:r>
              <a:rPr lang="en-CA"/>
              <a:t>Analyze and profile data using Knowledge Studio capabilities</a:t>
            </a:r>
            <a:endParaRPr lang="en-GB"/>
          </a:p>
          <a:p>
            <a:r>
              <a:rPr lang="en-CA"/>
              <a:t>Prepare and transform data including deriving new variables</a:t>
            </a:r>
          </a:p>
          <a:p>
            <a:r>
              <a:rPr lang="en-GB"/>
              <a:t>Explain, build, evaluate, validate and deploy: </a:t>
            </a:r>
          </a:p>
          <a:p>
            <a:pPr lvl="1">
              <a:buClr>
                <a:schemeClr val="bg2"/>
              </a:buClr>
              <a:buFont typeface="Arial" panose="020B0604020202020204" pitchFamily="34" charset="0"/>
              <a:buChar char="•"/>
            </a:pPr>
            <a:r>
              <a:rPr lang="en-GB"/>
              <a:t>Decision Trees, Strategy Trees, Regression models, Cluster Analysis models, Neural Network models</a:t>
            </a:r>
          </a:p>
          <a:p>
            <a:endParaRPr lang="en-CA"/>
          </a:p>
        </p:txBody>
      </p:sp>
      <p:sp>
        <p:nvSpPr>
          <p:cNvPr id="2" name="Title 1">
            <a:extLst>
              <a:ext uri="{FF2B5EF4-FFF2-40B4-BE49-F238E27FC236}">
                <a16:creationId xmlns:a16="http://schemas.microsoft.com/office/drawing/2014/main" id="{180E4A2A-DD4F-4343-AEE1-3160A1EB7B80}"/>
              </a:ext>
            </a:extLst>
          </p:cNvPr>
          <p:cNvSpPr>
            <a:spLocks noGrp="1"/>
          </p:cNvSpPr>
          <p:nvPr>
            <p:ph type="title"/>
          </p:nvPr>
        </p:nvSpPr>
        <p:spPr/>
        <p:txBody>
          <a:bodyPr/>
          <a:lstStyle/>
          <a:p>
            <a:r>
              <a:rPr lang="en-CA"/>
              <a:t>Course Objectives </a:t>
            </a:r>
          </a:p>
        </p:txBody>
      </p:sp>
    </p:spTree>
    <p:custDataLst>
      <p:tags r:id="rId1"/>
    </p:custDataLst>
    <p:extLst>
      <p:ext uri="{BB962C8B-B14F-4D97-AF65-F5344CB8AC3E}">
        <p14:creationId xmlns:p14="http://schemas.microsoft.com/office/powerpoint/2010/main" val="344437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5C2D1BE-48FC-49B0-984F-B660652241BD}"/>
              </a:ext>
            </a:extLst>
          </p:cNvPr>
          <p:cNvSpPr>
            <a:spLocks noGrp="1"/>
          </p:cNvSpPr>
          <p:nvPr>
            <p:ph type="body" sz="quarter" idx="11"/>
          </p:nvPr>
        </p:nvSpPr>
        <p:spPr>
          <a:xfrm>
            <a:off x="173736" y="975278"/>
            <a:ext cx="8837678" cy="3445524"/>
          </a:xfrm>
        </p:spPr>
        <p:txBody>
          <a:bodyPr/>
          <a:lstStyle/>
          <a:p>
            <a:pPr marL="0" indent="0">
              <a:buNone/>
            </a:pPr>
            <a:r>
              <a:rPr lang="en-CA"/>
              <a:t>Example without Aggregate Variable:	 		Example with Aggregate Variable:</a:t>
            </a:r>
          </a:p>
          <a:p>
            <a:pPr marL="0" indent="0">
              <a:buNone/>
            </a:pPr>
            <a:endParaRPr lang="en-CA"/>
          </a:p>
          <a:p>
            <a:pPr marL="0" indent="0">
              <a:buNone/>
            </a:pPr>
            <a:endParaRPr lang="en-CA"/>
          </a:p>
          <a:p>
            <a:pPr marL="0" indent="0">
              <a:buNone/>
            </a:pPr>
            <a:endParaRPr lang="en-CA"/>
          </a:p>
          <a:p>
            <a:pPr marL="0" indent="0">
              <a:buNone/>
            </a:pPr>
            <a:endParaRPr lang="en-CA"/>
          </a:p>
          <a:p>
            <a:pPr marL="0" indent="0">
              <a:buNone/>
            </a:pPr>
            <a:endParaRPr lang="en-CA"/>
          </a:p>
          <a:p>
            <a:pPr marL="0" indent="0">
              <a:buNone/>
            </a:pPr>
            <a:endParaRPr lang="en-CA"/>
          </a:p>
          <a:p>
            <a:pPr marL="0" indent="0">
              <a:buNone/>
            </a:pPr>
            <a:endParaRPr lang="en-CA"/>
          </a:p>
          <a:p>
            <a:pPr marL="0" indent="0">
              <a:buNone/>
            </a:pPr>
            <a:r>
              <a:rPr lang="en-CA"/>
              <a:t>Counts are displayed on the y-axis			        Aggregate of chosen numeric variable on the y-axis</a:t>
            </a:r>
          </a:p>
        </p:txBody>
      </p:sp>
      <p:sp>
        <p:nvSpPr>
          <p:cNvPr id="3" name="Title 2">
            <a:extLst>
              <a:ext uri="{FF2B5EF4-FFF2-40B4-BE49-F238E27FC236}">
                <a16:creationId xmlns:a16="http://schemas.microsoft.com/office/drawing/2014/main" id="{9048A86B-F63F-406E-A0F1-C7CC28A688C7}"/>
              </a:ext>
            </a:extLst>
          </p:cNvPr>
          <p:cNvSpPr>
            <a:spLocks noGrp="1"/>
          </p:cNvSpPr>
          <p:nvPr>
            <p:ph type="title"/>
          </p:nvPr>
        </p:nvSpPr>
        <p:spPr/>
        <p:txBody>
          <a:bodyPr/>
          <a:lstStyle/>
          <a:p>
            <a:r>
              <a:rPr lang="en-CA"/>
              <a:t>Cross Tabs Charts</a:t>
            </a:r>
          </a:p>
        </p:txBody>
      </p:sp>
      <p:pic>
        <p:nvPicPr>
          <p:cNvPr id="5" name="Picture 4">
            <a:extLst>
              <a:ext uri="{FF2B5EF4-FFF2-40B4-BE49-F238E27FC236}">
                <a16:creationId xmlns:a16="http://schemas.microsoft.com/office/drawing/2014/main" id="{6AC022E1-A0A6-4104-9194-6822B1011403}"/>
              </a:ext>
            </a:extLst>
          </p:cNvPr>
          <p:cNvPicPr>
            <a:picLocks noChangeAspect="1"/>
          </p:cNvPicPr>
          <p:nvPr/>
        </p:nvPicPr>
        <p:blipFill>
          <a:blip r:embed="rId3"/>
          <a:stretch>
            <a:fillRect/>
          </a:stretch>
        </p:blipFill>
        <p:spPr>
          <a:xfrm>
            <a:off x="132588" y="1454826"/>
            <a:ext cx="4374931" cy="2058791"/>
          </a:xfrm>
          <a:prstGeom prst="rect">
            <a:avLst/>
          </a:prstGeom>
        </p:spPr>
      </p:pic>
      <p:pic>
        <p:nvPicPr>
          <p:cNvPr id="6" name="Picture 5">
            <a:extLst>
              <a:ext uri="{FF2B5EF4-FFF2-40B4-BE49-F238E27FC236}">
                <a16:creationId xmlns:a16="http://schemas.microsoft.com/office/drawing/2014/main" id="{22F802EE-D261-4EA7-9FB3-5F3D50304821}"/>
              </a:ext>
            </a:extLst>
          </p:cNvPr>
          <p:cNvPicPr>
            <a:picLocks noChangeAspect="1"/>
          </p:cNvPicPr>
          <p:nvPr/>
        </p:nvPicPr>
        <p:blipFill>
          <a:blip r:embed="rId4"/>
          <a:stretch>
            <a:fillRect/>
          </a:stretch>
        </p:blipFill>
        <p:spPr>
          <a:xfrm>
            <a:off x="4636483" y="1454826"/>
            <a:ext cx="4374931" cy="2058792"/>
          </a:xfrm>
          <a:prstGeom prst="rect">
            <a:avLst/>
          </a:prstGeom>
        </p:spPr>
      </p:pic>
    </p:spTree>
    <p:custDataLst>
      <p:tags r:id="rId1"/>
    </p:custDataLst>
    <p:extLst>
      <p:ext uri="{BB962C8B-B14F-4D97-AF65-F5344CB8AC3E}">
        <p14:creationId xmlns:p14="http://schemas.microsoft.com/office/powerpoint/2010/main" val="78073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pic>
        <p:nvPicPr>
          <p:cNvPr id="2" name="Picture 1">
            <a:extLst>
              <a:ext uri="{FF2B5EF4-FFF2-40B4-BE49-F238E27FC236}">
                <a16:creationId xmlns:a16="http://schemas.microsoft.com/office/drawing/2014/main" id="{C46FF4A4-4D4C-4EF0-9104-569DEFF8BF64}"/>
              </a:ext>
            </a:extLst>
          </p:cNvPr>
          <p:cNvPicPr>
            <a:picLocks noChangeAspect="1"/>
          </p:cNvPicPr>
          <p:nvPr/>
        </p:nvPicPr>
        <p:blipFill>
          <a:blip r:embed="rId4"/>
          <a:stretch>
            <a:fillRect/>
          </a:stretch>
        </p:blipFill>
        <p:spPr>
          <a:xfrm>
            <a:off x="2837928" y="1016031"/>
            <a:ext cx="6206693" cy="3489700"/>
          </a:xfrm>
          <a:prstGeom prst="rect">
            <a:avLst/>
          </a:prstGeom>
          <a:ln>
            <a:solidFill>
              <a:schemeClr val="tx1">
                <a:lumMod val="50000"/>
                <a:lumOff val="50000"/>
              </a:schemeClr>
            </a:solidFill>
          </a:ln>
        </p:spPr>
      </p:pic>
      <p:sp>
        <p:nvSpPr>
          <p:cNvPr id="8" name="Text Placeholder 7">
            <a:extLst>
              <a:ext uri="{FF2B5EF4-FFF2-40B4-BE49-F238E27FC236}">
                <a16:creationId xmlns:a16="http://schemas.microsoft.com/office/drawing/2014/main" id="{89C15CA0-2A94-46D9-9754-94D84224A02A}"/>
              </a:ext>
            </a:extLst>
          </p:cNvPr>
          <p:cNvSpPr>
            <a:spLocks noGrp="1"/>
          </p:cNvSpPr>
          <p:nvPr>
            <p:ph type="body" sz="quarter" idx="11"/>
          </p:nvPr>
        </p:nvSpPr>
        <p:spPr>
          <a:xfrm>
            <a:off x="457201" y="975278"/>
            <a:ext cx="2440164" cy="3445524"/>
          </a:xfrm>
        </p:spPr>
        <p:txBody>
          <a:bodyPr/>
          <a:lstStyle/>
          <a:p>
            <a:r>
              <a:rPr lang="en-GB"/>
              <a:t>Special cross tabulation plots and charts for two variables at a time</a:t>
            </a:r>
          </a:p>
          <a:p>
            <a:r>
              <a:rPr lang="en-GB"/>
              <a:t>View percentage of rows, percentage of columns, or raw numbers of one variable in each category of the Characteristic Analysis Variable</a:t>
            </a:r>
          </a:p>
          <a:p>
            <a:r>
              <a:rPr lang="en-GB"/>
              <a:t>Can view multiple plots (stacked)</a:t>
            </a:r>
          </a:p>
          <a:p>
            <a:r>
              <a:rPr lang="en-GB"/>
              <a:t>Can edit binning</a:t>
            </a:r>
          </a:p>
          <a:p>
            <a:r>
              <a:rPr lang="en-GB"/>
              <a:t>Demo</a:t>
            </a:r>
            <a:endParaRPr lang="en-CA"/>
          </a:p>
          <a:p>
            <a:endParaRPr lang="en-CA"/>
          </a:p>
        </p:txBody>
      </p:sp>
      <p:sp>
        <p:nvSpPr>
          <p:cNvPr id="3" name="Title 2">
            <a:extLst>
              <a:ext uri="{FF2B5EF4-FFF2-40B4-BE49-F238E27FC236}">
                <a16:creationId xmlns:a16="http://schemas.microsoft.com/office/drawing/2014/main" id="{F025B510-BDA9-427D-B79E-6D61F9B6E314}"/>
              </a:ext>
            </a:extLst>
          </p:cNvPr>
          <p:cNvSpPr>
            <a:spLocks noGrp="1"/>
          </p:cNvSpPr>
          <p:nvPr>
            <p:ph type="title"/>
          </p:nvPr>
        </p:nvSpPr>
        <p:spPr/>
        <p:txBody>
          <a:bodyPr/>
          <a:lstStyle/>
          <a:p>
            <a:r>
              <a:rPr lang="en-CA"/>
              <a:t>Characteristics Analysis </a:t>
            </a:r>
          </a:p>
        </p:txBody>
      </p:sp>
      <p:sp>
        <p:nvSpPr>
          <p:cNvPr id="4" name="Rectangle: Rounded Corners 3">
            <a:extLst>
              <a:ext uri="{FF2B5EF4-FFF2-40B4-BE49-F238E27FC236}">
                <a16:creationId xmlns:a16="http://schemas.microsoft.com/office/drawing/2014/main" id="{D8407797-C624-417A-98F7-4278EBE4B2E6}"/>
              </a:ext>
            </a:extLst>
          </p:cNvPr>
          <p:cNvSpPr/>
          <p:nvPr/>
        </p:nvSpPr>
        <p:spPr>
          <a:xfrm>
            <a:off x="8563448" y="1016438"/>
            <a:ext cx="483914" cy="168602"/>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2638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F6677ACA-A53A-455D-824A-9E9CDEAAB449}"/>
              </a:ext>
            </a:extLst>
          </p:cNvPr>
          <p:cNvPicPr>
            <a:picLocks noChangeAspect="1"/>
          </p:cNvPicPr>
          <p:nvPr/>
        </p:nvPicPr>
        <p:blipFill>
          <a:blip r:embed="rId4"/>
          <a:stretch>
            <a:fillRect/>
          </a:stretch>
        </p:blipFill>
        <p:spPr>
          <a:xfrm>
            <a:off x="5119000" y="975278"/>
            <a:ext cx="3772402" cy="2884434"/>
          </a:xfrm>
          <a:prstGeom prst="rect">
            <a:avLst/>
          </a:prstGeom>
        </p:spPr>
      </p:pic>
      <p:sp>
        <p:nvSpPr>
          <p:cNvPr id="8" name="Text Placeholder 7">
            <a:extLst>
              <a:ext uri="{FF2B5EF4-FFF2-40B4-BE49-F238E27FC236}">
                <a16:creationId xmlns:a16="http://schemas.microsoft.com/office/drawing/2014/main" id="{E47AC251-8EA7-447C-B79F-F024032DB4FA}"/>
              </a:ext>
            </a:extLst>
          </p:cNvPr>
          <p:cNvSpPr>
            <a:spLocks noGrp="1"/>
          </p:cNvSpPr>
          <p:nvPr>
            <p:ph type="body" sz="quarter" idx="11"/>
          </p:nvPr>
        </p:nvSpPr>
        <p:spPr>
          <a:xfrm>
            <a:off x="457201" y="975278"/>
            <a:ext cx="4562342" cy="3445524"/>
          </a:xfrm>
        </p:spPr>
        <p:txBody>
          <a:bodyPr/>
          <a:lstStyle/>
          <a:p>
            <a:pPr marL="0">
              <a:spcAft>
                <a:spcPts val="600"/>
              </a:spcAft>
            </a:pPr>
            <a:r>
              <a:rPr lang="en-GB"/>
              <a:t>Choose Characteristic Analysis Variable</a:t>
            </a:r>
          </a:p>
          <a:p>
            <a:pPr marL="0">
              <a:spcAft>
                <a:spcPts val="600"/>
              </a:spcAft>
            </a:pPr>
            <a:r>
              <a:rPr lang="en-GB">
                <a:latin typeface="+mn-lt"/>
              </a:rPr>
              <a:t>Must be categorical variable</a:t>
            </a:r>
          </a:p>
          <a:p>
            <a:pPr marL="0">
              <a:spcAft>
                <a:spcPts val="600"/>
              </a:spcAft>
            </a:pPr>
            <a:r>
              <a:rPr lang="en-GB">
                <a:latin typeface="+mn-lt"/>
              </a:rPr>
              <a:t>Limit to cardinality &lt;=50</a:t>
            </a:r>
          </a:p>
          <a:p>
            <a:pPr marL="0">
              <a:spcAft>
                <a:spcPts val="600"/>
              </a:spcAft>
            </a:pPr>
            <a:r>
              <a:rPr lang="en-GB"/>
              <a:t>Choose independent Variables to plot</a:t>
            </a:r>
          </a:p>
          <a:p>
            <a:pPr marL="0">
              <a:spcAft>
                <a:spcPts val="600"/>
              </a:spcAft>
            </a:pPr>
            <a:r>
              <a:rPr lang="en-GB"/>
              <a:t>Display options</a:t>
            </a:r>
          </a:p>
          <a:p>
            <a:pPr marL="0">
              <a:spcAft>
                <a:spcPts val="600"/>
              </a:spcAft>
            </a:pPr>
            <a:r>
              <a:rPr lang="en-GB"/>
              <a:t>Edit binning once the charts have been created</a:t>
            </a:r>
          </a:p>
          <a:p>
            <a:pPr marL="0">
              <a:spcAft>
                <a:spcPts val="600"/>
              </a:spcAft>
            </a:pPr>
            <a:endParaRPr lang="en-GB"/>
          </a:p>
          <a:p>
            <a:pPr marL="0">
              <a:spcAft>
                <a:spcPts val="600"/>
              </a:spcAft>
            </a:pPr>
            <a:endParaRPr lang="en-GB"/>
          </a:p>
          <a:p>
            <a:pPr marL="0">
              <a:spcAft>
                <a:spcPts val="600"/>
              </a:spcAft>
            </a:pPr>
            <a:r>
              <a:rPr lang="en-GB"/>
              <a:t>Demo</a:t>
            </a:r>
          </a:p>
          <a:p>
            <a:endParaRPr lang="en-CA"/>
          </a:p>
        </p:txBody>
      </p:sp>
      <p:sp>
        <p:nvSpPr>
          <p:cNvPr id="2" name="Title 1">
            <a:extLst>
              <a:ext uri="{FF2B5EF4-FFF2-40B4-BE49-F238E27FC236}">
                <a16:creationId xmlns:a16="http://schemas.microsoft.com/office/drawing/2014/main" id="{8D31B3AE-4807-4237-A8CE-5973B99F0103}"/>
              </a:ext>
            </a:extLst>
          </p:cNvPr>
          <p:cNvSpPr>
            <a:spLocks noGrp="1"/>
          </p:cNvSpPr>
          <p:nvPr>
            <p:ph type="title"/>
          </p:nvPr>
        </p:nvSpPr>
        <p:spPr/>
        <p:txBody>
          <a:bodyPr/>
          <a:lstStyle/>
          <a:p>
            <a:r>
              <a:rPr lang="en-CA"/>
              <a:t>Characteristic Analysis Options </a:t>
            </a:r>
          </a:p>
        </p:txBody>
      </p:sp>
    </p:spTree>
    <p:custDataLst>
      <p:tags r:id="rId1"/>
    </p:custDataLst>
    <p:extLst>
      <p:ext uri="{BB962C8B-B14F-4D97-AF65-F5344CB8AC3E}">
        <p14:creationId xmlns:p14="http://schemas.microsoft.com/office/powerpoint/2010/main" val="293816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pic>
        <p:nvPicPr>
          <p:cNvPr id="3" name="Picture 2">
            <a:extLst>
              <a:ext uri="{FF2B5EF4-FFF2-40B4-BE49-F238E27FC236}">
                <a16:creationId xmlns:a16="http://schemas.microsoft.com/office/drawing/2014/main" id="{C9BFC7FC-446B-4EDF-ABAF-F7B861B56A52}"/>
              </a:ext>
            </a:extLst>
          </p:cNvPr>
          <p:cNvPicPr>
            <a:picLocks noChangeAspect="1"/>
          </p:cNvPicPr>
          <p:nvPr/>
        </p:nvPicPr>
        <p:blipFill>
          <a:blip r:embed="rId4"/>
          <a:stretch>
            <a:fillRect/>
          </a:stretch>
        </p:blipFill>
        <p:spPr>
          <a:xfrm>
            <a:off x="4161456" y="918253"/>
            <a:ext cx="4690457" cy="1365297"/>
          </a:xfrm>
          <a:prstGeom prst="rect">
            <a:avLst/>
          </a:prstGeom>
          <a:ln>
            <a:solidFill>
              <a:schemeClr val="tx1">
                <a:lumMod val="50000"/>
                <a:lumOff val="50000"/>
              </a:schemeClr>
            </a:solidFill>
          </a:ln>
        </p:spPr>
      </p:pic>
      <p:pic>
        <p:nvPicPr>
          <p:cNvPr id="2" name="Picture 1">
            <a:extLst>
              <a:ext uri="{FF2B5EF4-FFF2-40B4-BE49-F238E27FC236}">
                <a16:creationId xmlns:a16="http://schemas.microsoft.com/office/drawing/2014/main" id="{0A34E92D-2686-4CEA-B6E8-872823C69B69}"/>
              </a:ext>
            </a:extLst>
          </p:cNvPr>
          <p:cNvPicPr>
            <a:picLocks noChangeAspect="1"/>
          </p:cNvPicPr>
          <p:nvPr/>
        </p:nvPicPr>
        <p:blipFill>
          <a:blip r:embed="rId5"/>
          <a:stretch>
            <a:fillRect/>
          </a:stretch>
        </p:blipFill>
        <p:spPr>
          <a:xfrm>
            <a:off x="4838995" y="2571750"/>
            <a:ext cx="4012918" cy="1365297"/>
          </a:xfrm>
          <a:prstGeom prst="rect">
            <a:avLst/>
          </a:prstGeom>
          <a:ln>
            <a:solidFill>
              <a:schemeClr val="tx1">
                <a:lumMod val="50000"/>
                <a:lumOff val="50000"/>
              </a:schemeClr>
            </a:solidFill>
          </a:ln>
        </p:spPr>
      </p:pic>
      <p:sp>
        <p:nvSpPr>
          <p:cNvPr id="9" name="Text Placeholder 8">
            <a:extLst>
              <a:ext uri="{FF2B5EF4-FFF2-40B4-BE49-F238E27FC236}">
                <a16:creationId xmlns:a16="http://schemas.microsoft.com/office/drawing/2014/main" id="{8EDB14A0-D05E-4DAB-89EC-67EE1548D4CA}"/>
              </a:ext>
            </a:extLst>
          </p:cNvPr>
          <p:cNvSpPr>
            <a:spLocks noGrp="1"/>
          </p:cNvSpPr>
          <p:nvPr>
            <p:ph type="body" sz="quarter" idx="11"/>
          </p:nvPr>
        </p:nvSpPr>
        <p:spPr>
          <a:xfrm>
            <a:off x="457201" y="975278"/>
            <a:ext cx="3762756" cy="3445524"/>
          </a:xfrm>
        </p:spPr>
        <p:txBody>
          <a:bodyPr/>
          <a:lstStyle/>
          <a:p>
            <a:pPr>
              <a:spcAft>
                <a:spcPts val="0"/>
              </a:spcAft>
              <a:defRPr/>
            </a:pPr>
            <a:r>
              <a:rPr lang="en-US"/>
              <a:t>A measure of the relationship between numeric variables</a:t>
            </a:r>
          </a:p>
          <a:p>
            <a:pPr marL="285750" lvl="1" indent="-285750">
              <a:spcBef>
                <a:spcPts val="750"/>
              </a:spcBef>
              <a:spcAft>
                <a:spcPts val="0"/>
              </a:spcAft>
              <a:defRPr/>
            </a:pPr>
            <a:r>
              <a:rPr lang="en-US">
                <a:latin typeface="+mn-lt"/>
              </a:rPr>
              <a:t>All variables must be numeric</a:t>
            </a:r>
          </a:p>
          <a:p>
            <a:pPr marL="285750" lvl="1" indent="-285750">
              <a:spcBef>
                <a:spcPts val="750"/>
              </a:spcBef>
              <a:spcAft>
                <a:spcPts val="0"/>
              </a:spcAft>
              <a:defRPr/>
            </a:pPr>
            <a:r>
              <a:rPr lang="en-US">
                <a:latin typeface="+mn-lt"/>
              </a:rPr>
              <a:t>Closer to ± 1 means the variables have a stronger relationship</a:t>
            </a:r>
          </a:p>
          <a:p>
            <a:pPr marL="285750" lvl="1" indent="-285750">
              <a:spcBef>
                <a:spcPts val="750"/>
              </a:spcBef>
              <a:spcAft>
                <a:spcPts val="0"/>
              </a:spcAft>
              <a:defRPr/>
            </a:pPr>
            <a:r>
              <a:rPr lang="en-US">
                <a:latin typeface="+mn-lt"/>
              </a:rPr>
              <a:t>Closer to 0 means the variables have a weaker relationship</a:t>
            </a:r>
          </a:p>
          <a:p>
            <a:pPr>
              <a:spcAft>
                <a:spcPts val="0"/>
              </a:spcAft>
              <a:defRPr/>
            </a:pPr>
            <a:r>
              <a:rPr lang="en-US"/>
              <a:t>Results can be displayed in the form of correlation matrix, as pairs, or in a chart</a:t>
            </a:r>
          </a:p>
          <a:p>
            <a:pPr lvl="1">
              <a:spcAft>
                <a:spcPts val="0"/>
              </a:spcAft>
              <a:defRPr/>
            </a:pPr>
            <a:r>
              <a:rPr lang="en-US">
                <a:latin typeface="+mn-lt"/>
              </a:rPr>
              <a:t>Can also highlight cells based on their value</a:t>
            </a:r>
          </a:p>
          <a:p>
            <a:pPr lvl="1">
              <a:spcAft>
                <a:spcPts val="0"/>
              </a:spcAft>
              <a:defRPr/>
            </a:pPr>
            <a:r>
              <a:rPr lang="en-US">
                <a:latin typeface="+mn-lt"/>
              </a:rPr>
              <a:t>Useful if you have many variables, in which case the matrix gets quite large and hard to understand</a:t>
            </a:r>
            <a:endParaRPr lang="en-US" sz="1400"/>
          </a:p>
          <a:p>
            <a:pPr lvl="1">
              <a:defRPr/>
            </a:pPr>
            <a:endParaRPr lang="en-US" sz="1400"/>
          </a:p>
          <a:p>
            <a:pPr>
              <a:defRPr/>
            </a:pPr>
            <a:r>
              <a:rPr lang="en-US"/>
              <a:t>Demo</a:t>
            </a:r>
          </a:p>
          <a:p>
            <a:endParaRPr lang="en-CA"/>
          </a:p>
        </p:txBody>
      </p:sp>
      <p:sp>
        <p:nvSpPr>
          <p:cNvPr id="7" name="Title 6">
            <a:extLst>
              <a:ext uri="{FF2B5EF4-FFF2-40B4-BE49-F238E27FC236}">
                <a16:creationId xmlns:a16="http://schemas.microsoft.com/office/drawing/2014/main" id="{42C985FA-6772-45BE-887C-4D88168DFBF9}"/>
              </a:ext>
            </a:extLst>
          </p:cNvPr>
          <p:cNvSpPr>
            <a:spLocks noGrp="1"/>
          </p:cNvSpPr>
          <p:nvPr>
            <p:ph type="title"/>
          </p:nvPr>
        </p:nvSpPr>
        <p:spPr/>
        <p:txBody>
          <a:bodyPr/>
          <a:lstStyle/>
          <a:p>
            <a:r>
              <a:rPr lang="en-CA"/>
              <a:t>Correlations</a:t>
            </a:r>
          </a:p>
        </p:txBody>
      </p:sp>
    </p:spTree>
    <p:custDataLst>
      <p:tags r:id="rId1"/>
    </p:custDataLst>
    <p:extLst>
      <p:ext uri="{BB962C8B-B14F-4D97-AF65-F5344CB8AC3E}">
        <p14:creationId xmlns:p14="http://schemas.microsoft.com/office/powerpoint/2010/main" val="129343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pic>
        <p:nvPicPr>
          <p:cNvPr id="2" name="Picture 1">
            <a:extLst>
              <a:ext uri="{FF2B5EF4-FFF2-40B4-BE49-F238E27FC236}">
                <a16:creationId xmlns:a16="http://schemas.microsoft.com/office/drawing/2014/main" id="{4217EE81-1400-447D-A32C-9658F5896B3B}"/>
              </a:ext>
            </a:extLst>
          </p:cNvPr>
          <p:cNvPicPr>
            <a:picLocks noChangeAspect="1"/>
          </p:cNvPicPr>
          <p:nvPr/>
        </p:nvPicPr>
        <p:blipFill>
          <a:blip r:embed="rId4"/>
          <a:stretch>
            <a:fillRect/>
          </a:stretch>
        </p:blipFill>
        <p:spPr>
          <a:xfrm>
            <a:off x="136611" y="1862516"/>
            <a:ext cx="8870777" cy="2341384"/>
          </a:xfrm>
          <a:prstGeom prst="rect">
            <a:avLst/>
          </a:prstGeom>
          <a:ln>
            <a:solidFill>
              <a:schemeClr val="tx1">
                <a:lumMod val="50000"/>
                <a:lumOff val="50000"/>
              </a:schemeClr>
            </a:solidFill>
          </a:ln>
        </p:spPr>
      </p:pic>
      <p:sp>
        <p:nvSpPr>
          <p:cNvPr id="7" name="Text Placeholder 6">
            <a:extLst>
              <a:ext uri="{FF2B5EF4-FFF2-40B4-BE49-F238E27FC236}">
                <a16:creationId xmlns:a16="http://schemas.microsoft.com/office/drawing/2014/main" id="{8F327AD4-6949-42C1-A5E5-C4E29BC8DC18}"/>
              </a:ext>
            </a:extLst>
          </p:cNvPr>
          <p:cNvSpPr>
            <a:spLocks noGrp="1"/>
          </p:cNvSpPr>
          <p:nvPr>
            <p:ph type="body" sz="quarter" idx="11"/>
          </p:nvPr>
        </p:nvSpPr>
        <p:spPr/>
        <p:txBody>
          <a:bodyPr/>
          <a:lstStyle/>
          <a:p>
            <a:r>
              <a:rPr lang="en-CA"/>
              <a:t>Correlation Diagnostics </a:t>
            </a:r>
          </a:p>
          <a:p>
            <a:pPr lvl="1"/>
            <a:r>
              <a:rPr lang="en-CA"/>
              <a:t>Option allows for enhanced variable selection:</a:t>
            </a:r>
          </a:p>
        </p:txBody>
      </p:sp>
      <p:sp>
        <p:nvSpPr>
          <p:cNvPr id="3" name="Title 2">
            <a:extLst>
              <a:ext uri="{FF2B5EF4-FFF2-40B4-BE49-F238E27FC236}">
                <a16:creationId xmlns:a16="http://schemas.microsoft.com/office/drawing/2014/main" id="{12128A0A-8861-4522-8B9B-B28855F32F22}"/>
              </a:ext>
            </a:extLst>
          </p:cNvPr>
          <p:cNvSpPr>
            <a:spLocks noGrp="1"/>
          </p:cNvSpPr>
          <p:nvPr>
            <p:ph type="title"/>
          </p:nvPr>
        </p:nvSpPr>
        <p:spPr/>
        <p:txBody>
          <a:bodyPr/>
          <a:lstStyle/>
          <a:p>
            <a:r>
              <a:rPr lang="en-CA"/>
              <a:t>Data Profiling – Correlations </a:t>
            </a:r>
          </a:p>
        </p:txBody>
      </p:sp>
    </p:spTree>
    <p:custDataLst>
      <p:tags r:id="rId1"/>
    </p:custDataLst>
    <p:extLst>
      <p:ext uri="{BB962C8B-B14F-4D97-AF65-F5344CB8AC3E}">
        <p14:creationId xmlns:p14="http://schemas.microsoft.com/office/powerpoint/2010/main" val="1141201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7BCF33-1E50-48C2-8AE6-B575379F7CD8}"/>
              </a:ext>
            </a:extLst>
          </p:cNvPr>
          <p:cNvSpPr>
            <a:spLocks noGrp="1"/>
          </p:cNvSpPr>
          <p:nvPr>
            <p:ph type="body" sz="quarter" idx="11"/>
          </p:nvPr>
        </p:nvSpPr>
        <p:spPr>
          <a:xfrm>
            <a:off x="457201" y="975278"/>
            <a:ext cx="3794760" cy="3445524"/>
          </a:xfrm>
        </p:spPr>
        <p:txBody>
          <a:bodyPr/>
          <a:lstStyle/>
          <a:p>
            <a:pPr marL="285750" indent="-285750">
              <a:buFont typeface="Arial" panose="020B0604020202020204" pitchFamily="34" charset="0"/>
              <a:buChar char="•"/>
            </a:pPr>
            <a:r>
              <a:rPr lang="en-CA"/>
              <a:t>Multicollinearity Analysis node can be used to remove highly correlated numeric variables from a dataset</a:t>
            </a:r>
          </a:p>
          <a:p>
            <a:pPr marL="285750" indent="-285750">
              <a:buFont typeface="Arial" panose="020B0604020202020204" pitchFamily="34" charset="0"/>
              <a:buChar char="•"/>
            </a:pPr>
            <a:r>
              <a:rPr lang="en-CA"/>
              <a:t>Threshold for removal is set by the user</a:t>
            </a:r>
          </a:p>
          <a:p>
            <a:pPr marL="285750" indent="-285750">
              <a:buFont typeface="Arial" panose="020B0604020202020204" pitchFamily="34" charset="0"/>
              <a:buChar char="•"/>
            </a:pPr>
            <a:r>
              <a:rPr lang="en-CA"/>
              <a:t>Correlation measures include Pearson and Spearman</a:t>
            </a:r>
          </a:p>
          <a:p>
            <a:pPr marL="285750" indent="-285750">
              <a:buFont typeface="Arial" panose="020B0604020202020204" pitchFamily="34" charset="0"/>
              <a:buChar char="•"/>
            </a:pPr>
            <a:r>
              <a:rPr lang="en-CA"/>
              <a:t>Max correlation is shown for all analyzed variables when the Analyze button is clicked</a:t>
            </a:r>
          </a:p>
        </p:txBody>
      </p:sp>
      <p:sp>
        <p:nvSpPr>
          <p:cNvPr id="2" name="Title 1">
            <a:extLst>
              <a:ext uri="{FF2B5EF4-FFF2-40B4-BE49-F238E27FC236}">
                <a16:creationId xmlns:a16="http://schemas.microsoft.com/office/drawing/2014/main" id="{14E057B3-8254-4C9C-BC93-6FBA70A5227B}"/>
              </a:ext>
            </a:extLst>
          </p:cNvPr>
          <p:cNvSpPr>
            <a:spLocks noGrp="1"/>
          </p:cNvSpPr>
          <p:nvPr>
            <p:ph type="title"/>
          </p:nvPr>
        </p:nvSpPr>
        <p:spPr/>
        <p:txBody>
          <a:bodyPr/>
          <a:lstStyle/>
          <a:p>
            <a:r>
              <a:rPr lang="en-CA"/>
              <a:t>Multicollinearity Analysis</a:t>
            </a:r>
          </a:p>
        </p:txBody>
      </p:sp>
      <p:pic>
        <p:nvPicPr>
          <p:cNvPr id="4" name="Picture 3">
            <a:extLst>
              <a:ext uri="{FF2B5EF4-FFF2-40B4-BE49-F238E27FC236}">
                <a16:creationId xmlns:a16="http://schemas.microsoft.com/office/drawing/2014/main" id="{C5F6C240-0630-4E8B-A351-C818766D7BFF}"/>
              </a:ext>
            </a:extLst>
          </p:cNvPr>
          <p:cNvPicPr>
            <a:picLocks noChangeAspect="1"/>
          </p:cNvPicPr>
          <p:nvPr/>
        </p:nvPicPr>
        <p:blipFill>
          <a:blip r:embed="rId4"/>
          <a:stretch>
            <a:fillRect/>
          </a:stretch>
        </p:blipFill>
        <p:spPr>
          <a:xfrm>
            <a:off x="560663" y="3324689"/>
            <a:ext cx="3412067" cy="1562779"/>
          </a:xfrm>
          <a:prstGeom prst="rect">
            <a:avLst/>
          </a:prstGeom>
        </p:spPr>
      </p:pic>
      <p:pic>
        <p:nvPicPr>
          <p:cNvPr id="5" name="Picture 4">
            <a:extLst>
              <a:ext uri="{FF2B5EF4-FFF2-40B4-BE49-F238E27FC236}">
                <a16:creationId xmlns:a16="http://schemas.microsoft.com/office/drawing/2014/main" id="{7C56C0E1-6FFA-4D1D-96FC-DCEBD4BDEF27}"/>
              </a:ext>
            </a:extLst>
          </p:cNvPr>
          <p:cNvPicPr>
            <a:picLocks noChangeAspect="1"/>
          </p:cNvPicPr>
          <p:nvPr/>
        </p:nvPicPr>
        <p:blipFill>
          <a:blip r:embed="rId5"/>
          <a:stretch>
            <a:fillRect/>
          </a:stretch>
        </p:blipFill>
        <p:spPr>
          <a:xfrm>
            <a:off x="4506745" y="557558"/>
            <a:ext cx="4364289" cy="4128742"/>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17664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A26834-C22C-4B31-B9B4-C48563C34322}"/>
              </a:ext>
            </a:extLst>
          </p:cNvPr>
          <p:cNvSpPr>
            <a:spLocks noGrp="1"/>
          </p:cNvSpPr>
          <p:nvPr>
            <p:ph type="body" sz="quarter" idx="11"/>
          </p:nvPr>
        </p:nvSpPr>
        <p:spPr>
          <a:xfrm>
            <a:off x="457201" y="975278"/>
            <a:ext cx="3835140" cy="3445524"/>
          </a:xfrm>
        </p:spPr>
        <p:txBody>
          <a:bodyPr vert="horz" lIns="91440" tIns="45720" rIns="91440" bIns="45720" rtlCol="0" anchor="t">
            <a:noAutofit/>
          </a:bodyPr>
          <a:lstStyle/>
          <a:p>
            <a:pPr marL="285750" indent="-285750">
              <a:spcAft>
                <a:spcPts val="0"/>
              </a:spcAft>
              <a:buFont typeface="Arial" panose="020B0604020202020204" pitchFamily="34" charset="0"/>
              <a:buChar char="•"/>
            </a:pPr>
            <a:r>
              <a:rPr lang="en-CA"/>
              <a:t>Example variable selection shown here:</a:t>
            </a:r>
          </a:p>
          <a:p>
            <a:pPr marL="523240" lvl="1" indent="-342900">
              <a:spcAft>
                <a:spcPts val="0"/>
              </a:spcAft>
              <a:buFont typeface="+mj-lt"/>
              <a:buAutoNum type="arabicPeriod"/>
            </a:pPr>
            <a:r>
              <a:rPr lang="en-CA" b="1">
                <a:latin typeface="+mn-lt"/>
              </a:rPr>
              <a:t>Max Correlation </a:t>
            </a:r>
            <a:r>
              <a:rPr lang="en-CA">
                <a:latin typeface="+mn-lt"/>
              </a:rPr>
              <a:t>threshold is set to &lt;= 0.20</a:t>
            </a:r>
            <a:endParaRPr lang="en-CA">
              <a:latin typeface="+mn-lt"/>
              <a:cs typeface="Arial"/>
            </a:endParaRPr>
          </a:p>
          <a:p>
            <a:pPr marL="523240" lvl="1" indent="-342900">
              <a:spcAft>
                <a:spcPts val="0"/>
              </a:spcAft>
              <a:buFont typeface="+mj-lt"/>
              <a:buAutoNum type="arabicPeriod"/>
            </a:pPr>
            <a:r>
              <a:rPr lang="en-CA" b="1">
                <a:latin typeface="+mn-lt"/>
              </a:rPr>
              <a:t>Select</a:t>
            </a:r>
            <a:r>
              <a:rPr lang="en-CA">
                <a:latin typeface="+mn-lt"/>
              </a:rPr>
              <a:t> button will check only variables that fulfill the threshold requirements</a:t>
            </a:r>
            <a:endParaRPr lang="en-CA" b="1">
              <a:latin typeface="+mn-lt"/>
              <a:cs typeface="Arial" panose="020B0604020202020204"/>
            </a:endParaRPr>
          </a:p>
          <a:p>
            <a:pPr marL="523240" lvl="1" indent="-342900">
              <a:spcAft>
                <a:spcPts val="0"/>
              </a:spcAft>
              <a:buFont typeface="+mj-lt"/>
              <a:buAutoNum type="arabicPeriod"/>
            </a:pPr>
            <a:r>
              <a:rPr lang="en-CA" b="1">
                <a:latin typeface="+mn-lt"/>
              </a:rPr>
              <a:t>Capital-gain</a:t>
            </a:r>
            <a:r>
              <a:rPr lang="en-CA">
                <a:latin typeface="+mn-lt"/>
              </a:rPr>
              <a:t> not checked because it exceeds max correlation threshold of 0.2, and will be excluded from the output dataset</a:t>
            </a:r>
            <a:endParaRPr lang="en-CA">
              <a:latin typeface="+mn-lt"/>
              <a:cs typeface="Arial"/>
            </a:endParaRPr>
          </a:p>
          <a:p>
            <a:pPr marL="523240" lvl="1" indent="-342900">
              <a:spcAft>
                <a:spcPts val="0"/>
              </a:spcAft>
              <a:buFont typeface="+mj-lt"/>
              <a:buAutoNum type="arabicPeriod"/>
            </a:pPr>
            <a:r>
              <a:rPr lang="en-CA" b="1" err="1">
                <a:latin typeface="+mn-lt"/>
                <a:cs typeface="Arial"/>
              </a:rPr>
              <a:t>Fnlwgt</a:t>
            </a:r>
            <a:r>
              <a:rPr lang="en-CA">
                <a:latin typeface="+mn-lt"/>
                <a:cs typeface="Arial"/>
              </a:rPr>
              <a:t> will not be included in the output</a:t>
            </a:r>
          </a:p>
          <a:p>
            <a:pPr marL="523240" lvl="1" indent="-342900">
              <a:spcAft>
                <a:spcPts val="0"/>
              </a:spcAft>
              <a:buFont typeface="+mj-lt"/>
              <a:buAutoNum type="arabicPeriod"/>
            </a:pPr>
            <a:r>
              <a:rPr lang="en-CA" b="1">
                <a:latin typeface="+mn-lt"/>
                <a:cs typeface="Arial"/>
              </a:rPr>
              <a:t>All not analyzed </a:t>
            </a:r>
            <a:r>
              <a:rPr lang="en-CA">
                <a:latin typeface="+mn-lt"/>
                <a:cs typeface="Arial"/>
              </a:rPr>
              <a:t>variables in this box will be included in the output. These variables were excluded from the analysis because of their categorical nature</a:t>
            </a:r>
          </a:p>
          <a:p>
            <a:pPr>
              <a:spcAft>
                <a:spcPts val="0"/>
              </a:spcAft>
            </a:pPr>
            <a:endParaRPr lang="en-CA"/>
          </a:p>
          <a:p>
            <a:pPr marL="285750" indent="-285750">
              <a:spcAft>
                <a:spcPts val="0"/>
              </a:spcAft>
              <a:buFont typeface="Arial" panose="020B0604020202020204" pitchFamily="34" charset="0"/>
              <a:buChar char="•"/>
            </a:pPr>
            <a:r>
              <a:rPr lang="en-CA"/>
              <a:t>Demo</a:t>
            </a:r>
            <a:endParaRPr lang="en-CA">
              <a:cs typeface="Arial"/>
            </a:endParaRPr>
          </a:p>
        </p:txBody>
      </p:sp>
      <p:sp>
        <p:nvSpPr>
          <p:cNvPr id="2" name="Title 1">
            <a:extLst>
              <a:ext uri="{FF2B5EF4-FFF2-40B4-BE49-F238E27FC236}">
                <a16:creationId xmlns:a16="http://schemas.microsoft.com/office/drawing/2014/main" id="{28DC4BED-DE4D-4996-8164-6291AA112AE5}"/>
              </a:ext>
            </a:extLst>
          </p:cNvPr>
          <p:cNvSpPr>
            <a:spLocks noGrp="1"/>
          </p:cNvSpPr>
          <p:nvPr>
            <p:ph type="title"/>
          </p:nvPr>
        </p:nvSpPr>
        <p:spPr/>
        <p:txBody>
          <a:bodyPr/>
          <a:lstStyle/>
          <a:p>
            <a:r>
              <a:rPr lang="en-CA"/>
              <a:t>Variable Selection with the Multicollinearity Analysis Node</a:t>
            </a:r>
          </a:p>
        </p:txBody>
      </p:sp>
      <p:pic>
        <p:nvPicPr>
          <p:cNvPr id="5" name="Picture 4">
            <a:extLst>
              <a:ext uri="{FF2B5EF4-FFF2-40B4-BE49-F238E27FC236}">
                <a16:creationId xmlns:a16="http://schemas.microsoft.com/office/drawing/2014/main" id="{AC142566-9047-4E65-8DF8-B1E834CE246C}"/>
              </a:ext>
            </a:extLst>
          </p:cNvPr>
          <p:cNvPicPr>
            <a:picLocks noChangeAspect="1"/>
          </p:cNvPicPr>
          <p:nvPr/>
        </p:nvPicPr>
        <p:blipFill>
          <a:blip r:embed="rId4"/>
          <a:stretch>
            <a:fillRect/>
          </a:stretch>
        </p:blipFill>
        <p:spPr>
          <a:xfrm>
            <a:off x="4619948" y="849735"/>
            <a:ext cx="4296618" cy="4054668"/>
          </a:xfrm>
          <a:prstGeom prst="rect">
            <a:avLst/>
          </a:prstGeom>
          <a:ln>
            <a:solidFill>
              <a:schemeClr val="tx1">
                <a:lumMod val="50000"/>
                <a:lumOff val="50000"/>
              </a:schemeClr>
            </a:solidFill>
          </a:ln>
        </p:spPr>
      </p:pic>
      <p:sp>
        <p:nvSpPr>
          <p:cNvPr id="6" name="Rectangle 5">
            <a:extLst>
              <a:ext uri="{FF2B5EF4-FFF2-40B4-BE49-F238E27FC236}">
                <a16:creationId xmlns:a16="http://schemas.microsoft.com/office/drawing/2014/main" id="{08985E52-15AF-4690-B5E6-AD58F326F7E4}"/>
              </a:ext>
            </a:extLst>
          </p:cNvPr>
          <p:cNvSpPr/>
          <p:nvPr/>
        </p:nvSpPr>
        <p:spPr>
          <a:xfrm>
            <a:off x="5721565" y="1464344"/>
            <a:ext cx="1573894" cy="194733"/>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7" name="TextBox 6">
            <a:extLst>
              <a:ext uri="{FF2B5EF4-FFF2-40B4-BE49-F238E27FC236}">
                <a16:creationId xmlns:a16="http://schemas.microsoft.com/office/drawing/2014/main" id="{8E04AAFB-BE8E-4FA7-A3A2-E407B30AE20C}"/>
              </a:ext>
            </a:extLst>
          </p:cNvPr>
          <p:cNvSpPr txBox="1"/>
          <p:nvPr/>
        </p:nvSpPr>
        <p:spPr>
          <a:xfrm>
            <a:off x="5479230" y="1392433"/>
            <a:ext cx="291712" cy="338554"/>
          </a:xfrm>
          <a:prstGeom prst="rect">
            <a:avLst/>
          </a:prstGeom>
          <a:noFill/>
          <a:ln>
            <a:noFill/>
          </a:ln>
        </p:spPr>
        <p:txBody>
          <a:bodyPr wrap="square" rtlCol="0">
            <a:spAutoFit/>
          </a:bodyPr>
          <a:lstStyle/>
          <a:p>
            <a:r>
              <a:rPr lang="en-CA" sz="1600" b="1">
                <a:solidFill>
                  <a:srgbClr val="FF0000"/>
                </a:solidFill>
              </a:rPr>
              <a:t>1</a:t>
            </a:r>
          </a:p>
        </p:txBody>
      </p:sp>
      <p:sp>
        <p:nvSpPr>
          <p:cNvPr id="8" name="Rectangle 7">
            <a:extLst>
              <a:ext uri="{FF2B5EF4-FFF2-40B4-BE49-F238E27FC236}">
                <a16:creationId xmlns:a16="http://schemas.microsoft.com/office/drawing/2014/main" id="{3D5A54C8-AFEF-415E-9FDC-8E3182A60F71}"/>
              </a:ext>
            </a:extLst>
          </p:cNvPr>
          <p:cNvSpPr/>
          <p:nvPr/>
        </p:nvSpPr>
        <p:spPr>
          <a:xfrm>
            <a:off x="7375396" y="1464344"/>
            <a:ext cx="434845" cy="194733"/>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9" name="TextBox 8">
            <a:extLst>
              <a:ext uri="{FF2B5EF4-FFF2-40B4-BE49-F238E27FC236}">
                <a16:creationId xmlns:a16="http://schemas.microsoft.com/office/drawing/2014/main" id="{D719671E-4D84-4651-ACED-8C2EB565BA9D}"/>
              </a:ext>
            </a:extLst>
          </p:cNvPr>
          <p:cNvSpPr txBox="1"/>
          <p:nvPr/>
        </p:nvSpPr>
        <p:spPr>
          <a:xfrm>
            <a:off x="7809981" y="1373772"/>
            <a:ext cx="338365" cy="338554"/>
          </a:xfrm>
          <a:prstGeom prst="rect">
            <a:avLst/>
          </a:prstGeom>
          <a:noFill/>
          <a:ln>
            <a:noFill/>
          </a:ln>
        </p:spPr>
        <p:txBody>
          <a:bodyPr wrap="square" rtlCol="0">
            <a:spAutoFit/>
          </a:bodyPr>
          <a:lstStyle/>
          <a:p>
            <a:r>
              <a:rPr lang="en-CA" sz="1600" b="1">
                <a:solidFill>
                  <a:srgbClr val="FF0000"/>
                </a:solidFill>
              </a:rPr>
              <a:t>2</a:t>
            </a:r>
          </a:p>
        </p:txBody>
      </p:sp>
      <p:sp>
        <p:nvSpPr>
          <p:cNvPr id="10" name="Rectangle 9">
            <a:extLst>
              <a:ext uri="{FF2B5EF4-FFF2-40B4-BE49-F238E27FC236}">
                <a16:creationId xmlns:a16="http://schemas.microsoft.com/office/drawing/2014/main" id="{AD254E3A-7EFD-47B2-8F89-3EE7153EDB20}"/>
              </a:ext>
            </a:extLst>
          </p:cNvPr>
          <p:cNvSpPr/>
          <p:nvPr/>
        </p:nvSpPr>
        <p:spPr>
          <a:xfrm>
            <a:off x="4732079" y="2226051"/>
            <a:ext cx="4005002" cy="110242"/>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1" name="TextBox 10">
            <a:extLst>
              <a:ext uri="{FF2B5EF4-FFF2-40B4-BE49-F238E27FC236}">
                <a16:creationId xmlns:a16="http://schemas.microsoft.com/office/drawing/2014/main" id="{6EB3366E-C124-4A5B-B3BE-121A4D0F4797}"/>
              </a:ext>
            </a:extLst>
          </p:cNvPr>
          <p:cNvSpPr txBox="1"/>
          <p:nvPr/>
        </p:nvSpPr>
        <p:spPr>
          <a:xfrm>
            <a:off x="4275669" y="2087019"/>
            <a:ext cx="787400" cy="338554"/>
          </a:xfrm>
          <a:prstGeom prst="rect">
            <a:avLst/>
          </a:prstGeom>
          <a:noFill/>
          <a:ln>
            <a:noFill/>
          </a:ln>
        </p:spPr>
        <p:txBody>
          <a:bodyPr wrap="square" rtlCol="0">
            <a:spAutoFit/>
          </a:bodyPr>
          <a:lstStyle/>
          <a:p>
            <a:r>
              <a:rPr lang="en-CA" sz="1600" b="1">
                <a:solidFill>
                  <a:srgbClr val="FF0000"/>
                </a:solidFill>
              </a:rPr>
              <a:t>3</a:t>
            </a:r>
          </a:p>
        </p:txBody>
      </p:sp>
      <p:sp>
        <p:nvSpPr>
          <p:cNvPr id="12" name="Rectangle 11">
            <a:extLst>
              <a:ext uri="{FF2B5EF4-FFF2-40B4-BE49-F238E27FC236}">
                <a16:creationId xmlns:a16="http://schemas.microsoft.com/office/drawing/2014/main" id="{D15CF1E8-AED8-4530-A556-2E6C693624BD}"/>
              </a:ext>
            </a:extLst>
          </p:cNvPr>
          <p:cNvSpPr/>
          <p:nvPr/>
        </p:nvSpPr>
        <p:spPr>
          <a:xfrm>
            <a:off x="4699347" y="3361959"/>
            <a:ext cx="1981428" cy="1299632"/>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3" name="Rectangle 12">
            <a:extLst>
              <a:ext uri="{FF2B5EF4-FFF2-40B4-BE49-F238E27FC236}">
                <a16:creationId xmlns:a16="http://schemas.microsoft.com/office/drawing/2014/main" id="{A4855D26-FA71-4372-ABD9-8102386DAA5D}"/>
              </a:ext>
            </a:extLst>
          </p:cNvPr>
          <p:cNvSpPr/>
          <p:nvPr/>
        </p:nvSpPr>
        <p:spPr>
          <a:xfrm>
            <a:off x="6860348" y="3361959"/>
            <a:ext cx="1981428" cy="1299632"/>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4" name="TextBox 13">
            <a:extLst>
              <a:ext uri="{FF2B5EF4-FFF2-40B4-BE49-F238E27FC236}">
                <a16:creationId xmlns:a16="http://schemas.microsoft.com/office/drawing/2014/main" id="{742FDA65-E07D-4F12-B59C-8FD7EBC3CF7D}"/>
              </a:ext>
            </a:extLst>
          </p:cNvPr>
          <p:cNvSpPr txBox="1"/>
          <p:nvPr/>
        </p:nvSpPr>
        <p:spPr>
          <a:xfrm>
            <a:off x="4365892" y="3218853"/>
            <a:ext cx="787400" cy="338554"/>
          </a:xfrm>
          <a:prstGeom prst="rect">
            <a:avLst/>
          </a:prstGeom>
          <a:noFill/>
          <a:ln>
            <a:noFill/>
          </a:ln>
        </p:spPr>
        <p:txBody>
          <a:bodyPr wrap="square" rtlCol="0">
            <a:spAutoFit/>
          </a:bodyPr>
          <a:lstStyle/>
          <a:p>
            <a:r>
              <a:rPr lang="en-CA" sz="1600" b="1">
                <a:solidFill>
                  <a:srgbClr val="FF0000"/>
                </a:solidFill>
              </a:rPr>
              <a:t>4</a:t>
            </a:r>
          </a:p>
        </p:txBody>
      </p:sp>
      <p:sp>
        <p:nvSpPr>
          <p:cNvPr id="15" name="TextBox 14">
            <a:extLst>
              <a:ext uri="{FF2B5EF4-FFF2-40B4-BE49-F238E27FC236}">
                <a16:creationId xmlns:a16="http://schemas.microsoft.com/office/drawing/2014/main" id="{ED461C20-6ACD-48D0-94BB-7B32C71ADC7E}"/>
              </a:ext>
            </a:extLst>
          </p:cNvPr>
          <p:cNvSpPr txBox="1"/>
          <p:nvPr/>
        </p:nvSpPr>
        <p:spPr>
          <a:xfrm>
            <a:off x="6657976" y="3255292"/>
            <a:ext cx="787400" cy="338554"/>
          </a:xfrm>
          <a:prstGeom prst="rect">
            <a:avLst/>
          </a:prstGeom>
          <a:noFill/>
          <a:ln>
            <a:noFill/>
          </a:ln>
        </p:spPr>
        <p:txBody>
          <a:bodyPr wrap="square" rtlCol="0">
            <a:spAutoFit/>
          </a:bodyPr>
          <a:lstStyle/>
          <a:p>
            <a:r>
              <a:rPr lang="en-CA" sz="1600" b="1">
                <a:solidFill>
                  <a:srgbClr val="FF0000"/>
                </a:solidFill>
              </a:rPr>
              <a:t>5</a:t>
            </a:r>
          </a:p>
        </p:txBody>
      </p:sp>
    </p:spTree>
    <p:custDataLst>
      <p:tags r:id="rId1"/>
    </p:custDataLst>
    <p:extLst>
      <p:ext uri="{BB962C8B-B14F-4D97-AF65-F5344CB8AC3E}">
        <p14:creationId xmlns:p14="http://schemas.microsoft.com/office/powerpoint/2010/main" val="382436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335D5D-50DB-4052-B2C2-576E70F74BAF}"/>
              </a:ext>
            </a:extLst>
          </p:cNvPr>
          <p:cNvSpPr>
            <a:spLocks noGrp="1"/>
          </p:cNvSpPr>
          <p:nvPr>
            <p:ph type="body" sz="quarter" idx="11"/>
          </p:nvPr>
        </p:nvSpPr>
        <p:spPr>
          <a:xfrm>
            <a:off x="457200" y="975278"/>
            <a:ext cx="3062663" cy="3445524"/>
          </a:xfrm>
        </p:spPr>
        <p:txBody>
          <a:bodyPr vert="horz" lIns="91440" tIns="45720" rIns="91440" bIns="45720" rtlCol="0" anchor="t">
            <a:noAutofit/>
          </a:bodyPr>
          <a:lstStyle/>
          <a:p>
            <a:r>
              <a:rPr lang="en-GB"/>
              <a:t>Use to investigate measures of predictive power (MPP)</a:t>
            </a:r>
          </a:p>
          <a:p>
            <a:r>
              <a:rPr lang="en-GB">
                <a:cs typeface="Arial"/>
              </a:rPr>
              <a:t>Set DV, choose measures, click on </a:t>
            </a:r>
            <a:r>
              <a:rPr lang="en-GB" err="1">
                <a:cs typeface="Arial"/>
              </a:rPr>
              <a:t>analyze</a:t>
            </a:r>
            <a:endParaRPr lang="en-GB">
              <a:cs typeface="Arial"/>
            </a:endParaRPr>
          </a:p>
          <a:p>
            <a:r>
              <a:rPr lang="en-GB"/>
              <a:t>Can manually or automatically select the top variables by MPP</a:t>
            </a:r>
          </a:p>
          <a:p>
            <a:pPr lvl="1"/>
            <a:r>
              <a:rPr lang="en-GB"/>
              <a:t>Union or Intersection options</a:t>
            </a:r>
          </a:p>
          <a:p>
            <a:r>
              <a:rPr lang="en-GB"/>
              <a:t>This node is useful for exploration, but can also create a new (simplified/filtered) dataset</a:t>
            </a:r>
          </a:p>
          <a:p>
            <a:endParaRPr lang="en-CA"/>
          </a:p>
          <a:p>
            <a:endParaRPr lang="en-CA"/>
          </a:p>
          <a:p>
            <a:endParaRPr lang="en-CA"/>
          </a:p>
          <a:p>
            <a:r>
              <a:rPr lang="en-CA"/>
              <a:t>Demo</a:t>
            </a:r>
          </a:p>
        </p:txBody>
      </p:sp>
      <p:sp>
        <p:nvSpPr>
          <p:cNvPr id="2" name="Title 1">
            <a:extLst>
              <a:ext uri="{FF2B5EF4-FFF2-40B4-BE49-F238E27FC236}">
                <a16:creationId xmlns:a16="http://schemas.microsoft.com/office/drawing/2014/main" id="{93D35FC1-E3E9-476E-9979-20EE58CF7350}"/>
              </a:ext>
            </a:extLst>
          </p:cNvPr>
          <p:cNvSpPr>
            <a:spLocks noGrp="1"/>
          </p:cNvSpPr>
          <p:nvPr>
            <p:ph type="title"/>
          </p:nvPr>
        </p:nvSpPr>
        <p:spPr/>
        <p:txBody>
          <a:bodyPr/>
          <a:lstStyle/>
          <a:p>
            <a:r>
              <a:rPr lang="en-CA"/>
              <a:t>Variable Selection</a:t>
            </a:r>
          </a:p>
        </p:txBody>
      </p:sp>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4" name="Picture 3">
            <a:extLst>
              <a:ext uri="{FF2B5EF4-FFF2-40B4-BE49-F238E27FC236}">
                <a16:creationId xmlns:a16="http://schemas.microsoft.com/office/drawing/2014/main" id="{1F154395-FBF3-4E85-8C47-9A1E5812C3F3}"/>
              </a:ext>
            </a:extLst>
          </p:cNvPr>
          <p:cNvPicPr>
            <a:picLocks noChangeAspect="1"/>
          </p:cNvPicPr>
          <p:nvPr/>
        </p:nvPicPr>
        <p:blipFill>
          <a:blip r:embed="rId4"/>
          <a:stretch>
            <a:fillRect/>
          </a:stretch>
        </p:blipFill>
        <p:spPr>
          <a:xfrm>
            <a:off x="607887" y="3778114"/>
            <a:ext cx="2713311" cy="866908"/>
          </a:xfrm>
          <a:prstGeom prst="rect">
            <a:avLst/>
          </a:prstGeom>
        </p:spPr>
      </p:pic>
      <p:pic>
        <p:nvPicPr>
          <p:cNvPr id="9" name="Picture 8">
            <a:extLst>
              <a:ext uri="{FF2B5EF4-FFF2-40B4-BE49-F238E27FC236}">
                <a16:creationId xmlns:a16="http://schemas.microsoft.com/office/drawing/2014/main" id="{75D9EC76-983C-4976-8CFF-A7A96CE27CC9}"/>
              </a:ext>
            </a:extLst>
          </p:cNvPr>
          <p:cNvPicPr>
            <a:picLocks noChangeAspect="1"/>
          </p:cNvPicPr>
          <p:nvPr/>
        </p:nvPicPr>
        <p:blipFill>
          <a:blip r:embed="rId5"/>
          <a:stretch>
            <a:fillRect/>
          </a:stretch>
        </p:blipFill>
        <p:spPr>
          <a:xfrm>
            <a:off x="3519863" y="475188"/>
            <a:ext cx="5406704" cy="4259534"/>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11597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8" name="Text Placeholder 7">
            <a:extLst>
              <a:ext uri="{FF2B5EF4-FFF2-40B4-BE49-F238E27FC236}">
                <a16:creationId xmlns:a16="http://schemas.microsoft.com/office/drawing/2014/main" id="{0D9BDF6D-D471-4373-AB1B-1A9AF97D5392}"/>
              </a:ext>
            </a:extLst>
          </p:cNvPr>
          <p:cNvSpPr>
            <a:spLocks noGrp="1"/>
          </p:cNvSpPr>
          <p:nvPr>
            <p:ph type="body" sz="quarter" idx="11"/>
          </p:nvPr>
        </p:nvSpPr>
        <p:spPr>
          <a:xfrm>
            <a:off x="457201" y="975278"/>
            <a:ext cx="4379976" cy="3445524"/>
          </a:xfrm>
        </p:spPr>
        <p:txBody>
          <a:bodyPr vert="horz" lIns="91440" tIns="45720" rIns="91440" bIns="45720" rtlCol="0" anchor="t">
            <a:noAutofit/>
          </a:bodyPr>
          <a:lstStyle/>
          <a:p>
            <a:pPr marL="277200" indent="0">
              <a:spcBef>
                <a:spcPts val="0"/>
              </a:spcBef>
              <a:buNone/>
            </a:pPr>
            <a:endParaRPr lang="en-CA">
              <a:cs typeface="Arial"/>
            </a:endParaRPr>
          </a:p>
          <a:p>
            <a:pPr marL="277200" indent="0">
              <a:spcBef>
                <a:spcPts val="0"/>
              </a:spcBef>
              <a:buNone/>
            </a:pPr>
            <a:endParaRPr lang="en-CA"/>
          </a:p>
          <a:p>
            <a:pPr marL="562950" indent="-285750">
              <a:spcBef>
                <a:spcPts val="0"/>
              </a:spcBef>
            </a:pPr>
            <a:r>
              <a:rPr lang="en-CA"/>
              <a:t>Can be useful if you’re making many models with the same IV/DV choices by saving selected settings</a:t>
            </a:r>
            <a:endParaRPr lang="en-CA">
              <a:cs typeface="Arial"/>
            </a:endParaRPr>
          </a:p>
          <a:p>
            <a:pPr marL="562950" indent="-285750">
              <a:spcBef>
                <a:spcPts val="0"/>
              </a:spcBef>
            </a:pPr>
            <a:r>
              <a:rPr lang="en-CA"/>
              <a:t>Example shows Response selected as DV, and all other variables selected, excluding Customer ID and </a:t>
            </a:r>
            <a:r>
              <a:rPr lang="en-CA" err="1"/>
              <a:t>fnlwgt</a:t>
            </a:r>
            <a:r>
              <a:rPr lang="en-CA"/>
              <a:t>, as IVs</a:t>
            </a:r>
            <a:endParaRPr lang="en-US">
              <a:cs typeface="Arial"/>
            </a:endParaRPr>
          </a:p>
          <a:p>
            <a:pPr marL="562950" indent="-285750">
              <a:spcBef>
                <a:spcPts val="0"/>
              </a:spcBef>
            </a:pPr>
            <a:r>
              <a:rPr lang="en-CA"/>
              <a:t>Can be used upstream of model nodes by linking modeling node directly to Schema node</a:t>
            </a:r>
          </a:p>
          <a:p>
            <a:pPr marL="562950" indent="-285750">
              <a:spcBef>
                <a:spcPts val="0"/>
              </a:spcBef>
            </a:pPr>
            <a:endParaRPr lang="en-CA"/>
          </a:p>
          <a:p>
            <a:pPr marL="562950" indent="-285750">
              <a:spcBef>
                <a:spcPts val="0"/>
              </a:spcBef>
            </a:pPr>
            <a:endParaRPr lang="en-CA"/>
          </a:p>
          <a:p>
            <a:pPr marL="277200" indent="0">
              <a:spcBef>
                <a:spcPts val="0"/>
              </a:spcBef>
              <a:buNone/>
            </a:pPr>
            <a:endParaRPr lang="en-CA">
              <a:cs typeface="Arial"/>
            </a:endParaRPr>
          </a:p>
          <a:p>
            <a:pPr marL="179705" indent="-179705"/>
            <a:r>
              <a:rPr lang="en-CA"/>
              <a:t>Demo</a:t>
            </a:r>
            <a:endParaRPr lang="en-CA">
              <a:cs typeface="Arial"/>
            </a:endParaRPr>
          </a:p>
        </p:txBody>
      </p:sp>
      <p:sp>
        <p:nvSpPr>
          <p:cNvPr id="3" name="Title 2">
            <a:extLst>
              <a:ext uri="{FF2B5EF4-FFF2-40B4-BE49-F238E27FC236}">
                <a16:creationId xmlns:a16="http://schemas.microsoft.com/office/drawing/2014/main" id="{0C56ADC7-BA98-49BA-B315-2C53043B5B5A}"/>
              </a:ext>
            </a:extLst>
          </p:cNvPr>
          <p:cNvSpPr>
            <a:spLocks noGrp="1"/>
          </p:cNvSpPr>
          <p:nvPr>
            <p:ph type="title"/>
          </p:nvPr>
        </p:nvSpPr>
        <p:spPr/>
        <p:txBody>
          <a:bodyPr/>
          <a:lstStyle/>
          <a:p>
            <a:r>
              <a:rPr lang="en-CA"/>
              <a:t>Schema</a:t>
            </a:r>
          </a:p>
        </p:txBody>
      </p:sp>
      <p:pic>
        <p:nvPicPr>
          <p:cNvPr id="2" name="Picture 3" descr="A picture containing object, clock, drawing&#10;&#10;Description generated with very high confidence">
            <a:extLst>
              <a:ext uri="{FF2B5EF4-FFF2-40B4-BE49-F238E27FC236}">
                <a16:creationId xmlns:a16="http://schemas.microsoft.com/office/drawing/2014/main" id="{A2A80663-E216-4BFE-9719-44A7B48E1B6B}"/>
              </a:ext>
            </a:extLst>
          </p:cNvPr>
          <p:cNvPicPr>
            <a:picLocks noChangeAspect="1"/>
          </p:cNvPicPr>
          <p:nvPr/>
        </p:nvPicPr>
        <p:blipFill>
          <a:blip r:embed="rId4"/>
          <a:stretch>
            <a:fillRect/>
          </a:stretch>
        </p:blipFill>
        <p:spPr>
          <a:xfrm>
            <a:off x="755878" y="900642"/>
            <a:ext cx="1856752" cy="638883"/>
          </a:xfrm>
          <a:prstGeom prst="rect">
            <a:avLst/>
          </a:prstGeom>
        </p:spPr>
      </p:pic>
      <p:pic>
        <p:nvPicPr>
          <p:cNvPr id="4" name="Picture 6" descr="A picture containing object, clock, drawing&#10;&#10;Description generated with very high confidence">
            <a:extLst>
              <a:ext uri="{FF2B5EF4-FFF2-40B4-BE49-F238E27FC236}">
                <a16:creationId xmlns:a16="http://schemas.microsoft.com/office/drawing/2014/main" id="{5CE8BB7B-8222-4AB1-8AEF-792CC398F711}"/>
              </a:ext>
            </a:extLst>
          </p:cNvPr>
          <p:cNvPicPr>
            <a:picLocks noChangeAspect="1"/>
          </p:cNvPicPr>
          <p:nvPr/>
        </p:nvPicPr>
        <p:blipFill>
          <a:blip r:embed="rId5"/>
          <a:stretch>
            <a:fillRect/>
          </a:stretch>
        </p:blipFill>
        <p:spPr>
          <a:xfrm>
            <a:off x="627582" y="3775716"/>
            <a:ext cx="4108598" cy="768812"/>
          </a:xfrm>
          <a:prstGeom prst="rect">
            <a:avLst/>
          </a:prstGeom>
        </p:spPr>
      </p:pic>
      <p:pic>
        <p:nvPicPr>
          <p:cNvPr id="7" name="Picture 8" descr="A screenshot of a social media post&#10;&#10;Description generated with very high confidence">
            <a:extLst>
              <a:ext uri="{FF2B5EF4-FFF2-40B4-BE49-F238E27FC236}">
                <a16:creationId xmlns:a16="http://schemas.microsoft.com/office/drawing/2014/main" id="{10071D1C-6336-4D9D-8890-8C6CD341E545}"/>
              </a:ext>
            </a:extLst>
          </p:cNvPr>
          <p:cNvPicPr>
            <a:picLocks noChangeAspect="1"/>
          </p:cNvPicPr>
          <p:nvPr/>
        </p:nvPicPr>
        <p:blipFill>
          <a:blip r:embed="rId6"/>
          <a:stretch>
            <a:fillRect/>
          </a:stretch>
        </p:blipFill>
        <p:spPr>
          <a:xfrm>
            <a:off x="5253135" y="806299"/>
            <a:ext cx="3396342" cy="3548396"/>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55395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580DDB-6AB4-4604-8FCE-25EFDAF59CF4}"/>
              </a:ext>
            </a:extLst>
          </p:cNvPr>
          <p:cNvSpPr>
            <a:spLocks noGrp="1"/>
          </p:cNvSpPr>
          <p:nvPr>
            <p:ph type="body" sz="quarter" idx="11"/>
          </p:nvPr>
        </p:nvSpPr>
        <p:spPr/>
        <p:txBody>
          <a:bodyPr vert="horz" lIns="91440" tIns="45720" rIns="91440" bIns="45720" rtlCol="0" anchor="t">
            <a:noAutofit/>
          </a:bodyPr>
          <a:lstStyle/>
          <a:p>
            <a:pPr marL="285115" indent="-285750">
              <a:buFont typeface="Arial"/>
              <a:buChar char="•"/>
            </a:pPr>
            <a:r>
              <a:rPr lang="en-US">
                <a:ea typeface="+mn-lt"/>
                <a:cs typeface="+mn-lt"/>
              </a:rPr>
              <a:t>Performs automatic detection of outliers in a dataset. An outlier record is a record with an extreme value in at least one variable</a:t>
            </a:r>
          </a:p>
          <a:p>
            <a:pPr marL="285115" indent="-285750">
              <a:buFont typeface="Arial"/>
              <a:buChar char="•"/>
            </a:pPr>
            <a:r>
              <a:rPr lang="en-US">
                <a:ea typeface="+mn-lt"/>
                <a:cs typeface="+mn-lt"/>
              </a:rPr>
              <a:t>For data quality control, anomaly / fraud detection, and data manipulation to prevent a disproportionate effect of outliers on modeling</a:t>
            </a:r>
          </a:p>
        </p:txBody>
      </p:sp>
      <p:sp>
        <p:nvSpPr>
          <p:cNvPr id="2" name="Title 1">
            <a:extLst>
              <a:ext uri="{FF2B5EF4-FFF2-40B4-BE49-F238E27FC236}">
                <a16:creationId xmlns:a16="http://schemas.microsoft.com/office/drawing/2014/main" id="{C1D0CA71-7528-469E-AB74-429FEDD455D5}"/>
              </a:ext>
            </a:extLst>
          </p:cNvPr>
          <p:cNvSpPr>
            <a:spLocks noGrp="1"/>
          </p:cNvSpPr>
          <p:nvPr>
            <p:ph type="title"/>
          </p:nvPr>
        </p:nvSpPr>
        <p:spPr/>
        <p:txBody>
          <a:bodyPr/>
          <a:lstStyle/>
          <a:p>
            <a:r>
              <a:rPr lang="en-US">
                <a:latin typeface="Arial"/>
                <a:cs typeface="Arial"/>
              </a:rPr>
              <a:t>Outlier Detection</a:t>
            </a:r>
            <a:endParaRPr lang="en-US"/>
          </a:p>
        </p:txBody>
      </p:sp>
      <p:pic>
        <p:nvPicPr>
          <p:cNvPr id="571394" name="Picture 2">
            <a:extLst>
              <a:ext uri="{FF2B5EF4-FFF2-40B4-BE49-F238E27FC236}">
                <a16:creationId xmlns:a16="http://schemas.microsoft.com/office/drawing/2014/main" id="{934FDCE6-2015-4A45-A665-CFCA47F45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309" y="2723610"/>
            <a:ext cx="3553155" cy="12995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9208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10024C-FF09-4952-82C3-DA7785C5C8FD}"/>
              </a:ext>
            </a:extLst>
          </p:cNvPr>
          <p:cNvSpPr>
            <a:spLocks noGrp="1"/>
          </p:cNvSpPr>
          <p:nvPr>
            <p:ph type="body" sz="quarter" idx="11"/>
          </p:nvPr>
        </p:nvSpPr>
        <p:spPr/>
        <p:txBody>
          <a:bodyPr vert="horz" lIns="91440" tIns="45720" rIns="91440" bIns="45720" rtlCol="0" anchor="t">
            <a:noAutofit/>
          </a:bodyPr>
          <a:lstStyle/>
          <a:p>
            <a:r>
              <a:rPr lang="en-CA">
                <a:cs typeface="Arial"/>
              </a:rPr>
              <a:t>Chapter 1: Course Introduction </a:t>
            </a:r>
            <a:endParaRPr lang="en-US">
              <a:cs typeface="Arial"/>
            </a:endParaRPr>
          </a:p>
          <a:p>
            <a:r>
              <a:rPr lang="en-CA">
                <a:cs typeface="Arial"/>
              </a:rPr>
              <a:t>Chapter 2: Introduction to Data Science</a:t>
            </a:r>
          </a:p>
          <a:p>
            <a:r>
              <a:rPr lang="en-CA">
                <a:cs typeface="Arial"/>
              </a:rPr>
              <a:t>Chapter 3: Introduction to Knowledge Studio</a:t>
            </a:r>
          </a:p>
          <a:p>
            <a:r>
              <a:rPr lang="en-CA">
                <a:cs typeface="Arial"/>
              </a:rPr>
              <a:t>Chapter 4: Connecting to Data and Variable Types</a:t>
            </a:r>
          </a:p>
          <a:p>
            <a:r>
              <a:rPr lang="en-CA">
                <a:cs typeface="Arial"/>
              </a:rPr>
              <a:t>Chapter 5: Data Exploration &amp; Profiling</a:t>
            </a:r>
          </a:p>
          <a:p>
            <a:r>
              <a:rPr lang="en-CA">
                <a:cs typeface="Arial"/>
              </a:rPr>
              <a:t>Chapter 6: Data Preparation</a:t>
            </a:r>
          </a:p>
          <a:p>
            <a:r>
              <a:rPr lang="en-CA">
                <a:cs typeface="Arial"/>
              </a:rPr>
              <a:t>Chapter 7: Sampling and Partitioning</a:t>
            </a:r>
          </a:p>
          <a:p>
            <a:endParaRPr lang="en-GB" sz="1400"/>
          </a:p>
          <a:p>
            <a:endParaRPr lang="en-CA"/>
          </a:p>
        </p:txBody>
      </p:sp>
      <p:sp>
        <p:nvSpPr>
          <p:cNvPr id="2" name="Title 1">
            <a:extLst>
              <a:ext uri="{FF2B5EF4-FFF2-40B4-BE49-F238E27FC236}">
                <a16:creationId xmlns:a16="http://schemas.microsoft.com/office/drawing/2014/main" id="{180E4A2A-DD4F-4343-AEE1-3160A1EB7B80}"/>
              </a:ext>
            </a:extLst>
          </p:cNvPr>
          <p:cNvSpPr>
            <a:spLocks noGrp="1"/>
          </p:cNvSpPr>
          <p:nvPr>
            <p:ph type="title"/>
          </p:nvPr>
        </p:nvSpPr>
        <p:spPr/>
        <p:txBody>
          <a:bodyPr/>
          <a:lstStyle/>
          <a:p>
            <a:r>
              <a:rPr lang="en-CA"/>
              <a:t>Course Agenda – Day 1 </a:t>
            </a:r>
          </a:p>
        </p:txBody>
      </p:sp>
    </p:spTree>
    <p:custDataLst>
      <p:tags r:id="rId1"/>
    </p:custDataLst>
    <p:extLst>
      <p:ext uri="{BB962C8B-B14F-4D97-AF65-F5344CB8AC3E}">
        <p14:creationId xmlns:p14="http://schemas.microsoft.com/office/powerpoint/2010/main" val="363403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5A96EE-203D-46DA-A871-86EB5AAB0EDF}"/>
              </a:ext>
            </a:extLst>
          </p:cNvPr>
          <p:cNvSpPr>
            <a:spLocks noGrp="1"/>
          </p:cNvSpPr>
          <p:nvPr>
            <p:ph type="body" sz="quarter" idx="11"/>
          </p:nvPr>
        </p:nvSpPr>
        <p:spPr>
          <a:xfrm>
            <a:off x="457201" y="975278"/>
            <a:ext cx="4114800" cy="3445524"/>
          </a:xfrm>
        </p:spPr>
        <p:txBody>
          <a:bodyPr vert="horz" lIns="91440" tIns="45720" rIns="91440" bIns="45720" rtlCol="0" anchor="t">
            <a:noAutofit/>
          </a:bodyPr>
          <a:lstStyle/>
          <a:p>
            <a:pPr marL="285750" indent="-285750" fontAlgn="base">
              <a:buFont typeface="Arial" panose="020B0604020202020204" pitchFamily="34" charset="0"/>
              <a:buChar char="•"/>
            </a:pPr>
            <a:r>
              <a:rPr lang="en-US"/>
              <a:t>Outlier Detection node creates a copy of the input data with outlier records flagged​</a:t>
            </a:r>
          </a:p>
          <a:p>
            <a:pPr marL="285750" indent="-285750" fontAlgn="base">
              <a:buFont typeface="Arial" panose="020B0604020202020204" pitchFamily="34" charset="0"/>
              <a:buChar char="•"/>
            </a:pPr>
            <a:r>
              <a:rPr lang="en-US"/>
              <a:t>Outlier records can be filtered out of the data in downstream process</a:t>
            </a:r>
            <a:endParaRPr lang="en-US">
              <a:cs typeface="Arial"/>
            </a:endParaRPr>
          </a:p>
          <a:p>
            <a:pPr marL="285750" indent="-285750" fontAlgn="base">
              <a:buFont typeface="Arial" panose="020B0604020202020204" pitchFamily="34" charset="0"/>
              <a:buChar char="•"/>
            </a:pPr>
            <a:r>
              <a:rPr lang="en-US"/>
              <a:t>4 methods available for flagging outliers:​</a:t>
            </a:r>
            <a:endParaRPr lang="en-US">
              <a:cs typeface="Arial" panose="020B0604020202020204"/>
            </a:endParaRPr>
          </a:p>
          <a:p>
            <a:pPr marL="466090" lvl="1" indent="-285750" fontAlgn="base">
              <a:buFont typeface="Arial" panose="020B0604020202020204" pitchFamily="34" charset="0"/>
              <a:buChar char="•"/>
            </a:pPr>
            <a:r>
              <a:rPr lang="en-US"/>
              <a:t>Univariate Distance​</a:t>
            </a:r>
            <a:endParaRPr lang="en-US">
              <a:cs typeface="Arial"/>
            </a:endParaRPr>
          </a:p>
          <a:p>
            <a:pPr marL="466090" lvl="1" indent="-285750" fontAlgn="base">
              <a:buFont typeface="Arial" panose="020B0604020202020204" pitchFamily="34" charset="0"/>
              <a:buChar char="•"/>
            </a:pPr>
            <a:r>
              <a:rPr lang="en-US" err="1"/>
              <a:t>Mahalanobis</a:t>
            </a:r>
            <a:r>
              <a:rPr lang="en-US"/>
              <a:t> Distance​</a:t>
            </a:r>
            <a:endParaRPr lang="en-US">
              <a:cs typeface="Arial"/>
            </a:endParaRPr>
          </a:p>
          <a:p>
            <a:pPr marL="466090" lvl="1" indent="-285750" fontAlgn="base">
              <a:buFont typeface="Arial" panose="020B0604020202020204" pitchFamily="34" charset="0"/>
              <a:buChar char="•"/>
            </a:pPr>
            <a:r>
              <a:rPr lang="en-US"/>
              <a:t>Tree​</a:t>
            </a:r>
            <a:endParaRPr lang="en-US">
              <a:cs typeface="Arial"/>
            </a:endParaRPr>
          </a:p>
          <a:p>
            <a:pPr marL="466090" lvl="1" indent="-285750" fontAlgn="base">
              <a:buFont typeface="Arial" panose="020B0604020202020204" pitchFamily="34" charset="0"/>
              <a:buChar char="•"/>
            </a:pPr>
            <a:r>
              <a:rPr lang="en-US"/>
              <a:t>Clustering​</a:t>
            </a:r>
            <a:endParaRPr lang="en-US">
              <a:cs typeface="Arial"/>
            </a:endParaRPr>
          </a:p>
          <a:p>
            <a:pPr marL="285750" indent="-285750" fontAlgn="base">
              <a:buFont typeface="Arial" panose="020B0604020202020204" pitchFamily="34" charset="0"/>
              <a:buChar char="•"/>
            </a:pPr>
            <a:r>
              <a:rPr lang="en-US"/>
              <a:t>Each method changes required user input for defining outlier records​</a:t>
            </a:r>
            <a:endParaRPr lang="en-US">
              <a:cs typeface="Arial"/>
            </a:endParaRPr>
          </a:p>
          <a:p>
            <a:pPr marL="285750" indent="-285750" fontAlgn="base">
              <a:buFont typeface="Arial" panose="020B0604020202020204" pitchFamily="34" charset="0"/>
              <a:buChar char="•"/>
            </a:pPr>
            <a:endParaRPr lang="en-US"/>
          </a:p>
          <a:p>
            <a:endParaRPr lang="en-CA"/>
          </a:p>
        </p:txBody>
      </p:sp>
      <p:sp>
        <p:nvSpPr>
          <p:cNvPr id="2" name="Title 1">
            <a:extLst>
              <a:ext uri="{FF2B5EF4-FFF2-40B4-BE49-F238E27FC236}">
                <a16:creationId xmlns:a16="http://schemas.microsoft.com/office/drawing/2014/main" id="{8E7042ED-2F6C-4895-964E-413C15535C83}"/>
              </a:ext>
            </a:extLst>
          </p:cNvPr>
          <p:cNvSpPr>
            <a:spLocks noGrp="1"/>
          </p:cNvSpPr>
          <p:nvPr>
            <p:ph type="title"/>
          </p:nvPr>
        </p:nvSpPr>
        <p:spPr/>
        <p:txBody>
          <a:bodyPr/>
          <a:lstStyle/>
          <a:p>
            <a:r>
              <a:rPr lang="en-CA"/>
              <a:t>Outlier Detection Node Settings</a:t>
            </a:r>
          </a:p>
        </p:txBody>
      </p:sp>
      <p:pic>
        <p:nvPicPr>
          <p:cNvPr id="4" name="Picture 4" descr="A screenshot of a cell phone&#10;&#10;Description generated with very high confidence">
            <a:extLst>
              <a:ext uri="{FF2B5EF4-FFF2-40B4-BE49-F238E27FC236}">
                <a16:creationId xmlns:a16="http://schemas.microsoft.com/office/drawing/2014/main" id="{A8CEB8B1-8771-4BC1-B67C-1BD728108EF2}"/>
              </a:ext>
            </a:extLst>
          </p:cNvPr>
          <p:cNvPicPr>
            <a:picLocks noChangeAspect="1"/>
          </p:cNvPicPr>
          <p:nvPr/>
        </p:nvPicPr>
        <p:blipFill>
          <a:blip r:embed="rId4"/>
          <a:stretch>
            <a:fillRect/>
          </a:stretch>
        </p:blipFill>
        <p:spPr>
          <a:xfrm>
            <a:off x="4833258" y="991443"/>
            <a:ext cx="4031990" cy="3084801"/>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70331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04F435-F3A7-4B06-B98B-C5B223373D6D}"/>
              </a:ext>
            </a:extLst>
          </p:cNvPr>
          <p:cNvSpPr>
            <a:spLocks noGrp="1"/>
          </p:cNvSpPr>
          <p:nvPr>
            <p:ph type="body" sz="quarter" idx="11"/>
          </p:nvPr>
        </p:nvSpPr>
        <p:spPr>
          <a:xfrm>
            <a:off x="457201" y="975278"/>
            <a:ext cx="3817620" cy="3445524"/>
          </a:xfrm>
        </p:spPr>
        <p:txBody>
          <a:bodyPr/>
          <a:lstStyle/>
          <a:p>
            <a:pPr marL="285750" indent="-285750">
              <a:buFont typeface="Arial" panose="020B0604020202020204" pitchFamily="34" charset="0"/>
              <a:buChar char="•"/>
            </a:pPr>
            <a:r>
              <a:rPr lang="en-CA"/>
              <a:t>Univariate approach (i.e. calculated on individual variables separately) for flagging outliers</a:t>
            </a:r>
          </a:p>
          <a:p>
            <a:pPr marL="285750" indent="-285750">
              <a:buFont typeface="Arial" panose="020B0604020202020204" pitchFamily="34" charset="0"/>
              <a:buChar char="•"/>
            </a:pPr>
            <a:r>
              <a:rPr lang="en-CA"/>
              <a:t>Flags outlier records for each selected </a:t>
            </a:r>
            <a:r>
              <a:rPr lang="en-CA" b="1" i="1"/>
              <a:t>focal </a:t>
            </a:r>
            <a:r>
              <a:rPr lang="en-CA"/>
              <a:t>variable, with </a:t>
            </a:r>
            <a:r>
              <a:rPr lang="en-CA" b="1" i="1"/>
              <a:t>grouping</a:t>
            </a:r>
            <a:r>
              <a:rPr lang="en-CA"/>
              <a:t> variables optional</a:t>
            </a:r>
          </a:p>
          <a:p>
            <a:pPr marL="285750" indent="-285750">
              <a:buFont typeface="Arial" panose="020B0604020202020204" pitchFamily="34" charset="0"/>
              <a:buChar char="•"/>
            </a:pPr>
            <a:r>
              <a:rPr lang="en-CA"/>
              <a:t>For each focal variable </a:t>
            </a:r>
            <a:r>
              <a:rPr lang="en-CA" b="1"/>
              <a:t>Location Measure </a:t>
            </a:r>
            <a:r>
              <a:rPr lang="en-CA"/>
              <a:t>determines how the center is calculated</a:t>
            </a:r>
          </a:p>
          <a:p>
            <a:pPr marL="285750" indent="-285750">
              <a:buFont typeface="Arial" panose="020B0604020202020204" pitchFamily="34" charset="0"/>
              <a:buChar char="•"/>
            </a:pPr>
            <a:r>
              <a:rPr lang="en-CA" b="1"/>
              <a:t>Scale Measure </a:t>
            </a:r>
            <a:r>
              <a:rPr lang="en-CA"/>
              <a:t>along with </a:t>
            </a:r>
            <a:r>
              <a:rPr lang="en-CA" b="1"/>
              <a:t>Cut Off </a:t>
            </a:r>
            <a:r>
              <a:rPr lang="en-CA"/>
              <a:t>determine the distance from center that will identify a record as an outlier</a:t>
            </a:r>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p:txBody>
      </p:sp>
      <p:sp>
        <p:nvSpPr>
          <p:cNvPr id="2" name="Title 1">
            <a:extLst>
              <a:ext uri="{FF2B5EF4-FFF2-40B4-BE49-F238E27FC236}">
                <a16:creationId xmlns:a16="http://schemas.microsoft.com/office/drawing/2014/main" id="{2AE8EE68-99ED-42A8-A50F-4A2ECBB9C79D}"/>
              </a:ext>
            </a:extLst>
          </p:cNvPr>
          <p:cNvSpPr>
            <a:spLocks noGrp="1"/>
          </p:cNvSpPr>
          <p:nvPr>
            <p:ph type="title"/>
          </p:nvPr>
        </p:nvSpPr>
        <p:spPr/>
        <p:txBody>
          <a:bodyPr/>
          <a:lstStyle/>
          <a:p>
            <a:r>
              <a:rPr lang="en-CA"/>
              <a:t>Univariate Distance</a:t>
            </a:r>
          </a:p>
        </p:txBody>
      </p:sp>
      <p:pic>
        <p:nvPicPr>
          <p:cNvPr id="4" name="Picture 3">
            <a:extLst>
              <a:ext uri="{FF2B5EF4-FFF2-40B4-BE49-F238E27FC236}">
                <a16:creationId xmlns:a16="http://schemas.microsoft.com/office/drawing/2014/main" id="{3BBDDDEA-B410-408F-9AB9-B3734D907424}"/>
              </a:ext>
            </a:extLst>
          </p:cNvPr>
          <p:cNvPicPr>
            <a:picLocks noChangeAspect="1"/>
          </p:cNvPicPr>
          <p:nvPr/>
        </p:nvPicPr>
        <p:blipFill>
          <a:blip r:embed="rId3"/>
          <a:stretch>
            <a:fillRect/>
          </a:stretch>
        </p:blipFill>
        <p:spPr>
          <a:xfrm>
            <a:off x="4495938" y="922436"/>
            <a:ext cx="4478280" cy="2812888"/>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177894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A2D669-7E5F-42EA-B023-CDE2D9E00D8D}"/>
              </a:ext>
            </a:extLst>
          </p:cNvPr>
          <p:cNvSpPr>
            <a:spLocks noGrp="1"/>
          </p:cNvSpPr>
          <p:nvPr>
            <p:ph type="body" sz="quarter" idx="11"/>
          </p:nvPr>
        </p:nvSpPr>
        <p:spPr>
          <a:xfrm>
            <a:off x="457201" y="975278"/>
            <a:ext cx="4003924" cy="3445524"/>
          </a:xfrm>
        </p:spPr>
        <p:txBody>
          <a:bodyPr vert="horz" lIns="91440" tIns="45720" rIns="91440" bIns="45720" rtlCol="0" anchor="t">
            <a:noAutofit/>
          </a:bodyPr>
          <a:lstStyle/>
          <a:p>
            <a:pPr marL="285750" indent="-285750">
              <a:buFont typeface="Arial" panose="020B0604020202020204" pitchFamily="34" charset="0"/>
              <a:buChar char="•"/>
            </a:pPr>
            <a:r>
              <a:rPr lang="en-CA"/>
              <a:t>Report includes </a:t>
            </a:r>
          </a:p>
          <a:p>
            <a:pPr marL="466090" lvl="1" indent="-285750">
              <a:buFont typeface="Arial" panose="020B0604020202020204" pitchFamily="34" charset="0"/>
              <a:buChar char="•"/>
            </a:pPr>
            <a:r>
              <a:rPr lang="en-CA"/>
              <a:t>Method used for outlier detection</a:t>
            </a:r>
            <a:endParaRPr lang="en-CA">
              <a:cs typeface="Arial"/>
            </a:endParaRPr>
          </a:p>
          <a:p>
            <a:pPr marL="466090" lvl="1" indent="-285750">
              <a:buFont typeface="Arial" panose="020B0604020202020204" pitchFamily="34" charset="0"/>
              <a:buChar char="•"/>
            </a:pPr>
            <a:r>
              <a:rPr lang="en-CA"/>
              <a:t>Number of outlier records</a:t>
            </a:r>
            <a:endParaRPr lang="en-CA">
              <a:cs typeface="Arial"/>
            </a:endParaRPr>
          </a:p>
          <a:p>
            <a:pPr marL="285750" indent="-285750">
              <a:buFont typeface="Arial" panose="020B0604020202020204" pitchFamily="34" charset="0"/>
              <a:buChar char="•"/>
            </a:pPr>
            <a:r>
              <a:rPr lang="en-CA"/>
              <a:t>Report contents will vary according to chosen method</a:t>
            </a:r>
            <a:endParaRPr lang="en-CA">
              <a:cs typeface="Arial"/>
            </a:endParaRPr>
          </a:p>
          <a:p>
            <a:pPr marL="285750" indent="-285750">
              <a:buFont typeface="Arial" panose="020B0604020202020204" pitchFamily="34" charset="0"/>
              <a:buChar char="•"/>
            </a:pPr>
            <a:r>
              <a:rPr lang="en-CA"/>
              <a:t>Output dataset includes column(s) with an Outlier Flag</a:t>
            </a:r>
            <a:endParaRPr lang="en-CA">
              <a:cs typeface="Arial"/>
            </a:endParaRPr>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Demo</a:t>
            </a:r>
            <a:endParaRPr lang="en-CA">
              <a:cs typeface="Arial"/>
            </a:endParaRPr>
          </a:p>
        </p:txBody>
      </p:sp>
      <p:sp>
        <p:nvSpPr>
          <p:cNvPr id="2" name="Title 1">
            <a:extLst>
              <a:ext uri="{FF2B5EF4-FFF2-40B4-BE49-F238E27FC236}">
                <a16:creationId xmlns:a16="http://schemas.microsoft.com/office/drawing/2014/main" id="{0684C53D-20F6-44A4-A10D-3AEA8C5F1833}"/>
              </a:ext>
            </a:extLst>
          </p:cNvPr>
          <p:cNvSpPr>
            <a:spLocks noGrp="1"/>
          </p:cNvSpPr>
          <p:nvPr>
            <p:ph type="title"/>
          </p:nvPr>
        </p:nvSpPr>
        <p:spPr>
          <a:xfrm>
            <a:off x="428042" y="480527"/>
            <a:ext cx="8215744" cy="298669"/>
          </a:xfrm>
        </p:spPr>
        <p:txBody>
          <a:bodyPr/>
          <a:lstStyle/>
          <a:p>
            <a:r>
              <a:rPr lang="en-CA"/>
              <a:t>Outlier Detector Report and Data</a:t>
            </a:r>
          </a:p>
        </p:txBody>
      </p:sp>
      <p:pic>
        <p:nvPicPr>
          <p:cNvPr id="4" name="Picture 3">
            <a:extLst>
              <a:ext uri="{FF2B5EF4-FFF2-40B4-BE49-F238E27FC236}">
                <a16:creationId xmlns:a16="http://schemas.microsoft.com/office/drawing/2014/main" id="{72C5E474-F613-4E53-8F92-EE2784910EB8}"/>
              </a:ext>
            </a:extLst>
          </p:cNvPr>
          <p:cNvPicPr>
            <a:picLocks noChangeAspect="1"/>
          </p:cNvPicPr>
          <p:nvPr/>
        </p:nvPicPr>
        <p:blipFill>
          <a:blip r:embed="rId3"/>
          <a:stretch>
            <a:fillRect/>
          </a:stretch>
        </p:blipFill>
        <p:spPr>
          <a:xfrm>
            <a:off x="4682877" y="606534"/>
            <a:ext cx="4169036" cy="267696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61386F0E-2D5B-466A-8567-2D060EFA4665}"/>
              </a:ext>
            </a:extLst>
          </p:cNvPr>
          <p:cNvPicPr>
            <a:picLocks noChangeAspect="1"/>
          </p:cNvPicPr>
          <p:nvPr/>
        </p:nvPicPr>
        <p:blipFill>
          <a:blip r:embed="rId4"/>
          <a:stretch>
            <a:fillRect/>
          </a:stretch>
        </p:blipFill>
        <p:spPr>
          <a:xfrm>
            <a:off x="4202761" y="3496562"/>
            <a:ext cx="4649152" cy="983622"/>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12204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20" y="628112"/>
            <a:ext cx="5442212" cy="3256240"/>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lvl="1" indent="-170974">
              <a:spcBef>
                <a:spcPts val="750"/>
              </a:spcBef>
              <a:buClr>
                <a:srgbClr val="FFC000"/>
              </a:buClr>
              <a:buFont typeface="Wingdings" panose="05000000000000000000" pitchFamily="2" charset="2"/>
              <a:buChar char="§"/>
            </a:pPr>
            <a:endParaRPr lang="en-GB" sz="1800"/>
          </a:p>
        </p:txBody>
      </p:sp>
      <p:sp>
        <p:nvSpPr>
          <p:cNvPr id="4" name="Text Placeholder 3">
            <a:extLst>
              <a:ext uri="{FF2B5EF4-FFF2-40B4-BE49-F238E27FC236}">
                <a16:creationId xmlns:a16="http://schemas.microsoft.com/office/drawing/2014/main" id="{DC5E333D-AA19-4A76-B6D3-F063070234B1}"/>
              </a:ext>
            </a:extLst>
          </p:cNvPr>
          <p:cNvSpPr>
            <a:spLocks noGrp="1"/>
          </p:cNvSpPr>
          <p:nvPr>
            <p:ph type="body" sz="quarter" idx="11"/>
          </p:nvPr>
        </p:nvSpPr>
        <p:spPr/>
        <p:txBody>
          <a:bodyPr/>
          <a:lstStyle/>
          <a:p>
            <a:pPr marL="257175" indent="-257175">
              <a:spcAft>
                <a:spcPts val="600"/>
              </a:spcAft>
              <a:buFont typeface="+mj-lt"/>
              <a:buAutoNum type="arabicPeriod"/>
            </a:pPr>
            <a:r>
              <a:rPr lang="en-CA" sz="1400"/>
              <a:t>If KS is not already open, open it, then import the </a:t>
            </a:r>
            <a:r>
              <a:rPr lang="en-CA" sz="1400" b="1"/>
              <a:t>Census </a:t>
            </a:r>
            <a:r>
              <a:rPr lang="en-CA" sz="1400"/>
              <a:t>dataset</a:t>
            </a:r>
          </a:p>
          <a:p>
            <a:pPr marL="257175" indent="-257175">
              <a:spcAft>
                <a:spcPts val="600"/>
              </a:spcAft>
              <a:buFont typeface="+mj-lt"/>
              <a:buAutoNum type="arabicPeriod"/>
            </a:pPr>
            <a:r>
              <a:rPr lang="en-CA" sz="1400"/>
              <a:t>From the </a:t>
            </a:r>
            <a:r>
              <a:rPr lang="en-CA" sz="1400" b="1"/>
              <a:t>Overview Report </a:t>
            </a:r>
            <a:r>
              <a:rPr lang="en-CA" sz="1400"/>
              <a:t>tab:</a:t>
            </a:r>
          </a:p>
          <a:p>
            <a:pPr marL="600075" lvl="1" indent="-257175">
              <a:spcAft>
                <a:spcPts val="600"/>
              </a:spcAft>
              <a:buFont typeface="+mj-lt"/>
              <a:buAutoNum type="alphaLcParenR"/>
            </a:pPr>
            <a:r>
              <a:rPr lang="en-CA"/>
              <a:t>Assess the number of records and variables</a:t>
            </a:r>
          </a:p>
          <a:p>
            <a:pPr marL="600075" lvl="1" indent="-257175">
              <a:spcAft>
                <a:spcPts val="600"/>
              </a:spcAft>
              <a:buFont typeface="+mj-lt"/>
              <a:buAutoNum type="alphaLcParenR"/>
            </a:pPr>
            <a:r>
              <a:rPr lang="en-CA"/>
              <a:t>Calculate statistics for all variables</a:t>
            </a:r>
          </a:p>
          <a:p>
            <a:pPr marL="600075" lvl="1" indent="-257175">
              <a:spcAft>
                <a:spcPts val="600"/>
              </a:spcAft>
              <a:buFont typeface="+mj-lt"/>
              <a:buAutoNum type="alphaLcParenR"/>
            </a:pPr>
            <a:r>
              <a:rPr lang="en-CA"/>
              <a:t>Become familiar with the following statistical measures</a:t>
            </a:r>
          </a:p>
          <a:p>
            <a:pPr marL="942975" lvl="2" indent="-257175">
              <a:spcAft>
                <a:spcPts val="600"/>
              </a:spcAft>
            </a:pPr>
            <a:r>
              <a:rPr lang="en-CA" sz="1400"/>
              <a:t>Cardinality</a:t>
            </a:r>
          </a:p>
          <a:p>
            <a:pPr marL="942975" lvl="2" indent="-257175">
              <a:spcAft>
                <a:spcPts val="600"/>
              </a:spcAft>
            </a:pPr>
            <a:r>
              <a:rPr lang="en-CA" sz="1400"/>
              <a:t>Extent of missing values</a:t>
            </a:r>
          </a:p>
          <a:p>
            <a:pPr marL="942975" lvl="2" indent="-257175">
              <a:spcAft>
                <a:spcPts val="600"/>
              </a:spcAft>
            </a:pPr>
            <a:r>
              <a:rPr lang="en-CA" sz="1400"/>
              <a:t>Minimum and Maximum and other statistics</a:t>
            </a:r>
          </a:p>
          <a:p>
            <a:pPr marL="600075" lvl="1" indent="-257175">
              <a:spcAft>
                <a:spcPts val="600"/>
              </a:spcAft>
              <a:buFont typeface="+mj-lt"/>
              <a:buAutoNum type="alphaLcParenR"/>
            </a:pPr>
            <a:r>
              <a:rPr lang="en-CA"/>
              <a:t>Modify the extent of visible statistics using the </a:t>
            </a:r>
            <a:r>
              <a:rPr lang="en-CA" b="1"/>
              <a:t>Options </a:t>
            </a:r>
            <a:r>
              <a:rPr lang="en-CA"/>
              <a:t>button</a:t>
            </a:r>
          </a:p>
          <a:p>
            <a:pPr marL="600075" lvl="1" indent="-257175">
              <a:spcAft>
                <a:spcPts val="600"/>
              </a:spcAft>
              <a:buFont typeface="+mj-lt"/>
              <a:buAutoNum type="alphaLcParenR"/>
            </a:pPr>
            <a:r>
              <a:rPr lang="en-CA"/>
              <a:t>Copy the visible results to any </a:t>
            </a:r>
            <a:r>
              <a:rPr lang="en-CA" i="1"/>
              <a:t>MS Office </a:t>
            </a:r>
            <a:r>
              <a:rPr lang="en-CA"/>
              <a:t>application (try </a:t>
            </a:r>
            <a:r>
              <a:rPr lang="en-CA" i="1"/>
              <a:t>Excel</a:t>
            </a:r>
            <a:r>
              <a:rPr lang="en-CA"/>
              <a:t>)</a:t>
            </a:r>
          </a:p>
          <a:p>
            <a:pPr marL="257175" indent="-257175">
              <a:spcAft>
                <a:spcPts val="600"/>
              </a:spcAft>
              <a:buFont typeface="+mj-lt"/>
              <a:buAutoNum type="arabicPeriod"/>
            </a:pPr>
            <a:r>
              <a:rPr lang="en-CA" sz="1400"/>
              <a:t>Use the </a:t>
            </a:r>
            <a:r>
              <a:rPr lang="en-CA" sz="1400" b="1"/>
              <a:t>Dataset Charts </a:t>
            </a:r>
            <a:r>
              <a:rPr lang="en-CA" sz="1400"/>
              <a:t>tab to assess the distributions of the variables</a:t>
            </a:r>
          </a:p>
          <a:p>
            <a:pPr marL="600075" lvl="1" indent="-257175">
              <a:spcAft>
                <a:spcPts val="600"/>
              </a:spcAft>
              <a:buFont typeface="+mj-lt"/>
              <a:buAutoNum type="alphaLcParenR"/>
            </a:pPr>
            <a:r>
              <a:rPr lang="en-CA"/>
              <a:t>Select variables to view using the dropdown or arrow buttons</a:t>
            </a:r>
          </a:p>
          <a:p>
            <a:pPr marL="600075" lvl="1" indent="-257175">
              <a:spcAft>
                <a:spcPts val="600"/>
              </a:spcAft>
              <a:buFont typeface="+mj-lt"/>
              <a:buAutoNum type="alphaLcParenR"/>
            </a:pPr>
            <a:r>
              <a:rPr lang="en-CA"/>
              <a:t>Assess the distributions of each variable and modify some Chart Properties</a:t>
            </a:r>
          </a:p>
          <a:p>
            <a:pPr marL="600075" lvl="1" indent="-257175">
              <a:spcAft>
                <a:spcPts val="600"/>
              </a:spcAft>
              <a:buFont typeface="+mj-lt"/>
              <a:buAutoNum type="alphaLcParenR"/>
            </a:pPr>
            <a:r>
              <a:rPr lang="en-CA"/>
              <a:t>Assess the distribution of the variable; Response. Save the chart</a:t>
            </a:r>
          </a:p>
          <a:p>
            <a:pPr marL="0" indent="0">
              <a:spcAft>
                <a:spcPts val="600"/>
              </a:spcAft>
              <a:buNone/>
            </a:pPr>
            <a:endParaRPr lang="en-CA"/>
          </a:p>
        </p:txBody>
      </p:sp>
      <p:sp>
        <p:nvSpPr>
          <p:cNvPr id="3" name="Title 2">
            <a:extLst>
              <a:ext uri="{FF2B5EF4-FFF2-40B4-BE49-F238E27FC236}">
                <a16:creationId xmlns:a16="http://schemas.microsoft.com/office/drawing/2014/main" id="{BE62BF28-4223-4952-833F-13D350C0F4E2}"/>
              </a:ext>
            </a:extLst>
          </p:cNvPr>
          <p:cNvSpPr>
            <a:spLocks noGrp="1"/>
          </p:cNvSpPr>
          <p:nvPr>
            <p:ph type="title"/>
          </p:nvPr>
        </p:nvSpPr>
        <p:spPr/>
        <p:txBody>
          <a:bodyPr/>
          <a:lstStyle/>
          <a:p>
            <a:r>
              <a:rPr lang="en-CA"/>
              <a:t>Chapter 5 Exercises (1/3)</a:t>
            </a:r>
          </a:p>
        </p:txBody>
      </p:sp>
    </p:spTree>
    <p:custDataLst>
      <p:tags r:id="rId1"/>
    </p:custDataLst>
    <p:extLst>
      <p:ext uri="{BB962C8B-B14F-4D97-AF65-F5344CB8AC3E}">
        <p14:creationId xmlns:p14="http://schemas.microsoft.com/office/powerpoint/2010/main" val="157291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20" y="628112"/>
            <a:ext cx="5442212" cy="3256240"/>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lvl="1" indent="-170974">
              <a:spcBef>
                <a:spcPts val="750"/>
              </a:spcBef>
              <a:buClr>
                <a:srgbClr val="FFC000"/>
              </a:buClr>
              <a:buFont typeface="Wingdings" panose="05000000000000000000" pitchFamily="2" charset="2"/>
              <a:buChar char="§"/>
            </a:pPr>
            <a:endParaRPr lang="en-GB" sz="1800"/>
          </a:p>
        </p:txBody>
      </p:sp>
      <p:sp>
        <p:nvSpPr>
          <p:cNvPr id="4" name="Text Placeholder 3">
            <a:extLst>
              <a:ext uri="{FF2B5EF4-FFF2-40B4-BE49-F238E27FC236}">
                <a16:creationId xmlns:a16="http://schemas.microsoft.com/office/drawing/2014/main" id="{DC5E333D-AA19-4A76-B6D3-F063070234B1}"/>
              </a:ext>
            </a:extLst>
          </p:cNvPr>
          <p:cNvSpPr>
            <a:spLocks noGrp="1"/>
          </p:cNvSpPr>
          <p:nvPr>
            <p:ph type="body" sz="quarter" idx="11"/>
          </p:nvPr>
        </p:nvSpPr>
        <p:spPr>
          <a:xfrm>
            <a:off x="471919" y="962428"/>
            <a:ext cx="8201025" cy="3445524"/>
          </a:xfrm>
        </p:spPr>
        <p:txBody>
          <a:bodyPr vert="horz" lIns="91440" tIns="45720" rIns="91440" bIns="45720" rtlCol="0" anchor="t">
            <a:noAutofit/>
          </a:bodyPr>
          <a:lstStyle/>
          <a:p>
            <a:pPr marL="0" indent="0">
              <a:spcAft>
                <a:spcPts val="600"/>
              </a:spcAft>
              <a:buNone/>
            </a:pPr>
            <a:r>
              <a:rPr lang="en-CA" sz="1400">
                <a:solidFill>
                  <a:schemeClr val="bg2"/>
                </a:solidFill>
                <a:cs typeface="Arial"/>
              </a:rPr>
              <a:t>4.</a:t>
            </a:r>
            <a:r>
              <a:rPr lang="en-CA" sz="1400">
                <a:cs typeface="Arial"/>
              </a:rPr>
              <a:t> From the </a:t>
            </a:r>
            <a:r>
              <a:rPr lang="en-CA" sz="1400" b="1">
                <a:cs typeface="Arial"/>
              </a:rPr>
              <a:t>Data </a:t>
            </a:r>
            <a:r>
              <a:rPr lang="en-CA" sz="1400">
                <a:cs typeface="Arial"/>
              </a:rPr>
              <a:t>tab:</a:t>
            </a:r>
          </a:p>
          <a:p>
            <a:pPr marL="600075" lvl="1" indent="-257175">
              <a:spcAft>
                <a:spcPts val="600"/>
              </a:spcAft>
              <a:buFont typeface="+mj-lt"/>
              <a:buAutoNum type="alphaLcParenR"/>
            </a:pPr>
            <a:r>
              <a:rPr lang="en-CA"/>
              <a:t>View the data and modify the view to show only categorical variables. (</a:t>
            </a:r>
            <a:r>
              <a:rPr lang="en-CA" b="1"/>
              <a:t>HINT: Options </a:t>
            </a:r>
            <a:r>
              <a:rPr lang="en-CA"/>
              <a:t>button)</a:t>
            </a:r>
          </a:p>
          <a:p>
            <a:pPr marL="600075" lvl="1" indent="-257175">
              <a:spcAft>
                <a:spcPts val="600"/>
              </a:spcAft>
              <a:buFont typeface="+mj-lt"/>
              <a:buAutoNum type="alphaLcParenR"/>
            </a:pPr>
            <a:r>
              <a:rPr lang="en-US"/>
              <a:t>Explore filtering conditions for </a:t>
            </a:r>
            <a:r>
              <a:rPr lang="en-US" i="1"/>
              <a:t>age</a:t>
            </a:r>
            <a:r>
              <a:rPr lang="en-US"/>
              <a:t> and </a:t>
            </a:r>
            <a:r>
              <a:rPr lang="en-US" i="1"/>
              <a:t>relationship</a:t>
            </a:r>
            <a:r>
              <a:rPr lang="en-US"/>
              <a:t> in the drop-down list of interactive filtering</a:t>
            </a:r>
          </a:p>
          <a:p>
            <a:pPr marL="257175" indent="-257175">
              <a:spcAft>
                <a:spcPts val="600"/>
              </a:spcAft>
              <a:buFont typeface="+mj-lt"/>
              <a:buAutoNum type="arabicPeriod" startAt="5"/>
            </a:pPr>
            <a:r>
              <a:rPr lang="en-CA" sz="1400"/>
              <a:t>From the </a:t>
            </a:r>
            <a:r>
              <a:rPr lang="en-CA" sz="1400" b="1"/>
              <a:t>Segment Viewer </a:t>
            </a:r>
            <a:r>
              <a:rPr lang="en-CA" sz="1400"/>
              <a:t>tab:</a:t>
            </a:r>
          </a:p>
          <a:p>
            <a:pPr marL="600075" lvl="1" indent="-257175">
              <a:spcAft>
                <a:spcPts val="600"/>
              </a:spcAft>
              <a:buFont typeface="+mj-lt"/>
              <a:buAutoNum type="alphaLcParenR"/>
            </a:pPr>
            <a:r>
              <a:rPr lang="en-CA">
                <a:latin typeface="Arial"/>
                <a:cs typeface="Arial"/>
              </a:rPr>
              <a:t>Choose the variable </a:t>
            </a:r>
            <a:r>
              <a:rPr lang="en-CA" i="1">
                <a:latin typeface="Arial"/>
                <a:cs typeface="Arial"/>
              </a:rPr>
              <a:t>Response </a:t>
            </a:r>
            <a:r>
              <a:rPr lang="en-CA">
                <a:latin typeface="Arial"/>
                <a:cs typeface="Arial"/>
              </a:rPr>
              <a:t>as the </a:t>
            </a:r>
            <a:r>
              <a:rPr lang="en-CA" b="1">
                <a:latin typeface="Arial"/>
                <a:cs typeface="Arial"/>
              </a:rPr>
              <a:t>Segmentation Variable</a:t>
            </a:r>
            <a:endParaRPr lang="en-CA">
              <a:latin typeface="Arial"/>
              <a:cs typeface="Arial"/>
            </a:endParaRPr>
          </a:p>
          <a:p>
            <a:pPr marL="600075" lvl="1" indent="-257175">
              <a:spcAft>
                <a:spcPts val="600"/>
              </a:spcAft>
              <a:buFont typeface="+mj-lt"/>
              <a:buAutoNum type="alphaLcParenR"/>
            </a:pPr>
            <a:r>
              <a:rPr lang="en-CA">
                <a:latin typeface="Arial"/>
                <a:cs typeface="Arial"/>
              </a:rPr>
              <a:t>Select variables to profile and move to the </a:t>
            </a:r>
            <a:r>
              <a:rPr lang="en-CA" b="1">
                <a:latin typeface="Arial"/>
                <a:cs typeface="Arial"/>
              </a:rPr>
              <a:t>Selected </a:t>
            </a:r>
            <a:r>
              <a:rPr lang="en-CA">
                <a:latin typeface="Arial"/>
                <a:cs typeface="Arial"/>
              </a:rPr>
              <a:t>pane</a:t>
            </a:r>
          </a:p>
          <a:p>
            <a:pPr marL="600075" lvl="1" indent="-257175">
              <a:spcAft>
                <a:spcPts val="600"/>
              </a:spcAft>
              <a:buFont typeface="+mj-lt"/>
              <a:buAutoNum type="alphaLcParenR"/>
            </a:pPr>
            <a:r>
              <a:rPr lang="en-CA">
                <a:latin typeface="Arial"/>
                <a:cs typeface="Arial"/>
              </a:rPr>
              <a:t>Fit the charts to the width of the page</a:t>
            </a:r>
          </a:p>
          <a:p>
            <a:pPr marL="600075" lvl="1" indent="-257175">
              <a:spcAft>
                <a:spcPts val="600"/>
              </a:spcAft>
              <a:buFont typeface="+mj-lt"/>
              <a:buAutoNum type="alphaLcParenR"/>
            </a:pPr>
            <a:r>
              <a:rPr lang="en-CA">
                <a:latin typeface="Arial"/>
                <a:cs typeface="Arial"/>
              </a:rPr>
              <a:t>Assess whether there are any differences across the categories of the </a:t>
            </a:r>
            <a:r>
              <a:rPr lang="en-CA" b="1">
                <a:latin typeface="Arial"/>
                <a:cs typeface="Arial"/>
              </a:rPr>
              <a:t>Dependent Variable </a:t>
            </a:r>
            <a:r>
              <a:rPr lang="en-CA">
                <a:latin typeface="Arial"/>
                <a:cs typeface="Arial"/>
              </a:rPr>
              <a:t>for</a:t>
            </a:r>
          </a:p>
          <a:p>
            <a:pPr marL="600075" lvl="1" indent="-257175">
              <a:spcAft>
                <a:spcPts val="600"/>
              </a:spcAft>
              <a:buFont typeface="+mj-lt"/>
              <a:buAutoNum type="alphaLcParenR"/>
            </a:pPr>
            <a:r>
              <a:rPr lang="en-CA">
                <a:latin typeface="Arial"/>
                <a:cs typeface="Arial"/>
              </a:rPr>
              <a:t>any </a:t>
            </a:r>
            <a:r>
              <a:rPr lang="en-CA" b="1">
                <a:latin typeface="Arial"/>
                <a:cs typeface="Arial"/>
              </a:rPr>
              <a:t>Independent Variables</a:t>
            </a:r>
            <a:endParaRPr lang="en-CA">
              <a:latin typeface="Arial"/>
              <a:cs typeface="Arial"/>
            </a:endParaRPr>
          </a:p>
          <a:p>
            <a:pPr marL="600075" lvl="1" indent="-257175">
              <a:spcAft>
                <a:spcPts val="600"/>
              </a:spcAft>
              <a:buFont typeface="+mj-lt"/>
              <a:buAutoNum type="alphaLcParenR"/>
            </a:pPr>
            <a:r>
              <a:rPr lang="en-CA">
                <a:latin typeface="Arial"/>
                <a:cs typeface="Arial"/>
              </a:rPr>
              <a:t>Use the </a:t>
            </a:r>
            <a:r>
              <a:rPr lang="en-CA" b="1">
                <a:latin typeface="Arial"/>
                <a:cs typeface="Arial"/>
              </a:rPr>
              <a:t>Information Value </a:t>
            </a:r>
            <a:r>
              <a:rPr lang="en-CA">
                <a:latin typeface="Arial"/>
                <a:cs typeface="Arial"/>
              </a:rPr>
              <a:t>and </a:t>
            </a:r>
            <a:r>
              <a:rPr lang="en-CA" b="1">
                <a:latin typeface="Arial"/>
                <a:cs typeface="Arial"/>
              </a:rPr>
              <a:t>Entropy Variance </a:t>
            </a:r>
            <a:r>
              <a:rPr lang="en-CA">
                <a:latin typeface="Arial"/>
                <a:cs typeface="Arial"/>
              </a:rPr>
              <a:t>columns to aid in identifying variables that</a:t>
            </a:r>
          </a:p>
          <a:p>
            <a:pPr marL="600075" lvl="1" indent="-257175">
              <a:spcAft>
                <a:spcPts val="600"/>
              </a:spcAft>
              <a:buFont typeface="+mj-lt"/>
              <a:buAutoNum type="alphaLcParenR"/>
            </a:pPr>
            <a:r>
              <a:rPr lang="en-CA">
                <a:latin typeface="Arial"/>
                <a:cs typeface="Arial"/>
              </a:rPr>
              <a:t>characterize the </a:t>
            </a:r>
            <a:r>
              <a:rPr lang="en-CA" b="1">
                <a:latin typeface="Arial"/>
                <a:cs typeface="Arial"/>
              </a:rPr>
              <a:t>Dependent Variable</a:t>
            </a:r>
            <a:endParaRPr lang="en-CA" sz="1013">
              <a:latin typeface="Arial"/>
              <a:cs typeface="Arial"/>
            </a:endParaRPr>
          </a:p>
          <a:p>
            <a:pPr marL="0" indent="0">
              <a:spcAft>
                <a:spcPts val="600"/>
              </a:spcAft>
              <a:buNone/>
            </a:pPr>
            <a:endParaRPr lang="en-CA"/>
          </a:p>
        </p:txBody>
      </p:sp>
      <p:sp>
        <p:nvSpPr>
          <p:cNvPr id="3" name="Title 2">
            <a:extLst>
              <a:ext uri="{FF2B5EF4-FFF2-40B4-BE49-F238E27FC236}">
                <a16:creationId xmlns:a16="http://schemas.microsoft.com/office/drawing/2014/main" id="{BE62BF28-4223-4952-833F-13D350C0F4E2}"/>
              </a:ext>
            </a:extLst>
          </p:cNvPr>
          <p:cNvSpPr>
            <a:spLocks noGrp="1"/>
          </p:cNvSpPr>
          <p:nvPr>
            <p:ph type="title"/>
          </p:nvPr>
        </p:nvSpPr>
        <p:spPr/>
        <p:txBody>
          <a:bodyPr/>
          <a:lstStyle/>
          <a:p>
            <a:r>
              <a:rPr lang="en-CA"/>
              <a:t>Chapter 5 Exercises (2/3)</a:t>
            </a:r>
          </a:p>
        </p:txBody>
      </p:sp>
    </p:spTree>
    <p:custDataLst>
      <p:tags r:id="rId1"/>
    </p:custDataLst>
    <p:extLst>
      <p:ext uri="{BB962C8B-B14F-4D97-AF65-F5344CB8AC3E}">
        <p14:creationId xmlns:p14="http://schemas.microsoft.com/office/powerpoint/2010/main" val="24778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09748E-78B7-43B3-A5F1-806B91A50DDF}"/>
              </a:ext>
            </a:extLst>
          </p:cNvPr>
          <p:cNvSpPr>
            <a:spLocks noGrp="1"/>
          </p:cNvSpPr>
          <p:nvPr>
            <p:ph type="body" sz="quarter" idx="11"/>
          </p:nvPr>
        </p:nvSpPr>
        <p:spPr/>
        <p:txBody>
          <a:bodyPr/>
          <a:lstStyle/>
          <a:p>
            <a:pPr marL="342900" indent="-342900">
              <a:spcAft>
                <a:spcPts val="600"/>
              </a:spcAft>
              <a:buFont typeface="+mj-lt"/>
              <a:buAutoNum type="arabicPeriod" startAt="6"/>
            </a:pPr>
            <a:r>
              <a:rPr lang="en-CA"/>
              <a:t>From the </a:t>
            </a:r>
            <a:r>
              <a:rPr lang="en-CA" b="1"/>
              <a:t>Correlations </a:t>
            </a:r>
            <a:r>
              <a:rPr lang="en-CA"/>
              <a:t>tab:</a:t>
            </a:r>
          </a:p>
          <a:p>
            <a:pPr marL="600075" lvl="1" indent="-257175">
              <a:spcAft>
                <a:spcPts val="600"/>
              </a:spcAft>
              <a:buFont typeface="+mj-lt"/>
              <a:buAutoNum type="alphaLcParenR"/>
            </a:pPr>
            <a:r>
              <a:rPr lang="en-CA"/>
              <a:t>Select all continuous variables and choose a coefficient, create the correlation matrix</a:t>
            </a:r>
          </a:p>
          <a:p>
            <a:pPr marL="600075" lvl="1" indent="-257175">
              <a:spcAft>
                <a:spcPts val="600"/>
              </a:spcAft>
              <a:buFont typeface="+mj-lt"/>
              <a:buAutoNum type="alphaLcParenR"/>
            </a:pPr>
            <a:r>
              <a:rPr lang="en-CA"/>
              <a:t>Choose </a:t>
            </a:r>
            <a:r>
              <a:rPr lang="en-CA" b="1"/>
              <a:t>pairs </a:t>
            </a:r>
            <a:r>
              <a:rPr lang="en-CA"/>
              <a:t>from the </a:t>
            </a:r>
            <a:r>
              <a:rPr lang="en-CA" b="1"/>
              <a:t>View </a:t>
            </a:r>
            <a:r>
              <a:rPr lang="en-CA"/>
              <a:t>dropdown and focus the view by selecting one of the variables</a:t>
            </a:r>
          </a:p>
          <a:p>
            <a:pPr marL="600075" lvl="1" indent="-257175">
              <a:spcAft>
                <a:spcPts val="600"/>
              </a:spcAft>
              <a:buFont typeface="+mj-lt"/>
              <a:buAutoNum type="alphaLcParenR"/>
            </a:pPr>
            <a:r>
              <a:rPr lang="en-CA"/>
              <a:t>Can you re-run and add the variable </a:t>
            </a:r>
            <a:r>
              <a:rPr lang="en-CA" i="1"/>
              <a:t>Response</a:t>
            </a:r>
            <a:r>
              <a:rPr lang="en-CA"/>
              <a:t>? Why not?</a:t>
            </a:r>
          </a:p>
          <a:p>
            <a:pPr marL="342900" indent="-342900">
              <a:buFont typeface="+mj-lt"/>
              <a:buAutoNum type="arabicPeriod" startAt="7"/>
            </a:pPr>
            <a:r>
              <a:rPr lang="en-CA"/>
              <a:t>On the </a:t>
            </a:r>
            <a:r>
              <a:rPr lang="en-CA" b="1"/>
              <a:t>Census</a:t>
            </a:r>
            <a:r>
              <a:rPr lang="en-CA"/>
              <a:t> dataset, use the Multicollinearity Analysis node to create a new dataset with all categorical variables, and only numeric variables that have a max Pearson correlation of &lt;=0.2.</a:t>
            </a:r>
          </a:p>
          <a:p>
            <a:pPr marL="342900" indent="-342900">
              <a:buFont typeface="+mj-lt"/>
              <a:buAutoNum type="arabicPeriod" startAt="7"/>
            </a:pPr>
            <a:r>
              <a:rPr lang="en-CA"/>
              <a:t>Use the Schema node to create a schema with the variable “Response” as the Dependent variables, and all the other variables selected, excluding </a:t>
            </a:r>
            <a:r>
              <a:rPr lang="en-CA" b="1"/>
              <a:t>Customer ID </a:t>
            </a:r>
            <a:r>
              <a:rPr lang="en-CA"/>
              <a:t>and </a:t>
            </a:r>
            <a:r>
              <a:rPr lang="en-CA" b="1" err="1"/>
              <a:t>fnlwgt</a:t>
            </a:r>
            <a:r>
              <a:rPr lang="en-CA"/>
              <a:t>.</a:t>
            </a:r>
          </a:p>
          <a:p>
            <a:pPr marL="342900" indent="-342900">
              <a:buFont typeface="+mj-lt"/>
              <a:buAutoNum type="arabicPeriod" startAt="7"/>
            </a:pPr>
            <a:r>
              <a:rPr lang="en-CA"/>
              <a:t>On the Census dataset, use the </a:t>
            </a:r>
            <a:r>
              <a:rPr lang="en-CA" b="1"/>
              <a:t>Outlier Detector </a:t>
            </a:r>
            <a:r>
              <a:rPr lang="en-CA"/>
              <a:t>with default settings to identify outliers of in the variable capital-gain. How many outlier records are there? Using the </a:t>
            </a:r>
            <a:r>
              <a:rPr lang="en-CA" b="1"/>
              <a:t>Filter</a:t>
            </a:r>
            <a:r>
              <a:rPr lang="en-CA"/>
              <a:t> functionality, inspect the records that have been flagged as outliers by filtering out non-outlier records.</a:t>
            </a:r>
          </a:p>
        </p:txBody>
      </p:sp>
      <p:sp>
        <p:nvSpPr>
          <p:cNvPr id="2" name="Title 1">
            <a:extLst>
              <a:ext uri="{FF2B5EF4-FFF2-40B4-BE49-F238E27FC236}">
                <a16:creationId xmlns:a16="http://schemas.microsoft.com/office/drawing/2014/main" id="{71753435-8184-4DA0-906F-233A482FEF74}"/>
              </a:ext>
            </a:extLst>
          </p:cNvPr>
          <p:cNvSpPr>
            <a:spLocks noGrp="1"/>
          </p:cNvSpPr>
          <p:nvPr>
            <p:ph type="title"/>
          </p:nvPr>
        </p:nvSpPr>
        <p:spPr/>
        <p:txBody>
          <a:bodyPr/>
          <a:lstStyle/>
          <a:p>
            <a:r>
              <a:rPr lang="en-CA"/>
              <a:t>Chapter 5 Exercises 3/3</a:t>
            </a:r>
          </a:p>
        </p:txBody>
      </p:sp>
    </p:spTree>
    <p:custDataLst>
      <p:tags r:id="rId1"/>
    </p:custDataLst>
    <p:extLst>
      <p:ext uri="{BB962C8B-B14F-4D97-AF65-F5344CB8AC3E}">
        <p14:creationId xmlns:p14="http://schemas.microsoft.com/office/powerpoint/2010/main" val="263273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58683C-FCA2-4BC3-A634-44DF319FB48E}"/>
              </a:ext>
            </a:extLst>
          </p:cNvPr>
          <p:cNvSpPr>
            <a:spLocks noGrp="1"/>
          </p:cNvSpPr>
          <p:nvPr>
            <p:ph type="ctrTitle"/>
          </p:nvPr>
        </p:nvSpPr>
        <p:spPr/>
        <p:txBody>
          <a:bodyPr/>
          <a:lstStyle/>
          <a:p>
            <a:r>
              <a:rPr lang="en-CA"/>
              <a:t>Chapter 6: Data Preparation and Variable Transformations</a:t>
            </a:r>
          </a:p>
        </p:txBody>
      </p:sp>
      <p:sp>
        <p:nvSpPr>
          <p:cNvPr id="4" name="Slide Number Placeholder 3">
            <a:extLst>
              <a:ext uri="{FF2B5EF4-FFF2-40B4-BE49-F238E27FC236}">
                <a16:creationId xmlns:a16="http://schemas.microsoft.com/office/drawing/2014/main" id="{550FD87F-49FE-4407-8789-1DACE2404D2C}"/>
              </a:ext>
            </a:extLst>
          </p:cNvPr>
          <p:cNvSpPr>
            <a:spLocks noGrp="1"/>
          </p:cNvSpPr>
          <p:nvPr>
            <p:ph type="sldNum" sz="quarter" idx="4294967295"/>
          </p:nvPr>
        </p:nvSpPr>
        <p:spPr>
          <a:xfrm>
            <a:off x="0" y="4645025"/>
            <a:ext cx="2057400" cy="274638"/>
          </a:xfrm>
        </p:spPr>
        <p:txBody>
          <a:bodyPr/>
          <a:lstStyle/>
          <a:p>
            <a:fld id="{62BE45D2-24EC-483D-9D84-EF3B6D0F5C69}" type="slidenum">
              <a:rPr lang="de-DE" dirty="0" smtClean="0"/>
              <a:pPr/>
              <a:t>76</a:t>
            </a:fld>
            <a:endParaRPr lang="de-DE"/>
          </a:p>
        </p:txBody>
      </p:sp>
    </p:spTree>
    <p:custDataLst>
      <p:tags r:id="rId1"/>
    </p:custDataLst>
    <p:extLst>
      <p:ext uri="{BB962C8B-B14F-4D97-AF65-F5344CB8AC3E}">
        <p14:creationId xmlns:p14="http://schemas.microsoft.com/office/powerpoint/2010/main" val="405013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20BD9A88-9523-44CF-B58F-B30388A28D41}"/>
              </a:ext>
            </a:extLst>
          </p:cNvPr>
          <p:cNvSpPr>
            <a:spLocks noGrp="1"/>
          </p:cNvSpPr>
          <p:nvPr>
            <p:ph type="body" sz="quarter" idx="11"/>
          </p:nvPr>
        </p:nvSpPr>
        <p:spPr/>
        <p:txBody>
          <a:bodyPr vert="horz" lIns="91440" tIns="45720" rIns="91440" bIns="45720" rtlCol="0" anchor="t">
            <a:noAutofit/>
          </a:bodyPr>
          <a:lstStyle/>
          <a:p>
            <a:pPr marL="179705" indent="-179705">
              <a:spcAft>
                <a:spcPts val="600"/>
              </a:spcAft>
            </a:pPr>
            <a:r>
              <a:rPr lang="en-GB">
                <a:cs typeface="Arial"/>
              </a:rPr>
              <a:t>Introduction to Data Prep</a:t>
            </a:r>
            <a:endParaRPr lang="en-US">
              <a:cs typeface="Arial"/>
            </a:endParaRPr>
          </a:p>
          <a:p>
            <a:pPr marL="179705" indent="-179705">
              <a:spcAft>
                <a:spcPts val="600"/>
              </a:spcAft>
            </a:pPr>
            <a:r>
              <a:rPr lang="en-GB">
                <a:cs typeface="Arial"/>
              </a:rPr>
              <a:t>The Manipulate Palette</a:t>
            </a:r>
          </a:p>
          <a:p>
            <a:pPr marL="179705" indent="-179705">
              <a:spcAft>
                <a:spcPts val="600"/>
              </a:spcAft>
            </a:pPr>
            <a:r>
              <a:rPr lang="en-GB">
                <a:cs typeface="Arial"/>
              </a:rPr>
              <a:t>Data Transformations</a:t>
            </a:r>
          </a:p>
          <a:p>
            <a:pPr marL="359410" lvl="1" indent="-179070">
              <a:spcAft>
                <a:spcPts val="600"/>
              </a:spcAft>
            </a:pPr>
            <a:r>
              <a:rPr lang="en-GB">
                <a:latin typeface="Arial"/>
                <a:cs typeface="Arial"/>
              </a:rPr>
              <a:t>Scenario</a:t>
            </a:r>
          </a:p>
          <a:p>
            <a:pPr marL="359410" lvl="1" indent="-179070">
              <a:spcAft>
                <a:spcPts val="600"/>
              </a:spcAft>
            </a:pPr>
            <a:r>
              <a:rPr lang="en-GB">
                <a:latin typeface="Arial"/>
                <a:cs typeface="Arial"/>
              </a:rPr>
              <a:t>Append </a:t>
            </a:r>
          </a:p>
          <a:p>
            <a:pPr marL="359410" lvl="1" indent="-179070">
              <a:spcAft>
                <a:spcPts val="600"/>
              </a:spcAft>
            </a:pPr>
            <a:r>
              <a:rPr lang="en-GB">
                <a:latin typeface="Arial"/>
                <a:cs typeface="Arial"/>
              </a:rPr>
              <a:t>Aggregate</a:t>
            </a:r>
          </a:p>
          <a:p>
            <a:pPr marL="359410" lvl="1" indent="-179070">
              <a:spcAft>
                <a:spcPts val="600"/>
              </a:spcAft>
            </a:pPr>
            <a:r>
              <a:rPr lang="en-GB">
                <a:latin typeface="Arial"/>
                <a:cs typeface="Arial"/>
              </a:rPr>
              <a:t>Remove Duplicates </a:t>
            </a:r>
            <a:endParaRPr lang="en-GB">
              <a:cs typeface="Arial"/>
            </a:endParaRPr>
          </a:p>
          <a:p>
            <a:pPr marL="359410" lvl="1" indent="-179070">
              <a:spcAft>
                <a:spcPts val="600"/>
              </a:spcAft>
            </a:pPr>
            <a:r>
              <a:rPr lang="en-GB">
                <a:latin typeface="Arial"/>
                <a:cs typeface="Arial"/>
              </a:rPr>
              <a:t>Join</a:t>
            </a:r>
            <a:endParaRPr lang="en-GB">
              <a:latin typeface="Arial"/>
            </a:endParaRPr>
          </a:p>
          <a:p>
            <a:pPr marL="359410" lvl="1" indent="-179070">
              <a:spcAft>
                <a:spcPts val="600"/>
              </a:spcAft>
            </a:pPr>
            <a:r>
              <a:rPr lang="en-GB">
                <a:latin typeface="Arial"/>
                <a:cs typeface="Arial" panose="020B0604020202020204"/>
              </a:rPr>
              <a:t>Filter </a:t>
            </a:r>
          </a:p>
          <a:p>
            <a:pPr marL="359410" lvl="1" indent="-179070">
              <a:spcAft>
                <a:spcPts val="600"/>
              </a:spcAft>
            </a:pPr>
            <a:r>
              <a:rPr lang="en-GB">
                <a:latin typeface="Arial"/>
                <a:cs typeface="Arial" panose="020B0604020202020204"/>
              </a:rPr>
              <a:t>Filtering Join </a:t>
            </a:r>
          </a:p>
          <a:p>
            <a:pPr marL="359410" lvl="1" indent="-179070">
              <a:spcAft>
                <a:spcPts val="600"/>
              </a:spcAft>
            </a:pPr>
            <a:r>
              <a:rPr lang="en-GB">
                <a:latin typeface="Arial"/>
                <a:cs typeface="Arial" panose="020B0604020202020204"/>
              </a:rPr>
              <a:t>Sort, Rank, Lag</a:t>
            </a:r>
            <a:endParaRPr lang="en-GB">
              <a:cs typeface="Arial"/>
            </a:endParaRPr>
          </a:p>
          <a:p>
            <a:pPr marL="179705" indent="-179705">
              <a:spcAft>
                <a:spcPts val="600"/>
              </a:spcAft>
            </a:pPr>
            <a:r>
              <a:rPr lang="en-GB">
                <a:cs typeface="Arial"/>
              </a:rPr>
              <a:t>Variable Transformations</a:t>
            </a:r>
          </a:p>
          <a:p>
            <a:pPr marL="179705" indent="-179705">
              <a:spcAft>
                <a:spcPts val="0"/>
              </a:spcAft>
            </a:pPr>
            <a:endParaRPr lang="en-CA">
              <a:cs typeface="Arial" panose="020B0604020202020204"/>
            </a:endParaRPr>
          </a:p>
        </p:txBody>
      </p:sp>
      <p:sp>
        <p:nvSpPr>
          <p:cNvPr id="2" name="Title 1">
            <a:extLst>
              <a:ext uri="{FF2B5EF4-FFF2-40B4-BE49-F238E27FC236}">
                <a16:creationId xmlns:a16="http://schemas.microsoft.com/office/drawing/2014/main" id="{2031068F-774D-4391-B2B5-F99D7F2999E5}"/>
              </a:ext>
            </a:extLst>
          </p:cNvPr>
          <p:cNvSpPr>
            <a:spLocks noGrp="1"/>
          </p:cNvSpPr>
          <p:nvPr>
            <p:ph type="title"/>
          </p:nvPr>
        </p:nvSpPr>
        <p:spPr/>
        <p:txBody>
          <a:bodyPr/>
          <a:lstStyle/>
          <a:p>
            <a:r>
              <a:rPr lang="en-CA"/>
              <a:t>Contents</a:t>
            </a:r>
          </a:p>
        </p:txBody>
      </p:sp>
    </p:spTree>
    <p:custDataLst>
      <p:tags r:id="rId1"/>
    </p:custDataLst>
    <p:extLst>
      <p:ext uri="{BB962C8B-B14F-4D97-AF65-F5344CB8AC3E}">
        <p14:creationId xmlns:p14="http://schemas.microsoft.com/office/powerpoint/2010/main" val="42236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F2127256-B9C7-4A6B-A585-57DEDA23F806}"/>
              </a:ext>
            </a:extLst>
          </p:cNvPr>
          <p:cNvSpPr>
            <a:spLocks noGrp="1"/>
          </p:cNvSpPr>
          <p:nvPr>
            <p:ph type="body" sz="quarter" idx="11"/>
          </p:nvPr>
        </p:nvSpPr>
        <p:spPr/>
        <p:txBody>
          <a:bodyPr vert="horz" lIns="91440" tIns="45720" rIns="91440" bIns="45720" rtlCol="0" anchor="t">
            <a:noAutofit/>
          </a:bodyPr>
          <a:lstStyle/>
          <a:p>
            <a:pPr marL="179705" indent="-179705"/>
            <a:r>
              <a:rPr lang="en-GB">
                <a:ea typeface="+mn-lt"/>
                <a:cs typeface="+mn-lt"/>
              </a:rPr>
              <a:t>Data Preparation: taking the data that you are stuck with and making the best of it </a:t>
            </a:r>
            <a:endParaRPr lang="en-US"/>
          </a:p>
          <a:p>
            <a:pPr marL="179705" indent="-179705"/>
            <a:r>
              <a:rPr lang="en-GB">
                <a:ea typeface="+mn-lt"/>
                <a:cs typeface="+mn-lt"/>
              </a:rPr>
              <a:t>Often takes a large amount of time – even up to 80% of project time!</a:t>
            </a:r>
          </a:p>
          <a:p>
            <a:pPr marL="179705" indent="-179705"/>
            <a:r>
              <a:rPr lang="en-GB">
                <a:ea typeface="+mn-lt"/>
                <a:cs typeface="+mn-lt"/>
              </a:rPr>
              <a:t>Many data operations are performed before producing the final table(s) to be used at the modelling stage. Final table(s) known as “modelling view”</a:t>
            </a:r>
            <a:endParaRPr lang="en-GB"/>
          </a:p>
          <a:p>
            <a:pPr marL="179705" indent="-179705"/>
            <a:r>
              <a:rPr lang="en-GB">
                <a:ea typeface="+mn-lt"/>
                <a:cs typeface="+mn-lt"/>
              </a:rPr>
              <a:t>Creating the modelling view often requires many operations, including:</a:t>
            </a:r>
          </a:p>
          <a:p>
            <a:pPr marL="359410" lvl="1" indent="-179070"/>
            <a:r>
              <a:rPr lang="en-GB">
                <a:ea typeface="+mn-lt"/>
                <a:cs typeface="+mn-lt"/>
              </a:rPr>
              <a:t>Appending</a:t>
            </a:r>
          </a:p>
          <a:p>
            <a:pPr marL="359410" lvl="1" indent="-179070"/>
            <a:r>
              <a:rPr lang="en-GB">
                <a:ea typeface="+mn-lt"/>
                <a:cs typeface="+mn-lt"/>
              </a:rPr>
              <a:t>Aggregation (rollup)</a:t>
            </a:r>
          </a:p>
          <a:p>
            <a:pPr marL="359410" lvl="1" indent="-179070"/>
            <a:r>
              <a:rPr lang="en-GB">
                <a:ea typeface="+mn-lt"/>
                <a:cs typeface="+mn-lt"/>
              </a:rPr>
              <a:t>Deduplicating</a:t>
            </a:r>
          </a:p>
          <a:p>
            <a:pPr marL="359410" lvl="1" indent="-179070"/>
            <a:r>
              <a:rPr lang="en-GB">
                <a:ea typeface="+mn-lt"/>
                <a:cs typeface="+mn-lt"/>
              </a:rPr>
              <a:t>Filtering </a:t>
            </a:r>
            <a:endParaRPr lang="en-GB">
              <a:cs typeface="Arial"/>
            </a:endParaRPr>
          </a:p>
          <a:p>
            <a:pPr marL="359410" lvl="1" indent="-179070"/>
            <a:r>
              <a:rPr lang="en-GB">
                <a:ea typeface="+mn-lt"/>
                <a:cs typeface="+mn-lt"/>
              </a:rPr>
              <a:t>Joining </a:t>
            </a:r>
          </a:p>
          <a:p>
            <a:pPr marL="359410" lvl="1" indent="-179070"/>
            <a:r>
              <a:rPr lang="en-GB">
                <a:latin typeface="Arial"/>
                <a:ea typeface="+mn-lt"/>
                <a:cs typeface="+mn-lt"/>
              </a:rPr>
              <a:t>Creating Transformations</a:t>
            </a:r>
          </a:p>
          <a:p>
            <a:pPr marL="179705" indent="-179705"/>
            <a:r>
              <a:rPr lang="en-GB">
                <a:ea typeface="+mn-lt"/>
                <a:cs typeface="+mn-lt"/>
              </a:rPr>
              <a:t>Model iterations may require further data/variable transformations</a:t>
            </a:r>
          </a:p>
          <a:p>
            <a:pPr marL="179705" indent="-179705"/>
            <a:endParaRPr lang="en-GB">
              <a:cs typeface="Arial"/>
            </a:endParaRPr>
          </a:p>
        </p:txBody>
      </p:sp>
      <p:sp>
        <p:nvSpPr>
          <p:cNvPr id="2" name="Title 1">
            <a:extLst>
              <a:ext uri="{FF2B5EF4-FFF2-40B4-BE49-F238E27FC236}">
                <a16:creationId xmlns:a16="http://schemas.microsoft.com/office/drawing/2014/main" id="{0B9D0A65-DF64-4E02-9BC0-8AC77A5E84A2}"/>
              </a:ext>
            </a:extLst>
          </p:cNvPr>
          <p:cNvSpPr>
            <a:spLocks noGrp="1"/>
          </p:cNvSpPr>
          <p:nvPr>
            <p:ph type="title"/>
          </p:nvPr>
        </p:nvSpPr>
        <p:spPr/>
        <p:txBody>
          <a:bodyPr/>
          <a:lstStyle/>
          <a:p>
            <a:r>
              <a:rPr lang="en-CA"/>
              <a:t>Introduction to Data Preparation </a:t>
            </a:r>
          </a:p>
        </p:txBody>
      </p:sp>
    </p:spTree>
    <p:custDataLst>
      <p:tags r:id="rId1"/>
    </p:custDataLst>
    <p:extLst>
      <p:ext uri="{BB962C8B-B14F-4D97-AF65-F5344CB8AC3E}">
        <p14:creationId xmlns:p14="http://schemas.microsoft.com/office/powerpoint/2010/main" val="402115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pic>
        <p:nvPicPr>
          <p:cNvPr id="3" name="Picture 2">
            <a:extLst>
              <a:ext uri="{FF2B5EF4-FFF2-40B4-BE49-F238E27FC236}">
                <a16:creationId xmlns:a16="http://schemas.microsoft.com/office/drawing/2014/main" id="{E1F02D1A-0A56-4DB3-AB22-89599CD6A113}"/>
              </a:ext>
            </a:extLst>
          </p:cNvPr>
          <p:cNvPicPr>
            <a:picLocks noChangeAspect="1"/>
          </p:cNvPicPr>
          <p:nvPr/>
        </p:nvPicPr>
        <p:blipFill>
          <a:blip r:embed="rId4"/>
          <a:stretch>
            <a:fillRect/>
          </a:stretch>
        </p:blipFill>
        <p:spPr>
          <a:xfrm>
            <a:off x="5987847" y="705294"/>
            <a:ext cx="2246009" cy="3732912"/>
          </a:xfrm>
          <a:prstGeom prst="rect">
            <a:avLst/>
          </a:prstGeom>
          <a:ln>
            <a:solidFill>
              <a:schemeClr val="tx1">
                <a:lumMod val="50000"/>
                <a:lumOff val="50000"/>
              </a:schemeClr>
            </a:solidFill>
          </a:ln>
        </p:spPr>
      </p:pic>
      <p:sp>
        <p:nvSpPr>
          <p:cNvPr id="6" name="Text Placeholder 5">
            <a:extLst>
              <a:ext uri="{FF2B5EF4-FFF2-40B4-BE49-F238E27FC236}">
                <a16:creationId xmlns:a16="http://schemas.microsoft.com/office/drawing/2014/main" id="{EE15F322-3A0D-4C95-8C4A-FFC35EA9BF62}"/>
              </a:ext>
            </a:extLst>
          </p:cNvPr>
          <p:cNvSpPr>
            <a:spLocks noGrp="1"/>
          </p:cNvSpPr>
          <p:nvPr>
            <p:ph type="body" sz="quarter" idx="11"/>
          </p:nvPr>
        </p:nvSpPr>
        <p:spPr/>
        <p:txBody>
          <a:bodyPr vert="horz" lIns="91440" tIns="45720" rIns="91440" bIns="45720" rtlCol="0" anchor="t">
            <a:noAutofit/>
          </a:bodyPr>
          <a:lstStyle/>
          <a:p>
            <a:pPr marL="179705" indent="-179705">
              <a:spcAft>
                <a:spcPts val="600"/>
              </a:spcAft>
            </a:pPr>
            <a:r>
              <a:rPr lang="en-GB">
                <a:ea typeface="+mn-lt"/>
                <a:cs typeface="+mn-lt"/>
              </a:rPr>
              <a:t>In this chapter we will focus on the following nodes:</a:t>
            </a:r>
            <a:endParaRPr lang="en-US">
              <a:ea typeface="+mn-lt"/>
              <a:cs typeface="+mn-lt"/>
            </a:endParaRPr>
          </a:p>
          <a:p>
            <a:pPr marL="359410" lvl="1" indent="-179070">
              <a:spcAft>
                <a:spcPts val="600"/>
              </a:spcAft>
            </a:pPr>
            <a:r>
              <a:rPr lang="en-GB">
                <a:latin typeface="Arial"/>
                <a:ea typeface="+mn-lt"/>
                <a:cs typeface="+mn-lt"/>
              </a:rPr>
              <a:t>Aggregate</a:t>
            </a:r>
          </a:p>
          <a:p>
            <a:pPr marL="359410" lvl="1" indent="-179070">
              <a:spcAft>
                <a:spcPts val="600"/>
              </a:spcAft>
            </a:pPr>
            <a:r>
              <a:rPr lang="en-GB">
                <a:latin typeface="Arial"/>
                <a:ea typeface="+mn-lt"/>
                <a:cs typeface="+mn-lt"/>
              </a:rPr>
              <a:t>Append</a:t>
            </a:r>
          </a:p>
          <a:p>
            <a:pPr marL="359410" lvl="1" indent="-179070">
              <a:spcAft>
                <a:spcPts val="600"/>
              </a:spcAft>
            </a:pPr>
            <a:r>
              <a:rPr lang="en-GB">
                <a:latin typeface="Arial"/>
                <a:ea typeface="+mn-lt"/>
                <a:cs typeface="+mn-lt"/>
              </a:rPr>
              <a:t>Deduplicate</a:t>
            </a:r>
          </a:p>
          <a:p>
            <a:pPr marL="359410" lvl="1" indent="-179070">
              <a:spcAft>
                <a:spcPts val="600"/>
              </a:spcAft>
            </a:pPr>
            <a:r>
              <a:rPr lang="en-GB">
                <a:latin typeface="Arial"/>
                <a:ea typeface="+mn-lt"/>
                <a:cs typeface="+mn-lt"/>
              </a:rPr>
              <a:t>Filter </a:t>
            </a:r>
            <a:endParaRPr lang="en-GB">
              <a:latin typeface="Arial"/>
              <a:cs typeface="Arial" panose="020B0604020202020204"/>
            </a:endParaRPr>
          </a:p>
          <a:p>
            <a:pPr marL="359410" lvl="1" indent="-179070">
              <a:spcAft>
                <a:spcPts val="600"/>
              </a:spcAft>
            </a:pPr>
            <a:r>
              <a:rPr lang="en-GB">
                <a:latin typeface="Arial"/>
                <a:ea typeface="+mn-lt"/>
                <a:cs typeface="+mn-lt"/>
              </a:rPr>
              <a:t>Filtering Join </a:t>
            </a:r>
            <a:endParaRPr lang="en-GB">
              <a:latin typeface="Arial"/>
              <a:cs typeface="Arial" panose="020B0604020202020204"/>
            </a:endParaRPr>
          </a:p>
          <a:p>
            <a:pPr marL="359410" lvl="1" indent="-179070">
              <a:spcAft>
                <a:spcPts val="600"/>
              </a:spcAft>
            </a:pPr>
            <a:r>
              <a:rPr lang="en-GB">
                <a:latin typeface="Arial"/>
                <a:ea typeface="+mn-lt"/>
                <a:cs typeface="+mn-lt"/>
              </a:rPr>
              <a:t>Join</a:t>
            </a:r>
          </a:p>
          <a:p>
            <a:pPr marL="359410" lvl="1" indent="-179070">
              <a:spcAft>
                <a:spcPts val="600"/>
              </a:spcAft>
            </a:pPr>
            <a:r>
              <a:rPr lang="en-GB">
                <a:latin typeface="Arial"/>
                <a:ea typeface="+mn-lt"/>
                <a:cs typeface="+mn-lt"/>
              </a:rPr>
              <a:t>Sort, Rank, Lag</a:t>
            </a:r>
          </a:p>
          <a:p>
            <a:pPr marL="359410" lvl="1" indent="-179070">
              <a:spcAft>
                <a:spcPts val="600"/>
              </a:spcAft>
            </a:pPr>
            <a:r>
              <a:rPr lang="en-GB">
                <a:latin typeface="Arial"/>
                <a:ea typeface="+mn-lt"/>
                <a:cs typeface="+mn-lt"/>
              </a:rPr>
              <a:t>Variable Transformations</a:t>
            </a:r>
            <a:endParaRPr lang="en-GB">
              <a:ea typeface="+mn-lt"/>
              <a:cs typeface="+mn-lt"/>
            </a:endParaRPr>
          </a:p>
          <a:p>
            <a:pPr marL="588010" lvl="2">
              <a:spcAft>
                <a:spcPts val="600"/>
              </a:spcAft>
            </a:pPr>
            <a:r>
              <a:rPr lang="en-GB">
                <a:latin typeface="Arial"/>
                <a:cs typeface="Arial" panose="020B0604020202020204"/>
              </a:rPr>
              <a:t>Binning</a:t>
            </a:r>
            <a:endParaRPr lang="en-GB">
              <a:latin typeface="Arial" panose="020B0604020202020204" pitchFamily="34" charset="0"/>
              <a:cs typeface="Arial" panose="020B0604020202020204"/>
            </a:endParaRPr>
          </a:p>
          <a:p>
            <a:pPr marL="588010" lvl="2">
              <a:spcAft>
                <a:spcPts val="600"/>
              </a:spcAft>
            </a:pPr>
            <a:r>
              <a:rPr lang="en-GB">
                <a:cs typeface="Arial"/>
              </a:rPr>
              <a:t>Substitute Missing Values</a:t>
            </a:r>
            <a:endParaRPr lang="en-GB"/>
          </a:p>
          <a:p>
            <a:pPr marL="588010" lvl="2">
              <a:spcAft>
                <a:spcPts val="600"/>
              </a:spcAft>
            </a:pPr>
            <a:r>
              <a:rPr lang="en-GB">
                <a:cs typeface="Arial"/>
              </a:rPr>
              <a:t>Transform multiple fields</a:t>
            </a:r>
            <a:endParaRPr lang="en-GB"/>
          </a:p>
          <a:p>
            <a:pPr marL="588010" lvl="2">
              <a:spcAft>
                <a:spcPts val="600"/>
              </a:spcAft>
            </a:pPr>
            <a:r>
              <a:rPr lang="en-GB">
                <a:cs typeface="Arial"/>
              </a:rPr>
              <a:t>Weight</a:t>
            </a:r>
            <a:endParaRPr lang="en-GB"/>
          </a:p>
          <a:p>
            <a:pPr marL="179705" indent="-179705">
              <a:spcBef>
                <a:spcPts val="750"/>
              </a:spcBef>
            </a:pPr>
            <a:endParaRPr lang="en-GB"/>
          </a:p>
          <a:p>
            <a:pPr marL="0" indent="0">
              <a:buNone/>
            </a:pPr>
            <a:endParaRPr lang="en-CA"/>
          </a:p>
        </p:txBody>
      </p:sp>
      <p:sp>
        <p:nvSpPr>
          <p:cNvPr id="2" name="Title 1">
            <a:extLst>
              <a:ext uri="{FF2B5EF4-FFF2-40B4-BE49-F238E27FC236}">
                <a16:creationId xmlns:a16="http://schemas.microsoft.com/office/drawing/2014/main" id="{4A732F00-4661-4A15-AAC7-5DD8864AB7C2}"/>
              </a:ext>
            </a:extLst>
          </p:cNvPr>
          <p:cNvSpPr>
            <a:spLocks noGrp="1"/>
          </p:cNvSpPr>
          <p:nvPr>
            <p:ph type="title"/>
          </p:nvPr>
        </p:nvSpPr>
        <p:spPr/>
        <p:txBody>
          <a:bodyPr/>
          <a:lstStyle/>
          <a:p>
            <a:r>
              <a:rPr lang="en-CA"/>
              <a:t>The Manipulate Palette</a:t>
            </a:r>
          </a:p>
        </p:txBody>
      </p:sp>
    </p:spTree>
    <p:custDataLst>
      <p:tags r:id="rId1"/>
    </p:custDataLst>
    <p:extLst>
      <p:ext uri="{BB962C8B-B14F-4D97-AF65-F5344CB8AC3E}">
        <p14:creationId xmlns:p14="http://schemas.microsoft.com/office/powerpoint/2010/main" val="238703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10024C-FF09-4952-82C3-DA7785C5C8FD}"/>
              </a:ext>
            </a:extLst>
          </p:cNvPr>
          <p:cNvSpPr>
            <a:spLocks noGrp="1"/>
          </p:cNvSpPr>
          <p:nvPr>
            <p:ph type="body" sz="quarter" idx="11"/>
          </p:nvPr>
        </p:nvSpPr>
        <p:spPr/>
        <p:txBody>
          <a:bodyPr vert="horz" lIns="91440" tIns="45720" rIns="91440" bIns="45720" rtlCol="0" anchor="t">
            <a:noAutofit/>
          </a:bodyPr>
          <a:lstStyle/>
          <a:p>
            <a:r>
              <a:rPr lang="en-GB">
                <a:cs typeface="Arial"/>
              </a:rPr>
              <a:t>Chapter 8: Understanding Decision Trees</a:t>
            </a:r>
          </a:p>
          <a:p>
            <a:r>
              <a:rPr lang="en-GB">
                <a:cs typeface="Arial"/>
              </a:rPr>
              <a:t>Chapter 9: Model Evaluation &amp; Validation</a:t>
            </a:r>
          </a:p>
          <a:p>
            <a:r>
              <a:rPr lang="en-GB">
                <a:cs typeface="Arial"/>
              </a:rPr>
              <a:t>Chapter 10: Ensemble Models</a:t>
            </a:r>
          </a:p>
          <a:p>
            <a:r>
              <a:rPr lang="en-GB">
                <a:cs typeface="Arial"/>
              </a:rPr>
              <a:t>Chapter 11: Model Deployment</a:t>
            </a:r>
          </a:p>
          <a:p>
            <a:r>
              <a:rPr lang="en-GB">
                <a:cs typeface="Arial"/>
              </a:rPr>
              <a:t>Chapter 12: Introduction to Strategy Trees</a:t>
            </a:r>
          </a:p>
          <a:p>
            <a:r>
              <a:rPr lang="en-GB">
                <a:cs typeface="Arial"/>
              </a:rPr>
              <a:t>Chapter 13: Strategy Tree Validation &amp; Deployment</a:t>
            </a:r>
            <a:endParaRPr lang="en-US">
              <a:cs typeface="Arial"/>
            </a:endParaRPr>
          </a:p>
          <a:p>
            <a:endParaRPr lang="en-GB">
              <a:ea typeface="+mn-lt"/>
            </a:endParaRPr>
          </a:p>
          <a:p>
            <a:endParaRPr lang="en-GB" sz="1400"/>
          </a:p>
          <a:p>
            <a:endParaRPr lang="en-CA"/>
          </a:p>
        </p:txBody>
      </p:sp>
      <p:sp>
        <p:nvSpPr>
          <p:cNvPr id="2" name="Title 1">
            <a:extLst>
              <a:ext uri="{FF2B5EF4-FFF2-40B4-BE49-F238E27FC236}">
                <a16:creationId xmlns:a16="http://schemas.microsoft.com/office/drawing/2014/main" id="{180E4A2A-DD4F-4343-AEE1-3160A1EB7B80}"/>
              </a:ext>
            </a:extLst>
          </p:cNvPr>
          <p:cNvSpPr>
            <a:spLocks noGrp="1"/>
          </p:cNvSpPr>
          <p:nvPr>
            <p:ph type="title"/>
          </p:nvPr>
        </p:nvSpPr>
        <p:spPr/>
        <p:txBody>
          <a:bodyPr/>
          <a:lstStyle/>
          <a:p>
            <a:r>
              <a:rPr lang="en-CA"/>
              <a:t>Course Agenda – Day 2 </a:t>
            </a:r>
          </a:p>
        </p:txBody>
      </p:sp>
    </p:spTree>
    <p:custDataLst>
      <p:tags r:id="rId1"/>
    </p:custDataLst>
    <p:extLst>
      <p:ext uri="{BB962C8B-B14F-4D97-AF65-F5344CB8AC3E}">
        <p14:creationId xmlns:p14="http://schemas.microsoft.com/office/powerpoint/2010/main" val="155492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130C5F88-8DD2-4023-B82B-83EBB78122EA}"/>
              </a:ext>
            </a:extLst>
          </p:cNvPr>
          <p:cNvSpPr>
            <a:spLocks noGrp="1"/>
          </p:cNvSpPr>
          <p:nvPr>
            <p:ph type="body" sz="quarter" idx="11"/>
          </p:nvPr>
        </p:nvSpPr>
        <p:spPr/>
        <p:txBody>
          <a:bodyPr vert="horz" lIns="91440" tIns="45720" rIns="91440" bIns="45720" rtlCol="0" anchor="t">
            <a:noAutofit/>
          </a:bodyPr>
          <a:lstStyle/>
          <a:p>
            <a:pPr marL="179705" indent="-179705"/>
            <a:r>
              <a:rPr lang="en-GB">
                <a:ea typeface="+mn-lt"/>
                <a:cs typeface="+mn-lt"/>
              </a:rPr>
              <a:t>Imagine the following scenario:</a:t>
            </a:r>
            <a:endParaRPr lang="en-US">
              <a:ea typeface="+mn-lt"/>
              <a:cs typeface="+mn-lt"/>
            </a:endParaRPr>
          </a:p>
          <a:p>
            <a:pPr marL="359410" lvl="1" indent="-179070"/>
            <a:r>
              <a:rPr lang="en-GB">
                <a:latin typeface="Arial"/>
                <a:ea typeface="+mn-lt"/>
                <a:cs typeface="+mn-lt"/>
              </a:rPr>
              <a:t>A business keeps records of customer transactions - complied weekly</a:t>
            </a:r>
          </a:p>
          <a:p>
            <a:pPr marL="359410" lvl="1" indent="-179070"/>
            <a:r>
              <a:rPr lang="en-GB">
                <a:latin typeface="Arial"/>
                <a:ea typeface="+mn-lt"/>
                <a:cs typeface="+mn-lt"/>
              </a:rPr>
              <a:t>There is interest in enriching this transactional data with demographics data </a:t>
            </a:r>
          </a:p>
          <a:p>
            <a:pPr marL="359410" lvl="1" indent="-179070"/>
            <a:r>
              <a:rPr lang="en-GB">
                <a:latin typeface="Arial"/>
                <a:ea typeface="+mn-lt"/>
                <a:cs typeface="+mn-lt"/>
              </a:rPr>
              <a:t>This could be used to build a predictive model to help make marketing decisions</a:t>
            </a:r>
          </a:p>
          <a:p>
            <a:pPr marL="359410" lvl="1" indent="-179070"/>
            <a:r>
              <a:rPr lang="en-GB">
                <a:latin typeface="Arial"/>
                <a:ea typeface="+mn-lt"/>
                <a:cs typeface="+mn-lt"/>
              </a:rPr>
              <a:t>Customer demographics file purchased from a 3</a:t>
            </a:r>
            <a:r>
              <a:rPr lang="en-GB" baseline="30000">
                <a:latin typeface="Arial"/>
                <a:ea typeface="+mn-lt"/>
                <a:cs typeface="+mn-lt"/>
              </a:rPr>
              <a:t>rd</a:t>
            </a:r>
            <a:r>
              <a:rPr lang="en-GB">
                <a:latin typeface="Arial"/>
                <a:ea typeface="+mn-lt"/>
                <a:cs typeface="+mn-lt"/>
              </a:rPr>
              <a:t> party vendor </a:t>
            </a:r>
            <a:endParaRPr lang="en-GB">
              <a:latin typeface="Arial"/>
              <a:cs typeface="Arial"/>
            </a:endParaRPr>
          </a:p>
          <a:p>
            <a:pPr marL="359410" lvl="1" indent="-179070"/>
            <a:endParaRPr lang="en-GB">
              <a:latin typeface="Arial"/>
              <a:ea typeface="+mn-lt"/>
              <a:cs typeface="+mn-lt"/>
            </a:endParaRPr>
          </a:p>
          <a:p>
            <a:pPr marL="187960" indent="-179070"/>
            <a:r>
              <a:rPr lang="en-GB">
                <a:latin typeface="Arial"/>
                <a:ea typeface="+mn-lt"/>
                <a:cs typeface="+mn-lt"/>
              </a:rPr>
              <a:t>What are the necessary steps to build a modelling view?</a:t>
            </a:r>
            <a:endParaRPr lang="en-GB">
              <a:latin typeface="Arial"/>
            </a:endParaRPr>
          </a:p>
          <a:p>
            <a:pPr marL="179705" indent="-179705">
              <a:spcAft>
                <a:spcPts val="300"/>
              </a:spcAft>
              <a:buClrTx/>
            </a:pPr>
            <a:endParaRPr lang="en-GB">
              <a:cs typeface="Arial"/>
            </a:endParaRPr>
          </a:p>
          <a:p>
            <a:pPr marL="342265" lvl="1" indent="0">
              <a:spcBef>
                <a:spcPts val="300"/>
              </a:spcBef>
              <a:spcAft>
                <a:spcPts val="300"/>
              </a:spcAft>
              <a:buClr>
                <a:srgbClr val="F7931D"/>
              </a:buClr>
              <a:buNone/>
            </a:pPr>
            <a:endParaRPr lang="en-GB" sz="1800">
              <a:cs typeface="Calibri"/>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CCF36A28-353F-4E44-872F-18B9FBEB6B45}"/>
              </a:ext>
            </a:extLst>
          </p:cNvPr>
          <p:cNvSpPr>
            <a:spLocks noGrp="1"/>
          </p:cNvSpPr>
          <p:nvPr>
            <p:ph type="title"/>
          </p:nvPr>
        </p:nvSpPr>
        <p:spPr/>
        <p:txBody>
          <a:bodyPr/>
          <a:lstStyle/>
          <a:p>
            <a:r>
              <a:rPr lang="en-CA">
                <a:latin typeface="Arial"/>
                <a:cs typeface="Arial"/>
              </a:rPr>
              <a:t>Dataset Transformations – The Scenario</a:t>
            </a:r>
          </a:p>
        </p:txBody>
      </p:sp>
    </p:spTree>
    <p:custDataLst>
      <p:tags r:id="rId1"/>
    </p:custDataLst>
    <p:extLst>
      <p:ext uri="{BB962C8B-B14F-4D97-AF65-F5344CB8AC3E}">
        <p14:creationId xmlns:p14="http://schemas.microsoft.com/office/powerpoint/2010/main" val="87765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130C5F88-8DD2-4023-B82B-83EBB78122EA}"/>
              </a:ext>
            </a:extLst>
          </p:cNvPr>
          <p:cNvSpPr>
            <a:spLocks noGrp="1"/>
          </p:cNvSpPr>
          <p:nvPr>
            <p:ph type="body" sz="quarter" idx="11"/>
          </p:nvPr>
        </p:nvSpPr>
        <p:spPr>
          <a:xfrm>
            <a:off x="169459" y="975278"/>
            <a:ext cx="8201025" cy="3445524"/>
          </a:xfrm>
        </p:spPr>
        <p:txBody>
          <a:bodyPr vert="horz" lIns="91440" tIns="45720" rIns="91440" bIns="45720" rtlCol="0" anchor="t">
            <a:noAutofit/>
          </a:bodyPr>
          <a:lstStyle/>
          <a:p>
            <a:pPr marL="359410" lvl="1" indent="-179070"/>
            <a:r>
              <a:rPr lang="en-GB">
                <a:latin typeface="+mn-lt"/>
                <a:cs typeface="Arial"/>
              </a:rPr>
              <a:t>A business keeps records of customer transactions - complied weekly</a:t>
            </a:r>
            <a:endParaRPr lang="en-US">
              <a:latin typeface="+mn-lt"/>
              <a:cs typeface="Arial"/>
            </a:endParaRPr>
          </a:p>
          <a:p>
            <a:pPr marL="359410" lvl="1" indent="-179070"/>
            <a:r>
              <a:rPr lang="en-GB">
                <a:latin typeface="+mn-lt"/>
                <a:cs typeface="Arial"/>
              </a:rPr>
              <a:t>There is interest in enriching this transactional data with demographics data </a:t>
            </a:r>
            <a:endParaRPr lang="en-US">
              <a:latin typeface="+mn-lt"/>
              <a:cs typeface="Arial"/>
            </a:endParaRPr>
          </a:p>
          <a:p>
            <a:pPr marL="359410" lvl="1" indent="-179070"/>
            <a:r>
              <a:rPr lang="en-GB">
                <a:latin typeface="+mn-lt"/>
                <a:cs typeface="Arial"/>
              </a:rPr>
              <a:t>This could be used to build a predictive model to help make marketing decisions</a:t>
            </a:r>
            <a:endParaRPr lang="en-US">
              <a:latin typeface="+mn-lt"/>
            </a:endParaRPr>
          </a:p>
          <a:p>
            <a:pPr marL="359410" lvl="1" indent="-179070"/>
            <a:r>
              <a:rPr lang="en-GB">
                <a:latin typeface="+mn-lt"/>
                <a:cs typeface="Arial"/>
              </a:rPr>
              <a:t>Customer demographics file purchased from a 3</a:t>
            </a:r>
            <a:r>
              <a:rPr lang="en-GB" baseline="30000">
                <a:latin typeface="+mn-lt"/>
                <a:cs typeface="Arial"/>
              </a:rPr>
              <a:t>rd</a:t>
            </a:r>
            <a:r>
              <a:rPr lang="en-GB">
                <a:latin typeface="+mn-lt"/>
                <a:cs typeface="Arial"/>
              </a:rPr>
              <a:t> party vendor </a:t>
            </a:r>
            <a:endParaRPr lang="en-GB">
              <a:cs typeface="Arial"/>
            </a:endParaRPr>
          </a:p>
          <a:p>
            <a:pPr marL="342265" lvl="1" indent="0">
              <a:spcBef>
                <a:spcPts val="300"/>
              </a:spcBef>
              <a:spcAft>
                <a:spcPts val="300"/>
              </a:spcAft>
              <a:buClr>
                <a:srgbClr val="F7931D"/>
              </a:buClr>
              <a:buNone/>
            </a:pPr>
            <a:endParaRPr lang="en-GB" sz="1800">
              <a:cs typeface="Calibri"/>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CCF36A28-353F-4E44-872F-18B9FBEB6B45}"/>
              </a:ext>
            </a:extLst>
          </p:cNvPr>
          <p:cNvSpPr>
            <a:spLocks noGrp="1"/>
          </p:cNvSpPr>
          <p:nvPr>
            <p:ph type="title"/>
          </p:nvPr>
        </p:nvSpPr>
        <p:spPr/>
        <p:txBody>
          <a:bodyPr/>
          <a:lstStyle/>
          <a:p>
            <a:r>
              <a:rPr lang="en-CA">
                <a:latin typeface="Arial"/>
                <a:cs typeface="Arial"/>
              </a:rPr>
              <a:t>Dataset Transformations – The Scenario </a:t>
            </a:r>
            <a:endParaRPr lang="en-CA"/>
          </a:p>
        </p:txBody>
      </p:sp>
      <p:pic>
        <p:nvPicPr>
          <p:cNvPr id="4" name="Picture 3">
            <a:extLst>
              <a:ext uri="{FF2B5EF4-FFF2-40B4-BE49-F238E27FC236}">
                <a16:creationId xmlns:a16="http://schemas.microsoft.com/office/drawing/2014/main" id="{7713CE38-C983-4A3A-8A78-3A55B43F0C69}"/>
              </a:ext>
            </a:extLst>
          </p:cNvPr>
          <p:cNvPicPr>
            <a:picLocks noChangeAspect="1"/>
          </p:cNvPicPr>
          <p:nvPr/>
        </p:nvPicPr>
        <p:blipFill>
          <a:blip r:embed="rId4"/>
          <a:stretch>
            <a:fillRect/>
          </a:stretch>
        </p:blipFill>
        <p:spPr>
          <a:xfrm>
            <a:off x="1111467" y="2341452"/>
            <a:ext cx="6608753" cy="2344848"/>
          </a:xfrm>
          <a:prstGeom prst="rect">
            <a:avLst/>
          </a:prstGeom>
        </p:spPr>
      </p:pic>
    </p:spTree>
    <p:custDataLst>
      <p:tags r:id="rId1"/>
    </p:custDataLst>
    <p:extLst>
      <p:ext uri="{BB962C8B-B14F-4D97-AF65-F5344CB8AC3E}">
        <p14:creationId xmlns:p14="http://schemas.microsoft.com/office/powerpoint/2010/main" val="393046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7" name="Text Placeholder 6">
            <a:extLst>
              <a:ext uri="{FF2B5EF4-FFF2-40B4-BE49-F238E27FC236}">
                <a16:creationId xmlns:a16="http://schemas.microsoft.com/office/drawing/2014/main" id="{057A90A2-C942-44C1-AFE6-90F5BD0B37B2}"/>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a:rPr>
              <a:t>We will investigate the following functions for the scenario</a:t>
            </a:r>
          </a:p>
          <a:p>
            <a:pPr marL="351155" lvl="1" indent="-179705"/>
            <a:r>
              <a:rPr lang="en-CA">
                <a:latin typeface="Arial"/>
                <a:cs typeface="Arial"/>
              </a:rPr>
              <a:t>Append</a:t>
            </a:r>
            <a:endParaRPr lang="en-CA"/>
          </a:p>
          <a:p>
            <a:pPr marL="351155" lvl="1" indent="-179705"/>
            <a:r>
              <a:rPr lang="en-CA" sz="1400">
                <a:latin typeface="Arial"/>
                <a:cs typeface="Arial"/>
              </a:rPr>
              <a:t>Aggregate</a:t>
            </a:r>
            <a:endParaRPr lang="en-CA">
              <a:latin typeface="Arial"/>
              <a:cs typeface="Arial"/>
            </a:endParaRPr>
          </a:p>
          <a:p>
            <a:pPr marL="351155" lvl="1" indent="-179705"/>
            <a:r>
              <a:rPr lang="en-CA" sz="1400">
                <a:latin typeface="Arial"/>
                <a:cs typeface="Arial"/>
              </a:rPr>
              <a:t>De-Duplicate</a:t>
            </a:r>
          </a:p>
          <a:p>
            <a:pPr marL="361315" lvl="2" indent="-179705"/>
            <a:r>
              <a:rPr lang="en-CA" sz="1400">
                <a:cs typeface="Arial"/>
              </a:rPr>
              <a:t>Join </a:t>
            </a:r>
            <a:endParaRPr lang="en-CA"/>
          </a:p>
          <a:p>
            <a:r>
              <a:rPr lang="en-CA">
                <a:latin typeface="Arial"/>
                <a:cs typeface="Arial"/>
              </a:rPr>
              <a:t>These operations are at the “dataset level”</a:t>
            </a:r>
          </a:p>
          <a:p>
            <a:pPr marL="467360" lvl="2" indent="-285750">
              <a:spcBef>
                <a:spcPts val="750"/>
              </a:spcBef>
            </a:pPr>
            <a:r>
              <a:rPr lang="en-CA">
                <a:latin typeface="Arial"/>
                <a:cs typeface="Arial"/>
              </a:rPr>
              <a:t>One or more datasets are used as inputs, and one dataset is generated as the output </a:t>
            </a:r>
          </a:p>
          <a:p>
            <a:pPr marL="467360" lvl="2" indent="-285750">
              <a:spcBef>
                <a:spcPts val="750"/>
              </a:spcBef>
            </a:pPr>
            <a:r>
              <a:rPr lang="en-CA">
                <a:latin typeface="Arial"/>
                <a:cs typeface="Arial"/>
              </a:rPr>
              <a:t>Number of records in your dataset changes</a:t>
            </a:r>
          </a:p>
          <a:p>
            <a:pPr marL="467360" lvl="2" indent="-285750">
              <a:spcBef>
                <a:spcPts val="750"/>
              </a:spcBef>
            </a:pPr>
            <a:r>
              <a:rPr lang="en-CA">
                <a:latin typeface="Arial"/>
                <a:cs typeface="Arial"/>
              </a:rPr>
              <a:t>Set of fields in your dataset may also change</a:t>
            </a:r>
            <a:endParaRPr lang="en-CA"/>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284817DD-D9DB-44B8-8D9B-534985426A09}"/>
              </a:ext>
            </a:extLst>
          </p:cNvPr>
          <p:cNvSpPr>
            <a:spLocks noGrp="1"/>
          </p:cNvSpPr>
          <p:nvPr>
            <p:ph type="title"/>
          </p:nvPr>
        </p:nvSpPr>
        <p:spPr/>
        <p:txBody>
          <a:bodyPr/>
          <a:lstStyle/>
          <a:p>
            <a:r>
              <a:rPr lang="en-CA">
                <a:latin typeface="Arial"/>
                <a:cs typeface="Arial"/>
              </a:rPr>
              <a:t>Dataset Operations</a:t>
            </a:r>
            <a:endParaRPr lang="en-CA"/>
          </a:p>
        </p:txBody>
      </p:sp>
      <p:pic>
        <p:nvPicPr>
          <p:cNvPr id="11" name="Picture 11" descr="A picture containing clock&#10;&#10;Description generated with very high confidence">
            <a:extLst>
              <a:ext uri="{FF2B5EF4-FFF2-40B4-BE49-F238E27FC236}">
                <a16:creationId xmlns:a16="http://schemas.microsoft.com/office/drawing/2014/main" id="{9FF252CA-8C7A-43EF-B605-28278631544E}"/>
              </a:ext>
            </a:extLst>
          </p:cNvPr>
          <p:cNvPicPr>
            <a:picLocks noChangeAspect="1"/>
          </p:cNvPicPr>
          <p:nvPr/>
        </p:nvPicPr>
        <p:blipFill>
          <a:blip r:embed="rId4"/>
          <a:stretch>
            <a:fillRect/>
          </a:stretch>
        </p:blipFill>
        <p:spPr>
          <a:xfrm>
            <a:off x="5740885" y="1255129"/>
            <a:ext cx="2190750" cy="752475"/>
          </a:xfrm>
          <a:prstGeom prst="rect">
            <a:avLst/>
          </a:prstGeom>
        </p:spPr>
      </p:pic>
      <p:pic>
        <p:nvPicPr>
          <p:cNvPr id="12" name="Picture 12" descr="A close up of a clock&#10;&#10;Description generated with high confidence">
            <a:extLst>
              <a:ext uri="{FF2B5EF4-FFF2-40B4-BE49-F238E27FC236}">
                <a16:creationId xmlns:a16="http://schemas.microsoft.com/office/drawing/2014/main" id="{904A7040-9B44-4919-BFAD-C56FF929843D}"/>
              </a:ext>
            </a:extLst>
          </p:cNvPr>
          <p:cNvPicPr>
            <a:picLocks noChangeAspect="1"/>
          </p:cNvPicPr>
          <p:nvPr/>
        </p:nvPicPr>
        <p:blipFill>
          <a:blip r:embed="rId5"/>
          <a:stretch>
            <a:fillRect/>
          </a:stretch>
        </p:blipFill>
        <p:spPr>
          <a:xfrm>
            <a:off x="6524436" y="2059399"/>
            <a:ext cx="628342" cy="761385"/>
          </a:xfrm>
          <a:prstGeom prst="rect">
            <a:avLst/>
          </a:prstGeom>
        </p:spPr>
      </p:pic>
    </p:spTree>
    <p:custDataLst>
      <p:tags r:id="rId1"/>
    </p:custDataLst>
    <p:extLst>
      <p:ext uri="{BB962C8B-B14F-4D97-AF65-F5344CB8AC3E}">
        <p14:creationId xmlns:p14="http://schemas.microsoft.com/office/powerpoint/2010/main" val="13168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7" name="Text Placeholder 6">
            <a:extLst>
              <a:ext uri="{FF2B5EF4-FFF2-40B4-BE49-F238E27FC236}">
                <a16:creationId xmlns:a16="http://schemas.microsoft.com/office/drawing/2014/main" id="{057A90A2-C942-44C1-AFE6-90F5BD0B37B2}"/>
              </a:ext>
            </a:extLst>
          </p:cNvPr>
          <p:cNvSpPr>
            <a:spLocks noGrp="1"/>
          </p:cNvSpPr>
          <p:nvPr>
            <p:ph type="body" sz="quarter" idx="11"/>
          </p:nvPr>
        </p:nvSpPr>
        <p:spPr/>
        <p:txBody>
          <a:bodyPr vert="horz" lIns="91440" tIns="45720" rIns="91440" bIns="45720" rtlCol="0" anchor="t">
            <a:noAutofit/>
          </a:bodyPr>
          <a:lstStyle/>
          <a:p>
            <a:pPr marL="179705" indent="-179705"/>
            <a:r>
              <a:rPr lang="en-CA">
                <a:ea typeface="+mn-lt"/>
                <a:cs typeface="+mn-lt"/>
              </a:rPr>
              <a:t>Bring together all records from multiple datasets into a single dataset</a:t>
            </a:r>
            <a:endParaRPr lang="en-US">
              <a:ea typeface="+mn-lt"/>
              <a:cs typeface="+mn-lt"/>
            </a:endParaRPr>
          </a:p>
          <a:p>
            <a:pPr marL="179705" indent="-179705"/>
            <a:r>
              <a:rPr lang="en-CA">
                <a:ea typeface="+mn-lt"/>
                <a:cs typeface="+mn-lt"/>
              </a:rPr>
              <a:t>Datasets usually contain the same information (or at least close to it)</a:t>
            </a:r>
            <a:endParaRPr lang="en-US">
              <a:ea typeface="+mn-lt"/>
              <a:cs typeface="+mn-lt"/>
            </a:endParaRPr>
          </a:p>
          <a:p>
            <a:pPr marL="179705" indent="-179705"/>
            <a:r>
              <a:rPr lang="en-CA">
                <a:ea typeface="+mn-lt"/>
                <a:cs typeface="+mn-lt"/>
              </a:rPr>
              <a:t>Think of it like stacking 2 datasets on top of each other</a:t>
            </a:r>
            <a:endParaRPr lang="en-US">
              <a:ea typeface="+mn-lt"/>
              <a:cs typeface="+mn-lt"/>
            </a:endParaRPr>
          </a:p>
          <a:p>
            <a:pPr marL="179705" indent="-179705"/>
            <a:r>
              <a:rPr lang="en-CA">
                <a:ea typeface="+mn-lt"/>
                <a:cs typeface="+mn-lt"/>
              </a:rPr>
              <a:t>In Knowledge Studio:</a:t>
            </a:r>
          </a:p>
          <a:p>
            <a:pPr marL="351155" lvl="1" indent="-179070"/>
            <a:r>
              <a:rPr lang="en-CA">
                <a:ea typeface="+mn-lt"/>
                <a:cs typeface="+mn-lt"/>
              </a:rPr>
              <a:t>Field order does not matter; fields are connected based on name, not location</a:t>
            </a:r>
            <a:endParaRPr lang="en-US">
              <a:ea typeface="+mn-lt"/>
              <a:cs typeface="+mn-lt"/>
            </a:endParaRPr>
          </a:p>
          <a:p>
            <a:pPr marL="351155" lvl="1" indent="-179070"/>
            <a:r>
              <a:rPr lang="en-CA">
                <a:latin typeface="Arial"/>
                <a:ea typeface="+mn-lt"/>
                <a:cs typeface="+mn-lt"/>
              </a:rPr>
              <a:t>Can map fields in case names differ</a:t>
            </a:r>
            <a:endParaRPr lang="en-US">
              <a:latin typeface="Arial"/>
              <a:ea typeface="+mn-lt"/>
              <a:cs typeface="+mn-lt"/>
            </a:endParaRPr>
          </a:p>
          <a:p>
            <a:pPr marL="579755" lvl="2"/>
            <a:r>
              <a:rPr lang="en-CA">
                <a:latin typeface="Arial"/>
                <a:ea typeface="+mn-lt"/>
                <a:cs typeface="+mn-lt"/>
              </a:rPr>
              <a:t>E</a:t>
            </a:r>
            <a:r>
              <a:rPr lang="en-CA">
                <a:latin typeface="+mn-lt"/>
                <a:ea typeface="+mn-lt"/>
                <a:cs typeface="+mn-lt"/>
              </a:rPr>
              <a:t>.g. Price / Cost</a:t>
            </a:r>
            <a:endParaRPr lang="en-US">
              <a:latin typeface="+mn-lt"/>
              <a:ea typeface="+mn-lt"/>
              <a:cs typeface="+mn-lt"/>
            </a:endParaRPr>
          </a:p>
          <a:p>
            <a:pPr marL="351155" lvl="1" indent="-179070"/>
            <a:r>
              <a:rPr lang="en-CA">
                <a:ea typeface="+mn-lt"/>
                <a:cs typeface="+mn-lt"/>
              </a:rPr>
              <a:t>Data types must match</a:t>
            </a:r>
            <a:endParaRPr lang="en-US">
              <a:ea typeface="+mn-lt"/>
              <a:cs typeface="+mn-lt"/>
            </a:endParaRPr>
          </a:p>
          <a:p>
            <a:pPr marL="351155" lvl="1" indent="-179070"/>
            <a:r>
              <a:rPr lang="en-CA">
                <a:ea typeface="+mn-lt"/>
                <a:cs typeface="+mn-lt"/>
              </a:rPr>
              <a:t>First dataset determines columns in new file</a:t>
            </a:r>
            <a:endParaRPr lang="en-US">
              <a:ea typeface="+mn-lt"/>
              <a:cs typeface="+mn-lt"/>
            </a:endParaRPr>
          </a:p>
          <a:p>
            <a:pPr marL="179705" indent="-179705">
              <a:spcBef>
                <a:spcPts val="750"/>
              </a:spcBef>
            </a:pPr>
            <a:endParaRPr lang="en-CA">
              <a:cs typeface="Arial"/>
            </a:endParaRPr>
          </a:p>
          <a:p>
            <a:pPr marL="179705" indent="-179705"/>
            <a:endParaRPr lang="en-CA">
              <a:cs typeface="Arial"/>
            </a:endParaRPr>
          </a:p>
          <a:p>
            <a:pPr marL="179705" indent="-179705"/>
            <a:endParaRPr lang="en-CA">
              <a:cs typeface="Arial"/>
            </a:endParaRPr>
          </a:p>
        </p:txBody>
      </p:sp>
      <p:sp>
        <p:nvSpPr>
          <p:cNvPr id="2" name="Title 1">
            <a:extLst>
              <a:ext uri="{FF2B5EF4-FFF2-40B4-BE49-F238E27FC236}">
                <a16:creationId xmlns:a16="http://schemas.microsoft.com/office/drawing/2014/main" id="{284817DD-D9DB-44B8-8D9B-534985426A09}"/>
              </a:ext>
            </a:extLst>
          </p:cNvPr>
          <p:cNvSpPr>
            <a:spLocks noGrp="1"/>
          </p:cNvSpPr>
          <p:nvPr>
            <p:ph type="title"/>
          </p:nvPr>
        </p:nvSpPr>
        <p:spPr/>
        <p:txBody>
          <a:bodyPr/>
          <a:lstStyle/>
          <a:p>
            <a:r>
              <a:rPr lang="en-CA">
                <a:latin typeface="Arial"/>
                <a:cs typeface="Arial"/>
              </a:rPr>
              <a:t>Append Datasets</a:t>
            </a:r>
            <a:endParaRPr lang="en-CA"/>
          </a:p>
        </p:txBody>
      </p:sp>
    </p:spTree>
    <p:custDataLst>
      <p:tags r:id="rId1"/>
    </p:custDataLst>
    <p:extLst>
      <p:ext uri="{BB962C8B-B14F-4D97-AF65-F5344CB8AC3E}">
        <p14:creationId xmlns:p14="http://schemas.microsoft.com/office/powerpoint/2010/main" val="354574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Going back to the scenario, the corresponding workflow to append Week24 and Week25 files would look like this:</a:t>
            </a: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Append Datasets - Workflow</a:t>
            </a:r>
          </a:p>
        </p:txBody>
      </p:sp>
      <p:pic>
        <p:nvPicPr>
          <p:cNvPr id="9" name="Picture 9" descr="A picture containing computer&#10;&#10;Description generated with very high confidence">
            <a:extLst>
              <a:ext uri="{FF2B5EF4-FFF2-40B4-BE49-F238E27FC236}">
                <a16:creationId xmlns:a16="http://schemas.microsoft.com/office/drawing/2014/main" id="{9F425A66-CAB0-4401-9460-93623AE6916F}"/>
              </a:ext>
            </a:extLst>
          </p:cNvPr>
          <p:cNvPicPr>
            <a:picLocks noChangeAspect="1"/>
          </p:cNvPicPr>
          <p:nvPr/>
        </p:nvPicPr>
        <p:blipFill>
          <a:blip r:embed="rId4"/>
          <a:stretch>
            <a:fillRect/>
          </a:stretch>
        </p:blipFill>
        <p:spPr>
          <a:xfrm>
            <a:off x="4572000" y="1856501"/>
            <a:ext cx="3393814" cy="2355307"/>
          </a:xfrm>
          <a:prstGeom prst="rect">
            <a:avLst/>
          </a:prstGeom>
        </p:spPr>
      </p:pic>
      <p:pic>
        <p:nvPicPr>
          <p:cNvPr id="4" name="Picture 5" descr="A screenshot of a cell phone&#10;&#10;Description generated with very high confidence">
            <a:extLst>
              <a:ext uri="{FF2B5EF4-FFF2-40B4-BE49-F238E27FC236}">
                <a16:creationId xmlns:a16="http://schemas.microsoft.com/office/drawing/2014/main" id="{921E7BFF-5E19-4268-835F-5276A2C5ECD2}"/>
              </a:ext>
            </a:extLst>
          </p:cNvPr>
          <p:cNvPicPr>
            <a:picLocks noChangeAspect="1"/>
          </p:cNvPicPr>
          <p:nvPr/>
        </p:nvPicPr>
        <p:blipFill>
          <a:blip r:embed="rId5"/>
          <a:stretch>
            <a:fillRect/>
          </a:stretch>
        </p:blipFill>
        <p:spPr>
          <a:xfrm>
            <a:off x="902476" y="1856501"/>
            <a:ext cx="3054362" cy="2547327"/>
          </a:xfrm>
          <a:prstGeom prst="rect">
            <a:avLst/>
          </a:prstGeom>
        </p:spPr>
      </p:pic>
    </p:spTree>
    <p:custDataLst>
      <p:tags r:id="rId1"/>
    </p:custDataLst>
    <p:extLst>
      <p:ext uri="{BB962C8B-B14F-4D97-AF65-F5344CB8AC3E}">
        <p14:creationId xmlns:p14="http://schemas.microsoft.com/office/powerpoint/2010/main" val="99298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BD5B1F-F599-4D4E-9C6E-B182D15FAA2F}"/>
              </a:ext>
            </a:extLst>
          </p:cNvPr>
          <p:cNvPicPr>
            <a:picLocks noChangeAspect="1"/>
          </p:cNvPicPr>
          <p:nvPr/>
        </p:nvPicPr>
        <p:blipFill>
          <a:blip r:embed="rId4"/>
          <a:stretch>
            <a:fillRect/>
          </a:stretch>
        </p:blipFill>
        <p:spPr>
          <a:xfrm>
            <a:off x="444368" y="1858806"/>
            <a:ext cx="3960000" cy="2842474"/>
          </a:xfrm>
          <a:prstGeom prst="rect">
            <a:avLst/>
          </a:prstGeom>
          <a:ln>
            <a:solidFill>
              <a:schemeClr val="tx1">
                <a:lumMod val="50000"/>
                <a:lumOff val="50000"/>
              </a:schemeClr>
            </a:solidFill>
          </a:ln>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Preview and Dataset Order wizard: ability to change the append order </a:t>
            </a:r>
          </a:p>
          <a:p>
            <a:pPr marL="179705" indent="-179705"/>
            <a:r>
              <a:rPr lang="en-CA">
                <a:cs typeface="Arial" panose="020B0604020202020204"/>
              </a:rPr>
              <a:t>Field Mapping and Column Order: ability to change the field mapping </a:t>
            </a: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Append Datasets – Wizard Pages 1&amp;2</a:t>
            </a:r>
          </a:p>
        </p:txBody>
      </p:sp>
      <p:pic>
        <p:nvPicPr>
          <p:cNvPr id="8" name="Picture 7">
            <a:extLst>
              <a:ext uri="{FF2B5EF4-FFF2-40B4-BE49-F238E27FC236}">
                <a16:creationId xmlns:a16="http://schemas.microsoft.com/office/drawing/2014/main" id="{F5B3F401-3AAC-49C0-BF51-B5A01CAA8E82}"/>
              </a:ext>
            </a:extLst>
          </p:cNvPr>
          <p:cNvPicPr>
            <a:picLocks noChangeAspect="1"/>
          </p:cNvPicPr>
          <p:nvPr/>
        </p:nvPicPr>
        <p:blipFill>
          <a:blip r:embed="rId5"/>
          <a:stretch>
            <a:fillRect/>
          </a:stretch>
        </p:blipFill>
        <p:spPr>
          <a:xfrm>
            <a:off x="4565072" y="1858806"/>
            <a:ext cx="3980377" cy="2847074"/>
          </a:xfrm>
          <a:prstGeom prst="rect">
            <a:avLst/>
          </a:prstGeom>
          <a:ln>
            <a:solidFill>
              <a:schemeClr val="tx1">
                <a:lumMod val="50000"/>
                <a:lumOff val="50000"/>
              </a:schemeClr>
            </a:solidFill>
          </a:ln>
        </p:spPr>
      </p:pic>
      <p:sp>
        <p:nvSpPr>
          <p:cNvPr id="9" name="Speech Bubble: Rectangle 8">
            <a:extLst>
              <a:ext uri="{FF2B5EF4-FFF2-40B4-BE49-F238E27FC236}">
                <a16:creationId xmlns:a16="http://schemas.microsoft.com/office/drawing/2014/main" id="{BF78960B-6B78-4609-8AD6-C9F4A6C62F78}"/>
              </a:ext>
            </a:extLst>
          </p:cNvPr>
          <p:cNvSpPr/>
          <p:nvPr/>
        </p:nvSpPr>
        <p:spPr>
          <a:xfrm>
            <a:off x="7761453" y="3237943"/>
            <a:ext cx="993450" cy="1144462"/>
          </a:xfrm>
          <a:prstGeom prst="wedgeRectCallout">
            <a:avLst>
              <a:gd name="adj1" fmla="val -65176"/>
              <a:gd name="adj2" fmla="val -9461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sz="1400">
                <a:solidFill>
                  <a:schemeClr val="tx1"/>
                </a:solidFill>
                <a:cs typeface="Arial"/>
              </a:rPr>
              <a:t>Use the dropdown to modify matching fields</a:t>
            </a:r>
          </a:p>
        </p:txBody>
      </p:sp>
      <p:sp>
        <p:nvSpPr>
          <p:cNvPr id="10" name="Speech Bubble: Rectangle 9">
            <a:extLst>
              <a:ext uri="{FF2B5EF4-FFF2-40B4-BE49-F238E27FC236}">
                <a16:creationId xmlns:a16="http://schemas.microsoft.com/office/drawing/2014/main" id="{01CB5AB6-6866-4D82-8B15-6EAD50B2FBBD}"/>
              </a:ext>
            </a:extLst>
          </p:cNvPr>
          <p:cNvSpPr/>
          <p:nvPr/>
        </p:nvSpPr>
        <p:spPr>
          <a:xfrm>
            <a:off x="1573259" y="3181332"/>
            <a:ext cx="2170057" cy="1096837"/>
          </a:xfrm>
          <a:prstGeom prst="wedgeRectCallout">
            <a:avLst>
              <a:gd name="adj1" fmla="val -65176"/>
              <a:gd name="adj2" fmla="val -9461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sz="1400">
                <a:solidFill>
                  <a:schemeClr val="tx1"/>
                </a:solidFill>
                <a:cs typeface="Arial"/>
              </a:rPr>
              <a:t>- Data tabs to change the append order</a:t>
            </a:r>
            <a:endParaRPr lang="en-US" sz="1400">
              <a:solidFill>
                <a:schemeClr val="tx1"/>
              </a:solidFill>
              <a:cs typeface="Arial"/>
            </a:endParaRPr>
          </a:p>
          <a:p>
            <a:pPr algn="ctr"/>
            <a:r>
              <a:rPr lang="en-CA" sz="1400">
                <a:solidFill>
                  <a:schemeClr val="tx1"/>
                </a:solidFill>
                <a:ea typeface="+mn-lt"/>
                <a:cs typeface="+mn-lt"/>
              </a:rPr>
              <a:t>- Drag field names to change field order</a:t>
            </a:r>
            <a:endParaRPr lang="en-CA" sz="1400">
              <a:solidFill>
                <a:schemeClr val="tx1"/>
              </a:solidFill>
            </a:endParaRPr>
          </a:p>
        </p:txBody>
      </p:sp>
    </p:spTree>
    <p:custDataLst>
      <p:tags r:id="rId1"/>
    </p:custDataLst>
    <p:extLst>
      <p:ext uri="{BB962C8B-B14F-4D97-AF65-F5344CB8AC3E}">
        <p14:creationId xmlns:p14="http://schemas.microsoft.com/office/powerpoint/2010/main" val="118217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281519" y="975278"/>
            <a:ext cx="8201025" cy="3445524"/>
          </a:xfr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t">
            <a:noAutofit/>
          </a:bodyPr>
          <a:lstStyle/>
          <a:p>
            <a:pPr marL="465455" lvl="1" indent="-285750"/>
            <a:r>
              <a:rPr lang="en-CA">
                <a:latin typeface="Arial"/>
                <a:cs typeface="Arial" panose="020B0604020202020204"/>
              </a:rPr>
              <a:t>By clicking Refresh, Output Preview wizard shows a preview of the appended dataset </a:t>
            </a:r>
            <a:endParaRPr lang="en-US"/>
          </a:p>
          <a:p>
            <a:pPr marL="465455" lvl="1" indent="-285750"/>
            <a:r>
              <a:rPr lang="en-CA">
                <a:latin typeface="Arial"/>
                <a:cs typeface="Arial" panose="020B0604020202020204"/>
              </a:rPr>
              <a:t>Ability to edit the column names and the number of rows to preview from each dataset</a:t>
            </a:r>
          </a:p>
          <a:p>
            <a:pPr marL="465455" lvl="1" indent="-285750"/>
            <a:endParaRPr lang="en-CA">
              <a:cs typeface="Arial" panose="020B0604020202020204"/>
            </a:endParaRPr>
          </a:p>
          <a:p>
            <a:pPr marL="285750" indent="-285750"/>
            <a:endParaRPr lang="en-CA">
              <a:cs typeface="Arial" panose="020B0604020202020204"/>
            </a:endParaRPr>
          </a:p>
          <a:p>
            <a:pPr marL="285750" indent="-285750"/>
            <a:endParaRPr lang="en-CA">
              <a:ea typeface="+mn-lt"/>
              <a:cs typeface="+mn-lt"/>
            </a:endParaRPr>
          </a:p>
          <a:p>
            <a:pPr marL="285750" indent="-285750"/>
            <a:endParaRPr lang="en-CA">
              <a:ea typeface="+mn-lt"/>
              <a:cs typeface="+mn-lt"/>
            </a:endParaRPr>
          </a:p>
          <a:p>
            <a:pPr marL="285750" indent="-285750"/>
            <a:endParaRPr lang="en-CA">
              <a:ea typeface="+mn-lt"/>
              <a:cs typeface="+mn-lt"/>
            </a:endParaRPr>
          </a:p>
          <a:p>
            <a:pPr marL="285750" indent="-285750"/>
            <a:endParaRPr lang="en-CA">
              <a:ea typeface="+mn-lt"/>
              <a:cs typeface="+mn-lt"/>
            </a:endParaRPr>
          </a:p>
          <a:p>
            <a:pPr marL="285750" indent="-285750"/>
            <a:endParaRPr lang="en-CA">
              <a:ea typeface="+mn-lt"/>
              <a:cs typeface="+mn-lt"/>
            </a:endParaRPr>
          </a:p>
          <a:p>
            <a:pPr marL="285750" indent="-285750"/>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Append Datasets – Wizard Page 3</a:t>
            </a:r>
          </a:p>
        </p:txBody>
      </p:sp>
      <p:pic>
        <p:nvPicPr>
          <p:cNvPr id="4" name="Picture 3">
            <a:extLst>
              <a:ext uri="{FF2B5EF4-FFF2-40B4-BE49-F238E27FC236}">
                <a16:creationId xmlns:a16="http://schemas.microsoft.com/office/drawing/2014/main" id="{4E6C4188-8F59-40BE-94FD-5A6627D2B04C}"/>
              </a:ext>
            </a:extLst>
          </p:cNvPr>
          <p:cNvPicPr>
            <a:picLocks noChangeAspect="1"/>
          </p:cNvPicPr>
          <p:nvPr/>
        </p:nvPicPr>
        <p:blipFill>
          <a:blip r:embed="rId4"/>
          <a:stretch>
            <a:fillRect/>
          </a:stretch>
        </p:blipFill>
        <p:spPr>
          <a:xfrm>
            <a:off x="283139" y="1881600"/>
            <a:ext cx="3747046" cy="2691801"/>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712507E4-BB55-48AB-AED7-F13A87A016AF}"/>
              </a:ext>
            </a:extLst>
          </p:cNvPr>
          <p:cNvPicPr>
            <a:picLocks noChangeAspect="1"/>
          </p:cNvPicPr>
          <p:nvPr/>
        </p:nvPicPr>
        <p:blipFill>
          <a:blip r:embed="rId5"/>
          <a:stretch>
            <a:fillRect/>
          </a:stretch>
        </p:blipFill>
        <p:spPr>
          <a:xfrm>
            <a:off x="5052778" y="1936247"/>
            <a:ext cx="3747046" cy="2679101"/>
          </a:xfrm>
          <a:prstGeom prst="rect">
            <a:avLst/>
          </a:prstGeom>
          <a:ln>
            <a:solidFill>
              <a:schemeClr val="tx1">
                <a:lumMod val="50000"/>
                <a:lumOff val="50000"/>
              </a:schemeClr>
            </a:solidFill>
          </a:ln>
        </p:spPr>
      </p:pic>
      <p:sp>
        <p:nvSpPr>
          <p:cNvPr id="6" name="Speech Bubble: Rectangle 5">
            <a:extLst>
              <a:ext uri="{FF2B5EF4-FFF2-40B4-BE49-F238E27FC236}">
                <a16:creationId xmlns:a16="http://schemas.microsoft.com/office/drawing/2014/main" id="{D2D72E19-17F0-4E34-981F-C439EDBD53D8}"/>
              </a:ext>
            </a:extLst>
          </p:cNvPr>
          <p:cNvSpPr/>
          <p:nvPr/>
        </p:nvSpPr>
        <p:spPr>
          <a:xfrm>
            <a:off x="1828160" y="2774408"/>
            <a:ext cx="1984050" cy="1243871"/>
          </a:xfrm>
          <a:prstGeom prst="wedgeRectCallout">
            <a:avLst>
              <a:gd name="adj1" fmla="val -65176"/>
              <a:gd name="adj2" fmla="val -9461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 the number of rows from each data set you wish to use, then select refresh </a:t>
            </a:r>
          </a:p>
        </p:txBody>
      </p:sp>
      <p:sp>
        <p:nvSpPr>
          <p:cNvPr id="9" name="Rectangle 8">
            <a:extLst>
              <a:ext uri="{FF2B5EF4-FFF2-40B4-BE49-F238E27FC236}">
                <a16:creationId xmlns:a16="http://schemas.microsoft.com/office/drawing/2014/main" id="{C0CAA22E-CC6E-4F25-904E-EF00AEE96958}"/>
              </a:ext>
            </a:extLst>
          </p:cNvPr>
          <p:cNvSpPr/>
          <p:nvPr/>
        </p:nvSpPr>
        <p:spPr>
          <a:xfrm>
            <a:off x="3607691" y="2034056"/>
            <a:ext cx="450763" cy="24147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74223FD-9025-4449-A9E6-A1AB8D30A342}"/>
              </a:ext>
            </a:extLst>
          </p:cNvPr>
          <p:cNvCxnSpPr/>
          <p:nvPr/>
        </p:nvCxnSpPr>
        <p:spPr>
          <a:xfrm>
            <a:off x="4110776" y="3309870"/>
            <a:ext cx="833907" cy="4830"/>
          </a:xfrm>
          <a:prstGeom prst="straightConnector1">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F6C1BF8-D682-4F96-82C7-D45E2D40F7EC}"/>
              </a:ext>
            </a:extLst>
          </p:cNvPr>
          <p:cNvSpPr txBox="1"/>
          <p:nvPr/>
        </p:nvSpPr>
        <p:spPr>
          <a:xfrm>
            <a:off x="4111983" y="2080135"/>
            <a:ext cx="867714" cy="110799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100">
                <a:solidFill>
                  <a:schemeClr val="bg2"/>
                </a:solidFill>
              </a:rPr>
              <a:t>Once refreshed your chosen data will appear </a:t>
            </a:r>
            <a:endParaRPr lang="en-US" sz="1100" b="0">
              <a:solidFill>
                <a:schemeClr val="bg2"/>
              </a:solidFill>
              <a:cs typeface="Arial"/>
            </a:endParaRPr>
          </a:p>
        </p:txBody>
      </p:sp>
      <p:sp>
        <p:nvSpPr>
          <p:cNvPr id="13" name="Speech Bubble: Rectangle 12">
            <a:extLst>
              <a:ext uri="{FF2B5EF4-FFF2-40B4-BE49-F238E27FC236}">
                <a16:creationId xmlns:a16="http://schemas.microsoft.com/office/drawing/2014/main" id="{7991A90E-077C-410A-BDB0-3AF96813CE2A}"/>
              </a:ext>
            </a:extLst>
          </p:cNvPr>
          <p:cNvSpPr/>
          <p:nvPr/>
        </p:nvSpPr>
        <p:spPr>
          <a:xfrm>
            <a:off x="5619378" y="4263527"/>
            <a:ext cx="1372304" cy="921900"/>
          </a:xfrm>
          <a:prstGeom prst="wedgeRectCallout">
            <a:avLst>
              <a:gd name="adj1" fmla="val -65176"/>
              <a:gd name="adj2" fmla="val -9461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Double click on column names to edit them</a:t>
            </a:r>
          </a:p>
        </p:txBody>
      </p:sp>
    </p:spTree>
    <p:custDataLst>
      <p:tags r:id="rId1"/>
    </p:custDataLst>
    <p:extLst>
      <p:ext uri="{BB962C8B-B14F-4D97-AF65-F5344CB8AC3E}">
        <p14:creationId xmlns:p14="http://schemas.microsoft.com/office/powerpoint/2010/main" val="23993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After selecting the fields to be generated in the final dataset, the Append Datasets Report will show a summary of the field mappings, and record count of the input datasets</a:t>
            </a:r>
          </a:p>
          <a:p>
            <a:pPr marL="179705" indent="-179705"/>
            <a:r>
              <a:rPr lang="en-CA">
                <a:cs typeface="Arial" panose="020B0604020202020204"/>
              </a:rPr>
              <a:t>Output is a dataset; all the dataset viewer features, plus the report, can be accessed via tabs </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Append Datasets - Output</a:t>
            </a:r>
          </a:p>
        </p:txBody>
      </p:sp>
      <p:pic>
        <p:nvPicPr>
          <p:cNvPr id="4" name="Picture 3">
            <a:extLst>
              <a:ext uri="{FF2B5EF4-FFF2-40B4-BE49-F238E27FC236}">
                <a16:creationId xmlns:a16="http://schemas.microsoft.com/office/drawing/2014/main" id="{8CD93B41-6719-4BE5-94B9-62161117D84C}"/>
              </a:ext>
            </a:extLst>
          </p:cNvPr>
          <p:cNvPicPr>
            <a:picLocks noChangeAspect="1"/>
          </p:cNvPicPr>
          <p:nvPr/>
        </p:nvPicPr>
        <p:blipFill>
          <a:blip r:embed="rId4"/>
          <a:stretch>
            <a:fillRect/>
          </a:stretch>
        </p:blipFill>
        <p:spPr>
          <a:xfrm>
            <a:off x="1634150" y="1886343"/>
            <a:ext cx="5875699" cy="3126415"/>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427235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a:rPr>
              <a:t>Group records on one or more attributes </a:t>
            </a:r>
            <a:endParaRPr lang="en-US">
              <a:cs typeface="Arial"/>
            </a:endParaRPr>
          </a:p>
          <a:p>
            <a:pPr marL="179705" indent="-179705"/>
            <a:r>
              <a:rPr lang="en-CA">
                <a:cs typeface="Arial"/>
              </a:rPr>
              <a:t>Generate summary statistics for other variables based on resulting groups of records</a:t>
            </a:r>
          </a:p>
          <a:p>
            <a:pPr marL="179705" indent="-179705"/>
            <a:r>
              <a:rPr lang="en-CA">
                <a:cs typeface="Arial"/>
              </a:rPr>
              <a:t>Extremely powerful operation</a:t>
            </a:r>
          </a:p>
          <a:p>
            <a:pPr marL="179705" indent="-179705"/>
            <a:r>
              <a:rPr lang="en-CA">
                <a:cs typeface="Arial"/>
              </a:rPr>
              <a:t>However, lots of information can be lost as you aggregate data – so be careful!</a:t>
            </a:r>
          </a:p>
          <a:p>
            <a:pPr marL="179705" indent="-179705"/>
            <a:r>
              <a:rPr lang="en-CA">
                <a:cs typeface="Arial"/>
              </a:rPr>
              <a:t>Example: transactional data from a point-of-sale system</a:t>
            </a:r>
          </a:p>
          <a:p>
            <a:pPr marL="361315" lvl="2" indent="-179705"/>
            <a:r>
              <a:rPr lang="en-CA" sz="1400">
                <a:cs typeface="Arial"/>
              </a:rPr>
              <a:t>POS data typically has one record for each transaction </a:t>
            </a:r>
          </a:p>
          <a:p>
            <a:pPr marL="361315" lvl="2" indent="-179705"/>
            <a:r>
              <a:rPr lang="en-CA" sz="1400">
                <a:cs typeface="Arial"/>
              </a:rPr>
              <a:t>To model at the customer level, aggregate data to a single record per customer</a:t>
            </a:r>
          </a:p>
          <a:p>
            <a:pPr marL="361315" lvl="2" indent="-179705"/>
            <a:r>
              <a:rPr lang="en-CA">
                <a:cs typeface="Arial"/>
              </a:rPr>
              <a:t>Aggregated</a:t>
            </a:r>
            <a:r>
              <a:rPr lang="en-CA" sz="1400">
                <a:cs typeface="Arial"/>
              </a:rPr>
              <a:t> data would contain information about </a:t>
            </a:r>
            <a:r>
              <a:rPr lang="en-CA">
                <a:cs typeface="Arial"/>
              </a:rPr>
              <a:t>customers and</a:t>
            </a:r>
            <a:r>
              <a:rPr lang="en-CA" sz="1400">
                <a:cs typeface="Arial"/>
              </a:rPr>
              <a:t> </a:t>
            </a:r>
            <a:r>
              <a:rPr lang="en-CA">
                <a:cs typeface="Arial"/>
              </a:rPr>
              <a:t>their transaction behaviour, examples:</a:t>
            </a:r>
          </a:p>
          <a:p>
            <a:pPr marL="589915" lvl="3" indent="-179705"/>
            <a:r>
              <a:rPr lang="en-CA">
                <a:cs typeface="Arial"/>
              </a:rPr>
              <a:t>Total</a:t>
            </a:r>
            <a:r>
              <a:rPr lang="en-CA" sz="1400">
                <a:cs typeface="Arial"/>
              </a:rPr>
              <a:t> number of </a:t>
            </a:r>
            <a:r>
              <a:rPr lang="en-CA">
                <a:cs typeface="Arial"/>
              </a:rPr>
              <a:t>transactions</a:t>
            </a:r>
            <a:endParaRPr lang="en-CA"/>
          </a:p>
          <a:p>
            <a:pPr marL="589915" lvl="3" indent="-179705"/>
            <a:r>
              <a:rPr lang="en-CA">
                <a:cs typeface="Arial"/>
              </a:rPr>
              <a:t>Total</a:t>
            </a:r>
            <a:r>
              <a:rPr lang="en-CA" sz="1400">
                <a:cs typeface="Arial"/>
              </a:rPr>
              <a:t> amount purchased</a:t>
            </a:r>
            <a:endParaRPr lang="en-CA"/>
          </a:p>
          <a:p>
            <a:pPr marL="589915" lvl="3" indent="-179705"/>
            <a:r>
              <a:rPr lang="en-CA">
                <a:cs typeface="Arial"/>
              </a:rPr>
              <a:t>Average</a:t>
            </a:r>
            <a:r>
              <a:rPr lang="en-CA" sz="1400">
                <a:cs typeface="Arial"/>
              </a:rPr>
              <a:t> purchase size per customer</a:t>
            </a:r>
            <a:endParaRPr lang="en-CA"/>
          </a:p>
          <a:p>
            <a:pPr marL="589915" lvl="3" indent="-179705"/>
            <a:r>
              <a:rPr lang="en-CA" sz="1400">
                <a:cs typeface="Arial"/>
              </a:rPr>
              <a:t>etc.</a:t>
            </a:r>
            <a:endParaRPr lang="en-CA"/>
          </a:p>
          <a:p>
            <a:pPr marL="179705" indent="-179705"/>
            <a:endParaRPr lang="en-CA">
              <a:cs typeface="Arial" panose="020B0604020202020204"/>
            </a:endParaRP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t>Aggregate Dataset</a:t>
            </a:r>
          </a:p>
        </p:txBody>
      </p:sp>
    </p:spTree>
    <p:custDataLst>
      <p:tags r:id="rId1"/>
    </p:custDataLst>
    <p:extLst>
      <p:ext uri="{BB962C8B-B14F-4D97-AF65-F5344CB8AC3E}">
        <p14:creationId xmlns:p14="http://schemas.microsoft.com/office/powerpoint/2010/main" val="136254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Aggregate Dataset</a:t>
            </a: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Going back to the scenario, the corresponding workflow to aggregate Weekly_Appended dataset looks like this:</a:t>
            </a: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pic>
        <p:nvPicPr>
          <p:cNvPr id="4" name="Picture 5" descr="A screenshot of a social media post&#10;&#10;Description generated with very high confidence">
            <a:extLst>
              <a:ext uri="{FF2B5EF4-FFF2-40B4-BE49-F238E27FC236}">
                <a16:creationId xmlns:a16="http://schemas.microsoft.com/office/drawing/2014/main" id="{490E1329-C2B3-45FE-9686-7F0B53203031}"/>
              </a:ext>
            </a:extLst>
          </p:cNvPr>
          <p:cNvPicPr>
            <a:picLocks noChangeAspect="1"/>
          </p:cNvPicPr>
          <p:nvPr/>
        </p:nvPicPr>
        <p:blipFill>
          <a:blip r:embed="rId4"/>
          <a:stretch>
            <a:fillRect/>
          </a:stretch>
        </p:blipFill>
        <p:spPr>
          <a:xfrm>
            <a:off x="313912" y="2144122"/>
            <a:ext cx="4024823" cy="1821388"/>
          </a:xfrm>
          <a:prstGeom prst="rect">
            <a:avLst/>
          </a:prstGeom>
        </p:spPr>
      </p:pic>
      <p:pic>
        <p:nvPicPr>
          <p:cNvPr id="7" name="Picture 7" descr="A picture containing drawing&#10;&#10;Description automatically generated">
            <a:extLst>
              <a:ext uri="{FF2B5EF4-FFF2-40B4-BE49-F238E27FC236}">
                <a16:creationId xmlns:a16="http://schemas.microsoft.com/office/drawing/2014/main" id="{71C9D23B-56EA-4CAB-A86D-52A935949160}"/>
              </a:ext>
            </a:extLst>
          </p:cNvPr>
          <p:cNvPicPr>
            <a:picLocks noChangeAspect="1"/>
          </p:cNvPicPr>
          <p:nvPr/>
        </p:nvPicPr>
        <p:blipFill>
          <a:blip r:embed="rId5"/>
          <a:stretch>
            <a:fillRect/>
          </a:stretch>
        </p:blipFill>
        <p:spPr>
          <a:xfrm>
            <a:off x="4760344" y="2479304"/>
            <a:ext cx="3704685" cy="1061552"/>
          </a:xfrm>
          <a:prstGeom prst="rect">
            <a:avLst/>
          </a:prstGeom>
        </p:spPr>
      </p:pic>
    </p:spTree>
    <p:custDataLst>
      <p:tags r:id="rId1"/>
    </p:custDataLst>
    <p:extLst>
      <p:ext uri="{BB962C8B-B14F-4D97-AF65-F5344CB8AC3E}">
        <p14:creationId xmlns:p14="http://schemas.microsoft.com/office/powerpoint/2010/main" val="8594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10024C-FF09-4952-82C3-DA7785C5C8FD}"/>
              </a:ext>
            </a:extLst>
          </p:cNvPr>
          <p:cNvSpPr>
            <a:spLocks noGrp="1"/>
          </p:cNvSpPr>
          <p:nvPr>
            <p:ph type="body" sz="quarter" idx="11"/>
          </p:nvPr>
        </p:nvSpPr>
        <p:spPr/>
        <p:txBody>
          <a:bodyPr vert="horz" lIns="91440" tIns="45720" rIns="91440" bIns="45720" rtlCol="0" anchor="t">
            <a:noAutofit/>
          </a:bodyPr>
          <a:lstStyle/>
          <a:p>
            <a:r>
              <a:rPr lang="en-GB">
                <a:ea typeface="+mn-lt"/>
                <a:cs typeface="+mn-lt"/>
              </a:rPr>
              <a:t>Appendix : Coarse Classing via WOE Transformations </a:t>
            </a:r>
            <a:endParaRPr lang="en-GB">
              <a:cs typeface="Arial"/>
            </a:endParaRPr>
          </a:p>
          <a:p>
            <a:r>
              <a:rPr lang="en-GB">
                <a:cs typeface="Arial"/>
              </a:rPr>
              <a:t>Chapter 14: Linear Regression</a:t>
            </a:r>
            <a:endParaRPr lang="en-GB"/>
          </a:p>
          <a:p>
            <a:r>
              <a:rPr lang="en-GB">
                <a:cs typeface="Arial"/>
              </a:rPr>
              <a:t>Chapter 15: Logistic Regression</a:t>
            </a:r>
          </a:p>
          <a:p>
            <a:r>
              <a:rPr lang="en-GB">
                <a:cs typeface="Arial"/>
              </a:rPr>
              <a:t>Chapter 16: Neural Networks </a:t>
            </a:r>
          </a:p>
          <a:p>
            <a:pPr marL="0" indent="0">
              <a:buNone/>
            </a:pPr>
            <a:endParaRPr lang="en-GB">
              <a:cs typeface="Calibri" panose="020F0502020204030204"/>
            </a:endParaRPr>
          </a:p>
          <a:p>
            <a:endParaRPr lang="en-US" sz="1400"/>
          </a:p>
          <a:p>
            <a:endParaRPr lang="en-GB"/>
          </a:p>
          <a:p>
            <a:endParaRPr lang="en-CA"/>
          </a:p>
        </p:txBody>
      </p:sp>
      <p:sp>
        <p:nvSpPr>
          <p:cNvPr id="2" name="Title 1">
            <a:extLst>
              <a:ext uri="{FF2B5EF4-FFF2-40B4-BE49-F238E27FC236}">
                <a16:creationId xmlns:a16="http://schemas.microsoft.com/office/drawing/2014/main" id="{180E4A2A-DD4F-4343-AEE1-3160A1EB7B80}"/>
              </a:ext>
            </a:extLst>
          </p:cNvPr>
          <p:cNvSpPr>
            <a:spLocks noGrp="1"/>
          </p:cNvSpPr>
          <p:nvPr>
            <p:ph type="title"/>
          </p:nvPr>
        </p:nvSpPr>
        <p:spPr/>
        <p:txBody>
          <a:bodyPr/>
          <a:lstStyle/>
          <a:p>
            <a:r>
              <a:rPr lang="en-CA"/>
              <a:t>Course Agenda – Day 3 </a:t>
            </a:r>
          </a:p>
        </p:txBody>
      </p:sp>
    </p:spTree>
    <p:custDataLst>
      <p:tags r:id="rId1"/>
    </p:custDataLst>
    <p:extLst>
      <p:ext uri="{BB962C8B-B14F-4D97-AF65-F5344CB8AC3E}">
        <p14:creationId xmlns:p14="http://schemas.microsoft.com/office/powerpoint/2010/main" val="349752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Aggregate Dataset – Wizard Page 1</a:t>
            </a: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84070"/>
            <a:ext cx="8215744" cy="3445524"/>
          </a:xfrm>
        </p:spPr>
        <p:txBody>
          <a:bodyPr vert="horz" lIns="91440" tIns="45720" rIns="91440" bIns="45720" rtlCol="0" anchor="t">
            <a:noAutofit/>
          </a:bodyPr>
          <a:lstStyle/>
          <a:p>
            <a:pPr marL="179705" indent="-179705"/>
            <a:r>
              <a:rPr lang="en-CA">
                <a:cs typeface="Arial" panose="020B0604020202020204"/>
              </a:rPr>
              <a:t>Group By Fields wizard allows you to specify the </a:t>
            </a:r>
            <a:r>
              <a:rPr lang="en-CA" b="1">
                <a:cs typeface="Arial" panose="020B0604020202020204"/>
              </a:rPr>
              <a:t>Group by field </a:t>
            </a:r>
            <a:r>
              <a:rPr lang="en-CA">
                <a:cs typeface="Arial" panose="020B0604020202020204"/>
              </a:rPr>
              <a:t>for the aggregation to be performed</a:t>
            </a: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pic>
        <p:nvPicPr>
          <p:cNvPr id="7" name="Picture 6">
            <a:extLst>
              <a:ext uri="{FF2B5EF4-FFF2-40B4-BE49-F238E27FC236}">
                <a16:creationId xmlns:a16="http://schemas.microsoft.com/office/drawing/2014/main" id="{F94028D7-404B-4FA2-B47A-2EC41D71478B}"/>
              </a:ext>
            </a:extLst>
          </p:cNvPr>
          <p:cNvPicPr>
            <a:picLocks noChangeAspect="1"/>
          </p:cNvPicPr>
          <p:nvPr/>
        </p:nvPicPr>
        <p:blipFill>
          <a:blip r:embed="rId4"/>
          <a:stretch>
            <a:fillRect/>
          </a:stretch>
        </p:blipFill>
        <p:spPr>
          <a:xfrm>
            <a:off x="1952624" y="1383389"/>
            <a:ext cx="5453110" cy="3582140"/>
          </a:xfrm>
          <a:prstGeom prst="rect">
            <a:avLst/>
          </a:prstGeom>
          <a:ln>
            <a:solidFill>
              <a:schemeClr val="tx1">
                <a:lumMod val="50000"/>
                <a:lumOff val="50000"/>
              </a:schemeClr>
            </a:solidFill>
          </a:ln>
        </p:spPr>
      </p:pic>
      <p:sp>
        <p:nvSpPr>
          <p:cNvPr id="4" name="Speech Bubble: Rectangle 3">
            <a:extLst>
              <a:ext uri="{FF2B5EF4-FFF2-40B4-BE49-F238E27FC236}">
                <a16:creationId xmlns:a16="http://schemas.microsoft.com/office/drawing/2014/main" id="{F1FA7613-023D-4FF8-8F91-214F1F6AF406}"/>
              </a:ext>
            </a:extLst>
          </p:cNvPr>
          <p:cNvSpPr/>
          <p:nvPr/>
        </p:nvSpPr>
        <p:spPr>
          <a:xfrm>
            <a:off x="4944646" y="2792210"/>
            <a:ext cx="1725237" cy="764498"/>
          </a:xfrm>
          <a:prstGeom prst="wedgeRectCallout">
            <a:avLst>
              <a:gd name="adj1" fmla="val -46019"/>
              <a:gd name="adj2" fmla="val -8646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Group by field</a:t>
            </a:r>
          </a:p>
        </p:txBody>
      </p:sp>
    </p:spTree>
    <p:custDataLst>
      <p:tags r:id="rId1"/>
    </p:custDataLst>
    <p:extLst>
      <p:ext uri="{BB962C8B-B14F-4D97-AF65-F5344CB8AC3E}">
        <p14:creationId xmlns:p14="http://schemas.microsoft.com/office/powerpoint/2010/main" val="333652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panose="020B0604020202020204"/>
              </a:rPr>
              <a:t>Aggregate fields wizard allows you to specify the </a:t>
            </a:r>
            <a:r>
              <a:rPr lang="en-CA" b="1">
                <a:cs typeface="Arial" panose="020B0604020202020204"/>
              </a:rPr>
              <a:t>Aggregation Fields </a:t>
            </a:r>
            <a:r>
              <a:rPr lang="en-CA">
                <a:cs typeface="Arial" panose="020B0604020202020204"/>
              </a:rPr>
              <a:t>and corresponding </a:t>
            </a:r>
            <a:r>
              <a:rPr lang="en-CA" b="1">
                <a:cs typeface="Arial" panose="020B0604020202020204"/>
              </a:rPr>
              <a:t>Aggregate Functions</a:t>
            </a:r>
            <a:endParaRPr lang="en-CA">
              <a:cs typeface="Arial" panose="020B0604020202020204"/>
            </a:endParaRPr>
          </a:p>
          <a:p>
            <a:pPr marL="179705" indent="-179705"/>
            <a:r>
              <a:rPr lang="en-CA">
                <a:cs typeface="Arial" panose="020B0604020202020204"/>
              </a:rPr>
              <a:t>Able to edit Result Field Name </a:t>
            </a:r>
          </a:p>
          <a:p>
            <a:pPr marL="179705" indent="-179705"/>
            <a:r>
              <a:rPr lang="en-CA">
                <a:cs typeface="Arial" panose="020B0604020202020204"/>
              </a:rPr>
              <a:t>Can use the same aggregation field multiple times </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Aggregate Dataset – Wizard Page 2</a:t>
            </a:r>
          </a:p>
        </p:txBody>
      </p:sp>
      <p:pic>
        <p:nvPicPr>
          <p:cNvPr id="10" name="Picture 9">
            <a:extLst>
              <a:ext uri="{FF2B5EF4-FFF2-40B4-BE49-F238E27FC236}">
                <a16:creationId xmlns:a16="http://schemas.microsoft.com/office/drawing/2014/main" id="{8A0C21A7-8C84-41AA-B70C-617B292E3477}"/>
              </a:ext>
            </a:extLst>
          </p:cNvPr>
          <p:cNvPicPr>
            <a:picLocks noChangeAspect="1"/>
          </p:cNvPicPr>
          <p:nvPr/>
        </p:nvPicPr>
        <p:blipFill>
          <a:blip r:embed="rId4"/>
          <a:stretch>
            <a:fillRect/>
          </a:stretch>
        </p:blipFill>
        <p:spPr>
          <a:xfrm>
            <a:off x="2419675" y="2188441"/>
            <a:ext cx="4308133" cy="2827604"/>
          </a:xfrm>
          <a:prstGeom prst="rect">
            <a:avLst/>
          </a:prstGeom>
          <a:solidFill>
            <a:schemeClr val="bg1"/>
          </a:solidFill>
          <a:ln>
            <a:solidFill>
              <a:schemeClr val="tx1">
                <a:lumMod val="50000"/>
                <a:lumOff val="50000"/>
              </a:schemeClr>
            </a:solidFill>
          </a:ln>
        </p:spPr>
      </p:pic>
      <p:sp>
        <p:nvSpPr>
          <p:cNvPr id="8" name="Speech Bubble: Rectangle 7">
            <a:extLst>
              <a:ext uri="{FF2B5EF4-FFF2-40B4-BE49-F238E27FC236}">
                <a16:creationId xmlns:a16="http://schemas.microsoft.com/office/drawing/2014/main" id="{28372156-D3B9-493D-B8AB-8D54B2C1CFBB}"/>
              </a:ext>
            </a:extLst>
          </p:cNvPr>
          <p:cNvSpPr/>
          <p:nvPr/>
        </p:nvSpPr>
        <p:spPr>
          <a:xfrm>
            <a:off x="6351554" y="3462954"/>
            <a:ext cx="1343531" cy="284003"/>
          </a:xfrm>
          <a:prstGeom prst="wedgeRectCallout">
            <a:avLst>
              <a:gd name="adj1" fmla="val -81271"/>
              <a:gd name="adj2" fmla="val -181391"/>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Edit</a:t>
            </a:r>
          </a:p>
        </p:txBody>
      </p:sp>
      <p:sp>
        <p:nvSpPr>
          <p:cNvPr id="9" name="Speech Bubble: Rectangle 8">
            <a:extLst>
              <a:ext uri="{FF2B5EF4-FFF2-40B4-BE49-F238E27FC236}">
                <a16:creationId xmlns:a16="http://schemas.microsoft.com/office/drawing/2014/main" id="{3804650B-5710-4904-A2AA-7849F219DA85}"/>
              </a:ext>
            </a:extLst>
          </p:cNvPr>
          <p:cNvSpPr/>
          <p:nvPr/>
        </p:nvSpPr>
        <p:spPr>
          <a:xfrm>
            <a:off x="4487010" y="4056374"/>
            <a:ext cx="1984050" cy="487237"/>
          </a:xfrm>
          <a:prstGeom prst="wedgeRectCallout">
            <a:avLst>
              <a:gd name="adj1" fmla="val -65176"/>
              <a:gd name="adj2" fmla="val -94617"/>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Selecting Aggregation Fields and Functions </a:t>
            </a:r>
          </a:p>
        </p:txBody>
      </p:sp>
    </p:spTree>
    <p:custDataLst>
      <p:tags r:id="rId1"/>
    </p:custDataLst>
    <p:extLst>
      <p:ext uri="{BB962C8B-B14F-4D97-AF65-F5344CB8AC3E}">
        <p14:creationId xmlns:p14="http://schemas.microsoft.com/office/powerpoint/2010/main" val="203308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2367335" cy="3445524"/>
          </a:xfrm>
        </p:spPr>
        <p:txBody>
          <a:bodyPr vert="horz" lIns="91440" tIns="45720" rIns="91440" bIns="45720" rtlCol="0" anchor="t">
            <a:noAutofit/>
          </a:bodyPr>
          <a:lstStyle/>
          <a:p>
            <a:pPr marL="179705" indent="-179705"/>
            <a:r>
              <a:rPr lang="en-CA">
                <a:cs typeface="Arial" panose="020B0604020202020204"/>
              </a:rPr>
              <a:t>The Aggregate Datasets Report shows a record count of input and result datasets, group by fields and the aggregation fields </a:t>
            </a:r>
            <a:endParaRPr lang="en-US"/>
          </a:p>
          <a:p>
            <a:pPr marL="179705" indent="-179705"/>
            <a:r>
              <a:rPr lang="en-CA">
                <a:ea typeface="+mn-lt"/>
                <a:cs typeface="+mn-lt"/>
              </a:rPr>
              <a:t>Output is a dataset; all the dataset viewer features, plus the report, can be accessed via tabs </a:t>
            </a:r>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Aggregate Dataset - Results</a:t>
            </a:r>
          </a:p>
        </p:txBody>
      </p:sp>
      <p:pic>
        <p:nvPicPr>
          <p:cNvPr id="7" name="Picture 6">
            <a:extLst>
              <a:ext uri="{FF2B5EF4-FFF2-40B4-BE49-F238E27FC236}">
                <a16:creationId xmlns:a16="http://schemas.microsoft.com/office/drawing/2014/main" id="{1AC0ABB9-7912-4A6E-BCA2-0AFA393B16B4}"/>
              </a:ext>
            </a:extLst>
          </p:cNvPr>
          <p:cNvPicPr>
            <a:picLocks noChangeAspect="1"/>
          </p:cNvPicPr>
          <p:nvPr/>
        </p:nvPicPr>
        <p:blipFill rotWithShape="1">
          <a:blip r:embed="rId4"/>
          <a:srcRect l="52" t="16352" b="-489"/>
          <a:stretch/>
        </p:blipFill>
        <p:spPr>
          <a:xfrm>
            <a:off x="2935578" y="1038927"/>
            <a:ext cx="6128139" cy="2888172"/>
          </a:xfrm>
          <a:prstGeom prst="rect">
            <a:avLst/>
          </a:prstGeom>
        </p:spPr>
      </p:pic>
      <p:sp>
        <p:nvSpPr>
          <p:cNvPr id="4" name="Rectangle 3">
            <a:extLst>
              <a:ext uri="{FF2B5EF4-FFF2-40B4-BE49-F238E27FC236}">
                <a16:creationId xmlns:a16="http://schemas.microsoft.com/office/drawing/2014/main" id="{5488E8A2-2EF5-47D7-8067-4E2ABF8F97B5}"/>
              </a:ext>
            </a:extLst>
          </p:cNvPr>
          <p:cNvSpPr/>
          <p:nvPr/>
        </p:nvSpPr>
        <p:spPr>
          <a:xfrm>
            <a:off x="2932923" y="1365166"/>
            <a:ext cx="6131345" cy="214604"/>
          </a:xfrm>
          <a:prstGeom prst="rect">
            <a:avLst/>
          </a:prstGeom>
          <a:solidFill>
            <a:srgbClr val="ED7D31">
              <a:alpha val="33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72C5D01B-593A-447F-920D-9916720EEE1B}"/>
              </a:ext>
            </a:extLst>
          </p:cNvPr>
          <p:cNvSpPr/>
          <p:nvPr/>
        </p:nvSpPr>
        <p:spPr>
          <a:xfrm>
            <a:off x="2923471" y="3756135"/>
            <a:ext cx="276386" cy="173783"/>
          </a:xfrm>
          <a:prstGeom prst="rect">
            <a:avLst/>
          </a:prstGeom>
          <a:solidFill>
            <a:srgbClr val="ED7D31">
              <a:alpha val="33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Speech Bubble: Rectangle 11">
            <a:extLst>
              <a:ext uri="{FF2B5EF4-FFF2-40B4-BE49-F238E27FC236}">
                <a16:creationId xmlns:a16="http://schemas.microsoft.com/office/drawing/2014/main" id="{B6572EAA-7342-43E9-86A0-C01CD340FCB1}"/>
              </a:ext>
            </a:extLst>
          </p:cNvPr>
          <p:cNvSpPr/>
          <p:nvPr/>
        </p:nvSpPr>
        <p:spPr>
          <a:xfrm>
            <a:off x="3881216" y="4148610"/>
            <a:ext cx="819880" cy="476067"/>
          </a:xfrm>
          <a:prstGeom prst="wedgeRectCallout">
            <a:avLst>
              <a:gd name="adj1" fmla="val -39641"/>
              <a:gd name="adj2" fmla="val -8845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Output Dataset</a:t>
            </a:r>
          </a:p>
        </p:txBody>
      </p:sp>
      <p:sp>
        <p:nvSpPr>
          <p:cNvPr id="11" name="Speech Bubble: Rectangle 10">
            <a:extLst>
              <a:ext uri="{FF2B5EF4-FFF2-40B4-BE49-F238E27FC236}">
                <a16:creationId xmlns:a16="http://schemas.microsoft.com/office/drawing/2014/main" id="{FEE30109-867F-41B7-8D08-59EC7C14902B}"/>
              </a:ext>
            </a:extLst>
          </p:cNvPr>
          <p:cNvSpPr/>
          <p:nvPr/>
        </p:nvSpPr>
        <p:spPr>
          <a:xfrm>
            <a:off x="1708266" y="4274202"/>
            <a:ext cx="1632679" cy="475285"/>
          </a:xfrm>
          <a:prstGeom prst="wedgeRectCallout">
            <a:avLst>
              <a:gd name="adj1" fmla="val 31590"/>
              <a:gd name="adj2" fmla="val -11697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rPr>
              <a:t>Aggregate Datasets Report</a:t>
            </a:r>
          </a:p>
        </p:txBody>
      </p:sp>
    </p:spTree>
    <p:custDataLst>
      <p:tags r:id="rId1"/>
    </p:custDataLst>
    <p:extLst>
      <p:ext uri="{BB962C8B-B14F-4D97-AF65-F5344CB8AC3E}">
        <p14:creationId xmlns:p14="http://schemas.microsoft.com/office/powerpoint/2010/main" val="218157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54FE34-D8A2-4DD1-88F1-708F7C5C50C7}"/>
              </a:ext>
            </a:extLst>
          </p:cNvPr>
          <p:cNvPicPr>
            <a:picLocks noChangeAspect="1"/>
          </p:cNvPicPr>
          <p:nvPr/>
        </p:nvPicPr>
        <p:blipFill>
          <a:blip r:embed="rId4"/>
          <a:stretch>
            <a:fillRect/>
          </a:stretch>
        </p:blipFill>
        <p:spPr>
          <a:xfrm>
            <a:off x="4689319" y="2567310"/>
            <a:ext cx="3338311" cy="2426981"/>
          </a:xfrm>
          <a:prstGeom prst="rect">
            <a:avLst/>
          </a:prstGeom>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0" y="975278"/>
            <a:ext cx="8177253" cy="3445524"/>
          </a:xfrm>
        </p:spPr>
        <p:txBody>
          <a:bodyPr vert="horz" lIns="91440" tIns="45720" rIns="91440" bIns="45720" rtlCol="0" anchor="t">
            <a:noAutofit/>
          </a:bodyPr>
          <a:lstStyle/>
          <a:p>
            <a:r>
              <a:rPr lang="en-CA">
                <a:cs typeface="Arial"/>
              </a:rPr>
              <a:t>Removing duplicates in Knowledge Studio involves removing records which are exact duplicates of each other</a:t>
            </a:r>
          </a:p>
          <a:p>
            <a:r>
              <a:rPr lang="en-CA">
                <a:cs typeface="Arial"/>
              </a:rPr>
              <a:t>The file we will be working with here is </a:t>
            </a:r>
            <a:r>
              <a:rPr lang="en-CA" err="1">
                <a:cs typeface="Arial"/>
              </a:rPr>
              <a:t>Base_Demographics</a:t>
            </a:r>
            <a:r>
              <a:rPr lang="en-CA">
                <a:cs typeface="Arial"/>
              </a:rPr>
              <a:t> file which records that are exact duplicates; those would need to be removed before proceeding with the analysis </a:t>
            </a:r>
          </a:p>
          <a:p>
            <a:r>
              <a:rPr lang="en-CA">
                <a:cs typeface="Arial"/>
              </a:rPr>
              <a:t>Going back to the scenario, the corresponding workflow looks like this: </a:t>
            </a:r>
            <a:endParaRPr lang="en-CA"/>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Removing Duplicates </a:t>
            </a:r>
          </a:p>
        </p:txBody>
      </p:sp>
      <p:pic>
        <p:nvPicPr>
          <p:cNvPr id="4" name="Picture 3">
            <a:extLst>
              <a:ext uri="{FF2B5EF4-FFF2-40B4-BE49-F238E27FC236}">
                <a16:creationId xmlns:a16="http://schemas.microsoft.com/office/drawing/2014/main" id="{D06743D4-8DB9-4843-AB25-AFF2F96D4F7C}"/>
              </a:ext>
            </a:extLst>
          </p:cNvPr>
          <p:cNvPicPr>
            <a:picLocks noChangeAspect="1"/>
          </p:cNvPicPr>
          <p:nvPr/>
        </p:nvPicPr>
        <p:blipFill>
          <a:blip r:embed="rId5"/>
          <a:stretch>
            <a:fillRect/>
          </a:stretch>
        </p:blipFill>
        <p:spPr>
          <a:xfrm>
            <a:off x="719536" y="2571750"/>
            <a:ext cx="3627024" cy="1511838"/>
          </a:xfrm>
          <a:prstGeom prst="rect">
            <a:avLst/>
          </a:prstGeom>
        </p:spPr>
      </p:pic>
    </p:spTree>
    <p:custDataLst>
      <p:tags r:id="rId1"/>
    </p:custDataLst>
    <p:extLst>
      <p:ext uri="{BB962C8B-B14F-4D97-AF65-F5344CB8AC3E}">
        <p14:creationId xmlns:p14="http://schemas.microsoft.com/office/powerpoint/2010/main" val="398235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a:rPr>
              <a:t>The wizard is easy to use</a:t>
            </a:r>
            <a:endParaRPr lang="en-US">
              <a:cs typeface="Arial"/>
            </a:endParaRPr>
          </a:p>
          <a:p>
            <a:pPr marL="179705" indent="-179705"/>
            <a:r>
              <a:rPr lang="en-CA">
                <a:cs typeface="Arial"/>
              </a:rPr>
              <a:t>Only setting is the name of the output dataset</a:t>
            </a:r>
          </a:p>
          <a:p>
            <a:pPr marL="179705" indent="-179705"/>
            <a:r>
              <a:rPr lang="en-CA">
                <a:cs typeface="Arial"/>
              </a:rPr>
              <a:t>Clicking Run generates a deduplicated dataset</a:t>
            </a:r>
          </a:p>
          <a:p>
            <a:pPr marL="179705" indent="-179705"/>
            <a:endParaRPr lang="en-CA">
              <a:cs typeface="Arial"/>
            </a:endParaRPr>
          </a:p>
          <a:p>
            <a:pPr marL="179705" indent="-179705"/>
            <a:endParaRPr lang="en-CA">
              <a:cs typeface="Arial"/>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Removing Duplicates - Wizard</a:t>
            </a:r>
          </a:p>
        </p:txBody>
      </p:sp>
      <p:pic>
        <p:nvPicPr>
          <p:cNvPr id="6" name="Picture 5">
            <a:extLst>
              <a:ext uri="{FF2B5EF4-FFF2-40B4-BE49-F238E27FC236}">
                <a16:creationId xmlns:a16="http://schemas.microsoft.com/office/drawing/2014/main" id="{164F1783-F2DC-4CEC-935D-FE0E0A4ADC9C}"/>
              </a:ext>
            </a:extLst>
          </p:cNvPr>
          <p:cNvPicPr>
            <a:picLocks noChangeAspect="1"/>
          </p:cNvPicPr>
          <p:nvPr/>
        </p:nvPicPr>
        <p:blipFill>
          <a:blip r:embed="rId4"/>
          <a:stretch>
            <a:fillRect/>
          </a:stretch>
        </p:blipFill>
        <p:spPr>
          <a:xfrm>
            <a:off x="609601" y="2057279"/>
            <a:ext cx="4549238" cy="2967382"/>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2B9CAF9B-A7D4-4DC1-ABEA-611C79E15348}"/>
              </a:ext>
            </a:extLst>
          </p:cNvPr>
          <p:cNvPicPr>
            <a:picLocks noChangeAspect="1"/>
          </p:cNvPicPr>
          <p:nvPr/>
        </p:nvPicPr>
        <p:blipFill>
          <a:blip r:embed="rId5"/>
          <a:stretch>
            <a:fillRect/>
          </a:stretch>
        </p:blipFill>
        <p:spPr>
          <a:xfrm>
            <a:off x="5784300" y="862558"/>
            <a:ext cx="2561272" cy="3106465"/>
          </a:xfrm>
          <a:prstGeom prst="rect">
            <a:avLst/>
          </a:prstGeom>
        </p:spPr>
      </p:pic>
    </p:spTree>
    <p:custDataLst>
      <p:tags r:id="rId1"/>
    </p:custDataLst>
    <p:extLst>
      <p:ext uri="{BB962C8B-B14F-4D97-AF65-F5344CB8AC3E}">
        <p14:creationId xmlns:p14="http://schemas.microsoft.com/office/powerpoint/2010/main" val="196980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2808514" cy="3445524"/>
          </a:xfrm>
        </p:spPr>
        <p:txBody>
          <a:bodyPr vert="horz" lIns="91440" tIns="45720" rIns="91440" bIns="45720" rtlCol="0" anchor="t">
            <a:noAutofit/>
          </a:bodyPr>
          <a:lstStyle/>
          <a:p>
            <a:pPr marL="179705" indent="-179705"/>
            <a:r>
              <a:rPr lang="en-CA">
                <a:cs typeface="Arial" panose="020B0604020202020204"/>
              </a:rPr>
              <a:t>The Remove Duplicates Report shows record count of input and result datasets and the number of removed duplicate records </a:t>
            </a:r>
            <a:endParaRPr lang="en-US">
              <a:ea typeface="+mn-lt"/>
            </a:endParaRPr>
          </a:p>
          <a:p>
            <a:pPr marL="179705" indent="-179705"/>
            <a:r>
              <a:rPr lang="en-CA">
                <a:ea typeface="+mn-lt"/>
                <a:cs typeface="+mn-lt"/>
              </a:rPr>
              <a:t>Output is a dataset; all the dataset viewer features, plus the report, can be accessed via tabs </a:t>
            </a:r>
            <a:endParaRPr lang="en-US"/>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Remove Duplicates - Output</a:t>
            </a:r>
          </a:p>
        </p:txBody>
      </p:sp>
      <p:grpSp>
        <p:nvGrpSpPr>
          <p:cNvPr id="9" name="Group 8">
            <a:extLst>
              <a:ext uri="{FF2B5EF4-FFF2-40B4-BE49-F238E27FC236}">
                <a16:creationId xmlns:a16="http://schemas.microsoft.com/office/drawing/2014/main" id="{CDDD51B1-292A-49B3-B46B-CF9C33E7F248}"/>
              </a:ext>
            </a:extLst>
          </p:cNvPr>
          <p:cNvGrpSpPr/>
          <p:nvPr/>
        </p:nvGrpSpPr>
        <p:grpSpPr>
          <a:xfrm>
            <a:off x="3517477" y="734033"/>
            <a:ext cx="4789731" cy="3976889"/>
            <a:chOff x="2245180" y="207139"/>
            <a:chExt cx="5551715" cy="4609560"/>
          </a:xfrm>
        </p:grpSpPr>
        <p:pic>
          <p:nvPicPr>
            <p:cNvPr id="4" name="Picture 3">
              <a:extLst>
                <a:ext uri="{FF2B5EF4-FFF2-40B4-BE49-F238E27FC236}">
                  <a16:creationId xmlns:a16="http://schemas.microsoft.com/office/drawing/2014/main" id="{D89C2D9A-32A3-43A2-A01C-64124EEB3D4F}"/>
                </a:ext>
              </a:extLst>
            </p:cNvPr>
            <p:cNvPicPr>
              <a:picLocks noChangeAspect="1"/>
            </p:cNvPicPr>
            <p:nvPr/>
          </p:nvPicPr>
          <p:blipFill>
            <a:blip r:embed="rId4"/>
            <a:stretch>
              <a:fillRect/>
            </a:stretch>
          </p:blipFill>
          <p:spPr>
            <a:xfrm>
              <a:off x="2245180" y="1801723"/>
              <a:ext cx="5551714" cy="3014976"/>
            </a:xfrm>
            <a:prstGeom prst="rect">
              <a:avLst/>
            </a:prstGeom>
          </p:spPr>
        </p:pic>
        <p:pic>
          <p:nvPicPr>
            <p:cNvPr id="8" name="Picture 7">
              <a:extLst>
                <a:ext uri="{FF2B5EF4-FFF2-40B4-BE49-F238E27FC236}">
                  <a16:creationId xmlns:a16="http://schemas.microsoft.com/office/drawing/2014/main" id="{2B35A699-98F9-4CFC-A028-7E8A02480B4E}"/>
                </a:ext>
              </a:extLst>
            </p:cNvPr>
            <p:cNvPicPr>
              <a:picLocks noChangeAspect="1"/>
            </p:cNvPicPr>
            <p:nvPr/>
          </p:nvPicPr>
          <p:blipFill>
            <a:blip r:embed="rId5"/>
            <a:stretch>
              <a:fillRect/>
            </a:stretch>
          </p:blipFill>
          <p:spPr>
            <a:xfrm>
              <a:off x="2245181" y="207139"/>
              <a:ext cx="5551714" cy="1622036"/>
            </a:xfrm>
            <a:prstGeom prst="rect">
              <a:avLst/>
            </a:prstGeom>
          </p:spPr>
        </p:pic>
      </p:grpSp>
      <p:sp>
        <p:nvSpPr>
          <p:cNvPr id="10" name="Rectangle 9">
            <a:extLst>
              <a:ext uri="{FF2B5EF4-FFF2-40B4-BE49-F238E27FC236}">
                <a16:creationId xmlns:a16="http://schemas.microsoft.com/office/drawing/2014/main" id="{865F7B8F-3F85-4059-BA07-07347A6663CE}"/>
              </a:ext>
            </a:extLst>
          </p:cNvPr>
          <p:cNvSpPr/>
          <p:nvPr/>
        </p:nvSpPr>
        <p:spPr>
          <a:xfrm>
            <a:off x="3515276" y="4220876"/>
            <a:ext cx="4789731" cy="214604"/>
          </a:xfrm>
          <a:prstGeom prst="rect">
            <a:avLst/>
          </a:prstGeom>
          <a:solidFill>
            <a:srgbClr val="ED7D31">
              <a:alpha val="3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363258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2808514" cy="3445524"/>
          </a:xfrm>
        </p:spPr>
        <p:txBody>
          <a:bodyPr vert="horz" lIns="91440" tIns="45720" rIns="91440" bIns="45720" rtlCol="0" anchor="t">
            <a:noAutofit/>
          </a:bodyPr>
          <a:lstStyle/>
          <a:p>
            <a:pPr marL="179705" indent="-179705"/>
            <a:r>
              <a:rPr lang="en-CA">
                <a:ea typeface="+mn-lt"/>
                <a:cs typeface="Arial"/>
              </a:rPr>
              <a:t>Checking the Overview Report from the deduplicated dataset shows that the cardinality of the ID field still doesn't match the number of records</a:t>
            </a:r>
            <a:endParaRPr lang="en-CA"/>
          </a:p>
          <a:p>
            <a:pPr marL="179705" indent="-179705"/>
            <a:r>
              <a:rPr lang="en-CA">
                <a:cs typeface="Arial" panose="020B0604020202020204"/>
              </a:rPr>
              <a:t>This means that there are some cases of multiple records with the same ID, but other information differs</a:t>
            </a:r>
          </a:p>
          <a:p>
            <a:pPr marL="179705" indent="-179705"/>
            <a:r>
              <a:rPr lang="en-CA">
                <a:cs typeface="Arial" panose="020B0604020202020204"/>
              </a:rPr>
              <a:t>This certainly calls for some further investigation</a:t>
            </a:r>
          </a:p>
          <a:p>
            <a:pPr marL="179705" indent="-179705"/>
            <a:r>
              <a:rPr lang="en-CA">
                <a:cs typeface="Arial" panose="020B0604020202020204"/>
              </a:rPr>
              <a:t>We can use Knowledge Studio to find and investigate the missing records, then take action (e.g. filter them out)</a:t>
            </a:r>
          </a:p>
          <a:p>
            <a:pPr marL="179705" indent="-179705"/>
            <a:endParaRPr lang="en-CA">
              <a:cs typeface="Arial" panose="020B0604020202020204"/>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Remove Duplicates – Problem Solved?</a:t>
            </a:r>
          </a:p>
        </p:txBody>
      </p:sp>
      <p:pic>
        <p:nvPicPr>
          <p:cNvPr id="7" name="Picture 10" descr="Graphical user interface, table&#10;&#10;Description automatically generated">
            <a:extLst>
              <a:ext uri="{FF2B5EF4-FFF2-40B4-BE49-F238E27FC236}">
                <a16:creationId xmlns:a16="http://schemas.microsoft.com/office/drawing/2014/main" id="{72D7FD09-5632-43CA-8D9F-BDB074AD1F1B}"/>
              </a:ext>
            </a:extLst>
          </p:cNvPr>
          <p:cNvPicPr>
            <a:picLocks noChangeAspect="1"/>
          </p:cNvPicPr>
          <p:nvPr/>
        </p:nvPicPr>
        <p:blipFill>
          <a:blip r:embed="rId4"/>
          <a:stretch>
            <a:fillRect/>
          </a:stretch>
        </p:blipFill>
        <p:spPr>
          <a:xfrm>
            <a:off x="5827259" y="538842"/>
            <a:ext cx="2404382" cy="1216479"/>
          </a:xfrm>
          <a:prstGeom prst="rect">
            <a:avLst/>
          </a:prstGeom>
        </p:spPr>
      </p:pic>
      <p:pic>
        <p:nvPicPr>
          <p:cNvPr id="11" name="Picture 11" descr="Diagram, schematic&#10;&#10;Description automatically generated">
            <a:extLst>
              <a:ext uri="{FF2B5EF4-FFF2-40B4-BE49-F238E27FC236}">
                <a16:creationId xmlns:a16="http://schemas.microsoft.com/office/drawing/2014/main" id="{7D4488C8-FBBE-4870-BC6B-51BDC8B2BDAD}"/>
              </a:ext>
            </a:extLst>
          </p:cNvPr>
          <p:cNvPicPr>
            <a:picLocks noChangeAspect="1"/>
          </p:cNvPicPr>
          <p:nvPr/>
        </p:nvPicPr>
        <p:blipFill>
          <a:blip r:embed="rId5"/>
          <a:stretch>
            <a:fillRect/>
          </a:stretch>
        </p:blipFill>
        <p:spPr>
          <a:xfrm>
            <a:off x="3241221" y="1814705"/>
            <a:ext cx="5249635" cy="2869360"/>
          </a:xfrm>
          <a:prstGeom prst="rect">
            <a:avLst/>
          </a:prstGeom>
        </p:spPr>
      </p:pic>
    </p:spTree>
    <p:custDataLst>
      <p:tags r:id="rId1"/>
    </p:custDataLst>
    <p:extLst>
      <p:ext uri="{BB962C8B-B14F-4D97-AF65-F5344CB8AC3E}">
        <p14:creationId xmlns:p14="http://schemas.microsoft.com/office/powerpoint/2010/main" val="76448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24495" y="763007"/>
            <a:ext cx="4449533" cy="4000695"/>
          </a:xfrm>
        </p:spPr>
        <p:txBody>
          <a:bodyPr vert="horz" lIns="91440" tIns="45720" rIns="91440" bIns="45720" rtlCol="0" anchor="t">
            <a:noAutofit/>
          </a:bodyPr>
          <a:lstStyle/>
          <a:p>
            <a:pPr marL="0" indent="0">
              <a:buNone/>
            </a:pPr>
            <a:r>
              <a:rPr lang="en-CA">
                <a:ea typeface="+mn-lt"/>
                <a:cs typeface="Arial"/>
              </a:rPr>
              <a:t>Steps to single out these records:</a:t>
            </a:r>
            <a:endParaRPr lang="en-US"/>
          </a:p>
          <a:p>
            <a:pPr marL="514350" lvl="1" indent="-342900">
              <a:buAutoNum type="arabicPeriod"/>
            </a:pPr>
            <a:r>
              <a:rPr lang="en-CA">
                <a:latin typeface="Arial"/>
                <a:cs typeface="Arial"/>
              </a:rPr>
              <a:t>Use the variable transformations node to create a second ID column (used in aggregation)</a:t>
            </a:r>
            <a:endParaRPr lang="en-CA"/>
          </a:p>
          <a:p>
            <a:pPr marL="514350" lvl="1" indent="-342900">
              <a:buAutoNum type="arabicPeriod"/>
            </a:pPr>
            <a:r>
              <a:rPr lang="en-CA">
                <a:latin typeface="Arial"/>
                <a:cs typeface="Arial"/>
              </a:rPr>
              <a:t>Aggregate the data, grouping by ID and counting the number of IDs</a:t>
            </a:r>
            <a:endParaRPr lang="en-CA"/>
          </a:p>
          <a:p>
            <a:pPr marL="514350" lvl="1" indent="-342900">
              <a:buAutoNum type="arabicPeriod"/>
            </a:pPr>
            <a:r>
              <a:rPr lang="en-CA">
                <a:latin typeface="Arial"/>
                <a:cs typeface="Arial"/>
              </a:rPr>
              <a:t>Use a Filter to only keep IDs which appear more than once in the original dataset</a:t>
            </a:r>
            <a:endParaRPr lang="en-CA"/>
          </a:p>
          <a:p>
            <a:pPr marL="514350" lvl="1" indent="-342900">
              <a:buAutoNum type="arabicPeriod"/>
            </a:pPr>
            <a:r>
              <a:rPr lang="en-CA">
                <a:latin typeface="Arial"/>
                <a:cs typeface="Arial"/>
              </a:rPr>
              <a:t>Use a filtering join (on ID) with the original dataset to either:</a:t>
            </a:r>
            <a:endParaRPr lang="en-CA"/>
          </a:p>
          <a:p>
            <a:pPr lvl="2" indent="-285750">
              <a:buFont typeface="Arial"/>
            </a:pPr>
            <a:r>
              <a:rPr lang="en-CA">
                <a:latin typeface="Arial"/>
                <a:cs typeface="Arial"/>
              </a:rPr>
              <a:t>Keep all the records with IDs appearing multiple times (for investigation)</a:t>
            </a:r>
            <a:endParaRPr lang="en-CA">
              <a:latin typeface="Arial" panose="020B0604020202020204" pitchFamily="34" charset="0"/>
            </a:endParaRPr>
          </a:p>
          <a:p>
            <a:pPr lvl="2" indent="-285750">
              <a:buFont typeface="Arial"/>
            </a:pPr>
            <a:r>
              <a:rPr lang="en-CA">
                <a:cs typeface="Arial"/>
              </a:rPr>
              <a:t>Remove all the records with IDs appearing multiple times (to proceed cleanly)</a:t>
            </a:r>
            <a:endParaRPr lang="en-CA"/>
          </a:p>
          <a:p>
            <a:pPr marL="351155" lvl="1" indent="-179705"/>
            <a:endParaRPr lang="en-CA"/>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Remove Duplicates – Solve New Problem</a:t>
            </a:r>
          </a:p>
        </p:txBody>
      </p:sp>
      <p:pic>
        <p:nvPicPr>
          <p:cNvPr id="11" name="Picture 11" descr="Diagram, schematic&#10;&#10;Description automatically generated">
            <a:extLst>
              <a:ext uri="{FF2B5EF4-FFF2-40B4-BE49-F238E27FC236}">
                <a16:creationId xmlns:a16="http://schemas.microsoft.com/office/drawing/2014/main" id="{7D4488C8-FBBE-4870-BC6B-51BDC8B2BDAD}"/>
              </a:ext>
            </a:extLst>
          </p:cNvPr>
          <p:cNvPicPr>
            <a:picLocks noChangeAspect="1"/>
          </p:cNvPicPr>
          <p:nvPr/>
        </p:nvPicPr>
        <p:blipFill>
          <a:blip r:embed="rId4"/>
          <a:stretch>
            <a:fillRect/>
          </a:stretch>
        </p:blipFill>
        <p:spPr>
          <a:xfrm>
            <a:off x="4661806" y="1414655"/>
            <a:ext cx="4384222" cy="2395832"/>
          </a:xfrm>
          <a:prstGeom prst="rect">
            <a:avLst/>
          </a:prstGeom>
        </p:spPr>
      </p:pic>
    </p:spTree>
    <p:custDataLst>
      <p:tags r:id="rId1"/>
    </p:custDataLst>
    <p:extLst>
      <p:ext uri="{BB962C8B-B14F-4D97-AF65-F5344CB8AC3E}">
        <p14:creationId xmlns:p14="http://schemas.microsoft.com/office/powerpoint/2010/main" val="192183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3" name="Text Placeholder 2">
            <a:extLst>
              <a:ext uri="{FF2B5EF4-FFF2-40B4-BE49-F238E27FC236}">
                <a16:creationId xmlns:a16="http://schemas.microsoft.com/office/drawing/2014/main" id="{0E46B824-B590-42B1-9E19-71532DF4C89C}"/>
              </a:ext>
            </a:extLst>
          </p:cNvPr>
          <p:cNvSpPr>
            <a:spLocks noGrp="1"/>
          </p:cNvSpPr>
          <p:nvPr>
            <p:ph type="body" sz="quarter" idx="11"/>
          </p:nvPr>
        </p:nvSpPr>
        <p:spPr/>
        <p:txBody>
          <a:bodyPr vert="horz" lIns="91440" tIns="45720" rIns="91440" bIns="45720" rtlCol="0" anchor="t">
            <a:noAutofit/>
          </a:bodyPr>
          <a:lstStyle/>
          <a:p>
            <a:pPr marL="179705" indent="-179705"/>
            <a:r>
              <a:rPr lang="en-CA">
                <a:cs typeface="Arial"/>
              </a:rPr>
              <a:t>Joining datasets is a task that involves taking two separate datasets with different information, and making a single dataset with all the information</a:t>
            </a:r>
            <a:endParaRPr lang="en-US">
              <a:cs typeface="Arial"/>
            </a:endParaRPr>
          </a:p>
          <a:p>
            <a:pPr marL="179705" indent="-179705"/>
            <a:r>
              <a:rPr lang="en-CA">
                <a:cs typeface="Arial"/>
              </a:rPr>
              <a:t>Only makes sense if you have a column (or set of columns) to match records between the datasets</a:t>
            </a:r>
          </a:p>
          <a:p>
            <a:pPr marL="351155" lvl="1" indent="-179705"/>
            <a:r>
              <a:rPr lang="en-CA">
                <a:latin typeface="Arial"/>
                <a:cs typeface="Arial"/>
              </a:rPr>
              <a:t>Often called "key" field(s)</a:t>
            </a:r>
            <a:endParaRPr lang="en-CA">
              <a:cs typeface="Arial"/>
            </a:endParaRPr>
          </a:p>
          <a:p>
            <a:pPr marL="179705" indent="-179705"/>
            <a:r>
              <a:rPr lang="en-CA">
                <a:cs typeface="Arial"/>
              </a:rPr>
              <a:t>If the key field(s) don't uniquely identify records, problems can arise </a:t>
            </a:r>
          </a:p>
          <a:p>
            <a:pPr marL="179705" indent="-179705"/>
            <a:r>
              <a:rPr lang="en-CA">
                <a:cs typeface="Arial"/>
              </a:rPr>
              <a:t>In Knowledge Studio: </a:t>
            </a:r>
          </a:p>
          <a:p>
            <a:pPr marL="359410" lvl="1" indent="-179070"/>
            <a:r>
              <a:rPr lang="en-CA">
                <a:latin typeface="Arial"/>
                <a:cs typeface="Arial"/>
              </a:rPr>
              <a:t>Can only join 2 datasets at a time, and can only have 1 key field</a:t>
            </a:r>
          </a:p>
          <a:p>
            <a:pPr marL="359410" lvl="1" indent="-179070"/>
            <a:r>
              <a:rPr lang="en-CA">
                <a:latin typeface="Arial"/>
                <a:cs typeface="Arial"/>
              </a:rPr>
              <a:t>There are 3 types of joins:</a:t>
            </a:r>
          </a:p>
          <a:p>
            <a:pPr marL="541020" lvl="2" indent="-179705"/>
            <a:r>
              <a:rPr lang="en-CA" sz="1400">
                <a:cs typeface="Arial"/>
              </a:rPr>
              <a:t>Inner join: retain only records that exist in both datasets</a:t>
            </a:r>
          </a:p>
          <a:p>
            <a:pPr marL="541020" lvl="2" indent="-179705"/>
            <a:r>
              <a:rPr lang="en-CA" sz="1400">
                <a:cs typeface="Arial"/>
              </a:rPr>
              <a:t>Left join: retain all records from left dataset and matching records from right dataset</a:t>
            </a:r>
          </a:p>
          <a:p>
            <a:pPr marL="541020" lvl="2" indent="-179705"/>
            <a:r>
              <a:rPr lang="en-CA" sz="1400">
                <a:cs typeface="Arial"/>
              </a:rPr>
              <a:t>Right join: retain all records from right dataset and matching records from left dataset</a:t>
            </a:r>
          </a:p>
          <a:p>
            <a:pPr marL="179705" indent="-179705"/>
            <a:endParaRPr lang="en-CA">
              <a:cs typeface="Arial" panose="020B0604020202020204"/>
            </a:endParaRPr>
          </a:p>
        </p:txBody>
      </p:sp>
      <p:sp>
        <p:nvSpPr>
          <p:cNvPr id="2" name="Title 1">
            <a:extLst>
              <a:ext uri="{FF2B5EF4-FFF2-40B4-BE49-F238E27FC236}">
                <a16:creationId xmlns:a16="http://schemas.microsoft.com/office/drawing/2014/main" id="{C686ED7A-1B94-4A31-BE5A-18D5B6195EF1}"/>
              </a:ext>
            </a:extLst>
          </p:cNvPr>
          <p:cNvSpPr>
            <a:spLocks noGrp="1"/>
          </p:cNvSpPr>
          <p:nvPr>
            <p:ph type="title"/>
          </p:nvPr>
        </p:nvSpPr>
        <p:spPr/>
        <p:txBody>
          <a:bodyPr/>
          <a:lstStyle/>
          <a:p>
            <a:r>
              <a:rPr lang="en-CA"/>
              <a:t>Join Datasets </a:t>
            </a:r>
          </a:p>
        </p:txBody>
      </p:sp>
      <p:pic>
        <p:nvPicPr>
          <p:cNvPr id="4" name="Picture 3">
            <a:extLst>
              <a:ext uri="{FF2B5EF4-FFF2-40B4-BE49-F238E27FC236}">
                <a16:creationId xmlns:a16="http://schemas.microsoft.com/office/drawing/2014/main" id="{8721EDCD-5BD3-4515-A204-1DFDD9265199}"/>
              </a:ext>
            </a:extLst>
          </p:cNvPr>
          <p:cNvPicPr>
            <a:picLocks noChangeAspect="1"/>
          </p:cNvPicPr>
          <p:nvPr/>
        </p:nvPicPr>
        <p:blipFill>
          <a:blip r:embed="rId4"/>
          <a:stretch>
            <a:fillRect/>
          </a:stretch>
        </p:blipFill>
        <p:spPr>
          <a:xfrm>
            <a:off x="347003" y="3479436"/>
            <a:ext cx="476190" cy="857143"/>
          </a:xfrm>
          <a:prstGeom prst="rect">
            <a:avLst/>
          </a:prstGeom>
        </p:spPr>
      </p:pic>
    </p:spTree>
    <p:custDataLst>
      <p:tags r:id="rId1"/>
    </p:custDataLst>
    <p:extLst>
      <p:ext uri="{BB962C8B-B14F-4D97-AF65-F5344CB8AC3E}">
        <p14:creationId xmlns:p14="http://schemas.microsoft.com/office/powerpoint/2010/main" val="343863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0D5AEB-12F4-469E-A3B3-2FB4F0225E68}"/>
              </a:ext>
            </a:extLst>
          </p:cNvPr>
          <p:cNvPicPr>
            <a:picLocks noChangeAspect="1"/>
          </p:cNvPicPr>
          <p:nvPr/>
        </p:nvPicPr>
        <p:blipFill>
          <a:blip r:embed="rId4"/>
          <a:stretch>
            <a:fillRect/>
          </a:stretch>
        </p:blipFill>
        <p:spPr>
          <a:xfrm>
            <a:off x="3243051" y="2645896"/>
            <a:ext cx="4524976" cy="2493985"/>
          </a:xfrm>
          <a:prstGeom prst="rect">
            <a:avLst/>
          </a:prstGeom>
          <a:noFill/>
        </p:spPr>
      </p:pic>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E4B6FC2D-5909-4B40-8499-D014D31C7E89}"/>
              </a:ext>
            </a:extLst>
          </p:cNvPr>
          <p:cNvSpPr>
            <a:spLocks noGrp="1"/>
          </p:cNvSpPr>
          <p:nvPr>
            <p:ph type="body" sz="quarter" idx="11"/>
          </p:nvPr>
        </p:nvSpPr>
        <p:spPr>
          <a:xfrm>
            <a:off x="457201" y="975278"/>
            <a:ext cx="2687216" cy="3445524"/>
          </a:xfrm>
        </p:spPr>
        <p:txBody>
          <a:bodyPr vert="horz" lIns="91440" tIns="45720" rIns="91440" bIns="45720" rtlCol="0" anchor="t">
            <a:noAutofit/>
          </a:bodyPr>
          <a:lstStyle/>
          <a:p>
            <a:pPr marL="179705" indent="-179705"/>
            <a:r>
              <a:rPr lang="en-CA">
                <a:cs typeface="Arial" panose="020B0604020202020204"/>
              </a:rPr>
              <a:t>Going back to the scenario, the next step is to join the deduplicated dataset and the aggregated dataset as shown in the workflow to the right</a:t>
            </a:r>
          </a:p>
          <a:p>
            <a:pPr marL="179705" indent="-179705"/>
            <a:r>
              <a:rPr lang="en-CA">
                <a:ea typeface="+mn-lt"/>
                <a:cs typeface="+mn-lt"/>
              </a:rPr>
              <a:t>The final dataset will be an augmented dataset with both transactional and demographic information </a:t>
            </a: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a:p>
            <a:pPr marL="179705" indent="-179705"/>
            <a:endParaRPr lang="en-CA">
              <a:ea typeface="+mn-lt"/>
              <a:cs typeface="+mn-lt"/>
            </a:endParaRPr>
          </a:p>
        </p:txBody>
      </p:sp>
      <p:sp>
        <p:nvSpPr>
          <p:cNvPr id="2" name="Title 1">
            <a:extLst>
              <a:ext uri="{FF2B5EF4-FFF2-40B4-BE49-F238E27FC236}">
                <a16:creationId xmlns:a16="http://schemas.microsoft.com/office/drawing/2014/main" id="{7DB1CBE7-1E69-4BA6-81B3-3661D7C9E577}"/>
              </a:ext>
            </a:extLst>
          </p:cNvPr>
          <p:cNvSpPr>
            <a:spLocks noGrp="1"/>
          </p:cNvSpPr>
          <p:nvPr>
            <p:ph type="title"/>
          </p:nvPr>
        </p:nvSpPr>
        <p:spPr/>
        <p:txBody>
          <a:bodyPr/>
          <a:lstStyle/>
          <a:p>
            <a:r>
              <a:rPr lang="en-CA">
                <a:latin typeface="Arial"/>
                <a:cs typeface="Arial"/>
              </a:rPr>
              <a:t>Join Datasets</a:t>
            </a:r>
          </a:p>
        </p:txBody>
      </p:sp>
      <p:pic>
        <p:nvPicPr>
          <p:cNvPr id="11" name="Picture 10">
            <a:extLst>
              <a:ext uri="{FF2B5EF4-FFF2-40B4-BE49-F238E27FC236}">
                <a16:creationId xmlns:a16="http://schemas.microsoft.com/office/drawing/2014/main" id="{34B78C63-256C-4A47-A739-996A20D145EB}"/>
              </a:ext>
            </a:extLst>
          </p:cNvPr>
          <p:cNvPicPr>
            <a:picLocks noChangeAspect="1"/>
          </p:cNvPicPr>
          <p:nvPr/>
        </p:nvPicPr>
        <p:blipFill>
          <a:blip r:embed="rId5"/>
          <a:stretch>
            <a:fillRect/>
          </a:stretch>
        </p:blipFill>
        <p:spPr>
          <a:xfrm>
            <a:off x="3243051" y="1026811"/>
            <a:ext cx="4659507" cy="1619086"/>
          </a:xfrm>
          <a:prstGeom prst="rect">
            <a:avLst/>
          </a:prstGeom>
        </p:spPr>
      </p:pic>
    </p:spTree>
    <p:custDataLst>
      <p:tags r:id="rId1"/>
    </p:custDataLst>
    <p:extLst>
      <p:ext uri="{BB962C8B-B14F-4D97-AF65-F5344CB8AC3E}">
        <p14:creationId xmlns:p14="http://schemas.microsoft.com/office/powerpoint/2010/main" val="12739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4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ltair Theme">
  <a:themeElements>
    <a:clrScheme name="Altair Digital Colors">
      <a:dk1>
        <a:srgbClr val="000000"/>
      </a:dk1>
      <a:lt1>
        <a:srgbClr val="FFFFFF"/>
      </a:lt1>
      <a:dk2>
        <a:srgbClr val="FA4616"/>
      </a:dk2>
      <a:lt2>
        <a:srgbClr val="005776"/>
      </a:lt2>
      <a:accent1>
        <a:srgbClr val="2CCCD3"/>
      </a:accent1>
      <a:accent2>
        <a:srgbClr val="FFA300"/>
      </a:accent2>
      <a:accent3>
        <a:srgbClr val="A7E6D7"/>
      </a:accent3>
      <a:accent4>
        <a:srgbClr val="642667"/>
      </a:accent4>
      <a:accent5>
        <a:srgbClr val="47A23F"/>
      </a:accent5>
      <a:accent6>
        <a:srgbClr val="FFC600"/>
      </a:accent6>
      <a:hlink>
        <a:srgbClr val="A2AAAD"/>
      </a:hlink>
      <a:folHlink>
        <a:srgbClr val="A2AAAD"/>
      </a:folHlink>
    </a:clrScheme>
    <a:fontScheme name="Custom 13">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bodyPr vert="horz" lIns="91440" tIns="45720" rIns="91440" bIns="45720" rtlCol="0" anchor="ctr">
        <a:noAutofit/>
      </a:bodyPr>
      <a:lstStyle>
        <a:defPPr algn="l">
          <a:defRPr sz="1100" b="0" dirty="0">
            <a:solidFill>
              <a:schemeClr val="bg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tair and Brand Theme">
  <a:themeElements>
    <a:clrScheme name="Altair Digital Colors">
      <a:dk1>
        <a:srgbClr val="000000"/>
      </a:dk1>
      <a:lt1>
        <a:srgbClr val="FFFFFF"/>
      </a:lt1>
      <a:dk2>
        <a:srgbClr val="FA4616"/>
      </a:dk2>
      <a:lt2>
        <a:srgbClr val="005776"/>
      </a:lt2>
      <a:accent1>
        <a:srgbClr val="2CCCD3"/>
      </a:accent1>
      <a:accent2>
        <a:srgbClr val="FFA300"/>
      </a:accent2>
      <a:accent3>
        <a:srgbClr val="A7E6D7"/>
      </a:accent3>
      <a:accent4>
        <a:srgbClr val="642667"/>
      </a:accent4>
      <a:accent5>
        <a:srgbClr val="47A23F"/>
      </a:accent5>
      <a:accent6>
        <a:srgbClr val="FFC600"/>
      </a:accent6>
      <a:hlink>
        <a:srgbClr val="A2AAAD"/>
      </a:hlink>
      <a:folHlink>
        <a:srgbClr val="A2AAAD"/>
      </a:folHlink>
    </a:clrScheme>
    <a:fontScheme name="Custom 13">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headEnd type="triangle"/>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79F890F4309EE41920B14456DCB0306" ma:contentTypeVersion="17" ma:contentTypeDescription="Create a new document." ma:contentTypeScope="" ma:versionID="e2ae5ba3a47af8c9b8d92f043a2cc2c4">
  <xsd:schema xmlns:xsd="http://www.w3.org/2001/XMLSchema" xmlns:xs="http://www.w3.org/2001/XMLSchema" xmlns:p="http://schemas.microsoft.com/office/2006/metadata/properties" xmlns:ns3="c4c01d91-ba06-42da-aafa-43daf67f60b1" xmlns:ns4="82371b67-64d2-4ceb-aa55-e70813b4575c" targetNamespace="http://schemas.microsoft.com/office/2006/metadata/properties" ma:root="true" ma:fieldsID="66c8604cdb0c8ca7c43a80257169f11a" ns3:_="" ns4:_="">
    <xsd:import namespace="c4c01d91-ba06-42da-aafa-43daf67f60b1"/>
    <xsd:import namespace="82371b67-64d2-4ceb-aa55-e70813b4575c"/>
    <xsd:element name="properties">
      <xsd:complexType>
        <xsd:sequence>
          <xsd:element name="documentManagement">
            <xsd:complexType>
              <xsd:all>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c01d91-ba06-42da-aafa-43daf67f60b1"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PermissionLevels" ma:index="10" nillable="true" ma:displayName="MigrationWizIdPermissionLevels" ma:internalName="MigrationWizIdPermissionLevels">
      <xsd:simpleType>
        <xsd:restriction base="dms:Text"/>
      </xsd:simpleType>
    </xsd:element>
    <xsd:element name="MigrationWizIdDocumentLibraryPermissions" ma:index="11" nillable="true" ma:displayName="MigrationWizIdDocumentLibraryPermissions" ma:internalName="MigrationWizIdDocumentLibraryPermissions">
      <xsd:simpleType>
        <xsd:restriction base="dms:Text"/>
      </xsd:simpleType>
    </xsd:element>
    <xsd:element name="MigrationWizIdSecurityGroups" ma:index="12" nillable="true" ma:displayName="MigrationWizIdSecurityGroups" ma:internalName="MigrationWizIdSecurityGroups">
      <xsd:simpleType>
        <xsd:restriction base="dms:Text"/>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DateTaken" ma:index="2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371b67-64d2-4ceb-aa55-e70813b4575c"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igrationWizIdDocumentLibraryPermissions xmlns="c4c01d91-ba06-42da-aafa-43daf67f60b1" xsi:nil="true"/>
    <MigrationWizIdPermissionLevels xmlns="c4c01d91-ba06-42da-aafa-43daf67f60b1" xsi:nil="true"/>
    <MigrationWizIdPermissions xmlns="c4c01d91-ba06-42da-aafa-43daf67f60b1" xsi:nil="true"/>
    <MigrationWizId xmlns="c4c01d91-ba06-42da-aafa-43daf67f60b1" xsi:nil="true"/>
    <MigrationWizIdSecurityGroups xmlns="c4c01d91-ba06-42da-aafa-43daf67f60b1" xsi:nil="true"/>
  </documentManagement>
</p:properties>
</file>

<file path=customXml/itemProps1.xml><?xml version="1.0" encoding="utf-8"?>
<ds:datastoreItem xmlns:ds="http://schemas.openxmlformats.org/officeDocument/2006/customXml" ds:itemID="{96FDB7B2-8644-42A6-B5A0-98E3FF607B4D}">
  <ds:schemaRefs>
    <ds:schemaRef ds:uri="http://schemas.microsoft.com/sharepoint/v3/contenttype/forms"/>
  </ds:schemaRefs>
</ds:datastoreItem>
</file>

<file path=customXml/itemProps2.xml><?xml version="1.0" encoding="utf-8"?>
<ds:datastoreItem xmlns:ds="http://schemas.openxmlformats.org/officeDocument/2006/customXml" ds:itemID="{04E62B60-C705-4681-974D-2545A9990C30}">
  <ds:schemaRefs>
    <ds:schemaRef ds:uri="82371b67-64d2-4ceb-aa55-e70813b4575c"/>
    <ds:schemaRef ds:uri="c4c01d91-ba06-42da-aafa-43daf67f60b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5300750-9CBE-4429-AAE2-1EE14E8FB7C5}">
  <ds:schemaRefs>
    <ds:schemaRef ds:uri="http://purl.org/dc/dcmitype/"/>
    <ds:schemaRef ds:uri="http://purl.org/dc/elements/1.1/"/>
    <ds:schemaRef ds:uri="http://schemas.microsoft.com/office/2006/metadata/properties"/>
    <ds:schemaRef ds:uri="82371b67-64d2-4ceb-aa55-e70813b4575c"/>
    <ds:schemaRef ds:uri="http://schemas.microsoft.com/office/infopath/2007/PartnerControls"/>
    <ds:schemaRef ds:uri="http://www.w3.org/XML/1998/namespace"/>
    <ds:schemaRef ds:uri="http://purl.org/dc/terms/"/>
    <ds:schemaRef ds:uri="http://schemas.microsoft.com/office/2006/documentManagement/types"/>
    <ds:schemaRef ds:uri="http://schemas.openxmlformats.org/package/2006/metadata/core-properties"/>
    <ds:schemaRef ds:uri="c4c01d91-ba06-42da-aafa-43daf67f60b1"/>
  </ds:schemaRefs>
</ds:datastoreItem>
</file>

<file path=docProps/app.xml><?xml version="1.0" encoding="utf-8"?>
<Properties xmlns="http://schemas.openxmlformats.org/officeDocument/2006/extended-properties" xmlns:vt="http://schemas.openxmlformats.org/officeDocument/2006/docPropsVTypes">
  <Template>Office Theme</Template>
  <TotalTime>358</TotalTime>
  <Words>74736</Words>
  <Application>Microsoft Office PowerPoint</Application>
  <PresentationFormat>On-screen Show (16:9)</PresentationFormat>
  <Paragraphs>6500</Paragraphs>
  <Slides>544</Slides>
  <Notes>361</Notes>
  <HiddenSlides>22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544</vt:i4>
      </vt:variant>
    </vt:vector>
  </HeadingPairs>
  <TitlesOfParts>
    <vt:vector size="556" baseType="lpstr">
      <vt:lpstr>微软雅黑</vt:lpstr>
      <vt:lpstr>Arial</vt:lpstr>
      <vt:lpstr>Arial Black</vt:lpstr>
      <vt:lpstr>Arial,Sans-Serif</vt:lpstr>
      <vt:lpstr>Avenir LT Std 55 Roman</vt:lpstr>
      <vt:lpstr>Calibri</vt:lpstr>
      <vt:lpstr>Cambria Math</vt:lpstr>
      <vt:lpstr>Courier New</vt:lpstr>
      <vt:lpstr>Times New Roman</vt:lpstr>
      <vt:lpstr>Wingdings</vt:lpstr>
      <vt:lpstr>Altair Theme</vt:lpstr>
      <vt:lpstr>Altair and Brand Theme</vt:lpstr>
      <vt:lpstr>Notes to Instructor before presenting</vt:lpstr>
      <vt:lpstr>Advanced Modeling with Altair Knowledge Studio </vt:lpstr>
      <vt:lpstr>Introductions </vt:lpstr>
      <vt:lpstr>Administrative Items  </vt:lpstr>
      <vt:lpstr>CHAPTER 1: Course Introductions</vt:lpstr>
      <vt:lpstr>Course Objectives </vt:lpstr>
      <vt:lpstr>Course Agenda – Day 1 </vt:lpstr>
      <vt:lpstr>Course Agenda – Day 2 </vt:lpstr>
      <vt:lpstr>Course Agenda – Day 3 </vt:lpstr>
      <vt:lpstr>Course Agenda – Day 4</vt:lpstr>
      <vt:lpstr>CHAPTER 2: Introduction to Data Science</vt:lpstr>
      <vt:lpstr>Contents </vt:lpstr>
      <vt:lpstr>What is Data Science?</vt:lpstr>
      <vt:lpstr>Data Science Considerations – check before you model </vt:lpstr>
      <vt:lpstr>A Strategy for Data Mining</vt:lpstr>
      <vt:lpstr>CRISP-DM</vt:lpstr>
      <vt:lpstr>CHAPTER 3: Introduction to Knowledge Studio</vt:lpstr>
      <vt:lpstr>Contents </vt:lpstr>
      <vt:lpstr>Introduction to Altair Data Analytics</vt:lpstr>
      <vt:lpstr>What is Knowledge Studio</vt:lpstr>
      <vt:lpstr>Knowledge Studio </vt:lpstr>
      <vt:lpstr>Knowledge Studio Applications </vt:lpstr>
      <vt:lpstr>Interface Components</vt:lpstr>
      <vt:lpstr>Wizard Driven Design</vt:lpstr>
      <vt:lpstr>Using Nodes </vt:lpstr>
      <vt:lpstr>Palettes </vt:lpstr>
      <vt:lpstr>Filtering &amp; Searching</vt:lpstr>
      <vt:lpstr>Complex of Multiple Workflows </vt:lpstr>
      <vt:lpstr>Linked Workflows </vt:lpstr>
      <vt:lpstr>Help Options</vt:lpstr>
      <vt:lpstr>Chapter 3 Exercises </vt:lpstr>
      <vt:lpstr>Chapter 4: Connecting to Data and Variable Types</vt:lpstr>
      <vt:lpstr>Contents </vt:lpstr>
      <vt:lpstr>Connecting to Data </vt:lpstr>
      <vt:lpstr>Importing Data Files </vt:lpstr>
      <vt:lpstr>Importing Text Files </vt:lpstr>
      <vt:lpstr>Importing Text Files </vt:lpstr>
      <vt:lpstr>Importing Text Files </vt:lpstr>
      <vt:lpstr>Importing Text Files </vt:lpstr>
      <vt:lpstr>Independent and Dependent Variables </vt:lpstr>
      <vt:lpstr>Variable Types </vt:lpstr>
      <vt:lpstr>Chapter 4: Exercises </vt:lpstr>
      <vt:lpstr>Chapter 5: DATA EXPLORATION AND PROFILING</vt:lpstr>
      <vt:lpstr>Contents</vt:lpstr>
      <vt:lpstr>What is Data Profiling</vt:lpstr>
      <vt:lpstr>Importing Data </vt:lpstr>
      <vt:lpstr>Profiling Data with Knowledge Studio- Dataset </vt:lpstr>
      <vt:lpstr>Overview Report</vt:lpstr>
      <vt:lpstr>Overview Report – Additional Statistics</vt:lpstr>
      <vt:lpstr>Default Univariate Statistics in Overview Report </vt:lpstr>
      <vt:lpstr>Dataset Chart </vt:lpstr>
      <vt:lpstr>Dataset Chart</vt:lpstr>
      <vt:lpstr>Data Profiling – Dataset Chart - Binning</vt:lpstr>
      <vt:lpstr>Data Viewer</vt:lpstr>
      <vt:lpstr>Filter </vt:lpstr>
      <vt:lpstr>Segment Viewer </vt:lpstr>
      <vt:lpstr>Segment Viewer</vt:lpstr>
      <vt:lpstr>Cross Tabs</vt:lpstr>
      <vt:lpstr>Cross Tabs – Options </vt:lpstr>
      <vt:lpstr>Cross Tabs Charts</vt:lpstr>
      <vt:lpstr>Characteristics Analysis </vt:lpstr>
      <vt:lpstr>Characteristic Analysis Options </vt:lpstr>
      <vt:lpstr>Correlations</vt:lpstr>
      <vt:lpstr>Data Profiling – Correlations </vt:lpstr>
      <vt:lpstr>Multicollinearity Analysis</vt:lpstr>
      <vt:lpstr>Variable Selection with the Multicollinearity Analysis Node</vt:lpstr>
      <vt:lpstr>Variable Selection</vt:lpstr>
      <vt:lpstr>Schema</vt:lpstr>
      <vt:lpstr>Outlier Detection</vt:lpstr>
      <vt:lpstr>Outlier Detection Node Settings</vt:lpstr>
      <vt:lpstr>Univariate Distance</vt:lpstr>
      <vt:lpstr>Outlier Detector Report and Data</vt:lpstr>
      <vt:lpstr>Chapter 5 Exercises (1/3)</vt:lpstr>
      <vt:lpstr>Chapter 5 Exercises (2/3)</vt:lpstr>
      <vt:lpstr>Chapter 5 Exercises 3/3</vt:lpstr>
      <vt:lpstr>Chapter 6: Data Preparation and Variable Transformations</vt:lpstr>
      <vt:lpstr>Contents</vt:lpstr>
      <vt:lpstr>Introduction to Data Preparation </vt:lpstr>
      <vt:lpstr>The Manipulate Palette</vt:lpstr>
      <vt:lpstr>Dataset Transformations – The Scenario</vt:lpstr>
      <vt:lpstr>Dataset Transformations – The Scenario </vt:lpstr>
      <vt:lpstr>Dataset Operations</vt:lpstr>
      <vt:lpstr>Append Datasets</vt:lpstr>
      <vt:lpstr>Append Datasets - Workflow</vt:lpstr>
      <vt:lpstr>Append Datasets – Wizard Pages 1&amp;2</vt:lpstr>
      <vt:lpstr>Append Datasets – Wizard Page 3</vt:lpstr>
      <vt:lpstr>Append Datasets - Output</vt:lpstr>
      <vt:lpstr>Aggregate Dataset</vt:lpstr>
      <vt:lpstr>Aggregate Dataset</vt:lpstr>
      <vt:lpstr>Aggregate Dataset – Wizard Page 1</vt:lpstr>
      <vt:lpstr>Aggregate Dataset – Wizard Page 2</vt:lpstr>
      <vt:lpstr>Aggregate Dataset - Results</vt:lpstr>
      <vt:lpstr>Removing Duplicates </vt:lpstr>
      <vt:lpstr>Removing Duplicates - Wizard</vt:lpstr>
      <vt:lpstr>Remove Duplicates - Output</vt:lpstr>
      <vt:lpstr>Remove Duplicates – Problem Solved?</vt:lpstr>
      <vt:lpstr>Remove Duplicates – Solve New Problem</vt:lpstr>
      <vt:lpstr>Join Datasets </vt:lpstr>
      <vt:lpstr>Join Datasets</vt:lpstr>
      <vt:lpstr>Join Datasets – Wizard Page 1</vt:lpstr>
      <vt:lpstr>Join Datasets – Wizard Page 2</vt:lpstr>
      <vt:lpstr>Join Datasets – Wizard Pages 3 and 4</vt:lpstr>
      <vt:lpstr>Join Datasets – Wizard Page 5</vt:lpstr>
      <vt:lpstr>Join Datasets - Output</vt:lpstr>
      <vt:lpstr>Scenario Conclusion</vt:lpstr>
      <vt:lpstr>Filter</vt:lpstr>
      <vt:lpstr>Filter</vt:lpstr>
      <vt:lpstr>Filter – Expression builder </vt:lpstr>
      <vt:lpstr>Filter</vt:lpstr>
      <vt:lpstr>Filter – Range Editor</vt:lpstr>
      <vt:lpstr>Filter – Show data </vt:lpstr>
      <vt:lpstr>Pivot Table</vt:lpstr>
      <vt:lpstr>Pivot Table</vt:lpstr>
      <vt:lpstr>Pivot Table</vt:lpstr>
      <vt:lpstr>Filtering Join</vt:lpstr>
      <vt:lpstr>Filtering Join</vt:lpstr>
      <vt:lpstr>Filtering Join</vt:lpstr>
      <vt:lpstr>Filtering Join</vt:lpstr>
      <vt:lpstr>Sort, Rank, Lag</vt:lpstr>
      <vt:lpstr>Sort, Rank, Lag</vt:lpstr>
      <vt:lpstr>Sort, Rank, Lag</vt:lpstr>
      <vt:lpstr>Sort, Rank, Lag</vt:lpstr>
      <vt:lpstr>Sort, Rank, Lag</vt:lpstr>
      <vt:lpstr>Variable Transformations </vt:lpstr>
      <vt:lpstr>Variable Transformations</vt:lpstr>
      <vt:lpstr>Variable Transformations - Helper</vt:lpstr>
      <vt:lpstr>Variable Transformations - Binning</vt:lpstr>
      <vt:lpstr>Variable Transformations – Binning Expression</vt:lpstr>
      <vt:lpstr>What does "Force Data To Be Instantiated" mean, and why do I care?</vt:lpstr>
      <vt:lpstr>Variable Transformations – Substitute Missing Values</vt:lpstr>
      <vt:lpstr>Variable Transformations –  Preview Data</vt:lpstr>
      <vt:lpstr>Variable Transformations –  Remove Fields</vt:lpstr>
      <vt:lpstr>Variable Transformations – Transform Fields</vt:lpstr>
      <vt:lpstr>Variable Transformations - Transform Fields</vt:lpstr>
      <vt:lpstr>Variable Transformations - Transform Fields</vt:lpstr>
      <vt:lpstr>Variable Transformation - Weight </vt:lpstr>
      <vt:lpstr>Variable Transformation - Weight</vt:lpstr>
      <vt:lpstr>Variable Transformation - Weight</vt:lpstr>
      <vt:lpstr>Variable Transformation - Weight</vt:lpstr>
      <vt:lpstr>Chapter 6 Exercises (1/2)</vt:lpstr>
      <vt:lpstr>Chapter 6 Exercises (2/3)</vt:lpstr>
      <vt:lpstr>Chapter 6 Exercises (2/3)</vt:lpstr>
      <vt:lpstr>Chapter 6 Exercises (2/3)</vt:lpstr>
      <vt:lpstr>Chapter 7: SAMPLING &amp; PARTITIONING</vt:lpstr>
      <vt:lpstr>Contents</vt:lpstr>
      <vt:lpstr>Introduction to Sampling </vt:lpstr>
      <vt:lpstr>Introduction to Partitioning</vt:lpstr>
      <vt:lpstr>Partition Node Random Sample </vt:lpstr>
      <vt:lpstr>Partition Node Stratified Sample</vt:lpstr>
      <vt:lpstr>Chapter 7 Exercises (1/1)</vt:lpstr>
      <vt:lpstr>PowerPoint Presentation</vt:lpstr>
      <vt:lpstr>Chapter 8: Understanding Decision Trees</vt:lpstr>
      <vt:lpstr>Contents </vt:lpstr>
      <vt:lpstr>Introduction to Decision Trees</vt:lpstr>
      <vt:lpstr>Introduction to Decision Trees</vt:lpstr>
      <vt:lpstr>Introduction to Decision Trees</vt:lpstr>
      <vt:lpstr>Introduction to Decision Trees</vt:lpstr>
      <vt:lpstr>Introduction to Decision Trees</vt:lpstr>
      <vt:lpstr>Decision Trees as a Model</vt:lpstr>
      <vt:lpstr>Benefits of Decision Trees </vt:lpstr>
      <vt:lpstr>Decision Tree Growth </vt:lpstr>
      <vt:lpstr>Modeling set up in Knowledge Studio</vt:lpstr>
      <vt:lpstr>Decision Tree in Knowledge Studio – Create a new Tree </vt:lpstr>
      <vt:lpstr>Decision Tree in Knowledge Studio – Exclude Unwanted Variables </vt:lpstr>
      <vt:lpstr>Decision Tree in Knowledge Studio – Auto Grow Parameters</vt:lpstr>
      <vt:lpstr>Decision Tree in Knowledge Studio – Auto Grow Parameters</vt:lpstr>
      <vt:lpstr>Decision Tree in Knowledge Studio – Attribute Editor</vt:lpstr>
      <vt:lpstr>Decision Tree in Knowledge Studio – Attribute Editor</vt:lpstr>
      <vt:lpstr>Decision Tree in Knowledge Studio – Attribute Editor</vt:lpstr>
      <vt:lpstr>Decision Tree in Knowledge Studio – Attribute Editor</vt:lpstr>
      <vt:lpstr>Decision Tree in Knowledge Studio – Attribute Editor</vt:lpstr>
      <vt:lpstr>Decision Tree in Knowledge Studio</vt:lpstr>
      <vt:lpstr>Decision Tree in Knowledge Studio</vt:lpstr>
      <vt:lpstr>Decision Tree in Knowledge Studio</vt:lpstr>
      <vt:lpstr>Decision Tree in Knowledge Studio</vt:lpstr>
      <vt:lpstr>Decision Tree in Knowledge Studio</vt:lpstr>
      <vt:lpstr>Decision Tree in Knowledge Studio</vt:lpstr>
      <vt:lpstr>Decision Tree in Knowledge Studio</vt:lpstr>
      <vt:lpstr>Node Tags</vt:lpstr>
      <vt:lpstr>Decision Tree Considerations</vt:lpstr>
      <vt:lpstr>Improving the Model – Robust </vt:lpstr>
      <vt:lpstr>Improving the Model – Accurate </vt:lpstr>
      <vt:lpstr>Improving the Model – Simple and Explainable </vt:lpstr>
      <vt:lpstr>Viewing a Decision Tree in Knowledge Studio – Tabs </vt:lpstr>
      <vt:lpstr>Tree and Tree Map Tabs </vt:lpstr>
      <vt:lpstr>Node Data Tab </vt:lpstr>
      <vt:lpstr>Split Report Tab </vt:lpstr>
      <vt:lpstr>Node Report Tab</vt:lpstr>
      <vt:lpstr>Node Data Export </vt:lpstr>
      <vt:lpstr>Chart Tab </vt:lpstr>
      <vt:lpstr>Profile Chart </vt:lpstr>
      <vt:lpstr>Saved Model Instance</vt:lpstr>
      <vt:lpstr>Chapter 8 Exercises (1/2)</vt:lpstr>
      <vt:lpstr>Chapter 8 Exercises (2/2)</vt:lpstr>
      <vt:lpstr>Chapter 9: Model evaluation and validation</vt:lpstr>
      <vt:lpstr>Contents </vt:lpstr>
      <vt:lpstr>Goal of Validation </vt:lpstr>
      <vt:lpstr>Reminder: CRISP - DM</vt:lpstr>
      <vt:lpstr>Model Evaluation Palette </vt:lpstr>
      <vt:lpstr>Model Validation</vt:lpstr>
      <vt:lpstr>Model Validation Node </vt:lpstr>
      <vt:lpstr>Model Analyzer </vt:lpstr>
      <vt:lpstr>Model Analyzer</vt:lpstr>
      <vt:lpstr>Model Analyzer </vt:lpstr>
      <vt:lpstr>Cumulative lift </vt:lpstr>
      <vt:lpstr>Cumulative Lift Report </vt:lpstr>
      <vt:lpstr>Lift Chart </vt:lpstr>
      <vt:lpstr>Kolmogorov-Smirnov Curve </vt:lpstr>
      <vt:lpstr>ROC Chart </vt:lpstr>
      <vt:lpstr>Chapter 9 Exercises </vt:lpstr>
      <vt:lpstr>Chapter 10: ENSEMBLE Models</vt:lpstr>
      <vt:lpstr>Contents</vt:lpstr>
      <vt:lpstr>What are Ensemble Models? </vt:lpstr>
      <vt:lpstr>Ensemble Models in real life..</vt:lpstr>
      <vt:lpstr>Bagging aka Bootstrapping </vt:lpstr>
      <vt:lpstr>Random Forest Model </vt:lpstr>
      <vt:lpstr>Boosting </vt:lpstr>
      <vt:lpstr>Benefits of Ensemble Models </vt:lpstr>
      <vt:lpstr>Chapter 10 Exercises (1/1)</vt:lpstr>
      <vt:lpstr>Chapter 11: Model deployment</vt:lpstr>
      <vt:lpstr>Contents </vt:lpstr>
      <vt:lpstr>Deploying Models </vt:lpstr>
      <vt:lpstr>Action Palette </vt:lpstr>
      <vt:lpstr>Connect Palette </vt:lpstr>
      <vt:lpstr>Chapter 11 Exercise (1/1)</vt:lpstr>
      <vt:lpstr>Chapter 12: introduction to strategy trees</vt:lpstr>
      <vt:lpstr>Contents</vt:lpstr>
      <vt:lpstr>Introduction to Strategy Trees </vt:lpstr>
      <vt:lpstr>Strategy Trees</vt:lpstr>
      <vt:lpstr>Strategy Trees differentiators </vt:lpstr>
      <vt:lpstr>Decision Trees vs. Strategy Trees </vt:lpstr>
      <vt:lpstr>Split without a DV </vt:lpstr>
      <vt:lpstr>KPIs </vt:lpstr>
      <vt:lpstr>A Marketing Example </vt:lpstr>
      <vt:lpstr>Chapter 12 Exercises </vt:lpstr>
      <vt:lpstr>Chapter 13: Strategy Validation &amp; Deployment</vt:lpstr>
      <vt:lpstr>Contents </vt:lpstr>
      <vt:lpstr>Strategy Validation </vt:lpstr>
      <vt:lpstr>Strategy Deployment </vt:lpstr>
      <vt:lpstr>Chapter 13 Exercises </vt:lpstr>
      <vt:lpstr>Day 3 Agenda </vt:lpstr>
      <vt:lpstr>Appendix:  Weight of Evidence </vt:lpstr>
      <vt:lpstr>Contents</vt:lpstr>
      <vt:lpstr>Weight of Evidence</vt:lpstr>
      <vt:lpstr>Some Notes about Weight of Evidence</vt:lpstr>
      <vt:lpstr>Weight of Evidence - Definition</vt:lpstr>
      <vt:lpstr>WOE Transformation Tips</vt:lpstr>
      <vt:lpstr>WOE Transformations in Knowledge Studio</vt:lpstr>
      <vt:lpstr>WOE – Variable Selection</vt:lpstr>
      <vt:lpstr>WOE – Binning Editor</vt:lpstr>
      <vt:lpstr>WOE Helper</vt:lpstr>
      <vt:lpstr>WOE Result</vt:lpstr>
      <vt:lpstr>WOE Exercises (1/3)</vt:lpstr>
      <vt:lpstr>WOE Exercises (2/3)</vt:lpstr>
      <vt:lpstr>WOE Exercises (3/3)</vt:lpstr>
      <vt:lpstr>Chapter 14: Linear Regression</vt:lpstr>
      <vt:lpstr>Contents </vt:lpstr>
      <vt:lpstr>What is Regression Analysis </vt:lpstr>
      <vt:lpstr>Linear Regression</vt:lpstr>
      <vt:lpstr>A Simple Linear Regression Example: Predicting Monthly Spend </vt:lpstr>
      <vt:lpstr>Multiple Linear Regression </vt:lpstr>
      <vt:lpstr>Extending the Example</vt:lpstr>
      <vt:lpstr>Fitting a Regression Line </vt:lpstr>
      <vt:lpstr>Assessing Variable Coefficients </vt:lpstr>
      <vt:lpstr>Residuals </vt:lpstr>
      <vt:lpstr>Residuals – Desired Properties </vt:lpstr>
      <vt:lpstr>Linear Regression Assumptions </vt:lpstr>
      <vt:lpstr>Discrete Predictors – Dummy Coding </vt:lpstr>
      <vt:lpstr>Model Analyzer </vt:lpstr>
      <vt:lpstr>Developing Linear Regression in Knowledge Studio</vt:lpstr>
      <vt:lpstr>Data Exploration and Profiling</vt:lpstr>
      <vt:lpstr>Outlier detection</vt:lpstr>
      <vt:lpstr>Univariate Distance method</vt:lpstr>
      <vt:lpstr>Result of outlier detector </vt:lpstr>
      <vt:lpstr>Some other Useful Nodes for Exploring Data</vt:lpstr>
      <vt:lpstr>Data Manipulation</vt:lpstr>
      <vt:lpstr>Data Partitioning </vt:lpstr>
      <vt:lpstr>Dependent Variable Selection</vt:lpstr>
      <vt:lpstr>Variable Selection Methods</vt:lpstr>
      <vt:lpstr>Variable Selection Methods</vt:lpstr>
      <vt:lpstr>Independent Variable Selection</vt:lpstr>
      <vt:lpstr>Attribute Editor</vt:lpstr>
      <vt:lpstr>Linear Regression Model Results</vt:lpstr>
      <vt:lpstr>Stepwise Views</vt:lpstr>
      <vt:lpstr>Stepwise Views</vt:lpstr>
      <vt:lpstr>Stepwise Actions</vt:lpstr>
      <vt:lpstr>Analysis of Variance </vt:lpstr>
      <vt:lpstr>Analysis of Variance Parameters</vt:lpstr>
      <vt:lpstr>Independent Variable Statistics</vt:lpstr>
      <vt:lpstr>Interpretation of parameters</vt:lpstr>
      <vt:lpstr>Independent Variable Statistics Description</vt:lpstr>
      <vt:lpstr>Variance Inflation Factors</vt:lpstr>
      <vt:lpstr>Model Formula</vt:lpstr>
      <vt:lpstr>Re-running the Model</vt:lpstr>
      <vt:lpstr>Statistical Validation</vt:lpstr>
      <vt:lpstr>Validation Fields</vt:lpstr>
      <vt:lpstr>Validation Report</vt:lpstr>
      <vt:lpstr>Model Analyzer</vt:lpstr>
      <vt:lpstr>Model Analyzer Dialog</vt:lpstr>
      <vt:lpstr>Bias Charts</vt:lpstr>
      <vt:lpstr>Accuracy Chart</vt:lpstr>
      <vt:lpstr>Scatter Plot</vt:lpstr>
      <vt:lpstr>Error Chart</vt:lpstr>
      <vt:lpstr>Model Analyzer on Development and Validation Datasets</vt:lpstr>
      <vt:lpstr>Build More Models</vt:lpstr>
      <vt:lpstr>Model Deployment</vt:lpstr>
      <vt:lpstr>Score an Existing Dataset</vt:lpstr>
      <vt:lpstr>Export the Scored Dataset</vt:lpstr>
      <vt:lpstr>Model Code Generation</vt:lpstr>
      <vt:lpstr>Chapter 14 Exercises (1/2) </vt:lpstr>
      <vt:lpstr>Chapter 14 Exercises (2/2) </vt:lpstr>
      <vt:lpstr>Chapter 15: Logistic regression</vt:lpstr>
      <vt:lpstr>Contents </vt:lpstr>
      <vt:lpstr>Logistic Regression</vt:lpstr>
      <vt:lpstr>Binary Logistic Regression</vt:lpstr>
      <vt:lpstr>Why Not Use Linear Regression?</vt:lpstr>
      <vt:lpstr>Why Use Ln Odds? </vt:lpstr>
      <vt:lpstr>Logistic Regression Modeling Example</vt:lpstr>
      <vt:lpstr>Logistic Regression Modeling Example - Calculations</vt:lpstr>
      <vt:lpstr>Logistic Regression Modeling Example – Converting Logit</vt:lpstr>
      <vt:lpstr>Logistic Regression Fallout </vt:lpstr>
      <vt:lpstr>Logistic Regression considerations </vt:lpstr>
      <vt:lpstr>Steps when Developing Logistic Regression Models</vt:lpstr>
      <vt:lpstr>Developing Logistic Regression in Knowledge Studio</vt:lpstr>
      <vt:lpstr>Data Exploration and Profiling</vt:lpstr>
      <vt:lpstr>Data Manipulation</vt:lpstr>
      <vt:lpstr>Data Partitioning </vt:lpstr>
      <vt:lpstr>Dependent Variable Selection</vt:lpstr>
      <vt:lpstr>Variable Selection Methods</vt:lpstr>
      <vt:lpstr>Variable Selection Methods</vt:lpstr>
      <vt:lpstr>Independent Variable Selection</vt:lpstr>
      <vt:lpstr>Attribute Editor</vt:lpstr>
      <vt:lpstr>Logistic Regression Model Result</vt:lpstr>
      <vt:lpstr>Stepwise Views</vt:lpstr>
      <vt:lpstr>Stepwise Views</vt:lpstr>
      <vt:lpstr>Stepwise Actions</vt:lpstr>
      <vt:lpstr>Model Fitting Summary for [Dependent Variable] </vt:lpstr>
      <vt:lpstr>Model Fitting Summary - Statistical Parameters</vt:lpstr>
      <vt:lpstr>Model Fitting Summary - Statistical Parameters</vt:lpstr>
      <vt:lpstr>Global Null Hypothesis Testing</vt:lpstr>
      <vt:lpstr>-2 LogLikelihood Table Parameters</vt:lpstr>
      <vt:lpstr>Independent Variable Statistics</vt:lpstr>
      <vt:lpstr>Independent Variable Statistics Description</vt:lpstr>
      <vt:lpstr>Variance Inflation Factors</vt:lpstr>
      <vt:lpstr>Model Formula</vt:lpstr>
      <vt:lpstr>When to Re-run the Model</vt:lpstr>
      <vt:lpstr>Rerun the model</vt:lpstr>
      <vt:lpstr>Statistical Validation</vt:lpstr>
      <vt:lpstr>Validation Fields</vt:lpstr>
      <vt:lpstr>Validation Report</vt:lpstr>
      <vt:lpstr>Model Analyzer</vt:lpstr>
      <vt:lpstr>Model Analyzer Dialog</vt:lpstr>
      <vt:lpstr>Cumulative Lift Chart</vt:lpstr>
      <vt:lpstr>Lift Chart</vt:lpstr>
      <vt:lpstr>Kolmogorov-Smirnov (K-S) curve</vt:lpstr>
      <vt:lpstr>Receiver Operating Characteristic (ROC) Chart</vt:lpstr>
      <vt:lpstr>Model Analyzer on Development and Validation Datasets</vt:lpstr>
      <vt:lpstr>Build More Models</vt:lpstr>
      <vt:lpstr>Model Deployment</vt:lpstr>
      <vt:lpstr>Score an Existing Dataset</vt:lpstr>
      <vt:lpstr>Export the Scored Dataset</vt:lpstr>
      <vt:lpstr>Model Code Generation</vt:lpstr>
      <vt:lpstr>Chapter 15 Exercises </vt:lpstr>
      <vt:lpstr>CHAPTER 16: Deep Learning</vt:lpstr>
      <vt:lpstr>Contents</vt:lpstr>
      <vt:lpstr>Introduction to Deep Learning</vt:lpstr>
      <vt:lpstr>Neural Networks</vt:lpstr>
      <vt:lpstr>Neural Networks: How Decisions are Made</vt:lpstr>
      <vt:lpstr>Artificial Neural Networks</vt:lpstr>
      <vt:lpstr>How do Artificial Neural Networks work? </vt:lpstr>
      <vt:lpstr>Artificial Neural Networks in KS</vt:lpstr>
      <vt:lpstr>Deep Learning Node in KS</vt:lpstr>
      <vt:lpstr>Deep Learning Node in KS</vt:lpstr>
      <vt:lpstr>Keras Deep Learning Node in KS</vt:lpstr>
      <vt:lpstr>Keras Deep Learning Node in KS</vt:lpstr>
      <vt:lpstr>Keras Deep Learning Node in KS</vt:lpstr>
      <vt:lpstr>Keras Deep Learning Node in KS</vt:lpstr>
      <vt:lpstr>Keras Deep Learning Node in KS</vt:lpstr>
      <vt:lpstr>Advantages and Disadvantages of Artificial Neural Networks </vt:lpstr>
      <vt:lpstr>Chapter 16 Exercises (1/2)</vt:lpstr>
      <vt:lpstr>Chapter 16 Exercises (2/2)</vt:lpstr>
      <vt:lpstr>Day 4 Agenda </vt:lpstr>
      <vt:lpstr>Appendix:  WeightING</vt:lpstr>
      <vt:lpstr> The Point of Weighting </vt:lpstr>
      <vt:lpstr> The Point of Weighting </vt:lpstr>
      <vt:lpstr>A Specific Example </vt:lpstr>
      <vt:lpstr>Weighting in Knowledge Studio</vt:lpstr>
      <vt:lpstr>An example workflow </vt:lpstr>
      <vt:lpstr>Comparing Accuracy </vt:lpstr>
      <vt:lpstr>Chapter 17: Cluster analysis</vt:lpstr>
      <vt:lpstr>Contents </vt:lpstr>
      <vt:lpstr>What is Cluster Analysis </vt:lpstr>
      <vt:lpstr>Marketing Example</vt:lpstr>
      <vt:lpstr>Cluster Analysis in Knowledge Studio </vt:lpstr>
      <vt:lpstr>K-Means </vt:lpstr>
      <vt:lpstr>Expectation Maximization</vt:lpstr>
      <vt:lpstr>Best Practice – Standardizing Data </vt:lpstr>
      <vt:lpstr>Developing Cluster Analysis in Knowledge Studio</vt:lpstr>
      <vt:lpstr>Data Partitioning </vt:lpstr>
      <vt:lpstr>Inserting Cluster Analysis </vt:lpstr>
      <vt:lpstr>Inserting Cluster Analysis </vt:lpstr>
      <vt:lpstr>Model Configuration - Modeling Process Options</vt:lpstr>
      <vt:lpstr>Model Configuration - Modeling Process Options</vt:lpstr>
      <vt:lpstr>Model Configuration - Cluster Start Point Method</vt:lpstr>
      <vt:lpstr>Cluster Analysis results </vt:lpstr>
      <vt:lpstr>Segment Viewer Tab</vt:lpstr>
      <vt:lpstr>Scoring Data to Further Characterize Clusters</vt:lpstr>
      <vt:lpstr>Additional Options at Scoring</vt:lpstr>
      <vt:lpstr>Validating a Cluster Analysis Model</vt:lpstr>
      <vt:lpstr>Validating a Cluster Analysis Model</vt:lpstr>
      <vt:lpstr>Chapter 17 Exercises (1/2)</vt:lpstr>
      <vt:lpstr>Chapter 17 Exercises (2/2)</vt:lpstr>
      <vt:lpstr>CHAPTER 18: Principal component Analysis (PCA) </vt:lpstr>
      <vt:lpstr>Contents </vt:lpstr>
      <vt:lpstr>What is a Principal Component Analysis </vt:lpstr>
      <vt:lpstr>Very Simple introduction to dimensions </vt:lpstr>
      <vt:lpstr>Do we need to keep all dimensions? </vt:lpstr>
      <vt:lpstr>Principal Component Analysis</vt:lpstr>
      <vt:lpstr>Principal Component Analysis Simple Example </vt:lpstr>
      <vt:lpstr>Extract Components </vt:lpstr>
      <vt:lpstr>Extract Components </vt:lpstr>
      <vt:lpstr>Component Equations </vt:lpstr>
      <vt:lpstr>Developing PCA in Knowledge Studio</vt:lpstr>
      <vt:lpstr>Credit Dataset</vt:lpstr>
      <vt:lpstr>Initial Logistic Regression Model</vt:lpstr>
      <vt:lpstr>Detecting multicollinearity</vt:lpstr>
      <vt:lpstr>Developing PCA</vt:lpstr>
      <vt:lpstr>Principal Component Analysis - Dialog Options</vt:lpstr>
      <vt:lpstr>PCA Results</vt:lpstr>
      <vt:lpstr>Summary</vt:lpstr>
      <vt:lpstr>Scree Plot</vt:lpstr>
      <vt:lpstr>Eigenvectors</vt:lpstr>
      <vt:lpstr>Eigenvectors, Eigenvalues and Percent Explained</vt:lpstr>
      <vt:lpstr>Components</vt:lpstr>
      <vt:lpstr>Export Calculations From PCA </vt:lpstr>
      <vt:lpstr>Scoring a PCA Model</vt:lpstr>
      <vt:lpstr>Rebuild the Logistic Regression Using PCA</vt:lpstr>
      <vt:lpstr>New Logistic Regression Results</vt:lpstr>
      <vt:lpstr>Chapter 18: Exercises (1/2) </vt:lpstr>
      <vt:lpstr>Chapter 18: Exercises (2/2) </vt:lpstr>
      <vt:lpstr>CHAPTER 19: Market Basket Analysis </vt:lpstr>
      <vt:lpstr>Contents </vt:lpstr>
      <vt:lpstr>What is Market Basket Analysis</vt:lpstr>
      <vt:lpstr>Why use Market Basket Analysis?</vt:lpstr>
      <vt:lpstr>Why use Market Basket Analysis?</vt:lpstr>
      <vt:lpstr>Itemsets and Association Rules </vt:lpstr>
      <vt:lpstr>Rule Statistics  </vt:lpstr>
      <vt:lpstr>1) Support</vt:lpstr>
      <vt:lpstr>2) Confidence</vt:lpstr>
      <vt:lpstr>3) Lift</vt:lpstr>
      <vt:lpstr>Rule Statistics  </vt:lpstr>
      <vt:lpstr>Developing Market Basket Analysis in Knowledge Studio</vt:lpstr>
      <vt:lpstr>Retail Transactions Dataset</vt:lpstr>
      <vt:lpstr>MBA Modeling</vt:lpstr>
      <vt:lpstr>Market Basket Analysis Options</vt:lpstr>
      <vt:lpstr>MBA Wizard</vt:lpstr>
      <vt:lpstr>Results</vt:lpstr>
      <vt:lpstr>Map</vt:lpstr>
      <vt:lpstr>Item Sets</vt:lpstr>
      <vt:lpstr>Rules</vt:lpstr>
      <vt:lpstr>Charts</vt:lpstr>
      <vt:lpstr>Association Rank Chart</vt:lpstr>
      <vt:lpstr>Rule Comparison Chart</vt:lpstr>
      <vt:lpstr>MBA Model Deployment</vt:lpstr>
      <vt:lpstr>Score a Dataset</vt:lpstr>
      <vt:lpstr>Deploying the Rules</vt:lpstr>
      <vt:lpstr>Scored Data</vt:lpstr>
      <vt:lpstr>Generate Code</vt:lpstr>
      <vt:lpstr>Chapter 19 Exercises (1/2)</vt:lpstr>
      <vt:lpstr>Chapter 19 Exercises (2/2)</vt:lpstr>
      <vt:lpstr>PowerPoint Presentation</vt:lpstr>
      <vt:lpstr>appendix: time series analysis</vt:lpstr>
      <vt:lpstr>Contents</vt:lpstr>
      <vt:lpstr>Make Time Series </vt:lpstr>
      <vt:lpstr>Make Time Series – Variable Selection </vt:lpstr>
      <vt:lpstr>Make Time Series – Time Unit Selection</vt:lpstr>
      <vt:lpstr>Make Time Series – Output </vt:lpstr>
      <vt:lpstr>Time Series Output </vt:lpstr>
      <vt:lpstr>Time Series Output </vt:lpstr>
      <vt:lpstr>Time Series Output </vt:lpstr>
      <vt:lpstr>Time Series Output </vt:lpstr>
      <vt:lpstr>Time Series Decomposition </vt:lpstr>
      <vt:lpstr>Time Series Decomposition </vt:lpstr>
      <vt:lpstr>Time Series Decomposition </vt:lpstr>
      <vt:lpstr>Time Series Decomposition Plots </vt:lpstr>
      <vt:lpstr>Time Series Decomposition Plots </vt:lpstr>
      <vt:lpstr>Time Series Decomposition Plots </vt:lpstr>
      <vt:lpstr>Time Series Exercises </vt:lpstr>
      <vt:lpstr>Automated machine learning (automl)</vt:lpstr>
      <vt:lpstr>Contents</vt:lpstr>
      <vt:lpstr>What is AutoML?</vt:lpstr>
      <vt:lpstr>AutoML in Knowledge Studio</vt:lpstr>
      <vt:lpstr>How to Add an AutoML Node to the Workflow</vt:lpstr>
      <vt:lpstr>AutoML Settings – Variable Selection</vt:lpstr>
      <vt:lpstr>AutoML Settings – Data Preprocessing</vt:lpstr>
      <vt:lpstr>AutoML Settings – Modelling </vt:lpstr>
      <vt:lpstr>AutoML Workflow </vt:lpstr>
      <vt:lpstr>Data Prep Super node</vt:lpstr>
      <vt:lpstr>Modelling Super node</vt:lpstr>
      <vt:lpstr>AutoML Results</vt:lpstr>
      <vt:lpstr>AutoML Results Tab</vt:lpstr>
      <vt:lpstr>AutoML Workflow and Results</vt:lpstr>
      <vt:lpstr>Exercises </vt:lpstr>
      <vt:lpstr>CHAPTER 20: Factor Analysis</vt:lpstr>
      <vt:lpstr>Contents </vt:lpstr>
      <vt:lpstr>What is a Factor Analysis </vt:lpstr>
      <vt:lpstr>Factor Analysis Simple Example </vt:lpstr>
      <vt:lpstr>Factor Loadings</vt:lpstr>
      <vt:lpstr>Factor Loadings</vt:lpstr>
      <vt:lpstr>Factor Rotation </vt:lpstr>
      <vt:lpstr>Interpreting the Rotated Solution </vt:lpstr>
      <vt:lpstr>Extract Factors </vt:lpstr>
      <vt:lpstr>Factor Scores (Factor Equations)</vt:lpstr>
      <vt:lpstr>Factor Scores (Factor Equations)</vt:lpstr>
      <vt:lpstr>Developing FA in Knowledge Studio</vt:lpstr>
      <vt:lpstr>Credit Dataset</vt:lpstr>
      <vt:lpstr>Initial Logistic Regression Model</vt:lpstr>
      <vt:lpstr>Detecting multicollinearity</vt:lpstr>
      <vt:lpstr>Developing FA</vt:lpstr>
      <vt:lpstr>Factor Analysis - Dialog Options</vt:lpstr>
      <vt:lpstr>FA Results</vt:lpstr>
      <vt:lpstr>Summary</vt:lpstr>
      <vt:lpstr>Factor Loadings</vt:lpstr>
      <vt:lpstr>Scores</vt:lpstr>
      <vt:lpstr>Export Calculations From FA </vt:lpstr>
      <vt:lpstr>Scoring a FA Model</vt:lpstr>
      <vt:lpstr>Rebuild the Logistic Regression Using FA</vt:lpstr>
      <vt:lpstr>New Logistic Regression Results</vt:lpstr>
      <vt:lpstr>Chapter 18: Exercises (1/2) </vt:lpstr>
      <vt:lpstr>Chapter 18: Exercises (2/2) </vt:lpstr>
      <vt:lpstr>Title + Body</vt:lpstr>
      <vt:lpstr>Title + Subtitle + Body</vt:lpstr>
      <vt:lpstr>Title, 20pt, Bold, Deep Blue</vt:lpstr>
      <vt:lpstr>Partner Slide Template</vt:lpstr>
      <vt:lpstr>Title, 20pt, Bold, Deep Blue</vt:lpstr>
      <vt:lpstr>PowerPoint Presentation</vt:lpstr>
      <vt:lpstr>3 Column with Subtitle</vt:lpstr>
      <vt:lpstr>3 Column</vt:lpstr>
      <vt:lpstr>DIVIDER TEXT TO GO HERE</vt:lpstr>
      <vt:lpstr>DIVIDER TEXT TO GO HERE</vt:lpstr>
      <vt:lpstr>DIVIDER TEXT TO GO HERE</vt:lpstr>
      <vt:lpstr>DIVIDER TEXT TO GO HERE</vt:lpstr>
      <vt:lpstr>DIVIDER TEXT TO GO 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Valerie Gorski</dc:creator>
  <cp:lastModifiedBy>Sommer Abdel-Fattah</cp:lastModifiedBy>
  <cp:revision>1</cp:revision>
  <dcterms:created xsi:type="dcterms:W3CDTF">2020-03-05T17:18:55Z</dcterms:created>
  <dcterms:modified xsi:type="dcterms:W3CDTF">2023-06-20T13:38:32Z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0x010100A79F890F4309EE41920B14456DCB0306</vt:lpwstr>
  </property>
  <property fmtid="{D5CDD505-2E9C-101B-9397-08002B2CF9AE}" pid="3" name="ArticulateGUID">
    <vt:lpwstr>FD345AB0-273B-4D3E-ADCD-DB5536D9B8FD</vt:lpwstr>
  </property>
  <property fmtid="{D5CDD505-2E9C-101B-9397-08002B2CF9AE}" pid="4" name="ArticulatePath">
    <vt:lpwstr>Altair_KS_NewDeck_NewTemplate</vt:lpwstr>
  </property>
</Properties>
</file>